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5" r:id="rId2"/>
    <p:sldId id="26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8" r:id="rId11"/>
    <p:sldId id="260" r:id="rId12"/>
    <p:sldId id="261" r:id="rId13"/>
    <p:sldId id="264" r:id="rId14"/>
    <p:sldId id="266" r:id="rId15"/>
    <p:sldId id="267" r:id="rId16"/>
    <p:sldId id="262" r:id="rId17"/>
    <p:sldId id="291" r:id="rId18"/>
    <p:sldId id="265" r:id="rId19"/>
    <p:sldId id="269" r:id="rId20"/>
    <p:sldId id="263" r:id="rId21"/>
    <p:sldId id="270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2" r:id="rId30"/>
    <p:sldId id="293" r:id="rId31"/>
    <p:sldId id="294" r:id="rId32"/>
    <p:sldId id="28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1521"/>
    <a:srgbClr val="DE462F"/>
    <a:srgbClr val="E85C31"/>
    <a:srgbClr val="DF4526"/>
    <a:srgbClr val="F38A00"/>
    <a:srgbClr val="009D93"/>
    <a:srgbClr val="2F1A45"/>
    <a:srgbClr val="F5F5F5"/>
    <a:srgbClr val="3B3734"/>
    <a:srgbClr val="D1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/>
    <p:restoredTop sz="95997" autoAdjust="0"/>
  </p:normalViewPr>
  <p:slideViewPr>
    <p:cSldViewPr>
      <p:cViewPr varScale="1">
        <p:scale>
          <a:sx n="127" d="100"/>
          <a:sy n="127" d="100"/>
        </p:scale>
        <p:origin x="1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9f6741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9f67415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g759f674154_0_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15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2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2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50644" cy="6669360"/>
            <a:chOff x="0" y="0"/>
            <a:chExt cx="9150644" cy="6669360"/>
          </a:xfrm>
        </p:grpSpPr>
        <p:pic>
          <p:nvPicPr>
            <p:cNvPr id="13" name="Picture 12" descr="PPT_BK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669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00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Arial"/>
                  <a:cs typeface="Arial"/>
                </a:rPr>
                <a:t>Title: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Arial"/>
                  <a:cs typeface="Arial"/>
                </a:rPr>
                <a:t>Re</a:t>
              </a:r>
              <a:r>
                <a:rPr lang="en-US" altLang="zh-CN" sz="2400" dirty="0" err="1">
                  <a:solidFill>
                    <a:schemeClr val="bg1"/>
                  </a:solidFill>
                  <a:latin typeface="Arial"/>
                  <a:cs typeface="Arial"/>
                </a:rPr>
                <a:t>Boost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: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retrieval-boosted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sequence-to-sequence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for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neural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response</a:t>
              </a:r>
              <a:r>
                <a:rPr lang="zh-CN" altLang="en-US" sz="24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/>
                  <a:cs typeface="Arial"/>
                </a:rPr>
                <a:t>generation</a:t>
              </a:r>
              <a:endParaRPr lang="en-US" sz="2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 bwMode="auto">
            <a:xfrm>
              <a:off x="1872208" y="3573016"/>
              <a:ext cx="7164288" cy="36004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 err="1">
                  <a:solidFill>
                    <a:schemeClr val="bg1"/>
                  </a:solidFill>
                  <a:latin typeface="Arial"/>
                  <a:cs typeface="Arial"/>
                </a:rPr>
                <a:t>Yutao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cs typeface="Arial"/>
                </a:rPr>
                <a:t>Zhu,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 err="1">
                  <a:solidFill>
                    <a:schemeClr val="bg1"/>
                  </a:solidFill>
                  <a:latin typeface="Arial"/>
                  <a:cs typeface="Arial"/>
                </a:rPr>
                <a:t>Zhicheng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cs typeface="Arial"/>
                </a:rPr>
                <a:t>Dou,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cs typeface="Arial"/>
                </a:rPr>
                <a:t>Jian-Yun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 err="1">
                  <a:solidFill>
                    <a:schemeClr val="bg1"/>
                  </a:solidFill>
                  <a:latin typeface="Arial"/>
                  <a:cs typeface="Arial"/>
                </a:rPr>
                <a:t>Nie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cs typeface="Arial"/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cs typeface="Arial"/>
                </a:rPr>
                <a:t>Ji-Rong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cs typeface="Arial"/>
                </a:rPr>
                <a:t>Wen</a:t>
              </a:r>
              <a:endParaRPr lang="en-US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 bwMode="auto">
            <a:xfrm>
              <a:off x="1872208" y="4149079"/>
              <a:ext cx="7164288" cy="100987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Presented by: </a:t>
              </a:r>
            </a:p>
            <a:p>
              <a:pPr marL="0" indent="0">
                <a:buNone/>
              </a:pPr>
              <a:r>
                <a:rPr lang="en-US" altLang="zh-CN" sz="1200" dirty="0" err="1">
                  <a:solidFill>
                    <a:schemeClr val="bg1"/>
                  </a:solidFill>
                  <a:latin typeface="Arial"/>
                  <a:cs typeface="Arial"/>
                </a:rPr>
                <a:t>Lingfeng</a:t>
              </a:r>
              <a:r>
                <a:rPr lang="zh-CN" altLang="en-US" sz="12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Zhang</a:t>
              </a: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, 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Ottawa</a:t>
              </a:r>
              <a:r>
                <a:rPr lang="zh-CN" altLang="en-US" sz="12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University</a:t>
              </a:r>
              <a:endParaRPr lang="en-US" sz="1200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0" indent="0"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Yu</a:t>
              </a:r>
              <a:r>
                <a:rPr lang="zh-CN" altLang="en-US" sz="12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Sun,</a:t>
              </a:r>
              <a:r>
                <a:rPr lang="zh-CN" altLang="en-US" sz="12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Carleton</a:t>
              </a:r>
              <a:r>
                <a:rPr lang="zh-CN" altLang="en-US" sz="12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University</a:t>
              </a:r>
            </a:p>
            <a:p>
              <a:pPr marL="0" indent="0"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2020</a:t>
              </a: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02</a:t>
              </a: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lang="en-US" altLang="zh-CN" sz="1200" dirty="0">
                  <a:solidFill>
                    <a:schemeClr val="bg1"/>
                  </a:solidFill>
                  <a:latin typeface="Arial"/>
                  <a:cs typeface="Arial"/>
                </a:rPr>
                <a:t>03</a:t>
              </a:r>
              <a:endParaRPr lang="en-US" sz="12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8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</a:t>
              </a:r>
              <a:r>
                <a:rPr lang="en-US" sz="1450" dirty="0" err="1">
                  <a:solidFill>
                    <a:schemeClr val="bg1"/>
                  </a:solidFill>
                </a:rPr>
                <a:t>génie</a:t>
              </a:r>
              <a:r>
                <a:rPr lang="en-US" sz="1450" dirty="0">
                  <a:solidFill>
                    <a:schemeClr val="bg1"/>
                  </a:solidFill>
                </a:rPr>
                <a:t>  |  Faculty of Engineering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688352" y="2852936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88353" y="4149080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A69C95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8" name="Picture 17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</p:spPr>
        </p:pic>
        <p:sp>
          <p:nvSpPr>
            <p:cNvPr id="36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25821" cy="36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" y="0"/>
              <a:ext cx="9144002" cy="38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2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9f674154_0_44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overview of </a:t>
            </a:r>
            <a:r>
              <a:rPr lang="en-US" altLang="zh-CN" dirty="0" err="1"/>
              <a:t>ReBoost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B76024-9EDD-4DBC-817D-A750E10C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3" y="1660270"/>
            <a:ext cx="3962054" cy="45050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CCB174-C0AC-4AF5-9197-876664BCDBAE}"/>
              </a:ext>
            </a:extLst>
          </p:cNvPr>
          <p:cNvSpPr/>
          <p:nvPr/>
        </p:nvSpPr>
        <p:spPr>
          <a:xfrm>
            <a:off x="4974737" y="1934943"/>
            <a:ext cx="3962053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1.Get relevant responses and corresponding relevant scores for input message</a:t>
            </a:r>
          </a:p>
          <a:p>
            <a:pPr lvl="0">
              <a:spcBef>
                <a:spcPts val="360"/>
              </a:spcBef>
            </a:pPr>
            <a:endParaRPr lang="en-CA" altLang="zh-CN" sz="20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2.Use Retrieved Information Encoder and Message Encoder to encode retrieved results and input message respectively</a:t>
            </a:r>
          </a:p>
          <a:p>
            <a:pPr lvl="0">
              <a:spcBef>
                <a:spcPts val="360"/>
              </a:spcBef>
            </a:pPr>
            <a:endParaRPr lang="en-CA" altLang="zh-CN" sz="20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3.Union two encoder results and use retrieved keywords to Decoder </a:t>
            </a:r>
          </a:p>
        </p:txBody>
      </p:sp>
    </p:spTree>
    <p:extLst>
      <p:ext uri="{BB962C8B-B14F-4D97-AF65-F5344CB8AC3E}">
        <p14:creationId xmlns:p14="http://schemas.microsoft.com/office/powerpoint/2010/main" val="23070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27259-ACA0-4B26-96BA-56ECB044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Retrieval Module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504A85-7182-462C-A335-1AF97A96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973488"/>
            <a:ext cx="7702760" cy="19114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B2D13A-9BA4-44BE-9407-90D48D59D948}"/>
              </a:ext>
            </a:extLst>
          </p:cNvPr>
          <p:cNvSpPr/>
          <p:nvPr/>
        </p:nvSpPr>
        <p:spPr>
          <a:xfrm>
            <a:off x="471792" y="4453528"/>
            <a:ext cx="7584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Given an input message, the retrieval would provide many message-response pairs and score them according to the semantic matching degree(BM 25).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29ACAB-FD74-47B1-B410-E66FABB1A67A}"/>
              </a:ext>
            </a:extLst>
          </p:cNvPr>
          <p:cNvSpPr/>
          <p:nvPr/>
        </p:nvSpPr>
        <p:spPr>
          <a:xfrm>
            <a:off x="514181" y="5644198"/>
            <a:ext cx="7103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dirty="0">
                <a:latin typeface="Merriweather"/>
                <a:ea typeface="Merriweather"/>
                <a:cs typeface="Merriweather"/>
                <a:sym typeface="Merriweather"/>
              </a:rPr>
              <a:t>Use Apache </a:t>
            </a:r>
            <a:r>
              <a:rPr lang="en-CA" altLang="zh-CN" dirty="0" err="1">
                <a:latin typeface="Merriweather"/>
                <a:ea typeface="Merriweather"/>
                <a:cs typeface="Merriweather"/>
                <a:sym typeface="Merriweather"/>
              </a:rPr>
              <a:t>Solr</a:t>
            </a:r>
            <a:r>
              <a:rPr lang="en-CA" altLang="zh-CN" dirty="0">
                <a:latin typeface="Merriweather"/>
                <a:ea typeface="Merriweather"/>
                <a:cs typeface="Merriweather"/>
                <a:sym typeface="Merriweather"/>
              </a:rPr>
              <a:t> (https//lucene.apache.org/</a:t>
            </a:r>
            <a:r>
              <a:rPr lang="en-CA" altLang="zh-CN" dirty="0" err="1">
                <a:latin typeface="Merriweather"/>
                <a:ea typeface="Merriweather"/>
                <a:cs typeface="Merriweather"/>
                <a:sym typeface="Merriweather"/>
              </a:rPr>
              <a:t>solr</a:t>
            </a:r>
            <a:r>
              <a:rPr lang="en-CA" altLang="zh-CN" dirty="0">
                <a:latin typeface="Merriweather"/>
                <a:ea typeface="Merriweather"/>
                <a:cs typeface="Merriweather"/>
                <a:sym typeface="Merriweather"/>
              </a:rPr>
              <a:t>/) for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82324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DEBD-2B6F-41B5-BE36-B74FDEA1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F7BA0-7CEB-49DB-878C-F82AC392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1" y="2122467"/>
            <a:ext cx="5624250" cy="36122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285B58-D0C0-4D33-BE3E-9D5695129232}"/>
              </a:ext>
            </a:extLst>
          </p:cNvPr>
          <p:cNvSpPr/>
          <p:nvPr/>
        </p:nvSpPr>
        <p:spPr>
          <a:xfrm>
            <a:off x="6033467" y="3102058"/>
            <a:ext cx="2782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Use Bi-Directional RNN and GRU as encoder to represent the input message</a:t>
            </a:r>
          </a:p>
        </p:txBody>
      </p:sp>
    </p:spTree>
    <p:extLst>
      <p:ext uri="{BB962C8B-B14F-4D97-AF65-F5344CB8AC3E}">
        <p14:creationId xmlns:p14="http://schemas.microsoft.com/office/powerpoint/2010/main" val="343591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EC450-468C-4A1E-88F4-1656F005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Encoder-Details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DD3561-5A76-4278-A71A-0932A1F32DA9}"/>
              </a:ext>
            </a:extLst>
          </p:cNvPr>
          <p:cNvGrpSpPr/>
          <p:nvPr/>
        </p:nvGrpSpPr>
        <p:grpSpPr>
          <a:xfrm>
            <a:off x="412750" y="2503530"/>
            <a:ext cx="3028950" cy="1705133"/>
            <a:chOff x="502050" y="1964579"/>
            <a:chExt cx="3028950" cy="170513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1DB7F8E-6055-4499-B2AA-DEDCC26B8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74"/>
            <a:stretch/>
          </p:blipFill>
          <p:spPr>
            <a:xfrm>
              <a:off x="502050" y="2400206"/>
              <a:ext cx="3028950" cy="126950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119A7B6-9C9D-498B-AB32-93976754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00" y="1964579"/>
              <a:ext cx="2028825" cy="542925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C297BC9-7216-4EA4-83E3-8123BDFE79AC}"/>
              </a:ext>
            </a:extLst>
          </p:cNvPr>
          <p:cNvSpPr/>
          <p:nvPr/>
        </p:nvSpPr>
        <p:spPr>
          <a:xfrm>
            <a:off x="470394" y="1885607"/>
            <a:ext cx="1986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Hidden States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9F5ABB-E4BA-46A7-9441-30315B401812}"/>
              </a:ext>
            </a:extLst>
          </p:cNvPr>
          <p:cNvSpPr/>
          <p:nvPr/>
        </p:nvSpPr>
        <p:spPr>
          <a:xfrm>
            <a:off x="3790372" y="3173800"/>
            <a:ext cx="4584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hidden state in the forward RNN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D689B4-1144-42FC-BDD6-23F54E4F3203}"/>
              </a:ext>
            </a:extLst>
          </p:cNvPr>
          <p:cNvSpPr/>
          <p:nvPr/>
        </p:nvSpPr>
        <p:spPr>
          <a:xfrm>
            <a:off x="3790372" y="3749496"/>
            <a:ext cx="4469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hidden state in the </a:t>
            </a:r>
            <a:r>
              <a:rPr lang="en-US" altLang="zh-CN" sz="2000" dirty="0">
                <a:latin typeface="Merriweather"/>
                <a:ea typeface="Merriweather"/>
                <a:cs typeface="Merriweather"/>
                <a:sym typeface="Merriweather"/>
              </a:rPr>
              <a:t>backward</a:t>
            </a: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 RNN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98F6B7-1417-4957-ACC3-F33293190651}"/>
              </a:ext>
            </a:extLst>
          </p:cNvPr>
          <p:cNvSpPr/>
          <p:nvPr/>
        </p:nvSpPr>
        <p:spPr>
          <a:xfrm>
            <a:off x="588364" y="2399888"/>
            <a:ext cx="2318338" cy="598326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FD40B-888C-4DA2-BA34-3C9AFEB1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Encoder-Details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DA8A21-BBFB-4E74-9963-CC3D5454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2" y="2443779"/>
            <a:ext cx="4876800" cy="2514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51374E-BD58-42F8-92AD-4BF8AA3F50CD}"/>
              </a:ext>
            </a:extLst>
          </p:cNvPr>
          <p:cNvSpPr/>
          <p:nvPr/>
        </p:nvSpPr>
        <p:spPr>
          <a:xfrm>
            <a:off x="412750" y="1823240"/>
            <a:ext cx="3670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GRU Cell of Forward RNN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BADEBF-1047-4A33-BF26-6C9F7D586F42}"/>
              </a:ext>
            </a:extLst>
          </p:cNvPr>
          <p:cNvSpPr/>
          <p:nvPr/>
        </p:nvSpPr>
        <p:spPr>
          <a:xfrm>
            <a:off x="285582" y="5297494"/>
            <a:ext cx="7116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2000" dirty="0">
                <a:latin typeface="Merriweather" panose="020B0604020202020204" charset="0"/>
              </a:rPr>
              <a:t>⊙ denotes element-wise product between vectors.</a:t>
            </a:r>
          </a:p>
          <a:p>
            <a:r>
              <a:rPr lang="en-CA" altLang="zh-CN" sz="2000" dirty="0">
                <a:latin typeface="Merriweather" panose="020B0604020202020204" charset="0"/>
              </a:rPr>
              <a:t>tanh(⋅) and  </a:t>
            </a:r>
            <a:r>
              <a:rPr lang="el-GR" altLang="zh-CN" sz="2000" dirty="0">
                <a:latin typeface="Merriweather" panose="020B0604020202020204" charset="0"/>
              </a:rPr>
              <a:t>σ</a:t>
            </a:r>
            <a:r>
              <a:rPr lang="en-CA" altLang="zh-CN" sz="2000" dirty="0">
                <a:latin typeface="Merriweather" panose="020B0604020202020204" charset="0"/>
              </a:rPr>
              <a:t> (⋅) are the tanh and sigmoid function.</a:t>
            </a:r>
            <a:endParaRPr lang="zh-CN" altLang="en-US" sz="2000" dirty="0">
              <a:latin typeface="Merriweather" panose="020B060402020202020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1AF109-734C-4FD3-968A-BFC473D21C60}"/>
              </a:ext>
            </a:extLst>
          </p:cNvPr>
          <p:cNvSpPr/>
          <p:nvPr/>
        </p:nvSpPr>
        <p:spPr>
          <a:xfrm>
            <a:off x="285582" y="4360053"/>
            <a:ext cx="4994927" cy="598326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6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FD40B-888C-4DA2-BA34-3C9AFEB1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Encoder-Details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1374E-BD58-42F8-92AD-4BF8AA3F50CD}"/>
              </a:ext>
            </a:extLst>
          </p:cNvPr>
          <p:cNvSpPr/>
          <p:nvPr/>
        </p:nvSpPr>
        <p:spPr>
          <a:xfrm>
            <a:off x="412750" y="1823240"/>
            <a:ext cx="3670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Attention Mechanism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BADEBF-1047-4A33-BF26-6C9F7D586F42}"/>
              </a:ext>
            </a:extLst>
          </p:cNvPr>
          <p:cNvSpPr/>
          <p:nvPr/>
        </p:nvSpPr>
        <p:spPr>
          <a:xfrm>
            <a:off x="412750" y="5517064"/>
            <a:ext cx="7116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>
                <a:latin typeface="Merriweather" panose="020B0604020202020204" charset="0"/>
              </a:rPr>
              <a:t>S</a:t>
            </a:r>
            <a:r>
              <a:rPr lang="en-CA" altLang="zh-CN" i="1" baseline="-25000" dirty="0">
                <a:latin typeface="Merriweather" panose="020B0604020202020204" charset="0"/>
              </a:rPr>
              <a:t>t</a:t>
            </a:r>
            <a:r>
              <a:rPr lang="en-CA" altLang="zh-CN" baseline="-25000" dirty="0">
                <a:latin typeface="Merriweather" panose="020B0604020202020204" charset="0"/>
              </a:rPr>
              <a:t>−1 </a:t>
            </a:r>
            <a:r>
              <a:rPr lang="en-CA" altLang="zh-CN" dirty="0">
                <a:latin typeface="Merriweather" panose="020B0604020202020204" charset="0"/>
              </a:rPr>
              <a:t>is the hidden state of the decoder in the decoding time step </a:t>
            </a:r>
            <a:r>
              <a:rPr lang="en-CA" altLang="zh-CN" i="1" dirty="0">
                <a:latin typeface="Merriweather" panose="020B0604020202020204" charset="0"/>
              </a:rPr>
              <a:t>t </a:t>
            </a:r>
            <a:r>
              <a:rPr lang="en-CA" altLang="zh-CN" dirty="0">
                <a:latin typeface="Merriweather" panose="020B0604020202020204" charset="0"/>
              </a:rPr>
              <a:t>− 1 ,</a:t>
            </a:r>
            <a:endParaRPr lang="en-CA" altLang="zh-CN" sz="2000" dirty="0">
              <a:latin typeface="Merriweather" panose="020B06040202020202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C1B80A-903F-44F3-9BCB-71503895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575756"/>
            <a:ext cx="2663510" cy="2588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F4C53F-66F0-4B4F-9374-97BC4D3D370E}"/>
              </a:ext>
            </a:extLst>
          </p:cNvPr>
          <p:cNvSpPr/>
          <p:nvPr/>
        </p:nvSpPr>
        <p:spPr>
          <a:xfrm>
            <a:off x="635841" y="2513086"/>
            <a:ext cx="2337473" cy="865955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61E78E-7EF6-4978-BA74-A2C1CBEA9D6F}"/>
              </a:ext>
            </a:extLst>
          </p:cNvPr>
          <p:cNvSpPr/>
          <p:nvPr/>
        </p:nvSpPr>
        <p:spPr>
          <a:xfrm>
            <a:off x="3936159" y="322189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altLang="zh-CN" sz="2000" dirty="0">
                <a:latin typeface="Merriweather" panose="020B0604020202020204" charset="0"/>
              </a:rPr>
              <a:t>summarized the input message representations </a:t>
            </a:r>
            <a:r>
              <a:rPr lang="en-US" altLang="zh-CN" sz="2000" dirty="0">
                <a:latin typeface="Merriweather" panose="020B0604020202020204" charset="0"/>
              </a:rPr>
              <a:t>into a fixed-size vector</a:t>
            </a:r>
            <a:endParaRPr lang="zh-CN" altLang="en-US" sz="2000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6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CB39B-4FC8-4176-9886-8EE01167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Retrieval Information 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37511-489F-45CD-8BA5-E82D2DDE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7" y="1556792"/>
            <a:ext cx="7125274" cy="34600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EB851E-9A5C-4765-949F-38C61FDA7244}"/>
              </a:ext>
            </a:extLst>
          </p:cNvPr>
          <p:cNvSpPr/>
          <p:nvPr/>
        </p:nvSpPr>
        <p:spPr>
          <a:xfrm>
            <a:off x="602706" y="5219161"/>
            <a:ext cx="7584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Design a gated hierarchical attention mechanism  with retrieved results and 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65253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CB39B-4FC8-4176-9886-8EE01167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49" y="692696"/>
            <a:ext cx="8034853" cy="864096"/>
          </a:xfrm>
        </p:spPr>
        <p:txBody>
          <a:bodyPr/>
          <a:lstStyle/>
          <a:p>
            <a:r>
              <a:rPr lang="en-US" altLang="zh-CN" dirty="0"/>
              <a:t>Retrieval Information Encoder-Details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51374E-BD58-42F8-92AD-4BF8AA3F50CD}"/>
              </a:ext>
            </a:extLst>
          </p:cNvPr>
          <p:cNvSpPr/>
          <p:nvPr/>
        </p:nvSpPr>
        <p:spPr>
          <a:xfrm>
            <a:off x="465815" y="1811928"/>
            <a:ext cx="367064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Word Level Attention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5C9674-4FCE-4AB4-B63B-6DE8D488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4" y="2764880"/>
            <a:ext cx="3725885" cy="28482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E064A4-B15E-44DB-A20E-EC1162AEADA3}"/>
              </a:ext>
            </a:extLst>
          </p:cNvPr>
          <p:cNvSpPr/>
          <p:nvPr/>
        </p:nvSpPr>
        <p:spPr>
          <a:xfrm>
            <a:off x="811454" y="2764880"/>
            <a:ext cx="2634199" cy="898776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CF7B4-D836-428F-9DB4-609AE8D0251F}"/>
              </a:ext>
            </a:extLst>
          </p:cNvPr>
          <p:cNvSpPr/>
          <p:nvPr/>
        </p:nvSpPr>
        <p:spPr>
          <a:xfrm>
            <a:off x="3907554" y="3429832"/>
            <a:ext cx="4885220" cy="75918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Traditional Attention Mechanism</a:t>
            </a:r>
          </a:p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Represent Like in </a:t>
            </a:r>
            <a:r>
              <a:rPr lang="en-US" altLang="zh-CN" sz="2000" dirty="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Message Encoder”</a:t>
            </a:r>
          </a:p>
        </p:txBody>
      </p:sp>
    </p:spTree>
    <p:extLst>
      <p:ext uri="{BB962C8B-B14F-4D97-AF65-F5344CB8AC3E}">
        <p14:creationId xmlns:p14="http://schemas.microsoft.com/office/powerpoint/2010/main" val="9154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837B-3744-4B05-B25D-30A2611B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49" y="692696"/>
            <a:ext cx="8186243" cy="864096"/>
          </a:xfrm>
        </p:spPr>
        <p:txBody>
          <a:bodyPr/>
          <a:lstStyle/>
          <a:p>
            <a:r>
              <a:rPr lang="en-US" altLang="zh-CN" dirty="0"/>
              <a:t>Retrieval Information Encoder-Details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85C2B-EB53-4D5B-B197-65FE7162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0" y="2177218"/>
            <a:ext cx="4807202" cy="39103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DDDC8B-0ECF-4A31-B07A-FA95742C6188}"/>
              </a:ext>
            </a:extLst>
          </p:cNvPr>
          <p:cNvSpPr/>
          <p:nvPr/>
        </p:nvSpPr>
        <p:spPr>
          <a:xfrm>
            <a:off x="465815" y="1811928"/>
            <a:ext cx="367064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Sentence Level Attention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514E9A-3484-4091-90F8-15666063294F}"/>
              </a:ext>
            </a:extLst>
          </p:cNvPr>
          <p:cNvSpPr/>
          <p:nvPr/>
        </p:nvSpPr>
        <p:spPr>
          <a:xfrm>
            <a:off x="5244715" y="3556959"/>
            <a:ext cx="3670647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Incorporate Retrieved Relevance Score Into the Model By Gated Mechanism</a:t>
            </a:r>
          </a:p>
        </p:txBody>
      </p:sp>
    </p:spTree>
    <p:extLst>
      <p:ext uri="{BB962C8B-B14F-4D97-AF65-F5344CB8AC3E}">
        <p14:creationId xmlns:p14="http://schemas.microsoft.com/office/powerpoint/2010/main" val="306926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89674E7-76A1-49C0-8B0F-386D0565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75" y="4669906"/>
            <a:ext cx="3734395" cy="916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CDE6A-F0AC-42FD-B170-6AB9A221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9" y="3341015"/>
            <a:ext cx="5274657" cy="1116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532837B-3744-4B05-B25D-30A2611B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49" y="692696"/>
            <a:ext cx="8186243" cy="864096"/>
          </a:xfrm>
        </p:spPr>
        <p:txBody>
          <a:bodyPr/>
          <a:lstStyle/>
          <a:p>
            <a:r>
              <a:rPr lang="en-US" altLang="zh-CN" dirty="0"/>
              <a:t>Retrieval Information Encoder-Details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DDDC8B-0ECF-4A31-B07A-FA95742C6188}"/>
              </a:ext>
            </a:extLst>
          </p:cNvPr>
          <p:cNvSpPr/>
          <p:nvPr/>
        </p:nvSpPr>
        <p:spPr>
          <a:xfrm>
            <a:off x="465815" y="1811928"/>
            <a:ext cx="367064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Sentence Level Attention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E5A82B-5EC7-4CD3-95ED-24BABA0FB965}"/>
              </a:ext>
            </a:extLst>
          </p:cNvPr>
          <p:cNvGrpSpPr/>
          <p:nvPr/>
        </p:nvGrpSpPr>
        <p:grpSpPr>
          <a:xfrm>
            <a:off x="986673" y="2456302"/>
            <a:ext cx="2768883" cy="1122299"/>
            <a:chOff x="986673" y="2456302"/>
            <a:chExt cx="2768883" cy="11222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D98651B-325D-4EC7-A55E-6A5EB6D50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673" y="2456302"/>
              <a:ext cx="2768883" cy="112229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BD1A3E-7438-4E4D-9D0F-45BFDF5836F5}"/>
                </a:ext>
              </a:extLst>
            </p:cNvPr>
            <p:cNvSpPr/>
            <p:nvPr/>
          </p:nvSpPr>
          <p:spPr>
            <a:xfrm>
              <a:off x="1281102" y="2628544"/>
              <a:ext cx="2180027" cy="7690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02BAFC8-1AD6-495B-99DF-1D17A21D2AFD}"/>
              </a:ext>
            </a:extLst>
          </p:cNvPr>
          <p:cNvSpPr/>
          <p:nvPr/>
        </p:nvSpPr>
        <p:spPr>
          <a:xfrm>
            <a:off x="4657320" y="2915319"/>
            <a:ext cx="3670647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Controls how much overall weight refers to relevance score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6566FA-DC83-4A6A-BC35-32EF46C350C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695576" y="3423151"/>
            <a:ext cx="2961744" cy="614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AD26CED-5060-45CF-9BB7-00A54F8AAAE9}"/>
              </a:ext>
            </a:extLst>
          </p:cNvPr>
          <p:cNvSpPr/>
          <p:nvPr/>
        </p:nvSpPr>
        <p:spPr>
          <a:xfrm>
            <a:off x="4701878" y="4774231"/>
            <a:ext cx="403033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360"/>
              </a:spcBef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Remove the SoftMax Normalization</a:t>
            </a:r>
          </a:p>
        </p:txBody>
      </p:sp>
    </p:spTree>
    <p:extLst>
      <p:ext uri="{BB962C8B-B14F-4D97-AF65-F5344CB8AC3E}">
        <p14:creationId xmlns:p14="http://schemas.microsoft.com/office/powerpoint/2010/main" val="9022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49" y="1556792"/>
            <a:ext cx="8569921" cy="416485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Sequence-to-Sequence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/>
              <a:t>Seq2Seq</a:t>
            </a:r>
            <a:r>
              <a:rPr lang="en-US" altLang="zh-CN" sz="1600" dirty="0"/>
              <a:t>)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b="1" dirty="0"/>
              <a:t>Limited</a:t>
            </a:r>
            <a:r>
              <a:rPr lang="zh-CN" altLang="en-US" sz="1600" dirty="0"/>
              <a:t> </a:t>
            </a:r>
            <a:r>
              <a:rPr lang="en-US" altLang="zh-CN" sz="1600" dirty="0"/>
              <a:t>input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dirty="0"/>
              <a:t>Seq2seq model tends to generate</a:t>
            </a:r>
            <a:r>
              <a:rPr lang="zh-CN" altLang="en-US" sz="1600" dirty="0"/>
              <a:t> </a:t>
            </a:r>
            <a:r>
              <a:rPr lang="en-CA" sz="1600" dirty="0"/>
              <a:t>meaningless and trivial responses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b="1" dirty="0"/>
              <a:t>more</a:t>
            </a:r>
            <a:r>
              <a:rPr lang="en-CA" sz="1600" dirty="0"/>
              <a:t> supplementary information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dirty="0"/>
              <a:t>propose to utilize </a:t>
            </a:r>
            <a:r>
              <a:rPr lang="en-CA" sz="1600" b="1" dirty="0"/>
              <a:t>retrieved responses</a:t>
            </a:r>
          </a:p>
          <a:p>
            <a:r>
              <a:rPr lang="en-CA" sz="1600" b="1" dirty="0" err="1"/>
              <a:t>ReBoost</a:t>
            </a:r>
            <a:r>
              <a:rPr lang="en-CA" sz="1600" dirty="0"/>
              <a:t>, incorporates retrieved results</a:t>
            </a:r>
            <a:r>
              <a:rPr lang="zh-CN" altLang="en-US" sz="1600" dirty="0"/>
              <a:t> </a:t>
            </a:r>
            <a:r>
              <a:rPr lang="en-CA" sz="1600" dirty="0"/>
              <a:t>in the Seq2seq model by a hierarchical structure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dirty="0"/>
              <a:t>Experiments on two benchmark datasets</a:t>
            </a:r>
          </a:p>
          <a:p>
            <a:r>
              <a:rPr lang="en-CA" sz="1600" dirty="0"/>
              <a:t>both automatic and</a:t>
            </a:r>
            <a:r>
              <a:rPr lang="zh-CN" altLang="en-US" sz="1600" dirty="0"/>
              <a:t> </a:t>
            </a:r>
            <a:r>
              <a:rPr lang="en-CA" sz="1600" dirty="0"/>
              <a:t>human evaluations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b="1" dirty="0"/>
              <a:t>outperforms</a:t>
            </a:r>
            <a:r>
              <a:rPr lang="en-CA" sz="1600" dirty="0"/>
              <a:t> the state-of-the-art response generation models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E3F52-C519-4C3A-9271-0AA1E96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 Aware Decoder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82D5C-C942-4C8F-AFE0-C84080FE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800663"/>
            <a:ext cx="7679502" cy="19566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15F434-4064-41C4-B51B-529260CD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76" y="4304337"/>
            <a:ext cx="2228850" cy="7810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DEBADC-889A-4D44-B1E1-17AFFC4B4CA2}"/>
              </a:ext>
            </a:extLst>
          </p:cNvPr>
          <p:cNvSpPr/>
          <p:nvPr/>
        </p:nvSpPr>
        <p:spPr>
          <a:xfrm>
            <a:off x="611984" y="5179748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dirty="0">
                <a:latin typeface="Merriweather"/>
                <a:ea typeface="Merriweather"/>
                <a:cs typeface="Merriweather"/>
                <a:sym typeface="Merriweather"/>
              </a:rPr>
              <a:t>Message Context Vector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3A7857-AF37-4E5A-BE23-B18E84FE6113}"/>
              </a:ext>
            </a:extLst>
          </p:cNvPr>
          <p:cNvSpPr/>
          <p:nvPr/>
        </p:nvSpPr>
        <p:spPr>
          <a:xfrm>
            <a:off x="1489878" y="5777788"/>
            <a:ext cx="3478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360"/>
              </a:spcBef>
            </a:pPr>
            <a:r>
              <a:rPr lang="en-CA" altLang="zh-CN" dirty="0">
                <a:latin typeface="Merriweather"/>
                <a:ea typeface="Merriweather"/>
                <a:cs typeface="Merriweather"/>
                <a:sym typeface="Merriweather"/>
              </a:rPr>
              <a:t>Retrieval Information Context Vector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8A7A57-5A41-4AEA-8DFE-995E7F504884}"/>
              </a:ext>
            </a:extLst>
          </p:cNvPr>
          <p:cNvCxnSpPr>
            <a:cxnSpLocks/>
          </p:cNvCxnSpPr>
          <p:nvPr/>
        </p:nvCxnSpPr>
        <p:spPr>
          <a:xfrm>
            <a:off x="3013856" y="4880837"/>
            <a:ext cx="395463" cy="89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31BF71-FBB8-45C6-B1A5-523AF1B2E14D}"/>
              </a:ext>
            </a:extLst>
          </p:cNvPr>
          <p:cNvCxnSpPr>
            <a:cxnSpLocks/>
          </p:cNvCxnSpPr>
          <p:nvPr/>
        </p:nvCxnSpPr>
        <p:spPr>
          <a:xfrm flipH="1">
            <a:off x="1932127" y="4880837"/>
            <a:ext cx="562792" cy="298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EF4E27-B7AB-43D8-8329-151FB3EA542D}"/>
              </a:ext>
            </a:extLst>
          </p:cNvPr>
          <p:cNvSpPr/>
          <p:nvPr/>
        </p:nvSpPr>
        <p:spPr>
          <a:xfrm>
            <a:off x="4018897" y="3805013"/>
            <a:ext cx="4513119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Concatenated previous two context vector</a:t>
            </a:r>
          </a:p>
          <a:p>
            <a:pPr marL="342900" lvl="0" indent="-342900" algn="just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CA" altLang="zh-CN" sz="2000" dirty="0">
                <a:latin typeface="Merriweather"/>
                <a:ea typeface="Merriweather"/>
                <a:cs typeface="Merriweather"/>
                <a:sym typeface="Merriweather"/>
              </a:rPr>
              <a:t>Modify the generation probability to make it biased towards some keywords</a:t>
            </a:r>
          </a:p>
        </p:txBody>
      </p:sp>
    </p:spTree>
    <p:extLst>
      <p:ext uri="{BB962C8B-B14F-4D97-AF65-F5344CB8AC3E}">
        <p14:creationId xmlns:p14="http://schemas.microsoft.com/office/powerpoint/2010/main" val="9875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E3F52-C519-4C3A-9271-0AA1E96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 Aware Decoder-Details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193442-8F88-4733-AB0B-47F2AA328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33"/>
          <a:stretch/>
        </p:blipFill>
        <p:spPr>
          <a:xfrm>
            <a:off x="412750" y="2130366"/>
            <a:ext cx="4991100" cy="18444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7D70C5-FADE-45EC-A0E2-53175C46F2C5}"/>
              </a:ext>
            </a:extLst>
          </p:cNvPr>
          <p:cNvSpPr/>
          <p:nvPr/>
        </p:nvSpPr>
        <p:spPr>
          <a:xfrm>
            <a:off x="620616" y="4324295"/>
            <a:ext cx="790276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altLang="zh-CN" sz="2000" dirty="0">
                <a:latin typeface="Merriweather" panose="020B0604020202020204" charset="0"/>
              </a:rPr>
              <a:t>For a non-keyword, the generation probability is the same as that in standard Seq2seq model. But for a selected keyword, there is an extra probability term that increase its generation </a:t>
            </a:r>
            <a:r>
              <a:rPr lang="en-US" altLang="zh-CN" sz="2000" dirty="0">
                <a:latin typeface="Merriweather" panose="020B0604020202020204" charset="0"/>
              </a:rPr>
              <a:t>probability.</a:t>
            </a:r>
            <a:endParaRPr lang="zh-CN" altLang="en-US" sz="2000" dirty="0">
              <a:latin typeface="Merriweather" panose="020B060402020202020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45AB7-7716-4FD6-9C81-F1EC3198CE3A}"/>
              </a:ext>
            </a:extLst>
          </p:cNvPr>
          <p:cNvSpPr/>
          <p:nvPr/>
        </p:nvSpPr>
        <p:spPr>
          <a:xfrm>
            <a:off x="4460894" y="2721114"/>
            <a:ext cx="432288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000" dirty="0">
                <a:latin typeface="Merriweather" panose="020B0604020202020204" charset="0"/>
              </a:rPr>
              <a:t>Keywords select by their TF-IDF values</a:t>
            </a:r>
            <a:endParaRPr lang="zh-CN" altLang="en-US" sz="2000" dirty="0">
              <a:latin typeface="Merriweather" panose="020B060402020202020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911921-5B28-4462-A156-F8E7843694AB}"/>
              </a:ext>
            </a:extLst>
          </p:cNvPr>
          <p:cNvCxnSpPr/>
          <p:nvPr/>
        </p:nvCxnSpPr>
        <p:spPr>
          <a:xfrm flipV="1">
            <a:off x="2519142" y="3052572"/>
            <a:ext cx="1941752" cy="42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0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b="1" dirty="0"/>
              <a:t>Datasets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CA" sz="1600" dirty="0"/>
              <a:t>Chinese </a:t>
            </a:r>
            <a:r>
              <a:rPr lang="en-CA" sz="1600" dirty="0" err="1"/>
              <a:t>Sina</a:t>
            </a:r>
            <a:r>
              <a:rPr lang="en-CA" sz="1600" dirty="0"/>
              <a:t> Weibo dataset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CA" sz="1600" dirty="0"/>
              <a:t>NTCIR-13 STC task</a:t>
            </a:r>
            <a:r>
              <a:rPr lang="en-US" altLang="zh-CN" sz="1600" dirty="0"/>
              <a:t>(</a:t>
            </a:r>
            <a:r>
              <a:rPr lang="en-CA" sz="1600" dirty="0"/>
              <a:t>English </a:t>
            </a:r>
            <a:r>
              <a:rPr lang="en-CA" sz="1600" dirty="0" err="1"/>
              <a:t>OpenSubtitles</a:t>
            </a:r>
            <a:r>
              <a:rPr lang="en-CA" sz="1600" dirty="0"/>
              <a:t> dataset</a:t>
            </a:r>
            <a:r>
              <a:rPr lang="en-US" altLang="zh-CN" sz="1600" dirty="0"/>
              <a:t>)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US" altLang="zh-CN" sz="1600" dirty="0"/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US" altLang="zh-CN" sz="160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State-of-art</a:t>
            </a:r>
            <a:r>
              <a:rPr lang="zh-CN" altLang="en-US" sz="1600" dirty="0"/>
              <a:t> </a:t>
            </a:r>
            <a:r>
              <a:rPr lang="en-US" altLang="zh-CN" sz="1600" dirty="0"/>
              <a:t>models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b="1" dirty="0"/>
              <a:t>baselines</a:t>
            </a:r>
            <a:r>
              <a:rPr lang="en-US" altLang="zh-CN" sz="1600" dirty="0"/>
              <a:t>: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1.</a:t>
            </a:r>
            <a:r>
              <a:rPr lang="zh-CN" altLang="en-US" sz="1600" dirty="0"/>
              <a:t> </a:t>
            </a:r>
            <a:r>
              <a:rPr lang="en-CA" sz="1600" dirty="0"/>
              <a:t>S2SA: the standard Seq2seq model with an attention mechanism</a:t>
            </a:r>
          </a:p>
          <a:p>
            <a:r>
              <a:rPr lang="en-US" altLang="zh-CN" sz="1600" dirty="0"/>
              <a:t>2.</a:t>
            </a:r>
            <a:r>
              <a:rPr lang="en-CA" sz="1600" dirty="0"/>
              <a:t> NRM-</a:t>
            </a:r>
            <a:r>
              <a:rPr lang="en-CA" sz="1600" dirty="0" err="1"/>
              <a:t>hyb</a:t>
            </a:r>
            <a:r>
              <a:rPr lang="zh-CN" altLang="en-US" sz="1600" dirty="0"/>
              <a:t>： </a:t>
            </a:r>
            <a:r>
              <a:rPr lang="en-CA" sz="1600" dirty="0"/>
              <a:t>two encoders to represent messages</a:t>
            </a:r>
            <a:r>
              <a:rPr lang="zh-CN" altLang="en-US" sz="1600" dirty="0"/>
              <a:t> </a:t>
            </a:r>
            <a:r>
              <a:rPr lang="en-CA" sz="1600" dirty="0"/>
              <a:t>in local</a:t>
            </a:r>
            <a:r>
              <a:rPr lang="zh-CN" altLang="en-US" sz="1600" dirty="0"/>
              <a:t>（</a:t>
            </a:r>
            <a:r>
              <a:rPr lang="en-US" altLang="zh-CN" sz="1600" dirty="0"/>
              <a:t>attention</a:t>
            </a:r>
            <a:r>
              <a:rPr lang="zh-CN" altLang="en-US" sz="1600" dirty="0"/>
              <a:t>）</a:t>
            </a:r>
            <a:r>
              <a:rPr lang="en-CA" sz="1600" dirty="0"/>
              <a:t> and global</a:t>
            </a:r>
            <a:r>
              <a:rPr lang="en-US" altLang="zh-CN" sz="1600" dirty="0"/>
              <a:t>(final</a:t>
            </a:r>
            <a:r>
              <a:rPr lang="zh-CN" altLang="en-US" sz="1600" dirty="0"/>
              <a:t> </a:t>
            </a:r>
            <a:r>
              <a:rPr lang="en-US" altLang="zh-CN" sz="1600" dirty="0"/>
              <a:t>word)</a:t>
            </a:r>
            <a:r>
              <a:rPr lang="en-CA" sz="1600" dirty="0"/>
              <a:t> schemes.</a:t>
            </a:r>
          </a:p>
          <a:p>
            <a:r>
              <a:rPr lang="en-US" altLang="zh-CN" sz="1600" dirty="0"/>
              <a:t>3.</a:t>
            </a:r>
            <a:r>
              <a:rPr lang="en-CA" sz="1600" dirty="0"/>
              <a:t>MMI</a:t>
            </a:r>
            <a:r>
              <a:rPr lang="en-US" altLang="zh-CN" sz="1600" dirty="0"/>
              <a:t>:</a:t>
            </a:r>
            <a:r>
              <a:rPr lang="en-CA" sz="1600" dirty="0"/>
              <a:t> diversity-promoting objective</a:t>
            </a:r>
            <a:r>
              <a:rPr lang="zh-CN" altLang="en-US" sz="1600" dirty="0"/>
              <a:t> </a:t>
            </a:r>
            <a:r>
              <a:rPr lang="en-CA" sz="1600" dirty="0"/>
              <a:t>function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rerank</a:t>
            </a:r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en-CA" sz="1600" dirty="0"/>
              <a:t>TA-Seq2seq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topic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36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36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74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b="1" dirty="0"/>
              <a:t>Distance</a:t>
            </a:r>
            <a:r>
              <a:rPr lang="en-US" altLang="zh-CN" sz="1600" b="1" dirty="0"/>
              <a:t>-1</a:t>
            </a:r>
            <a:r>
              <a:rPr lang="en-US" altLang="zh-CN" sz="1600" dirty="0"/>
              <a:t>:</a:t>
            </a:r>
            <a:r>
              <a:rPr lang="en-CA" sz="1600" dirty="0"/>
              <a:t> degree of diversity</a:t>
            </a:r>
            <a:r>
              <a:rPr lang="zh-CN" altLang="en-US" sz="1600" dirty="0"/>
              <a:t> </a:t>
            </a:r>
            <a:r>
              <a:rPr lang="en-CA" sz="1600" dirty="0"/>
              <a:t>according to the ratios of distinct </a:t>
            </a:r>
            <a:r>
              <a:rPr lang="en-CA" sz="1600" b="1" dirty="0"/>
              <a:t>unigrams</a:t>
            </a:r>
            <a:r>
              <a:rPr lang="en-CA" sz="1600" dirty="0"/>
              <a:t> and </a:t>
            </a:r>
            <a:r>
              <a:rPr lang="en-CA" sz="1600" b="1" dirty="0"/>
              <a:t>bigrams</a:t>
            </a:r>
            <a:endParaRPr lang="en-US" altLang="zh-CN" sz="1600" b="1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sz="1600" b="1" dirty="0"/>
              <a:t>Distance</a:t>
            </a:r>
            <a:r>
              <a:rPr lang="en-US" altLang="zh-CN" sz="1600" b="1" dirty="0"/>
              <a:t>-2</a:t>
            </a:r>
          </a:p>
          <a:p>
            <a:r>
              <a:rPr lang="en-CA" sz="1600" dirty="0"/>
              <a:t>Higher values of these metrics indicate the replies contain more</a:t>
            </a:r>
            <a:r>
              <a:rPr lang="zh-CN" altLang="en-US" sz="1600" dirty="0"/>
              <a:t> </a:t>
            </a:r>
            <a:r>
              <a:rPr lang="en-CA" sz="1600" dirty="0"/>
              <a:t>different words and more information potentially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US" sz="160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32742-FCFA-D547-97A4-D2F7DE50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82" y="3212976"/>
            <a:ext cx="7353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b="1" dirty="0"/>
              <a:t>BLUE-N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CA" sz="1600" dirty="0"/>
              <a:t>BLEU-1, BLEU-2, BLEU-3 and BLEU-4</a:t>
            </a:r>
            <a:endParaRPr lang="en-US" altLang="zh-CN" sz="1600" dirty="0"/>
          </a:p>
          <a:p>
            <a:r>
              <a:rPr lang="en-CA" sz="1600" dirty="0"/>
              <a:t>evaluates the output by using </a:t>
            </a:r>
            <a:r>
              <a:rPr lang="en-CA" sz="1600" b="1" dirty="0"/>
              <a:t>n-gram matching </a:t>
            </a:r>
            <a:r>
              <a:rPr lang="en-CA" sz="1600" dirty="0"/>
              <a:t>between the output and</a:t>
            </a:r>
            <a:r>
              <a:rPr lang="zh-CN" altLang="en-US" sz="1600" dirty="0"/>
              <a:t> </a:t>
            </a:r>
            <a:r>
              <a:rPr lang="en-CA" sz="1600" dirty="0"/>
              <a:t>the reference.</a:t>
            </a:r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r>
              <a:rPr lang="en-CA" dirty="0"/>
              <a:t>where </a:t>
            </a:r>
            <a:r>
              <a:rPr lang="en-CA" b="1" dirty="0"/>
              <a:t>r</a:t>
            </a:r>
            <a:r>
              <a:rPr lang="en-CA" dirty="0"/>
              <a:t> and </a:t>
            </a:r>
            <a:r>
              <a:rPr lang="en-CA" b="1" dirty="0"/>
              <a:t>c</a:t>
            </a:r>
            <a:r>
              <a:rPr lang="en-CA" dirty="0"/>
              <a:t> are the lengths of the reference response and candidate ones respectively,</a:t>
            </a:r>
            <a:r>
              <a:rPr lang="zh-CN" altLang="en-US" dirty="0"/>
              <a:t> </a:t>
            </a:r>
            <a:r>
              <a:rPr lang="en-CA" b="1" dirty="0" err="1"/>
              <a:t>p</a:t>
            </a:r>
            <a:r>
              <a:rPr lang="en-CA" b="1" baseline="-25000" dirty="0" err="1"/>
              <a:t>n</a:t>
            </a:r>
            <a:r>
              <a:rPr lang="en-CA" dirty="0"/>
              <a:t> is the modified n-gram precision, and N means using n-grams up to length N and</a:t>
            </a:r>
            <a:r>
              <a:rPr lang="zh-CN" altLang="en-US" dirty="0"/>
              <a:t> </a:t>
            </a:r>
            <a:r>
              <a:rPr lang="en-CA" b="1" dirty="0" err="1"/>
              <a:t>w</a:t>
            </a:r>
            <a:r>
              <a:rPr lang="en-CA" b="1" baseline="-25000" dirty="0" err="1"/>
              <a:t>n</a:t>
            </a:r>
            <a:r>
              <a:rPr lang="en-CA" dirty="0"/>
              <a:t> = 1∕N</a:t>
            </a:r>
          </a:p>
          <a:p>
            <a:endParaRPr lang="en-CA" sz="1600" dirty="0"/>
          </a:p>
          <a:p>
            <a:endParaRPr lang="en-CA" sz="160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0AD30-2932-1447-B49B-AEAB1AB6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2585117"/>
            <a:ext cx="5168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6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4C3658-7049-1640-9F43-2E6AD4668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50" y="1535837"/>
            <a:ext cx="7658100" cy="3302000"/>
          </a:xfrm>
          <a:prstGeom prst="rect">
            <a:avLst/>
          </a:prstGeom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B172C-24B0-DE4C-BF9F-0D23585B60F7}"/>
              </a:ext>
            </a:extLst>
          </p:cNvPr>
          <p:cNvSpPr txBox="1"/>
          <p:nvPr/>
        </p:nvSpPr>
        <p:spPr>
          <a:xfrm>
            <a:off x="1708220" y="1848897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D1D1C-BCEA-F64F-88D8-A7AD61F93A14}"/>
              </a:ext>
            </a:extLst>
          </p:cNvPr>
          <p:cNvSpPr txBox="1"/>
          <p:nvPr/>
        </p:nvSpPr>
        <p:spPr>
          <a:xfrm>
            <a:off x="-2341266" y="-1155560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7762-7DA9-E94C-830F-5549149B0827}"/>
              </a:ext>
            </a:extLst>
          </p:cNvPr>
          <p:cNvSpPr txBox="1"/>
          <p:nvPr/>
        </p:nvSpPr>
        <p:spPr>
          <a:xfrm>
            <a:off x="323528" y="5223778"/>
            <a:ext cx="8712968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CA" dirty="0"/>
              <a:t>Higher BLEU values mean that the output</a:t>
            </a:r>
            <a:r>
              <a:rPr lang="zh-CN" altLang="en-US" dirty="0"/>
              <a:t> </a:t>
            </a:r>
            <a:r>
              <a:rPr lang="en-CA" dirty="0"/>
              <a:t>response and the reference</a:t>
            </a:r>
          </a:p>
          <a:p>
            <a:r>
              <a:rPr lang="zh-CN" altLang="en-US" dirty="0"/>
              <a:t>  </a:t>
            </a:r>
            <a:r>
              <a:rPr lang="en-CA" dirty="0"/>
              <a:t>have </a:t>
            </a:r>
            <a:r>
              <a:rPr lang="en-CA" b="1" dirty="0"/>
              <a:t>more</a:t>
            </a:r>
            <a:r>
              <a:rPr lang="en-CA" dirty="0"/>
              <a:t> sharing words and are more similar</a:t>
            </a:r>
          </a:p>
        </p:txBody>
      </p:sp>
    </p:spTree>
    <p:extLst>
      <p:ext uri="{BB962C8B-B14F-4D97-AF65-F5344CB8AC3E}">
        <p14:creationId xmlns:p14="http://schemas.microsoft.com/office/powerpoint/2010/main" val="190875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Statistical</a:t>
            </a:r>
            <a:r>
              <a:rPr lang="zh-CN" altLang="en-US" sz="1600" dirty="0"/>
              <a:t> </a:t>
            </a:r>
            <a:r>
              <a:rPr lang="en-US" altLang="zh-CN" sz="1600" dirty="0"/>
              <a:t>significant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4BF95-724E-8241-86A8-582DA966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7890681" cy="43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uman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5</a:t>
            </a:r>
            <a:r>
              <a:rPr lang="zh-CN" altLang="en-US" sz="1600" dirty="0"/>
              <a:t> </a:t>
            </a:r>
            <a:r>
              <a:rPr lang="en-US" altLang="zh-CN" sz="1600" dirty="0"/>
              <a:t>evaluators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FC850-850D-C245-98F7-D069FCAF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7" y="1916832"/>
            <a:ext cx="7352878" cy="39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24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r>
              <a:rPr lang="en-CA" dirty="0"/>
              <a:t>Kappa is not high in the human evaluation results</a:t>
            </a:r>
          </a:p>
          <a:p>
            <a:r>
              <a:rPr lang="en-CA" dirty="0"/>
              <a:t>it is difficult to make a gold standard in the</a:t>
            </a:r>
            <a:r>
              <a:rPr lang="zh-CN" altLang="en-US" dirty="0"/>
              <a:t> </a:t>
            </a:r>
            <a:r>
              <a:rPr lang="en-CA" dirty="0"/>
              <a:t>evaluation of response generation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B6763-37E9-524C-BD4F-BEC952D4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74780"/>
            <a:ext cx="7715312" cy="38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8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 err="1"/>
              <a:t>abalation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r>
              <a:rPr lang="en-US" altLang="zh-CN" dirty="0"/>
              <a:t>I</a:t>
            </a:r>
            <a:r>
              <a:rPr lang="en-CA" dirty="0"/>
              <a:t>n order to investigate the effectiveness of these</a:t>
            </a:r>
            <a:r>
              <a:rPr lang="zh-CN" altLang="en-US" dirty="0"/>
              <a:t> </a:t>
            </a:r>
            <a:r>
              <a:rPr lang="en-CA" dirty="0"/>
              <a:t>two strategies and the performance of the retrieval module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7BAE4-33C9-E34D-9A3B-ECD01DA9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2205692"/>
            <a:ext cx="7774632" cy="39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5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Conversational</a:t>
            </a:r>
            <a:r>
              <a:rPr lang="zh-CN" altLang="en-US" sz="1600" dirty="0"/>
              <a:t> </a:t>
            </a:r>
            <a:r>
              <a:rPr lang="en-US" altLang="zh-CN" sz="1600" dirty="0"/>
              <a:t>systems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en-CA" sz="1600" dirty="0"/>
              <a:t> </a:t>
            </a:r>
            <a:r>
              <a:rPr lang="en-CA" sz="1600" b="1" dirty="0"/>
              <a:t>Retrieval-based</a:t>
            </a:r>
            <a:r>
              <a:rPr lang="zh-CN" altLang="en-US" sz="1600" b="1" dirty="0"/>
              <a:t> </a:t>
            </a:r>
            <a:r>
              <a:rPr lang="en-CA" sz="1600" b="1" dirty="0"/>
              <a:t>systems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CA" sz="1600" dirty="0"/>
              <a:t>maintain a large repository of conversation</a:t>
            </a:r>
          </a:p>
          <a:p>
            <a:r>
              <a:rPr lang="en-CA" sz="1600" dirty="0"/>
              <a:t>usually fluent and grammatically correct</a:t>
            </a:r>
          </a:p>
          <a:p>
            <a:r>
              <a:rPr lang="en-CA" sz="1600" dirty="0"/>
              <a:t>do not generate</a:t>
            </a:r>
            <a:r>
              <a:rPr lang="zh-CN" altLang="en-US" sz="1600" dirty="0"/>
              <a:t> </a:t>
            </a:r>
            <a:r>
              <a:rPr lang="en-CA" sz="1600" dirty="0"/>
              <a:t>new responses</a:t>
            </a:r>
          </a:p>
          <a:p>
            <a:r>
              <a:rPr lang="en-CA" sz="1600" dirty="0"/>
              <a:t>conversation repositories are usually limited samples of</a:t>
            </a:r>
            <a:r>
              <a:rPr lang="zh-CN" altLang="en-US" sz="1600" dirty="0"/>
              <a:t> </a:t>
            </a:r>
            <a:r>
              <a:rPr lang="en-CA" sz="1600" dirty="0"/>
              <a:t>real-world conversations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US" altLang="zh-CN" sz="160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600" dirty="0"/>
              <a:t>2.</a:t>
            </a:r>
            <a:r>
              <a:rPr lang="en-CA" sz="1600" dirty="0"/>
              <a:t> </a:t>
            </a:r>
            <a:r>
              <a:rPr lang="en-CA" sz="1600" b="1" dirty="0"/>
              <a:t>generation-based systems</a:t>
            </a:r>
          </a:p>
          <a:p>
            <a:r>
              <a:rPr lang="en-CA" sz="1600" dirty="0"/>
              <a:t>Variants of sequence-to-sequence (Seq2seq) neural network</a:t>
            </a:r>
            <a:r>
              <a:rPr lang="zh-CN" altLang="en-US" sz="1600" dirty="0"/>
              <a:t> </a:t>
            </a:r>
            <a:r>
              <a:rPr lang="en-CA" sz="1600" dirty="0"/>
              <a:t>models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dirty="0"/>
              <a:t>incorporate an encoder and a decoder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600" dirty="0"/>
              <a:t>attention mechanism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701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3DE81CE-07B7-514C-8E56-8BF3A48C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50" y="1903856"/>
            <a:ext cx="8407400" cy="3458276"/>
          </a:xfrm>
          <a:prstGeom prst="rect">
            <a:avLst/>
          </a:prstGeom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520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F147CB8-0EC8-5443-A7AE-F161BC2D1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50" y="2564904"/>
            <a:ext cx="8407400" cy="3439955"/>
          </a:xfrm>
          <a:prstGeom prst="rect">
            <a:avLst/>
          </a:prstGeom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57A54-F51D-D44F-8411-E5361450B1B6}"/>
              </a:ext>
            </a:extLst>
          </p:cNvPr>
          <p:cNvSpPr txBox="1"/>
          <p:nvPr/>
        </p:nvSpPr>
        <p:spPr>
          <a:xfrm flipH="1">
            <a:off x="384212" y="1484784"/>
            <a:ext cx="8407400" cy="1080120"/>
          </a:xfrm>
          <a:prstGeom prst="rect">
            <a:avLst/>
          </a:prstGeom>
          <a:noFill/>
        </p:spPr>
        <p:txBody>
          <a:bodyPr wrap="none" numCol="1" rtlCol="0">
            <a:normAutofit/>
          </a:bodyPr>
          <a:lstStyle/>
          <a:p>
            <a:r>
              <a:rPr lang="en-US" altLang="zh-CN" dirty="0"/>
              <a:t>1.</a:t>
            </a:r>
            <a:r>
              <a:rPr lang="en-CA" dirty="0"/>
              <a:t>irrelevant retrieved results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keyword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  <a:endParaRPr lang="en-CA" dirty="0"/>
          </a:p>
          <a:p>
            <a:r>
              <a:rPr lang="en-US" altLang="zh-CN" dirty="0"/>
              <a:t>2.</a:t>
            </a:r>
            <a:r>
              <a:rPr lang="en-CA" dirty="0"/>
              <a:t>neglecting the useful retrieved results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 err="1">
                <a:sym typeface="Wingdings" pitchFamily="2" charset="2"/>
              </a:rPr>
              <a:t>rerank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retrivals</a:t>
            </a:r>
            <a:endParaRPr lang="en-CA" dirty="0"/>
          </a:p>
          <a:p>
            <a:r>
              <a:rPr lang="en-US" altLang="zh-CN" dirty="0"/>
              <a:t>3.</a:t>
            </a:r>
            <a:r>
              <a:rPr lang="en-CA" dirty="0"/>
              <a:t>using the retrieved results incorrectly</a:t>
            </a:r>
            <a:r>
              <a:rPr lang="en-US" altLang="zh-CN" dirty="0">
                <a:sym typeface="Wingdings" pitchFamily="2" charset="2"/>
              </a:rPr>
              <a:t>refine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keywords</a:t>
            </a:r>
            <a:endParaRPr lang="en-CA" dirty="0"/>
          </a:p>
          <a:p>
            <a:endParaRPr lang="en-CA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986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</a:t>
            </a:r>
            <a:r>
              <a:rPr lang="en-US" altLang="zh-CN" dirty="0"/>
              <a:t>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800" dirty="0"/>
              <a:t>retrieved replies to boost the Seq2seq model</a:t>
            </a:r>
          </a:p>
          <a:p>
            <a:r>
              <a:rPr lang="en-CA" dirty="0"/>
              <a:t>gated hierarchical attention</a:t>
            </a:r>
            <a:r>
              <a:rPr lang="zh-CN" altLang="en-US" dirty="0"/>
              <a:t> </a:t>
            </a:r>
            <a:r>
              <a:rPr lang="en-CA" dirty="0"/>
              <a:t>mechanism</a:t>
            </a:r>
          </a:p>
          <a:p>
            <a:r>
              <a:rPr lang="en-CA" dirty="0"/>
              <a:t>novel way to combine the retrieval- and generation- based methods</a:t>
            </a:r>
          </a:p>
          <a:p>
            <a:r>
              <a:rPr lang="en-CA" dirty="0"/>
              <a:t>Empirical results with both automatic and human evaluations</a:t>
            </a:r>
          </a:p>
          <a:p>
            <a:r>
              <a:rPr lang="en-CA" dirty="0"/>
              <a:t>generate better responses than the state-of-the-art models</a:t>
            </a:r>
          </a:p>
          <a:p>
            <a:endParaRPr lang="en-CA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20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r>
              <a:rPr lang="en-CA" dirty="0"/>
              <a:t>Seq2seq model is liable to generate short, trivial and meaningless</a:t>
            </a:r>
            <a:r>
              <a:rPr lang="zh-CN" altLang="en-US" dirty="0"/>
              <a:t> </a:t>
            </a:r>
            <a:r>
              <a:rPr lang="en-CA" dirty="0"/>
              <a:t>replies</a:t>
            </a:r>
          </a:p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CA" b="1" dirty="0"/>
              <a:t>insufficient</a:t>
            </a:r>
            <a:r>
              <a:rPr lang="en-CA" dirty="0"/>
              <a:t> source information</a:t>
            </a:r>
          </a:p>
          <a:p>
            <a:r>
              <a:rPr lang="en-CA" dirty="0"/>
              <a:t>In the absence of</a:t>
            </a:r>
            <a:r>
              <a:rPr lang="zh-CN" altLang="en-US" dirty="0"/>
              <a:t> </a:t>
            </a:r>
            <a:r>
              <a:rPr lang="en-CA" dirty="0"/>
              <a:t>more information, trivial replies are often “safer” solutions.</a:t>
            </a:r>
          </a:p>
          <a:p>
            <a:endParaRPr lang="en-CA" dirty="0"/>
          </a:p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studies:</a:t>
            </a:r>
          </a:p>
          <a:p>
            <a:r>
              <a:rPr lang="en-CA" dirty="0"/>
              <a:t>pre-trained external model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A" b="1" dirty="0" err="1"/>
              <a:t>commonsense</a:t>
            </a:r>
            <a:r>
              <a:rPr lang="en-CA" b="1" dirty="0"/>
              <a:t> knowledge graph</a:t>
            </a:r>
            <a:r>
              <a:rPr lang="en-CA" dirty="0"/>
              <a:t>, </a:t>
            </a:r>
            <a:r>
              <a:rPr lang="en-CA" b="1" dirty="0"/>
              <a:t>a topic model </a:t>
            </a:r>
            <a:r>
              <a:rPr lang="en-CA" dirty="0"/>
              <a:t>or </a:t>
            </a:r>
            <a:r>
              <a:rPr lang="en-CA" b="1" dirty="0"/>
              <a:t>an emotional classifier</a:t>
            </a:r>
          </a:p>
          <a:p>
            <a:r>
              <a:rPr lang="en-CA" dirty="0"/>
              <a:t>involving any external knowledge.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97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r>
              <a:rPr lang="en-CA" dirty="0"/>
              <a:t>retrieved results are returned by an information retrieval (IR) system</a:t>
            </a:r>
            <a:r>
              <a:rPr lang="zh-CN" altLang="en-US" dirty="0"/>
              <a:t> </a:t>
            </a:r>
            <a:r>
              <a:rPr lang="en-CA" dirty="0"/>
              <a:t>on the training data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hypothesize that retrieved results can provide</a:t>
            </a:r>
            <a:r>
              <a:rPr lang="zh-CN" altLang="en-US" dirty="0"/>
              <a:t> </a:t>
            </a:r>
            <a:r>
              <a:rPr lang="en-CA" dirty="0"/>
              <a:t>useful prior knowledge for generating responses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476D3-4534-7448-BA3D-EF8B20D52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256854"/>
            <a:ext cx="8407400" cy="26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Introduction-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CD0A06-9827-AB4F-AB8C-9F54D4EFA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8400" y="1626394"/>
            <a:ext cx="6896100" cy="4013200"/>
          </a:xfrm>
          <a:prstGeom prst="rect">
            <a:avLst/>
          </a:prstGeom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74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</a:t>
            </a:r>
            <a:r>
              <a:rPr lang="en-US" altLang="zh-CN" dirty="0"/>
              <a:t>tion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800" dirty="0"/>
              <a:t>the retrieval module returns some relevant responses and their relevance scores</a:t>
            </a:r>
          </a:p>
          <a:p>
            <a:r>
              <a:rPr lang="en-US" altLang="zh-CN" sz="1800" b="1" dirty="0"/>
              <a:t>g</a:t>
            </a:r>
            <a:r>
              <a:rPr lang="en-CA" sz="1800" b="1" dirty="0" err="1"/>
              <a:t>ated</a:t>
            </a:r>
            <a:r>
              <a:rPr lang="en-CA" sz="1800" b="1" dirty="0"/>
              <a:t> hierarchical</a:t>
            </a:r>
            <a:r>
              <a:rPr lang="zh-CN" altLang="en-US" sz="1800" b="1" dirty="0"/>
              <a:t> </a:t>
            </a:r>
            <a:r>
              <a:rPr lang="en-CA" sz="1800" b="1" dirty="0"/>
              <a:t>attention mechanism</a:t>
            </a:r>
            <a:r>
              <a:rPr lang="en-CA" sz="1800" dirty="0"/>
              <a:t> to integrate words, sentences and their relevance scores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800" b="1" dirty="0"/>
              <a:t>word-level attention</a:t>
            </a:r>
            <a:r>
              <a:rPr lang="zh-CN" altLang="en-US" sz="1800" dirty="0"/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>
                <a:sym typeface="Wingdings" pitchFamily="2" charset="2"/>
              </a:rPr>
              <a:t> </a:t>
            </a:r>
            <a:r>
              <a:rPr lang="en-CA" sz="1800" dirty="0"/>
              <a:t>keywords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800" b="1" dirty="0"/>
              <a:t>sentence-level attention</a:t>
            </a:r>
            <a:r>
              <a:rPr lang="zh-CN" altLang="en-US" sz="1800" b="1" dirty="0"/>
              <a:t> </a:t>
            </a:r>
            <a:r>
              <a:rPr lang="en-US" altLang="zh-CN" sz="1800" dirty="0">
                <a:sym typeface="Wingdings" pitchFamily="2" charset="2"/>
              </a:rPr>
              <a:t></a:t>
            </a:r>
            <a:r>
              <a:rPr lang="zh-CN" altLang="en-US" sz="1800" dirty="0"/>
              <a:t> </a:t>
            </a:r>
            <a:r>
              <a:rPr lang="en-CA" sz="1800" dirty="0"/>
              <a:t>relevance scores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48425-CE0C-2E42-BF67-D79E6728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75875"/>
            <a:ext cx="7056784" cy="34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800" dirty="0"/>
              <a:t>Abstract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800" dirty="0" err="1"/>
              <a:t>Introcution</a:t>
            </a:r>
            <a:endParaRPr lang="en-CA" sz="1800" dirty="0"/>
          </a:p>
          <a:p>
            <a:r>
              <a:rPr lang="en-CA" sz="1800" dirty="0"/>
              <a:t>briefly describes recent works in</a:t>
            </a:r>
            <a:r>
              <a:rPr lang="zh-CN" altLang="en-US" sz="1800" dirty="0"/>
              <a:t> </a:t>
            </a:r>
            <a:r>
              <a:rPr lang="en-CA" sz="1800" dirty="0"/>
              <a:t>neural response generation</a:t>
            </a:r>
          </a:p>
          <a:p>
            <a:r>
              <a:rPr lang="en-CA" sz="1800" dirty="0"/>
              <a:t>details of our model</a:t>
            </a:r>
          </a:p>
          <a:p>
            <a:r>
              <a:rPr lang="en-CA" sz="1800" dirty="0"/>
              <a:t>experiments and results</a:t>
            </a:r>
          </a:p>
          <a:p>
            <a:r>
              <a:rPr lang="en-CA" sz="1800" dirty="0"/>
              <a:t>Analysis and discussion</a:t>
            </a:r>
          </a:p>
          <a:p>
            <a:r>
              <a:rPr lang="en-CA" sz="1800" dirty="0"/>
              <a:t>conclusion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14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5" name="Shape 173"/>
          <p:cNvSpPr>
            <a:spLocks noGrp="1"/>
          </p:cNvSpPr>
          <p:nvPr>
            <p:ph idx="1"/>
          </p:nvPr>
        </p:nvSpPr>
        <p:spPr>
          <a:xfrm>
            <a:off x="412750" y="1545178"/>
            <a:ext cx="8407722" cy="4176464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360" dirty="0"/>
              <a:t>Retrieval‑based system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CA" sz="1360" dirty="0"/>
              <a:t>Generation‑based system</a:t>
            </a:r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endParaRPr lang="en-CA" sz="1360" dirty="0"/>
          </a:p>
          <a:p>
            <a:pPr defTabSz="180000">
              <a:spcBef>
                <a:spcPts val="0"/>
              </a:spcBef>
              <a:buSzPct val="100000"/>
              <a:buFont typeface="Arial" charset="0"/>
              <a:buChar char="•"/>
              <a:defRPr sz="1360"/>
            </a:pPr>
            <a:r>
              <a:rPr lang="en-US" altLang="zh-CN" sz="1360" dirty="0"/>
              <a:t>External</a:t>
            </a:r>
            <a:r>
              <a:rPr lang="zh-CN" altLang="en-US" sz="1360" dirty="0"/>
              <a:t> </a:t>
            </a:r>
            <a:r>
              <a:rPr lang="en-US" altLang="zh-CN" sz="1360" dirty="0"/>
              <a:t>data</a:t>
            </a:r>
            <a:r>
              <a:rPr lang="zh-CN" altLang="en-US" sz="1360" dirty="0"/>
              <a:t> </a:t>
            </a:r>
            <a:r>
              <a:rPr lang="en-US" altLang="zh-CN" sz="1360" dirty="0">
                <a:sym typeface="Wingdings" pitchFamily="2" charset="2"/>
              </a:rPr>
              <a:t></a:t>
            </a:r>
            <a:r>
              <a:rPr lang="zh-CN" altLang="en-US" sz="1360" dirty="0"/>
              <a:t> </a:t>
            </a:r>
            <a:r>
              <a:rPr lang="en-US" altLang="zh-CN" sz="1360" dirty="0"/>
              <a:t>noisy</a:t>
            </a:r>
            <a:r>
              <a:rPr lang="zh-CN" altLang="en-US" sz="1360" dirty="0"/>
              <a:t> </a:t>
            </a:r>
            <a:r>
              <a:rPr lang="en-US" altLang="zh-CN" sz="1360" dirty="0"/>
              <a:t>sometimes</a:t>
            </a:r>
            <a:endParaRPr lang="en-CA" sz="1360" dirty="0"/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3EF29-6304-544D-94F2-BC8ACFA4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87" y="2816359"/>
            <a:ext cx="4627984" cy="37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506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</Template>
  <TotalTime>1158</TotalTime>
  <Words>988</Words>
  <Application>Microsoft Macintosh PowerPoint</Application>
  <PresentationFormat>On-screen Show (4:3)</PresentationFormat>
  <Paragraphs>201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Merriweather</vt:lpstr>
      <vt:lpstr>Times</vt:lpstr>
      <vt:lpstr>Verdana</vt:lpstr>
      <vt:lpstr>uOttawa-powerpoint-template</vt:lpstr>
      <vt:lpstr>PowerPoint Presentation</vt:lpstr>
      <vt:lpstr>Abstract</vt:lpstr>
      <vt:lpstr>Introduction</vt:lpstr>
      <vt:lpstr>Introduction</vt:lpstr>
      <vt:lpstr>Introduction</vt:lpstr>
      <vt:lpstr>Introduction- model structure</vt:lpstr>
      <vt:lpstr>Introduction</vt:lpstr>
      <vt:lpstr>Paper Structure</vt:lpstr>
      <vt:lpstr>Related Work</vt:lpstr>
      <vt:lpstr>The overview of ReBoost</vt:lpstr>
      <vt:lpstr>Retrieval Module</vt:lpstr>
      <vt:lpstr>Message Encoder</vt:lpstr>
      <vt:lpstr>Message Encoder-Details</vt:lpstr>
      <vt:lpstr>Message Encoder-Details</vt:lpstr>
      <vt:lpstr>Message Encoder-Details</vt:lpstr>
      <vt:lpstr>Retrieval Information Encoder</vt:lpstr>
      <vt:lpstr>Retrieval Information Encoder-Details</vt:lpstr>
      <vt:lpstr>Retrieval Information Encoder-Details</vt:lpstr>
      <vt:lpstr>Retrieval Information Encoder-Details</vt:lpstr>
      <vt:lpstr>Keyword Aware Decoder</vt:lpstr>
      <vt:lpstr>Keyword Aware Decoder-Details</vt:lpstr>
      <vt:lpstr>Experiments</vt:lpstr>
      <vt:lpstr>Evaluation Metrics</vt:lpstr>
      <vt:lpstr>Evaluation Metrics</vt:lpstr>
      <vt:lpstr>Evaluation Metrics Example</vt:lpstr>
      <vt:lpstr>Overall Performance</vt:lpstr>
      <vt:lpstr>Human Evaluation</vt:lpstr>
      <vt:lpstr>Discussion</vt:lpstr>
      <vt:lpstr>Module abalation</vt:lpstr>
      <vt:lpstr>Case Study</vt:lpstr>
      <vt:lpstr>Error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Lingfeng Zhang</dc:creator>
  <cp:lastModifiedBy>Lingfeng Zhang</cp:lastModifiedBy>
  <cp:revision>120</cp:revision>
  <cp:lastPrinted>2013-11-28T21:12:25Z</cp:lastPrinted>
  <dcterms:created xsi:type="dcterms:W3CDTF">2020-02-03T00:31:09Z</dcterms:created>
  <dcterms:modified xsi:type="dcterms:W3CDTF">2020-02-03T19:51:35Z</dcterms:modified>
</cp:coreProperties>
</file>