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6" r:id="rId2"/>
  </p:sldMasterIdLst>
  <p:handoutMasterIdLst>
    <p:handoutMasterId r:id="rId20"/>
  </p:handoutMasterIdLst>
  <p:sldIdLst>
    <p:sldId id="256" r:id="rId3"/>
    <p:sldId id="257" r:id="rId4"/>
    <p:sldId id="258" r:id="rId5"/>
    <p:sldId id="259" r:id="rId6"/>
    <p:sldId id="260" r:id="rId7"/>
    <p:sldId id="261" r:id="rId8"/>
    <p:sldId id="262" r:id="rId9"/>
    <p:sldId id="263" r:id="rId10"/>
    <p:sldId id="264" r:id="rId11"/>
    <p:sldId id="265" r:id="rId12"/>
    <p:sldId id="270" r:id="rId13"/>
    <p:sldId id="266" r:id="rId14"/>
    <p:sldId id="267" r:id="rId15"/>
    <p:sldId id="268" r:id="rId16"/>
    <p:sldId id="269" r:id="rId17"/>
    <p:sldId id="271" r:id="rId18"/>
    <p:sldId id="272"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86"/>
      </p:cViewPr>
      <p:guideLst>
        <p:guide orient="horz" pos="2160"/>
        <p:guide pos="3840"/>
      </p:guideLst>
    </p:cSldViewPr>
  </p:slideViewPr>
  <p:notesTextViewPr>
    <p:cViewPr>
      <p:scale>
        <a:sx n="1" d="1"/>
        <a:sy n="1" d="1"/>
      </p:scale>
      <p:origin x="0" y="0"/>
    </p:cViewPr>
  </p:notesTextViewPr>
  <p:notesViewPr>
    <p:cSldViewPr>
      <p:cViewPr varScale="1">
        <p:scale>
          <a:sx n="59" d="100"/>
          <a:sy n="59" d="100"/>
        </p:scale>
        <p:origin x="-3235" y="-62"/>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AF975FBF-6DF2-41BB-8053-4612AC39CC59}" type="datetimeFigureOut">
              <a:rPr lang="en-CA" smtClean="0"/>
              <a:t>2019-11-01</a:t>
            </a:fld>
            <a:endParaRPr lang="en-CA"/>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CA"/>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6BEFB20-522D-4633-8ED8-735D8EDAE661}" type="slidenum">
              <a:rPr lang="en-CA" smtClean="0"/>
              <a:t>‹#›</a:t>
            </a:fld>
            <a:endParaRPr lang="en-CA"/>
          </a:p>
        </p:txBody>
      </p:sp>
    </p:spTree>
    <p:extLst>
      <p:ext uri="{BB962C8B-B14F-4D97-AF65-F5344CB8AC3E}">
        <p14:creationId xmlns:p14="http://schemas.microsoft.com/office/powerpoint/2010/main" val="988697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sz="2400" b="0" strike="noStrike" spc="-1">
              <a:latin typeface="Times New Roman"/>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sz="2400" b="0" strike="noStrike" spc="-1">
              <a:latin typeface="Times New Roman"/>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endParaRPr lang="en-US" sz="2400" b="0" strike="noStrike" spc="-1">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sz="2400" b="0" strike="noStrike" spc="-1">
              <a:latin typeface="Times New Roman"/>
            </a:endParaRPr>
          </a:p>
        </p:txBody>
      </p:sp>
      <p:sp>
        <p:nvSpPr>
          <p:cNvPr id="5" name="页脚占位符 4"/>
          <p:cNvSpPr>
            <a:spLocks noGrp="1"/>
          </p:cNvSpPr>
          <p:nvPr>
            <p:ph type="ftr" sz="quarter" idx="11"/>
          </p:nvPr>
        </p:nvSpPr>
        <p:spPr/>
        <p:txBody>
          <a:bodyPr/>
          <a:lstStyle>
            <a:extLst/>
          </a:lstStyle>
          <a:p>
            <a:endParaRPr lang="en-US" sz="2400" b="0" strike="noStrike" spc="-1">
              <a:latin typeface="Times New Roman"/>
            </a:endParaRPr>
          </a:p>
        </p:txBody>
      </p:sp>
      <p:sp>
        <p:nvSpPr>
          <p:cNvPr id="6" name="灯片编号占位符 5"/>
          <p:cNvSpPr>
            <a:spLocks noGrp="1"/>
          </p:cNvSpPr>
          <p:nvPr>
            <p:ph type="sldNum" sz="quarter" idx="12"/>
          </p:nvPr>
        </p:nvSpPr>
        <p:spPr/>
        <p:txBody>
          <a:bodyPr/>
          <a:lstStyle>
            <a:extLst/>
          </a:lstStyle>
          <a:p>
            <a:endParaRPr lang="en-US" sz="24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sz="2400" b="0" strike="noStrike" spc="-1">
              <a:latin typeface="Times New Roman"/>
            </a:endParaRPr>
          </a:p>
        </p:txBody>
      </p:sp>
      <p:sp>
        <p:nvSpPr>
          <p:cNvPr id="5" name="页脚占位符 4"/>
          <p:cNvSpPr>
            <a:spLocks noGrp="1"/>
          </p:cNvSpPr>
          <p:nvPr>
            <p:ph type="ftr" sz="quarter" idx="11"/>
          </p:nvPr>
        </p:nvSpPr>
        <p:spPr/>
        <p:txBody>
          <a:bodyPr/>
          <a:lstStyle>
            <a:extLst/>
          </a:lstStyle>
          <a:p>
            <a:endParaRPr lang="en-US" sz="2400" b="0" strike="noStrike" spc="-1">
              <a:latin typeface="Times New Roman"/>
            </a:endParaRPr>
          </a:p>
        </p:txBody>
      </p:sp>
      <p:sp>
        <p:nvSpPr>
          <p:cNvPr id="6" name="灯片编号占位符 5"/>
          <p:cNvSpPr>
            <a:spLocks noGrp="1"/>
          </p:cNvSpPr>
          <p:nvPr>
            <p:ph type="sldNum" sz="quarter" idx="12"/>
          </p:nvPr>
        </p:nvSpPr>
        <p:spPr/>
        <p:txBody>
          <a:bodyPr/>
          <a:lstStyle>
            <a:extLst/>
          </a:lstStyle>
          <a:p>
            <a:endParaRPr lang="en-US" sz="2400" b="0" strike="noStrike" spc="-1">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sz="24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endParaRPr lang="en-US" sz="2400" b="0" strike="noStrike" spc="-1">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sz="24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endParaRPr lang="en-US" sz="2400" b="0" strike="noStrike" spc="-1">
              <a:latin typeface="Times New Roman"/>
            </a:endParaRPr>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sz="24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endParaRPr lang="en-US" sz="2400" b="0" strike="noStrike" spc="-1">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endParaRPr lang="en-US" sz="24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endParaRPr lang="en-US" sz="2400" b="0" strike="noStrike" spc="-1">
              <a:latin typeface="Times New Roman"/>
            </a:endParaRPr>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sz="24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endParaRPr lang="en-US" sz="2400" b="0" strike="noStrike" spc="-1">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endParaRPr lang="en-US" sz="24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endParaRPr lang="en-US" sz="2400" b="0" strike="noStrike" spc="-1">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sz="24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endParaRPr lang="en-US" sz="2400" b="0" strike="noStrike" spc="-1">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sz="24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endParaRPr lang="en-US" sz="2400" b="0" strike="noStrike" spc="-1">
              <a:latin typeface="Times New Roman"/>
            </a:endParaRPr>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sz="2400" b="0" strike="noStrike" spc="-1">
              <a:latin typeface="Times New Roman"/>
            </a:endParaRPr>
          </a:p>
        </p:txBody>
      </p:sp>
      <p:sp>
        <p:nvSpPr>
          <p:cNvPr id="5" name="页脚占位符 4"/>
          <p:cNvSpPr>
            <a:spLocks noGrp="1"/>
          </p:cNvSpPr>
          <p:nvPr>
            <p:ph type="ftr" sz="quarter" idx="11"/>
          </p:nvPr>
        </p:nvSpPr>
        <p:spPr/>
        <p:txBody>
          <a:bodyPr/>
          <a:lstStyle>
            <a:extLst/>
          </a:lstStyle>
          <a:p>
            <a:endParaRPr lang="en-US" sz="2400" b="0" strike="noStrike" spc="-1">
              <a:latin typeface="Times New Roman"/>
            </a:endParaRPr>
          </a:p>
        </p:txBody>
      </p:sp>
      <p:sp>
        <p:nvSpPr>
          <p:cNvPr id="6" name="灯片编号占位符 5"/>
          <p:cNvSpPr>
            <a:spLocks noGrp="1"/>
          </p:cNvSpPr>
          <p:nvPr>
            <p:ph type="sldNum" sz="quarter" idx="12"/>
          </p:nvPr>
        </p:nvSpPr>
        <p:spPr/>
        <p:txBody>
          <a:bodyPr/>
          <a:lstStyle>
            <a:extLst/>
          </a:lstStyle>
          <a:p>
            <a:endParaRPr lang="en-US" sz="2400" b="0" strike="noStrike" spc="-1">
              <a:latin typeface="Times New Roman"/>
            </a:endParaRPr>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sz="24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endParaRPr lang="en-US" sz="2400" b="0" strike="noStrike" spc="-1">
              <a:latin typeface="Times New Roman"/>
            </a:endParaRP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sz="24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endParaRPr lang="en-US" sz="2400" b="0" strike="noStrike" spc="-1">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sz="24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endParaRPr lang="en-US" sz="2400" b="0" strike="noStrike" spc="-1">
              <a:latin typeface="Times New Roman"/>
            </a:endParaRPr>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endParaRPr lang="en-US" sz="2400" b="0" strike="noStrike" spc="-1">
              <a:latin typeface="Times New Roman"/>
            </a:endParaRPr>
          </a:p>
        </p:txBody>
      </p:sp>
      <p:sp>
        <p:nvSpPr>
          <p:cNvPr id="5" name="页脚占位符 4"/>
          <p:cNvSpPr>
            <a:spLocks noGrp="1"/>
          </p:cNvSpPr>
          <p:nvPr>
            <p:ph type="ftr" sz="quarter" idx="11"/>
          </p:nvPr>
        </p:nvSpPr>
        <p:spPr/>
        <p:txBody>
          <a:bodyPr/>
          <a:lstStyle>
            <a:extLst/>
          </a:lstStyle>
          <a:p>
            <a:endParaRPr lang="en-US" sz="2400" b="0" strike="noStrike" spc="-1">
              <a:latin typeface="Times New Roman"/>
            </a:endParaRPr>
          </a:p>
        </p:txBody>
      </p:sp>
      <p:sp>
        <p:nvSpPr>
          <p:cNvPr id="6" name="灯片编号占位符 5"/>
          <p:cNvSpPr>
            <a:spLocks noGrp="1"/>
          </p:cNvSpPr>
          <p:nvPr>
            <p:ph type="sldNum" sz="quarter" idx="12"/>
          </p:nvPr>
        </p:nvSpPr>
        <p:spPr/>
        <p:txBody>
          <a:bodyPr/>
          <a:lstStyle>
            <a:extLst/>
          </a:lstStyle>
          <a:p>
            <a:endParaRPr lang="en-US" sz="2400" b="0" strike="noStrike" spc="-1">
              <a:latin typeface="Times New Roman"/>
            </a:endParaRPr>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sz="2400" b="0" strike="noStrike" spc="-1">
              <a:latin typeface="Times New Roman"/>
            </a:endParaRPr>
          </a:p>
        </p:txBody>
      </p:sp>
      <p:sp>
        <p:nvSpPr>
          <p:cNvPr id="6" name="页脚占位符 5"/>
          <p:cNvSpPr>
            <a:spLocks noGrp="1"/>
          </p:cNvSpPr>
          <p:nvPr>
            <p:ph type="ftr" sz="quarter" idx="11"/>
          </p:nvPr>
        </p:nvSpPr>
        <p:spPr/>
        <p:txBody>
          <a:bodyPr/>
          <a:lstStyle>
            <a:extLst/>
          </a:lstStyle>
          <a:p>
            <a:endParaRPr lang="en-US" sz="2400" b="0" strike="noStrike" spc="-1">
              <a:latin typeface="Times New Roman"/>
            </a:endParaRPr>
          </a:p>
        </p:txBody>
      </p:sp>
      <p:sp>
        <p:nvSpPr>
          <p:cNvPr id="7" name="灯片编号占位符 6"/>
          <p:cNvSpPr>
            <a:spLocks noGrp="1"/>
          </p:cNvSpPr>
          <p:nvPr>
            <p:ph type="sldNum" sz="quarter" idx="12"/>
          </p:nvPr>
        </p:nvSpPr>
        <p:spPr/>
        <p:txBody>
          <a:bodyPr/>
          <a:lstStyle>
            <a:extLst/>
          </a:lstStyle>
          <a:p>
            <a:endParaRPr lang="en-US" sz="2400" b="0" strike="noStrike" spc="-1">
              <a:latin typeface="Times New Roman"/>
            </a:endParaRPr>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endParaRPr lang="en-US" sz="2400" b="0" strike="noStrike" spc="-1">
              <a:latin typeface="Times New Roman"/>
            </a:endParaRPr>
          </a:p>
        </p:txBody>
      </p:sp>
      <p:sp>
        <p:nvSpPr>
          <p:cNvPr id="8" name="页脚占位符 7"/>
          <p:cNvSpPr>
            <a:spLocks noGrp="1"/>
          </p:cNvSpPr>
          <p:nvPr>
            <p:ph type="ftr" sz="quarter" idx="11"/>
          </p:nvPr>
        </p:nvSpPr>
        <p:spPr/>
        <p:txBody>
          <a:bodyPr/>
          <a:lstStyle>
            <a:extLst/>
          </a:lstStyle>
          <a:p>
            <a:endParaRPr lang="en-US" sz="2400" b="0" strike="noStrike" spc="-1">
              <a:latin typeface="Times New Roman"/>
            </a:endParaRPr>
          </a:p>
        </p:txBody>
      </p:sp>
      <p:sp>
        <p:nvSpPr>
          <p:cNvPr id="9" name="灯片编号占位符 8"/>
          <p:cNvSpPr>
            <a:spLocks noGrp="1"/>
          </p:cNvSpPr>
          <p:nvPr>
            <p:ph type="sldNum" sz="quarter" idx="12"/>
          </p:nvPr>
        </p:nvSpPr>
        <p:spPr/>
        <p:txBody>
          <a:bodyPr/>
          <a:lstStyle>
            <a:extLst/>
          </a:lstStyle>
          <a:p>
            <a:endParaRPr lang="en-US" sz="2400" b="0" strike="noStrike" spc="-1">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endParaRPr lang="en-US" sz="2400" b="0" strike="noStrike" spc="-1">
              <a:latin typeface="Times New Roman"/>
            </a:endParaRPr>
          </a:p>
        </p:txBody>
      </p:sp>
      <p:sp>
        <p:nvSpPr>
          <p:cNvPr id="4" name="页脚占位符 3"/>
          <p:cNvSpPr>
            <a:spLocks noGrp="1"/>
          </p:cNvSpPr>
          <p:nvPr>
            <p:ph type="ftr" sz="quarter" idx="11"/>
          </p:nvPr>
        </p:nvSpPr>
        <p:spPr/>
        <p:txBody>
          <a:bodyPr/>
          <a:lstStyle>
            <a:extLst/>
          </a:lstStyle>
          <a:p>
            <a:endParaRPr lang="en-US" sz="2400" b="0" strike="noStrike" spc="-1">
              <a:latin typeface="Times New Roman"/>
            </a:endParaRPr>
          </a:p>
        </p:txBody>
      </p:sp>
      <p:sp>
        <p:nvSpPr>
          <p:cNvPr id="5" name="灯片编号占位符 4"/>
          <p:cNvSpPr>
            <a:spLocks noGrp="1"/>
          </p:cNvSpPr>
          <p:nvPr>
            <p:ph type="sldNum" sz="quarter" idx="12"/>
          </p:nvPr>
        </p:nvSpPr>
        <p:spPr/>
        <p:txBody>
          <a:bodyPr/>
          <a:lstStyle>
            <a:extLst/>
          </a:lstStyle>
          <a:p>
            <a:endParaRPr lang="en-US" sz="2400" b="0" strike="noStrike" spc="-1">
              <a:latin typeface="Times New Roman"/>
            </a:endParaRPr>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endParaRPr lang="en-US" sz="2400" b="0" strike="noStrike" spc="-1">
              <a:latin typeface="Times New Roman"/>
            </a:endParaRPr>
          </a:p>
        </p:txBody>
      </p:sp>
      <p:sp>
        <p:nvSpPr>
          <p:cNvPr id="3" name="页脚占位符 2"/>
          <p:cNvSpPr>
            <a:spLocks noGrp="1"/>
          </p:cNvSpPr>
          <p:nvPr>
            <p:ph type="ftr" sz="quarter" idx="11"/>
          </p:nvPr>
        </p:nvSpPr>
        <p:spPr/>
        <p:txBody>
          <a:bodyPr/>
          <a:lstStyle>
            <a:extLst/>
          </a:lstStyle>
          <a:p>
            <a:endParaRPr lang="en-US" sz="2400" b="0" strike="noStrike" spc="-1">
              <a:latin typeface="Times New Roman"/>
            </a:endParaRPr>
          </a:p>
        </p:txBody>
      </p:sp>
      <p:sp>
        <p:nvSpPr>
          <p:cNvPr id="4" name="灯片编号占位符 3"/>
          <p:cNvSpPr>
            <a:spLocks noGrp="1"/>
          </p:cNvSpPr>
          <p:nvPr>
            <p:ph type="sldNum" sz="quarter" idx="12"/>
          </p:nvPr>
        </p:nvSpPr>
        <p:spPr/>
        <p:txBody>
          <a:bodyPr/>
          <a:lstStyle>
            <a:extLst/>
          </a:lstStyle>
          <a:p>
            <a:endParaRPr lang="en-US" sz="24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extLst/>
          </a:lstStyle>
          <a:p>
            <a:endParaRPr lang="en-US" sz="2400" b="0" strike="noStrike" spc="-1">
              <a:latin typeface="Times New Roman"/>
            </a:endParaRPr>
          </a:p>
        </p:txBody>
      </p:sp>
      <p:sp>
        <p:nvSpPr>
          <p:cNvPr id="6" name="页脚占位符 5"/>
          <p:cNvSpPr>
            <a:spLocks noGrp="1"/>
          </p:cNvSpPr>
          <p:nvPr>
            <p:ph type="ftr" sz="quarter" idx="11"/>
          </p:nvPr>
        </p:nvSpPr>
        <p:spPr/>
        <p:txBody>
          <a:bodyPr/>
          <a:lstStyle>
            <a:extLst/>
          </a:lstStyle>
          <a:p>
            <a:endParaRPr lang="en-US" sz="2400" b="0" strike="noStrike" spc="-1">
              <a:latin typeface="Times New Roman"/>
            </a:endParaRPr>
          </a:p>
        </p:txBody>
      </p:sp>
      <p:sp>
        <p:nvSpPr>
          <p:cNvPr id="7" name="灯片编号占位符 6"/>
          <p:cNvSpPr>
            <a:spLocks noGrp="1"/>
          </p:cNvSpPr>
          <p:nvPr>
            <p:ph type="sldNum" sz="quarter" idx="12"/>
          </p:nvPr>
        </p:nvSpPr>
        <p:spPr/>
        <p:txBody>
          <a:bodyPr/>
          <a:lstStyle>
            <a:extLst/>
          </a:lstStyle>
          <a:p>
            <a:endParaRPr lang="en-US" sz="2400" b="0" strike="noStrike" spc="-1">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endParaRPr lang="en-US" sz="2400" b="0" strike="noStrike" spc="-1">
              <a:latin typeface="Times New Roman"/>
            </a:endParaRPr>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sz="2400" b="0" strike="noStrike" spc="-1">
              <a:latin typeface="Times New Roman"/>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endParaRPr lang="en-US" sz="2400" b="0" strike="noStrike" spc="-1">
              <a:latin typeface="Times New Roman"/>
            </a:endParaRPr>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endParaRPr lang="en-US" sz="2400" b="0" strike="noStrike" spc="-1">
              <a:latin typeface="Times New Roman"/>
            </a:endParaRPr>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sz="2400" b="0" strike="noStrike" spc="-1">
              <a:latin typeface="Times New Roman"/>
            </a:endParaRPr>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endParaRPr lang="en-US" sz="2400" b="0" strike="noStrike" spc="-1">
              <a:latin typeface="Times New Roman"/>
            </a:endParaRPr>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endParaRPr lang="en-US" sz="2400" b="0" strike="noStrike" spc="-1">
              <a:latin typeface="Times New Roman"/>
            </a:endParaRPr>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YXy6oX1iNoA&amp;feature=youtu.b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lstStyle/>
          <a:p>
            <a:pPr algn="ctr">
              <a:lnSpc>
                <a:spcPct val="90000"/>
              </a:lnSpc>
            </a:pPr>
            <a:r>
              <a:rPr lang="zh-CN" sz="6000" b="0" strike="noStrike" spc="-1" dirty="0">
                <a:solidFill>
                  <a:srgbClr val="000000"/>
                </a:solidFill>
                <a:latin typeface="Calibri Light"/>
              </a:rPr>
              <a:t>Project Plan</a:t>
            </a:r>
            <a:endParaRPr lang="zh-CN" sz="6000" b="0" strike="noStrike" spc="-1" dirty="0">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lstStyle/>
          <a:p>
            <a:pPr algn="ctr">
              <a:lnSpc>
                <a:spcPct val="90000"/>
              </a:lnSpc>
              <a:spcBef>
                <a:spcPts val="1001"/>
              </a:spcBef>
            </a:pPr>
            <a:r>
              <a:rPr lang="en-US" sz="2400" b="0" strike="noStrike" spc="-1">
                <a:solidFill>
                  <a:srgbClr val="000000"/>
                </a:solidFill>
                <a:latin typeface="Calibri"/>
              </a:rPr>
              <a:t>1.3 Adversarial Training and Regularization</a:t>
            </a:r>
            <a:endParaRPr lang="en-US" sz="2400" b="0" strike="noStrike" spc="-1">
              <a:latin typeface="Arial"/>
            </a:endParaRPr>
          </a:p>
          <a:p>
            <a:pPr algn="ctr">
              <a:lnSpc>
                <a:spcPct val="90000"/>
              </a:lnSpc>
              <a:spcBef>
                <a:spcPts val="1001"/>
              </a:spcBef>
            </a:pPr>
            <a:r>
              <a:rPr lang="en-US" sz="2400" b="0" strike="noStrike" spc="-1">
                <a:solidFill>
                  <a:srgbClr val="000000"/>
                </a:solidFill>
                <a:latin typeface="Calibri"/>
              </a:rPr>
              <a:t>Group #10, Meeting #10</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zh-CN" sz="4400" b="0" strike="noStrike" spc="-1">
                <a:solidFill>
                  <a:srgbClr val="000000"/>
                </a:solidFill>
                <a:latin typeface="Calibri Light"/>
              </a:rPr>
              <a:t>1.6 Defenses against adversarial attacks</a:t>
            </a:r>
            <a:endParaRPr lang="zh-CN" sz="4400" b="0" strike="noStrike" spc="-1">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lnSpcReduction="10000"/>
          </a:bodyPr>
          <a:lstStyle/>
          <a:p>
            <a:pPr>
              <a:lnSpc>
                <a:spcPct val="90000"/>
              </a:lnSpc>
              <a:spcBef>
                <a:spcPts val="1001"/>
              </a:spcBef>
            </a:pPr>
            <a:r>
              <a:rPr lang="zh-CN" sz="2800" b="0" strike="noStrike" spc="-1">
                <a:solidFill>
                  <a:srgbClr val="000000"/>
                </a:solidFill>
                <a:latin typeface="Calibri"/>
              </a:rPr>
              <a:t>Currently, the defenses against the adversarial attacks are being developed along three main directions:</a:t>
            </a:r>
          </a:p>
          <a:p>
            <a:pPr marL="914400" lvl="1" indent="-456840">
              <a:lnSpc>
                <a:spcPct val="90000"/>
              </a:lnSpc>
              <a:spcBef>
                <a:spcPts val="499"/>
              </a:spcBef>
              <a:buClr>
                <a:srgbClr val="000000"/>
              </a:buClr>
              <a:buFont typeface="Calibri Light"/>
              <a:buAutoNum type="arabicPeriod"/>
            </a:pPr>
            <a:r>
              <a:rPr lang="zh-CN" sz="2400" b="0" strike="noStrike" spc="-1">
                <a:solidFill>
                  <a:srgbClr val="000000"/>
                </a:solidFill>
                <a:latin typeface="Calibri"/>
              </a:rPr>
              <a:t>Using modified training during learning or modified input during testing.</a:t>
            </a:r>
          </a:p>
          <a:p>
            <a:pPr marL="914400" lvl="1" indent="-456840">
              <a:lnSpc>
                <a:spcPct val="90000"/>
              </a:lnSpc>
              <a:spcBef>
                <a:spcPts val="499"/>
              </a:spcBef>
              <a:buClr>
                <a:srgbClr val="000000"/>
              </a:buClr>
              <a:buFont typeface="Calibri Light"/>
              <a:buAutoNum type="arabicPeriod"/>
            </a:pPr>
            <a:r>
              <a:rPr lang="zh-CN" sz="2400" b="0" strike="noStrike" spc="-1">
                <a:solidFill>
                  <a:srgbClr val="000000"/>
                </a:solidFill>
                <a:latin typeface="Calibri"/>
              </a:rPr>
              <a:t>Modifying networks, e.g. by adding more layers/subnetworks, changing loss/activation functions etc.</a:t>
            </a:r>
          </a:p>
          <a:p>
            <a:pPr marL="914400" lvl="1" indent="-456840">
              <a:lnSpc>
                <a:spcPct val="90000"/>
              </a:lnSpc>
              <a:spcBef>
                <a:spcPts val="499"/>
              </a:spcBef>
              <a:buClr>
                <a:srgbClr val="000000"/>
              </a:buClr>
              <a:buFont typeface="Calibri Light"/>
              <a:buAutoNum type="arabicPeriod"/>
            </a:pPr>
            <a:r>
              <a:rPr lang="zh-CN" sz="2400" b="0" strike="noStrike" spc="-1">
                <a:solidFill>
                  <a:srgbClr val="000000"/>
                </a:solidFill>
                <a:latin typeface="Calibri"/>
              </a:rPr>
              <a:t>Using external models as network add-on when classifying unseen examples.</a:t>
            </a:r>
          </a:p>
          <a:p>
            <a:pPr>
              <a:lnSpc>
                <a:spcPct val="90000"/>
              </a:lnSpc>
              <a:spcBef>
                <a:spcPts val="1001"/>
              </a:spcBef>
            </a:pPr>
            <a:r>
              <a:rPr lang="zh-CN" sz="2800" b="0" strike="noStrike" spc="-1">
                <a:solidFill>
                  <a:srgbClr val="000000"/>
                </a:solidFill>
                <a:latin typeface="Calibri"/>
              </a:rPr>
              <a:t>The approaches along the first direction do not directly deal with the learning models. On the other hand, the other two categories are more concerned with the neural networks themselves. The techniques under these categories can be further divided into two types; namely (a) complete defense and (b) detection only.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838080" y="365040"/>
            <a:ext cx="10515240" cy="1325160"/>
          </a:xfrm>
          <a:prstGeom prst="rect">
            <a:avLst/>
          </a:prstGeom>
          <a:noFill/>
          <a:ln>
            <a:noFill/>
          </a:ln>
        </p:spPr>
        <p:txBody>
          <a:bodyPr anchor="ctr"/>
          <a:lstStyle/>
          <a:p>
            <a:pPr>
              <a:lnSpc>
                <a:spcPct val="90000"/>
              </a:lnSpc>
            </a:pPr>
            <a:r>
              <a:rPr lang="en-US" altLang="zh-CN" sz="4400" spc="-1" dirty="0">
                <a:solidFill>
                  <a:srgbClr val="000000"/>
                </a:solidFill>
                <a:latin typeface="Calibri Light"/>
              </a:rPr>
              <a:t>2</a:t>
            </a:r>
            <a:r>
              <a:rPr lang="zh-CN" sz="4400" b="0" strike="noStrike" spc="-1" dirty="0" smtClean="0">
                <a:solidFill>
                  <a:srgbClr val="000000"/>
                </a:solidFill>
                <a:latin typeface="Calibri Light"/>
              </a:rPr>
              <a:t>. </a:t>
            </a:r>
            <a:r>
              <a:rPr lang="en-US" altLang="zh-CN" sz="4400" b="0" strike="noStrike" spc="-1" dirty="0" smtClean="0">
                <a:solidFill>
                  <a:srgbClr val="000000"/>
                </a:solidFill>
                <a:latin typeface="Calibri Light"/>
              </a:rPr>
              <a:t>Project Plan</a:t>
            </a:r>
            <a:endParaRPr lang="zh-CN" sz="4400" b="0" strike="noStrike" spc="-1" dirty="0">
              <a:solidFill>
                <a:srgbClr val="000000"/>
              </a:solidFill>
              <a:latin typeface="Calibri"/>
            </a:endParaRPr>
          </a:p>
        </p:txBody>
      </p:sp>
      <p:sp>
        <p:nvSpPr>
          <p:cNvPr id="6"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altLang="zh-CN" sz="2800" spc="-1" dirty="0">
                <a:solidFill>
                  <a:srgbClr val="000000"/>
                </a:solidFill>
                <a:latin typeface="Calibri"/>
              </a:rPr>
              <a:t>2.1 </a:t>
            </a:r>
            <a:r>
              <a:rPr lang="zh-CN" sz="2800" spc="-1" dirty="0">
                <a:solidFill>
                  <a:srgbClr val="000000"/>
                </a:solidFill>
                <a:latin typeface="Calibri"/>
              </a:rPr>
              <a:t>Implements some classical attacking methods for classification and test them on a toy dataset(MNIST).</a:t>
            </a:r>
          </a:p>
          <a:p>
            <a:pPr marL="228600" indent="-228240">
              <a:lnSpc>
                <a:spcPct val="90000"/>
              </a:lnSpc>
              <a:spcBef>
                <a:spcPts val="1001"/>
              </a:spcBef>
              <a:buClr>
                <a:srgbClr val="000000"/>
              </a:buClr>
              <a:buFont typeface="Arial"/>
              <a:buChar char="•"/>
            </a:pPr>
            <a:r>
              <a:rPr lang="en-US" altLang="zh-CN" sz="2800" spc="-1" dirty="0">
                <a:solidFill>
                  <a:srgbClr val="000000"/>
                </a:solidFill>
                <a:latin typeface="Calibri"/>
              </a:rPr>
              <a:t>2</a:t>
            </a:r>
            <a:r>
              <a:rPr lang="zh-CN" sz="2800" spc="-1" dirty="0">
                <a:solidFill>
                  <a:srgbClr val="000000"/>
                </a:solidFill>
                <a:latin typeface="Calibri"/>
              </a:rPr>
              <a:t>.</a:t>
            </a:r>
            <a:r>
              <a:rPr lang="en-US" altLang="zh-CN" sz="2800" spc="-1" dirty="0">
                <a:solidFill>
                  <a:srgbClr val="000000"/>
                </a:solidFill>
                <a:latin typeface="Calibri"/>
              </a:rPr>
              <a:t>2</a:t>
            </a:r>
            <a:r>
              <a:rPr lang="zh-CN" sz="2800" spc="-1" dirty="0">
                <a:solidFill>
                  <a:srgbClr val="000000"/>
                </a:solidFill>
                <a:latin typeface="Calibri"/>
              </a:rPr>
              <a:t> Make comparision between images with random generated noise and with adversarial attack-based method generated noise to the model.</a:t>
            </a:r>
          </a:p>
          <a:p>
            <a:pPr marL="228600" indent="-228240">
              <a:lnSpc>
                <a:spcPct val="90000"/>
              </a:lnSpc>
              <a:spcBef>
                <a:spcPts val="1001"/>
              </a:spcBef>
              <a:buClr>
                <a:srgbClr val="000000"/>
              </a:buClr>
              <a:buFont typeface="Arial"/>
              <a:buChar char="•"/>
            </a:pPr>
            <a:r>
              <a:rPr lang="en-US" altLang="zh-CN" sz="2800" spc="-1" dirty="0">
                <a:solidFill>
                  <a:srgbClr val="000000"/>
                </a:solidFill>
                <a:latin typeface="Calibri"/>
              </a:rPr>
              <a:t>2</a:t>
            </a:r>
            <a:r>
              <a:rPr lang="zh-CN" sz="2800" spc="-1" dirty="0">
                <a:solidFill>
                  <a:srgbClr val="000000"/>
                </a:solidFill>
                <a:latin typeface="Calibri"/>
              </a:rPr>
              <a:t>.</a:t>
            </a:r>
            <a:r>
              <a:rPr lang="en-US" altLang="zh-CN" sz="2800" spc="-1" dirty="0">
                <a:solidFill>
                  <a:srgbClr val="000000"/>
                </a:solidFill>
                <a:latin typeface="Calibri"/>
              </a:rPr>
              <a:t>3</a:t>
            </a:r>
            <a:r>
              <a:rPr lang="zh-CN" sz="2800" spc="-1" dirty="0">
                <a:solidFill>
                  <a:srgbClr val="000000"/>
                </a:solidFill>
                <a:latin typeface="Calibri"/>
              </a:rPr>
              <a:t> Attacks beyond classification, say RNN.</a:t>
            </a:r>
          </a:p>
          <a:p>
            <a:pPr marL="228600" indent="-228240">
              <a:lnSpc>
                <a:spcPct val="90000"/>
              </a:lnSpc>
              <a:spcBef>
                <a:spcPts val="1001"/>
              </a:spcBef>
              <a:buClr>
                <a:srgbClr val="000000"/>
              </a:buClr>
              <a:buFont typeface="Arial"/>
              <a:buChar char="•"/>
            </a:pPr>
            <a:r>
              <a:rPr lang="en-US" altLang="zh-CN" sz="2800" spc="-1" dirty="0">
                <a:solidFill>
                  <a:srgbClr val="000000"/>
                </a:solidFill>
                <a:latin typeface="Calibri"/>
              </a:rPr>
              <a:t>2</a:t>
            </a:r>
            <a:r>
              <a:rPr lang="zh-CN" sz="2800" spc="-1" dirty="0">
                <a:solidFill>
                  <a:srgbClr val="000000"/>
                </a:solidFill>
                <a:latin typeface="Calibri"/>
              </a:rPr>
              <a:t>.</a:t>
            </a:r>
            <a:r>
              <a:rPr lang="en-US" altLang="zh-CN" sz="2800" spc="-1" dirty="0">
                <a:solidFill>
                  <a:srgbClr val="000000"/>
                </a:solidFill>
                <a:latin typeface="Calibri"/>
              </a:rPr>
              <a:t>4</a:t>
            </a:r>
            <a:r>
              <a:rPr lang="zh-CN" sz="2800" spc="-1" dirty="0">
                <a:solidFill>
                  <a:srgbClr val="000000"/>
                </a:solidFill>
                <a:latin typeface="Calibri"/>
              </a:rPr>
              <a:t> Defenses against adversarial attacks and improve the robustness of the model on a larger dataset</a:t>
            </a:r>
            <a:r>
              <a:rPr lang="zh-CN" sz="2800" spc="-1" dirty="0" smtClean="0">
                <a:solidFill>
                  <a:srgbClr val="000000"/>
                </a:solidFill>
                <a:latin typeface="Calibri"/>
              </a:rPr>
              <a:t>.</a:t>
            </a:r>
            <a:endParaRPr lang="en-US" altLang="zh-CN" sz="2800" spc="-1" dirty="0" smtClean="0">
              <a:solidFill>
                <a:srgbClr val="000000"/>
              </a:solidFill>
              <a:latin typeface="Calibri"/>
            </a:endParaRPr>
          </a:p>
          <a:p>
            <a:pPr marL="228600" indent="-228240">
              <a:lnSpc>
                <a:spcPct val="90000"/>
              </a:lnSpc>
              <a:spcBef>
                <a:spcPts val="1001"/>
              </a:spcBef>
              <a:buClr>
                <a:srgbClr val="000000"/>
              </a:buClr>
              <a:buFont typeface="Arial"/>
              <a:buChar char="•"/>
            </a:pPr>
            <a:r>
              <a:rPr lang="en-US" altLang="zh-CN" sz="2800" spc="-1" dirty="0">
                <a:solidFill>
                  <a:srgbClr val="000000"/>
                </a:solidFill>
                <a:latin typeface="Calibri"/>
              </a:rPr>
              <a:t>2.5 </a:t>
            </a:r>
            <a:r>
              <a:rPr lang="en-CA" sz="2800" spc="-1" dirty="0">
                <a:solidFill>
                  <a:srgbClr val="000000"/>
                </a:solidFill>
                <a:latin typeface="Calibri"/>
              </a:rPr>
              <a:t>Survey between model complexity and robustness</a:t>
            </a:r>
            <a:endParaRPr lang="zh-CN" sz="2800" spc="-1" dirty="0">
              <a:solidFill>
                <a:srgbClr val="000000"/>
              </a:solidFill>
              <a:latin typeface="Calibri"/>
            </a:endParaRPr>
          </a:p>
        </p:txBody>
      </p:sp>
    </p:spTree>
    <p:extLst>
      <p:ext uri="{BB962C8B-B14F-4D97-AF65-F5344CB8AC3E}">
        <p14:creationId xmlns:p14="http://schemas.microsoft.com/office/powerpoint/2010/main" val="152148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dirty="0">
                <a:solidFill>
                  <a:srgbClr val="000000"/>
                </a:solidFill>
                <a:latin typeface="Calibri Light"/>
              </a:rPr>
              <a:t>2</a:t>
            </a:r>
            <a:r>
              <a:rPr lang="zh-CN" sz="4400" b="0" strike="noStrike" spc="-1" dirty="0" smtClean="0">
                <a:solidFill>
                  <a:srgbClr val="000000"/>
                </a:solidFill>
                <a:latin typeface="Calibri Light"/>
              </a:rPr>
              <a:t>.</a:t>
            </a:r>
            <a:r>
              <a:rPr lang="en-US" altLang="zh-CN" sz="4400" b="0" strike="noStrike" spc="-1" dirty="0" smtClean="0">
                <a:solidFill>
                  <a:srgbClr val="000000"/>
                </a:solidFill>
                <a:latin typeface="Calibri Light"/>
              </a:rPr>
              <a:t>1</a:t>
            </a:r>
            <a:r>
              <a:rPr lang="zh-CN" sz="4400" b="0" strike="noStrike" spc="-1" dirty="0" smtClean="0">
                <a:solidFill>
                  <a:srgbClr val="000000"/>
                </a:solidFill>
                <a:latin typeface="Calibri Light"/>
              </a:rPr>
              <a:t> </a:t>
            </a:r>
            <a:r>
              <a:rPr lang="zh-CN" sz="4400" b="0" strike="noStrike" spc="-1" dirty="0">
                <a:solidFill>
                  <a:srgbClr val="000000"/>
                </a:solidFill>
                <a:latin typeface="Calibri Light"/>
              </a:rPr>
              <a:t>Attacks implementation</a:t>
            </a:r>
            <a:endParaRPr lang="zh-CN" sz="4400" b="0" strike="noStrike" spc="-1" dirty="0">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lstStyle/>
          <a:p>
            <a:pPr marL="457560" indent="-457200">
              <a:lnSpc>
                <a:spcPct val="90000"/>
              </a:lnSpc>
              <a:spcBef>
                <a:spcPts val="1001"/>
              </a:spcBef>
              <a:buClr>
                <a:srgbClr val="000000"/>
              </a:buClr>
              <a:buFont typeface="Arial" pitchFamily="34" charset="0"/>
              <a:buChar char="•"/>
            </a:pPr>
            <a:r>
              <a:rPr lang="zh-CN" sz="2800" b="0" strike="noStrike" spc="-1" dirty="0" smtClean="0">
                <a:solidFill>
                  <a:srgbClr val="000000"/>
                </a:solidFill>
                <a:latin typeface="Calibri"/>
              </a:rPr>
              <a:t>Implement </a:t>
            </a:r>
            <a:r>
              <a:rPr lang="zh-CN" sz="2800" b="0" strike="noStrike" spc="-1" dirty="0">
                <a:solidFill>
                  <a:srgbClr val="000000"/>
                </a:solidFill>
                <a:latin typeface="Calibri"/>
              </a:rPr>
              <a:t>some attack methods:</a:t>
            </a:r>
          </a:p>
          <a:p>
            <a:pPr marL="864000" lvl="1" indent="-324000">
              <a:spcBef>
                <a:spcPts val="1134"/>
              </a:spcBef>
              <a:buClr>
                <a:srgbClr val="000000"/>
              </a:buClr>
              <a:buSzPct val="75000"/>
              <a:buFont typeface="Symbol" charset="2"/>
              <a:buChar char=""/>
            </a:pPr>
            <a:r>
              <a:rPr lang="zh-CN" sz="2800" b="0" strike="noStrike" spc="-1" dirty="0">
                <a:solidFill>
                  <a:srgbClr val="000000"/>
                </a:solidFill>
                <a:latin typeface="Calibri"/>
              </a:rPr>
              <a:t>FGSM</a:t>
            </a:r>
          </a:p>
          <a:p>
            <a:pPr marL="864000" lvl="1" indent="-324000">
              <a:spcBef>
                <a:spcPts val="1134"/>
              </a:spcBef>
              <a:buClr>
                <a:srgbClr val="000000"/>
              </a:buClr>
              <a:buSzPct val="75000"/>
              <a:buFont typeface="Symbol" charset="2"/>
              <a:buChar char=""/>
            </a:pPr>
            <a:r>
              <a:rPr lang="zh-CN" sz="2800" b="0" strike="noStrike" spc="-1" dirty="0">
                <a:solidFill>
                  <a:srgbClr val="000000"/>
                </a:solidFill>
                <a:latin typeface="Calibri"/>
              </a:rPr>
              <a:t>JSMA</a:t>
            </a:r>
          </a:p>
          <a:p>
            <a:pPr marL="864000" lvl="1" indent="-324000">
              <a:spcBef>
                <a:spcPts val="1134"/>
              </a:spcBef>
              <a:buClr>
                <a:srgbClr val="000000"/>
              </a:buClr>
              <a:buSzPct val="75000"/>
              <a:buFont typeface="Symbol" charset="2"/>
              <a:buChar char=""/>
            </a:pPr>
            <a:r>
              <a:rPr lang="zh-CN" sz="2800" b="0" strike="noStrike" spc="-1" dirty="0">
                <a:solidFill>
                  <a:srgbClr val="000000"/>
                </a:solidFill>
                <a:latin typeface="Calibri"/>
              </a:rPr>
              <a:t>DeepFool</a:t>
            </a:r>
          </a:p>
          <a:p>
            <a:pPr marL="864000" lvl="1" indent="-324000">
              <a:spcBef>
                <a:spcPts val="1134"/>
              </a:spcBef>
              <a:buClr>
                <a:srgbClr val="000000"/>
              </a:buClr>
              <a:buSzPct val="75000"/>
              <a:buFont typeface="Symbol" charset="2"/>
              <a:buChar char=""/>
            </a:pPr>
            <a:r>
              <a:rPr lang="zh-CN" sz="2800" b="0" strike="noStrike" spc="-1" dirty="0">
                <a:solidFill>
                  <a:srgbClr val="000000"/>
                </a:solidFill>
                <a:latin typeface="Calibri"/>
              </a:rPr>
              <a:t>OnePixel</a:t>
            </a:r>
          </a:p>
          <a:p>
            <a:pPr marL="457200" indent="-457200">
              <a:lnSpc>
                <a:spcPct val="90000"/>
              </a:lnSpc>
              <a:spcBef>
                <a:spcPts val="1001"/>
              </a:spcBef>
              <a:buFont typeface="Arial" pitchFamily="34" charset="0"/>
              <a:buChar char="•"/>
            </a:pPr>
            <a:r>
              <a:rPr lang="zh-CN" sz="2800" b="0" strike="noStrike" spc="-1" dirty="0">
                <a:solidFill>
                  <a:srgbClr val="000000"/>
                </a:solidFill>
                <a:latin typeface="Calibri"/>
                <a:ea typeface="Noto Sans CJK SC"/>
              </a:rPr>
              <a:t>Make a comparision between different methods on MNIST dataset in terms of Imperceptibility, training </a:t>
            </a:r>
            <a:r>
              <a:rPr lang="en-US" altLang="zh-CN" sz="2800" b="0" strike="noStrike" spc="-1" dirty="0" smtClean="0">
                <a:solidFill>
                  <a:srgbClr val="000000"/>
                </a:solidFill>
                <a:latin typeface="Calibri"/>
                <a:ea typeface="Noto Sans CJK SC"/>
              </a:rPr>
              <a:t>effort</a:t>
            </a:r>
            <a:r>
              <a:rPr lang="zh-CN" sz="2800" b="0" strike="noStrike" spc="-1" dirty="0" smtClean="0">
                <a:solidFill>
                  <a:srgbClr val="000000"/>
                </a:solidFill>
                <a:latin typeface="Calibri"/>
                <a:ea typeface="Noto Sans CJK SC"/>
              </a:rPr>
              <a:t>, </a:t>
            </a:r>
            <a:r>
              <a:rPr lang="zh-CN" sz="2800" b="0" strike="noStrike" spc="-1" dirty="0" smtClean="0">
                <a:solidFill>
                  <a:srgbClr val="000000"/>
                </a:solidFill>
                <a:latin typeface="Calibri"/>
              </a:rPr>
              <a:t>Transferability</a:t>
            </a:r>
            <a:r>
              <a:rPr lang="zh-CN" sz="2800" b="0" strike="noStrike" spc="-1" dirty="0">
                <a:solidFill>
                  <a:srgbClr val="000000"/>
                </a:solidFill>
                <a:latin typeface="Calibri"/>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lstStyle/>
          <a:p>
            <a:pPr>
              <a:lnSpc>
                <a:spcPct val="90000"/>
              </a:lnSpc>
            </a:pPr>
            <a:r>
              <a:rPr lang="en-US" altLang="zh-CN" sz="4000" spc="-1" dirty="0">
                <a:solidFill>
                  <a:srgbClr val="000000"/>
                </a:solidFill>
                <a:latin typeface="Calibri Light"/>
              </a:rPr>
              <a:t>2</a:t>
            </a:r>
            <a:r>
              <a:rPr lang="zh-CN" sz="4000" b="0" strike="noStrike" spc="-1" dirty="0" smtClean="0">
                <a:solidFill>
                  <a:srgbClr val="000000"/>
                </a:solidFill>
                <a:latin typeface="Calibri Light"/>
              </a:rPr>
              <a:t>.</a:t>
            </a:r>
            <a:r>
              <a:rPr lang="en-US" altLang="zh-CN" sz="4000" b="0" strike="noStrike" spc="-1" dirty="0" smtClean="0">
                <a:solidFill>
                  <a:srgbClr val="000000"/>
                </a:solidFill>
                <a:latin typeface="Calibri Light"/>
              </a:rPr>
              <a:t>2</a:t>
            </a:r>
            <a:r>
              <a:rPr lang="zh-CN" sz="4000" b="0" strike="noStrike" spc="-1" dirty="0" smtClean="0">
                <a:solidFill>
                  <a:srgbClr val="000000"/>
                </a:solidFill>
                <a:latin typeface="Calibri Light"/>
              </a:rPr>
              <a:t> </a:t>
            </a:r>
            <a:r>
              <a:rPr lang="zh-CN" sz="4000" b="0" strike="noStrike" spc="-1" dirty="0">
                <a:solidFill>
                  <a:srgbClr val="000000"/>
                </a:solidFill>
                <a:latin typeface="Calibri Light"/>
              </a:rPr>
              <a:t>Comprision with random generated noise</a:t>
            </a:r>
            <a:endParaRPr lang="zh-CN" sz="4000" b="0" strike="noStrike" spc="-1" dirty="0">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Using Gradient descent-based method to generate one malicious image and recording the the sum of the differences of the pixel values to the original image.</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Using some Random() function to generate another image with a same sum of differences as above.</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Comparing the </a:t>
            </a:r>
            <a:r>
              <a:rPr lang="zh-CN" sz="2800" b="0" strike="noStrike" spc="-1" dirty="0" smtClean="0">
                <a:solidFill>
                  <a:srgbClr val="000000"/>
                </a:solidFill>
                <a:latin typeface="Calibri"/>
              </a:rPr>
              <a:t>accuracy </a:t>
            </a:r>
            <a:r>
              <a:rPr lang="zh-CN" sz="2800" b="0" strike="noStrike" spc="-1" dirty="0">
                <a:solidFill>
                  <a:srgbClr val="000000"/>
                </a:solidFill>
                <a:latin typeface="Calibri"/>
              </a:rPr>
              <a:t>of two images generated using different methods on a well-trained CNN model.</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test on IRIS dataset.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lstStyle/>
          <a:p>
            <a:pPr>
              <a:lnSpc>
                <a:spcPct val="90000"/>
              </a:lnSpc>
            </a:pPr>
            <a:r>
              <a:rPr lang="en-US" altLang="zh-CN" sz="4400" spc="-1" dirty="0">
                <a:solidFill>
                  <a:srgbClr val="000000"/>
                </a:solidFill>
                <a:latin typeface="Calibri Light"/>
              </a:rPr>
              <a:t>2</a:t>
            </a:r>
            <a:r>
              <a:rPr lang="zh-CN" sz="4400" b="0" strike="noStrike" spc="-1" dirty="0" smtClean="0">
                <a:solidFill>
                  <a:srgbClr val="000000"/>
                </a:solidFill>
                <a:latin typeface="Calibri Light"/>
              </a:rPr>
              <a:t>.</a:t>
            </a:r>
            <a:r>
              <a:rPr lang="en-US" altLang="zh-CN" sz="4400" b="0" strike="noStrike" spc="-1" dirty="0" smtClean="0">
                <a:solidFill>
                  <a:srgbClr val="000000"/>
                </a:solidFill>
                <a:latin typeface="Calibri Light"/>
              </a:rPr>
              <a:t>3</a:t>
            </a:r>
            <a:r>
              <a:rPr lang="zh-CN" sz="4400" b="0" strike="noStrike" spc="-1" dirty="0" smtClean="0">
                <a:solidFill>
                  <a:srgbClr val="000000"/>
                </a:solidFill>
                <a:latin typeface="Calibri Light"/>
              </a:rPr>
              <a:t> </a:t>
            </a:r>
            <a:r>
              <a:rPr lang="zh-CN" sz="4400" b="0" strike="noStrike" spc="-1" dirty="0">
                <a:solidFill>
                  <a:srgbClr val="000000"/>
                </a:solidFill>
                <a:latin typeface="Calibri Light"/>
              </a:rPr>
              <a:t>Attacks beyond classification</a:t>
            </a:r>
            <a:endParaRPr lang="zh-CN" sz="4400" b="0" strike="noStrike" spc="-1" dirty="0">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Trying to implement one attack methods originally for image classification to another type of problem.</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(plan)transfer to Recurrent Neural Network</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test on IMDB dataset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en-US" altLang="zh-CN" sz="4400" spc="-1" dirty="0">
                <a:solidFill>
                  <a:srgbClr val="000000"/>
                </a:solidFill>
                <a:latin typeface="Calibri Light"/>
              </a:rPr>
              <a:t>2</a:t>
            </a:r>
            <a:r>
              <a:rPr lang="zh-CN" sz="4400" b="0" strike="noStrike" spc="-1" dirty="0" smtClean="0">
                <a:solidFill>
                  <a:srgbClr val="000000"/>
                </a:solidFill>
                <a:latin typeface="Calibri Light"/>
              </a:rPr>
              <a:t>.</a:t>
            </a:r>
            <a:r>
              <a:rPr lang="en-US" altLang="zh-CN" sz="4400" b="0" strike="noStrike" spc="-1" dirty="0" smtClean="0">
                <a:solidFill>
                  <a:srgbClr val="000000"/>
                </a:solidFill>
                <a:latin typeface="Calibri Light"/>
              </a:rPr>
              <a:t>4</a:t>
            </a:r>
            <a:r>
              <a:rPr lang="zh-CN" sz="4400" b="0" strike="noStrike" spc="-1" dirty="0" smtClean="0">
                <a:solidFill>
                  <a:srgbClr val="000000"/>
                </a:solidFill>
                <a:latin typeface="Calibri Light"/>
              </a:rPr>
              <a:t> </a:t>
            </a:r>
            <a:r>
              <a:rPr lang="zh-CN" sz="4400" b="0" strike="noStrike" spc="-1" dirty="0">
                <a:solidFill>
                  <a:srgbClr val="000000"/>
                </a:solidFill>
                <a:latin typeface="Calibri Light"/>
              </a:rPr>
              <a:t>Defense against adversarial attacks</a:t>
            </a:r>
            <a:endParaRPr lang="zh-CN" sz="4400" b="0" strike="noStrike" spc="-1" dirty="0">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zh-CN" sz="2800" b="0" strike="noStrike" spc="-1" dirty="0">
                <a:solidFill>
                  <a:srgbClr val="000000"/>
                </a:solidFill>
                <a:latin typeface="Calibri"/>
              </a:rPr>
              <a:t>(plan</a:t>
            </a:r>
            <a:r>
              <a:rPr lang="zh-CN" sz="2800" b="0" strike="noStrike" spc="-1" dirty="0" smtClean="0">
                <a:solidFill>
                  <a:srgbClr val="000000"/>
                </a:solidFill>
                <a:latin typeface="Calibri"/>
              </a:rPr>
              <a:t>) Test the ability of regularization after some </a:t>
            </a:r>
            <a:r>
              <a:rPr lang="en-US" altLang="zh-CN" sz="2800" b="0" strike="noStrike" spc="-1" dirty="0" smtClean="0">
                <a:solidFill>
                  <a:srgbClr val="000000"/>
                </a:solidFill>
                <a:latin typeface="Calibri"/>
              </a:rPr>
              <a:t>form </a:t>
            </a:r>
            <a:r>
              <a:rPr lang="zh-CN" sz="2800" b="0" strike="noStrike" spc="-1" dirty="0" smtClean="0">
                <a:solidFill>
                  <a:srgbClr val="000000"/>
                </a:solidFill>
                <a:latin typeface="Calibri"/>
              </a:rPr>
              <a:t>of adversarial training.</a:t>
            </a:r>
            <a:endParaRPr lang="zh-CN"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838080" y="365040"/>
            <a:ext cx="10802536" cy="1325160"/>
          </a:xfrm>
          <a:prstGeom prst="rect">
            <a:avLst/>
          </a:prstGeom>
          <a:noFill/>
          <a:ln>
            <a:noFill/>
          </a:ln>
        </p:spPr>
        <p:txBody>
          <a:bodyPr anchor="ctr">
            <a:normAutofit/>
          </a:bodyPr>
          <a:lstStyle/>
          <a:p>
            <a:pPr marL="432000" indent="-324000">
              <a:lnSpc>
                <a:spcPct val="90000"/>
              </a:lnSpc>
              <a:spcBef>
                <a:spcPts val="1417"/>
              </a:spcBef>
              <a:buClr>
                <a:srgbClr val="000000"/>
              </a:buClr>
              <a:buSzPct val="45000"/>
              <a:buFont typeface="Wingdings" charset="2"/>
              <a:buChar char=""/>
            </a:pPr>
            <a:r>
              <a:rPr lang="en-US" altLang="zh-CN" sz="3600" spc="-1" dirty="0">
                <a:solidFill>
                  <a:srgbClr val="000000"/>
                </a:solidFill>
                <a:latin typeface="Calibri"/>
              </a:rPr>
              <a:t>2</a:t>
            </a:r>
            <a:r>
              <a:rPr lang="zh-CN" sz="3600" spc="-1" dirty="0">
                <a:solidFill>
                  <a:srgbClr val="000000"/>
                </a:solidFill>
                <a:latin typeface="Calibri"/>
              </a:rPr>
              <a:t>.</a:t>
            </a:r>
            <a:r>
              <a:rPr lang="en-US" altLang="zh-CN" sz="3600" spc="-1" dirty="0">
                <a:solidFill>
                  <a:srgbClr val="000000"/>
                </a:solidFill>
                <a:latin typeface="Calibri"/>
              </a:rPr>
              <a:t>5</a:t>
            </a:r>
            <a:r>
              <a:rPr lang="zh-CN" sz="3600" spc="-1" dirty="0">
                <a:solidFill>
                  <a:srgbClr val="000000"/>
                </a:solidFill>
                <a:latin typeface="Calibri"/>
              </a:rPr>
              <a:t> </a:t>
            </a:r>
            <a:r>
              <a:rPr lang="en-CA" sz="3600" spc="-1" dirty="0">
                <a:solidFill>
                  <a:srgbClr val="000000"/>
                </a:solidFill>
                <a:latin typeface="Calibri"/>
              </a:rPr>
              <a:t>Survey between model complexity and robustness</a:t>
            </a:r>
            <a:r>
              <a:rPr lang="en-US" altLang="zh-CN" sz="3600" spc="-1" dirty="0">
                <a:solidFill>
                  <a:srgbClr val="000000"/>
                </a:solidFill>
                <a:latin typeface="Calibri"/>
              </a:rPr>
              <a:t> </a:t>
            </a:r>
            <a:endParaRPr lang="zh-CN" sz="3600" spc="-1" dirty="0">
              <a:solidFill>
                <a:srgbClr val="000000"/>
              </a:solidFill>
              <a:latin typeface="Calibri"/>
            </a:endParaRPr>
          </a:p>
        </p:txBody>
      </p:sp>
      <p:sp>
        <p:nvSpPr>
          <p:cNvPr id="6" name="TextShape 2"/>
          <p:cNvSpPr txBox="1"/>
          <p:nvPr/>
        </p:nvSpPr>
        <p:spPr>
          <a:xfrm>
            <a:off x="838080" y="1825560"/>
            <a:ext cx="1051524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zh-CN" sz="2800" b="0" strike="noStrike" spc="-1" dirty="0">
                <a:solidFill>
                  <a:srgbClr val="000000"/>
                </a:solidFill>
                <a:latin typeface="Calibri"/>
              </a:rPr>
              <a:t>(plan) </a:t>
            </a:r>
            <a:r>
              <a:rPr lang="en-US" altLang="zh-CN" sz="2800" b="0" strike="noStrike" spc="-1" dirty="0" smtClean="0">
                <a:solidFill>
                  <a:srgbClr val="000000"/>
                </a:solidFill>
                <a:latin typeface="Calibri"/>
              </a:rPr>
              <a:t>Compare </a:t>
            </a:r>
            <a:r>
              <a:rPr lang="zh-CN" sz="2800" b="0" strike="noStrike" spc="-1" dirty="0" smtClean="0">
                <a:solidFill>
                  <a:srgbClr val="000000"/>
                </a:solidFill>
                <a:latin typeface="Calibri"/>
              </a:rPr>
              <a:t>the robustness</a:t>
            </a:r>
            <a:r>
              <a:rPr lang="en-US" altLang="zh-CN" sz="2800" b="0" strike="noStrike" spc="-1" dirty="0" smtClean="0">
                <a:solidFill>
                  <a:srgbClr val="000000"/>
                </a:solidFill>
                <a:latin typeface="Calibri"/>
              </a:rPr>
              <a:t>(when defense)</a:t>
            </a:r>
            <a:r>
              <a:rPr lang="zh-CN" sz="2800" b="0" strike="noStrike" spc="-1" dirty="0" smtClean="0">
                <a:solidFill>
                  <a:srgbClr val="000000"/>
                </a:solidFill>
                <a:latin typeface="Calibri"/>
              </a:rPr>
              <a:t> </a:t>
            </a:r>
            <a:r>
              <a:rPr lang="en-US" altLang="zh-CN" sz="2800" b="0" strike="noStrike" spc="-1" dirty="0" smtClean="0">
                <a:solidFill>
                  <a:srgbClr val="000000"/>
                </a:solidFill>
                <a:latin typeface="Calibri"/>
              </a:rPr>
              <a:t>and transferability(when attack) </a:t>
            </a:r>
            <a:r>
              <a:rPr lang="zh-CN" sz="2800" b="0" strike="noStrike" spc="-1" dirty="0" smtClean="0">
                <a:solidFill>
                  <a:srgbClr val="000000"/>
                </a:solidFill>
                <a:latin typeface="Calibri"/>
              </a:rPr>
              <a:t>between complex model</a:t>
            </a:r>
            <a:r>
              <a:rPr lang="en-US" altLang="zh-CN" sz="2800" b="0" strike="noStrike" spc="-1" dirty="0" smtClean="0">
                <a:solidFill>
                  <a:srgbClr val="000000"/>
                </a:solidFill>
                <a:latin typeface="Calibri"/>
              </a:rPr>
              <a:t>(more layers, more parameters)</a:t>
            </a:r>
            <a:r>
              <a:rPr lang="zh-CN" sz="2800" b="0" strike="noStrike" spc="-1" dirty="0" smtClean="0">
                <a:solidFill>
                  <a:srgbClr val="000000"/>
                </a:solidFill>
                <a:latin typeface="Calibri"/>
              </a:rPr>
              <a:t> and simple model. </a:t>
            </a:r>
          </a:p>
        </p:txBody>
      </p:sp>
    </p:spTree>
    <p:extLst>
      <p:ext uri="{BB962C8B-B14F-4D97-AF65-F5344CB8AC3E}">
        <p14:creationId xmlns:p14="http://schemas.microsoft.com/office/powerpoint/2010/main" val="319342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838080" y="365040"/>
            <a:ext cx="10802536" cy="1325160"/>
          </a:xfrm>
          <a:prstGeom prst="rect">
            <a:avLst/>
          </a:prstGeom>
          <a:noFill/>
          <a:ln>
            <a:noFill/>
          </a:ln>
        </p:spPr>
        <p:txBody>
          <a:bodyPr anchor="ctr">
            <a:normAutofit/>
          </a:bodyPr>
          <a:lstStyle/>
          <a:p>
            <a:pPr marL="432000" indent="-324000">
              <a:lnSpc>
                <a:spcPct val="90000"/>
              </a:lnSpc>
              <a:spcBef>
                <a:spcPts val="1417"/>
              </a:spcBef>
              <a:buClr>
                <a:srgbClr val="000000"/>
              </a:buClr>
              <a:buSzPct val="45000"/>
              <a:buFont typeface="Wingdings" charset="2"/>
              <a:buChar char=""/>
            </a:pPr>
            <a:r>
              <a:rPr lang="en-US" altLang="zh-CN" sz="3600" spc="-1" dirty="0" smtClean="0">
                <a:solidFill>
                  <a:srgbClr val="000000"/>
                </a:solidFill>
                <a:latin typeface="Calibri"/>
              </a:rPr>
              <a:t>3 Demo of FGSM</a:t>
            </a:r>
            <a:endParaRPr lang="zh-CN" sz="3600" spc="-1" dirty="0">
              <a:solidFill>
                <a:srgbClr val="000000"/>
              </a:solidFill>
              <a:latin typeface="Calibri"/>
            </a:endParaRPr>
          </a:p>
        </p:txBody>
      </p:sp>
      <p:sp>
        <p:nvSpPr>
          <p:cNvPr id="3" name="TextShape 2"/>
          <p:cNvSpPr txBox="1"/>
          <p:nvPr/>
        </p:nvSpPr>
        <p:spPr>
          <a:xfrm>
            <a:off x="838080" y="1825560"/>
            <a:ext cx="10515240" cy="1027376"/>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altLang="zh-CN" sz="2800" b="1" strike="noStrike" spc="-1" dirty="0" smtClean="0">
                <a:solidFill>
                  <a:srgbClr val="000000"/>
                </a:solidFill>
                <a:latin typeface="Calibri"/>
              </a:rPr>
              <a:t>FGSM </a:t>
            </a:r>
            <a:r>
              <a:rPr lang="en-CA" sz="2800" spc="-1" dirty="0">
                <a:solidFill>
                  <a:srgbClr val="000000"/>
                </a:solidFill>
                <a:latin typeface="Calibri"/>
              </a:rPr>
              <a:t>cross-entropy loss between y and the one-hot encoding of </a:t>
            </a:r>
            <a:r>
              <a:rPr lang="en-CA" sz="2800" spc="-1" dirty="0" err="1">
                <a:solidFill>
                  <a:srgbClr val="000000"/>
                </a:solidFill>
                <a:latin typeface="Calibri"/>
              </a:rPr>
              <a:t>argmax</a:t>
            </a:r>
            <a:r>
              <a:rPr lang="en-CA" sz="2800" spc="-1" dirty="0">
                <a:solidFill>
                  <a:srgbClr val="000000"/>
                </a:solidFill>
                <a:latin typeface="Calibri"/>
              </a:rPr>
              <a:t> y</a:t>
            </a:r>
            <a:r>
              <a:rPr lang="en-CA" sz="2800" spc="-1" dirty="0" smtClean="0">
                <a:solidFill>
                  <a:srgbClr val="000000"/>
                </a:solidFill>
                <a:latin typeface="Calibri"/>
              </a:rPr>
              <a:t>. Use gradient ascent with epsilon= </a:t>
            </a:r>
            <a:r>
              <a:rPr lang="en-CA" sz="2800" spc="-1" dirty="0" smtClean="0">
                <a:solidFill>
                  <a:srgbClr val="000000"/>
                </a:solidFill>
                <a:latin typeface="Calibri"/>
              </a:rPr>
              <a:t>0.02</a:t>
            </a:r>
            <a:r>
              <a:rPr lang="en-US" sz="2800" spc="-1" dirty="0" smtClean="0">
                <a:solidFill>
                  <a:srgbClr val="000000"/>
                </a:solidFill>
                <a:latin typeface="Calibri"/>
              </a:rPr>
              <a:t>, epochs=6</a:t>
            </a:r>
            <a:r>
              <a:rPr lang="en-CA" sz="2800" spc="-1" dirty="0" smtClean="0">
                <a:solidFill>
                  <a:srgbClr val="000000"/>
                </a:solidFill>
                <a:latin typeface="Calibri"/>
              </a:rPr>
              <a:t>.</a:t>
            </a:r>
            <a:endParaRPr lang="zh-CN" sz="2800" spc="-1" dirty="0">
              <a:solidFill>
                <a:srgbClr val="000000"/>
              </a:solidFill>
              <a:latin typeface="Calibri"/>
            </a:endParaRPr>
          </a:p>
        </p:txBody>
      </p:sp>
      <p:pic>
        <p:nvPicPr>
          <p:cNvPr id="1026" name="Picture 2" descr="E:\tensorflow-adversarial_2\example\img\fgsm_mn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2780928"/>
            <a:ext cx="9145587" cy="109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Shape 2"/>
          <p:cNvSpPr txBox="1"/>
          <p:nvPr/>
        </p:nvSpPr>
        <p:spPr>
          <a:xfrm>
            <a:off x="695400" y="4293096"/>
            <a:ext cx="10515240" cy="1027376"/>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altLang="zh-CN" sz="2800" b="1" strike="noStrike" spc="-1" dirty="0" smtClean="0">
                <a:solidFill>
                  <a:srgbClr val="000000"/>
                </a:solidFill>
                <a:latin typeface="Calibri"/>
              </a:rPr>
              <a:t>FGSMT</a:t>
            </a:r>
            <a:r>
              <a:rPr lang="en-US" altLang="zh-CN" sz="2800" b="0" strike="noStrike" spc="-1" dirty="0" smtClean="0">
                <a:solidFill>
                  <a:srgbClr val="000000"/>
                </a:solidFill>
                <a:latin typeface="Calibri"/>
              </a:rPr>
              <a:t> </a:t>
            </a:r>
            <a:r>
              <a:rPr lang="en-CA" sz="2800" spc="-1" dirty="0">
                <a:solidFill>
                  <a:srgbClr val="000000"/>
                </a:solidFill>
                <a:latin typeface="Calibri"/>
              </a:rPr>
              <a:t>cross-entropy loss between y </a:t>
            </a:r>
            <a:r>
              <a:rPr lang="en-CA" sz="2800" spc="-1" dirty="0" smtClean="0">
                <a:solidFill>
                  <a:srgbClr val="000000"/>
                </a:solidFill>
                <a:latin typeface="Calibri"/>
              </a:rPr>
              <a:t>and the one-hot encoding of the target label. Use gradient descent with epsilon= </a:t>
            </a:r>
            <a:r>
              <a:rPr lang="en-CA" sz="2800" spc="-1" dirty="0" smtClean="0">
                <a:solidFill>
                  <a:srgbClr val="000000"/>
                </a:solidFill>
                <a:latin typeface="Calibri"/>
              </a:rPr>
              <a:t>0.02</a:t>
            </a:r>
            <a:r>
              <a:rPr lang="en-US" sz="2800" spc="-1" dirty="0" smtClean="0">
                <a:solidFill>
                  <a:srgbClr val="000000"/>
                </a:solidFill>
                <a:latin typeface="Calibri"/>
              </a:rPr>
              <a:t>, </a:t>
            </a:r>
            <a:r>
              <a:rPr lang="en-US" sz="2800" spc="-1" dirty="0">
                <a:solidFill>
                  <a:srgbClr val="000000"/>
                </a:solidFill>
                <a:latin typeface="Calibri"/>
              </a:rPr>
              <a:t>epochs=6</a:t>
            </a:r>
            <a:r>
              <a:rPr lang="en-CA" sz="2800" spc="-1" dirty="0" smtClean="0">
                <a:solidFill>
                  <a:srgbClr val="000000"/>
                </a:solidFill>
                <a:latin typeface="Calibri"/>
              </a:rPr>
              <a:t>.</a:t>
            </a:r>
            <a:endParaRPr lang="zh-CN" sz="2800" spc="-1" dirty="0">
              <a:solidFill>
                <a:srgbClr val="000000"/>
              </a:solidFill>
              <a:latin typeface="Calibri"/>
            </a:endParaRPr>
          </a:p>
        </p:txBody>
      </p:sp>
      <p:pic>
        <p:nvPicPr>
          <p:cNvPr id="1029" name="Picture 5" descr="E:\tensorflow-adversarial_2\example\img\fgmt_mn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48" y="5229200"/>
            <a:ext cx="8231187" cy="109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74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dirty="0" smtClean="0">
                <a:solidFill>
                  <a:srgbClr val="000000"/>
                </a:solidFill>
                <a:latin typeface="Calibri Light"/>
              </a:rPr>
              <a:t>Our </a:t>
            </a:r>
            <a:r>
              <a:rPr lang="en-US" altLang="zh-CN" sz="4400" b="0" strike="noStrike" spc="-1" dirty="0" smtClean="0">
                <a:solidFill>
                  <a:srgbClr val="000000"/>
                </a:solidFill>
                <a:latin typeface="Calibri Light"/>
              </a:rPr>
              <a:t>presentation </a:t>
            </a:r>
            <a:r>
              <a:rPr lang="zh-CN" sz="4400" b="0" strike="noStrike" spc="-1" dirty="0" smtClean="0">
                <a:solidFill>
                  <a:srgbClr val="000000"/>
                </a:solidFill>
                <a:latin typeface="Calibri Light"/>
              </a:rPr>
              <a:t>will </a:t>
            </a:r>
            <a:r>
              <a:rPr lang="zh-CN" sz="4400" b="0" strike="noStrike" spc="-1" dirty="0">
                <a:solidFill>
                  <a:srgbClr val="000000"/>
                </a:solidFill>
                <a:latin typeface="Calibri Light"/>
              </a:rPr>
              <a:t>include:</a:t>
            </a:r>
            <a:endParaRPr lang="zh-CN" sz="4400" b="0" strike="noStrike" spc="-1" dirty="0">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zh-CN" sz="3200" b="0" strike="noStrike" spc="-1" dirty="0">
                <a:solidFill>
                  <a:srgbClr val="000000"/>
                </a:solidFill>
                <a:latin typeface="Calibri"/>
              </a:rPr>
              <a:t>1. </a:t>
            </a:r>
            <a:r>
              <a:rPr lang="en-US" altLang="zh-CN" sz="3200" b="0" strike="noStrike" spc="-1" dirty="0" smtClean="0">
                <a:solidFill>
                  <a:srgbClr val="000000"/>
                </a:solidFill>
                <a:latin typeface="Calibri"/>
              </a:rPr>
              <a:t>A </a:t>
            </a:r>
            <a:r>
              <a:rPr lang="zh-CN" sz="3200" b="1" strike="noStrike" spc="-1" dirty="0" smtClean="0">
                <a:solidFill>
                  <a:srgbClr val="000000"/>
                </a:solidFill>
                <a:latin typeface="Calibri"/>
              </a:rPr>
              <a:t>survey</a:t>
            </a:r>
            <a:r>
              <a:rPr lang="zh-CN" sz="3200" b="0" strike="noStrike" spc="-1" dirty="0" smtClean="0">
                <a:solidFill>
                  <a:srgbClr val="000000"/>
                </a:solidFill>
                <a:latin typeface="Calibri"/>
              </a:rPr>
              <a:t> </a:t>
            </a:r>
            <a:r>
              <a:rPr lang="zh-CN" sz="3200" b="0" strike="noStrike" spc="-1" dirty="0">
                <a:solidFill>
                  <a:srgbClr val="000000"/>
                </a:solidFill>
                <a:latin typeface="Calibri"/>
              </a:rPr>
              <a:t>about Adversarial Attacks on deep learning.</a:t>
            </a:r>
          </a:p>
          <a:p>
            <a:pPr marL="228600" indent="-228240">
              <a:lnSpc>
                <a:spcPct val="90000"/>
              </a:lnSpc>
              <a:spcBef>
                <a:spcPts val="1001"/>
              </a:spcBef>
              <a:buClr>
                <a:srgbClr val="000000"/>
              </a:buClr>
              <a:buFont typeface="Arial"/>
              <a:buChar char="•"/>
            </a:pPr>
            <a:r>
              <a:rPr lang="zh-CN" sz="3200" b="0" strike="noStrike" spc="-1" dirty="0">
                <a:solidFill>
                  <a:srgbClr val="000000"/>
                </a:solidFill>
                <a:latin typeface="Calibri"/>
              </a:rPr>
              <a:t>2. </a:t>
            </a:r>
            <a:r>
              <a:rPr lang="en-US" altLang="zh-CN" sz="3200" b="0" strike="noStrike" spc="-1" dirty="0" smtClean="0">
                <a:solidFill>
                  <a:srgbClr val="000000"/>
                </a:solidFill>
                <a:latin typeface="Calibri"/>
              </a:rPr>
              <a:t>Project Plan</a:t>
            </a:r>
          </a:p>
          <a:p>
            <a:pPr marL="228600" indent="-228240">
              <a:lnSpc>
                <a:spcPct val="90000"/>
              </a:lnSpc>
              <a:spcBef>
                <a:spcPts val="1001"/>
              </a:spcBef>
              <a:buClr>
                <a:srgbClr val="000000"/>
              </a:buClr>
              <a:buFont typeface="Arial"/>
              <a:buChar char="•"/>
            </a:pPr>
            <a:r>
              <a:rPr lang="en-US" altLang="zh-CN" sz="3200" spc="-1" dirty="0" smtClean="0">
                <a:solidFill>
                  <a:srgbClr val="000000"/>
                </a:solidFill>
                <a:latin typeface="Calibri"/>
              </a:rPr>
              <a:t>3. A Demo of FGSM</a:t>
            </a:r>
            <a:endParaRPr lang="en-US" altLang="zh-CN" sz="3200" b="0" strike="noStrike" spc="-1" dirty="0" smtClean="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1. Survey</a:t>
            </a:r>
            <a:endParaRPr lang="zh-CN" sz="4400" b="0" strike="noStrike" spc="-1">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1.1 Problem Introduction</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1.2 Definitaions of Terms</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1.3 Adversarial attacks for classification</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1.4 Attacks beyond classification(RNN, RL...)</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1.5 Attacks in the real world(Road sign, phone camera...)</a:t>
            </a:r>
          </a:p>
          <a:p>
            <a:pPr marL="228600" indent="-228240">
              <a:lnSpc>
                <a:spcPct val="90000"/>
              </a:lnSpc>
              <a:spcBef>
                <a:spcPts val="1001"/>
              </a:spcBef>
              <a:buClr>
                <a:srgbClr val="000000"/>
              </a:buClr>
              <a:buFont typeface="Arial"/>
              <a:buChar char="•"/>
            </a:pPr>
            <a:r>
              <a:rPr lang="zh-CN" sz="2800" b="0" strike="noStrike" spc="-1" dirty="0">
                <a:solidFill>
                  <a:srgbClr val="000000"/>
                </a:solidFill>
                <a:latin typeface="Calibri"/>
              </a:rPr>
              <a:t>1.6 Defenses against adversarial attacks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zh-CN" sz="4400" b="0" strike="noStrike" spc="-1">
                <a:solidFill>
                  <a:srgbClr val="000000"/>
                </a:solidFill>
                <a:latin typeface="Calibri Light"/>
              </a:rPr>
              <a:t>1.1 Problem Introduction</a:t>
            </a:r>
            <a:endParaRPr lang="zh-CN" sz="4400" b="0" strike="noStrike" spc="-1">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400" b="0" strike="noStrike" spc="-1" dirty="0">
                <a:solidFill>
                  <a:srgbClr val="000000"/>
                </a:solidFill>
                <a:latin typeface="Calibri"/>
              </a:rPr>
              <a:t>Szegedy et al. [1]first discovered an intriguing weakness of deep neural networks in the context of image classification. They showed that despite their high accuracies, modern deep networks are surprisingly susceptible to adversarial attacks in the form of small perturbations to images that remain (almost) </a:t>
            </a:r>
            <a:r>
              <a:rPr lang="zh-CN" sz="2400" b="1" strike="noStrike" spc="-1" dirty="0">
                <a:solidFill>
                  <a:srgbClr val="000000"/>
                </a:solidFill>
                <a:latin typeface="Calibri"/>
              </a:rPr>
              <a:t>imperceptible to human vision system</a:t>
            </a:r>
            <a:r>
              <a:rPr lang="zh-CN" sz="2400" b="0" strike="noStrike" spc="-1" dirty="0">
                <a:solidFill>
                  <a:srgbClr val="000000"/>
                </a:solidFill>
                <a:latin typeface="Calibri"/>
              </a:rPr>
              <a:t>. </a:t>
            </a:r>
          </a:p>
          <a:p>
            <a:pPr marL="228600" indent="-228240">
              <a:lnSpc>
                <a:spcPct val="90000"/>
              </a:lnSpc>
              <a:spcBef>
                <a:spcPts val="1001"/>
              </a:spcBef>
              <a:buClr>
                <a:srgbClr val="000000"/>
              </a:buClr>
              <a:buFont typeface="Arial"/>
              <a:buChar char="•"/>
            </a:pPr>
            <a:r>
              <a:rPr lang="zh-CN" sz="2400" b="0" strike="noStrike" spc="-1" dirty="0">
                <a:solidFill>
                  <a:srgbClr val="000000"/>
                </a:solidFill>
                <a:latin typeface="Calibri"/>
              </a:rPr>
              <a:t>Such attacks can cause a neural network classifier to </a:t>
            </a:r>
            <a:r>
              <a:rPr lang="zh-CN" sz="2400" b="1" strike="noStrike" spc="-1" dirty="0">
                <a:solidFill>
                  <a:srgbClr val="000000"/>
                </a:solidFill>
                <a:latin typeface="Calibri"/>
              </a:rPr>
              <a:t>completely change its prediction</a:t>
            </a:r>
            <a:r>
              <a:rPr lang="zh-CN" sz="2400" b="0" strike="noStrike" spc="-1" dirty="0">
                <a:solidFill>
                  <a:srgbClr val="000000"/>
                </a:solidFill>
                <a:latin typeface="Calibri"/>
              </a:rPr>
              <a:t> about the image. Even worse, the attacked models report high confidence on the wrong prediction. Moreover, the same image perturbation can </a:t>
            </a:r>
            <a:r>
              <a:rPr lang="zh-CN" sz="2400" b="1" strike="noStrike" spc="-1" dirty="0">
                <a:solidFill>
                  <a:srgbClr val="000000"/>
                </a:solidFill>
                <a:latin typeface="Calibri"/>
              </a:rPr>
              <a:t>fool multiple network classifiers</a:t>
            </a:r>
            <a:r>
              <a:rPr lang="zh-CN" sz="2400" b="0" strike="noStrike" spc="-1" dirty="0">
                <a:solidFill>
                  <a:srgbClr val="000000"/>
                </a:solidFill>
                <a:latin typeface="Calibri"/>
              </a:rPr>
              <a:t>. The profound implications of these results triggered a wide interest of researchers in adversarial attacks and their defenses for deep learning in general.</a:t>
            </a:r>
          </a:p>
        </p:txBody>
      </p:sp>
      <p:sp>
        <p:nvSpPr>
          <p:cNvPr id="90" name="TextShape 3"/>
          <p:cNvSpPr txBox="1"/>
          <p:nvPr/>
        </p:nvSpPr>
        <p:spPr>
          <a:xfrm>
            <a:off x="946080" y="5733720"/>
            <a:ext cx="10465920" cy="602280"/>
          </a:xfrm>
          <a:prstGeom prst="rect">
            <a:avLst/>
          </a:prstGeom>
          <a:noFill/>
          <a:ln>
            <a:noFill/>
          </a:ln>
        </p:spPr>
        <p:txBody>
          <a:bodyPr lIns="90000" tIns="45000" rIns="90000" bIns="45000"/>
          <a:lstStyle/>
          <a:p>
            <a:r>
              <a:rPr lang="en-US" sz="1800" b="0" i="1" strike="noStrike" spc="-1" dirty="0">
                <a:latin typeface="Arial"/>
              </a:rPr>
              <a:t>[1] C. </a:t>
            </a:r>
            <a:r>
              <a:rPr lang="en-US" sz="1800" b="0" i="1" strike="noStrike" spc="-1" dirty="0" err="1">
                <a:latin typeface="Arial"/>
              </a:rPr>
              <a:t>Szegedy</a:t>
            </a:r>
            <a:r>
              <a:rPr lang="en-US" sz="1800" b="0" i="1" strike="noStrike" spc="-1" dirty="0">
                <a:latin typeface="Arial"/>
              </a:rPr>
              <a:t>, W. </a:t>
            </a:r>
            <a:r>
              <a:rPr lang="en-US" sz="1800" b="0" i="1" strike="noStrike" spc="-1" dirty="0" err="1">
                <a:latin typeface="Arial"/>
              </a:rPr>
              <a:t>Zaremba</a:t>
            </a:r>
            <a:r>
              <a:rPr lang="en-US" sz="1800" b="0" i="1" strike="noStrike" spc="-1" dirty="0">
                <a:latin typeface="Arial"/>
              </a:rPr>
              <a:t>, I. </a:t>
            </a:r>
            <a:r>
              <a:rPr lang="en-US" sz="1800" b="0" i="1" strike="noStrike" spc="-1" dirty="0" err="1">
                <a:latin typeface="Arial"/>
              </a:rPr>
              <a:t>Sutskever</a:t>
            </a:r>
            <a:r>
              <a:rPr lang="en-US" sz="1800" b="0" i="1" strike="noStrike" spc="-1" dirty="0">
                <a:latin typeface="Arial"/>
              </a:rPr>
              <a:t>, J. </a:t>
            </a:r>
            <a:r>
              <a:rPr lang="en-US" sz="1800" b="0" i="1" strike="noStrike" spc="-1" dirty="0" err="1">
                <a:latin typeface="Arial"/>
              </a:rPr>
              <a:t>Bruna</a:t>
            </a:r>
            <a:r>
              <a:rPr lang="en-US" sz="1800" b="0" i="1" strike="noStrike" spc="-1" dirty="0">
                <a:latin typeface="Arial"/>
              </a:rPr>
              <a:t>, D. </a:t>
            </a:r>
            <a:r>
              <a:rPr lang="en-US" sz="1800" b="0" i="1" strike="noStrike" spc="-1" dirty="0" err="1">
                <a:latin typeface="Arial"/>
              </a:rPr>
              <a:t>Erhan</a:t>
            </a:r>
            <a:r>
              <a:rPr lang="en-US" sz="1800" b="0" i="1" strike="noStrike" spc="-1" dirty="0">
                <a:latin typeface="Arial"/>
              </a:rPr>
              <a:t>, I. </a:t>
            </a:r>
            <a:r>
              <a:rPr lang="en-US" sz="1800" b="0" i="1" strike="noStrike" spc="-1" dirty="0" err="1">
                <a:latin typeface="Arial"/>
              </a:rPr>
              <a:t>Goodfellow</a:t>
            </a:r>
            <a:r>
              <a:rPr lang="en-US" sz="1800" b="0" i="1" strike="noStrike" spc="-1" dirty="0">
                <a:latin typeface="Arial"/>
              </a:rPr>
              <a:t>, R. Fergus, Intriguing properties of neural networks, </a:t>
            </a:r>
            <a:r>
              <a:rPr lang="en-US" sz="1800" b="0" i="1" strike="noStrike" spc="-1" dirty="0" err="1">
                <a:latin typeface="Arial"/>
              </a:rPr>
              <a:t>arXiv</a:t>
            </a:r>
            <a:r>
              <a:rPr lang="en-US" sz="1800" b="0" i="1" strike="noStrike" spc="-1" dirty="0">
                <a:latin typeface="Arial"/>
              </a:rPr>
              <a:t> preprint arXiv:1312.6199, 2014.</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1.2 Definitaions of Terms</a:t>
            </a:r>
            <a:endParaRPr lang="zh-CN" sz="4400" b="0" strike="noStrike" spc="-1">
              <a:solidFill>
                <a:srgbClr val="000000"/>
              </a:solidFill>
              <a:latin typeface="Calibri"/>
            </a:endParaRPr>
          </a:p>
        </p:txBody>
      </p:sp>
      <p:sp>
        <p:nvSpPr>
          <p:cNvPr id="92" name="TextShape 2"/>
          <p:cNvSpPr txBox="1"/>
          <p:nvPr/>
        </p:nvSpPr>
        <p:spPr>
          <a:xfrm>
            <a:off x="838080" y="1412776"/>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Adversarial example/image</a:t>
            </a:r>
            <a:r>
              <a:rPr lang="zh-CN" sz="1200" b="0" strike="noStrike" spc="-1" dirty="0">
                <a:solidFill>
                  <a:srgbClr val="000000"/>
                </a:solidFill>
                <a:latin typeface="Calibri"/>
              </a:rPr>
              <a:t> is a modified version of a clean image that is intentionally perturbed (e.g. by adding noise) to confuse/fool a machine learning technique, such as deep neural networks.</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Adversarial perturbation</a:t>
            </a:r>
            <a:r>
              <a:rPr lang="zh-CN" sz="1200" b="0" strike="noStrike" spc="-1" dirty="0">
                <a:solidFill>
                  <a:srgbClr val="000000"/>
                </a:solidFill>
                <a:latin typeface="Calibri"/>
              </a:rPr>
              <a:t> is the noise that is added to the clean image to make it an adversarial example.</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Adversarial training</a:t>
            </a:r>
            <a:r>
              <a:rPr lang="zh-CN" sz="1200" b="0" strike="noStrike" spc="-1" dirty="0">
                <a:solidFill>
                  <a:srgbClr val="000000"/>
                </a:solidFill>
                <a:latin typeface="Calibri"/>
              </a:rPr>
              <a:t> uses adversarial images besides the clean images to train machine learning models.</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Black-box attacks</a:t>
            </a:r>
            <a:r>
              <a:rPr lang="zh-CN" sz="1200" b="0" strike="noStrike" spc="-1" dirty="0">
                <a:solidFill>
                  <a:srgbClr val="000000"/>
                </a:solidFill>
                <a:latin typeface="Calibri"/>
              </a:rPr>
              <a:t> feed a targeted model with the adversarial examples (during testing) that are generated without the knowledge of that model. In some instances, it is assumed that the adversary has a limited knowledge of the model (e.g. its training procedure and/or its architecture) but definitely does not know about the model parameters. In other instances, using any information about the target model is referred to as ‘semi-black-box’ attack.</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White-box attacks</a:t>
            </a:r>
            <a:r>
              <a:rPr lang="zh-CN" sz="1200" b="0" strike="noStrike" spc="-1" dirty="0">
                <a:solidFill>
                  <a:srgbClr val="000000"/>
                </a:solidFill>
                <a:latin typeface="Calibri"/>
              </a:rPr>
              <a:t> assume the complete knowledge of the targeted model, including its parameter values, architecture, training method, and in some cases its training data as well.</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Detector</a:t>
            </a:r>
            <a:r>
              <a:rPr lang="zh-CN" sz="1200" b="0" strike="noStrike" spc="-1" dirty="0">
                <a:solidFill>
                  <a:srgbClr val="000000"/>
                </a:solidFill>
                <a:latin typeface="Calibri"/>
              </a:rPr>
              <a:t> is a mechanism to (only) detect if an image is an adversarial example.</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Fooling ratio/rate</a:t>
            </a:r>
            <a:r>
              <a:rPr lang="zh-CN" sz="1200" b="0" strike="noStrike" spc="-1" dirty="0">
                <a:solidFill>
                  <a:srgbClr val="000000"/>
                </a:solidFill>
                <a:latin typeface="Calibri"/>
              </a:rPr>
              <a:t> indicates the percentage of images on which a trained model changes its prediction label after the images are perturbed.</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One-shot/one-step methods</a:t>
            </a:r>
            <a:r>
              <a:rPr lang="zh-CN" sz="1200" b="0" strike="noStrike" spc="-1" dirty="0">
                <a:solidFill>
                  <a:srgbClr val="000000"/>
                </a:solidFill>
                <a:latin typeface="Calibri"/>
              </a:rPr>
              <a:t> generate an adversarial perturbation by performing a single step computation, e.g. computing gradient of model loss once. The opposite are iterative methods that perform the same computation multiple times to get a single perturbation. The latter are often computationally expensive.</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Quasi-imperceptible</a:t>
            </a:r>
            <a:r>
              <a:rPr lang="zh-CN" sz="1200" b="0" strike="noStrike" spc="-1" dirty="0">
                <a:solidFill>
                  <a:srgbClr val="000000"/>
                </a:solidFill>
                <a:latin typeface="Calibri"/>
              </a:rPr>
              <a:t> perturbations impair images very slightly for human perception.</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Rectifier </a:t>
            </a:r>
            <a:r>
              <a:rPr lang="zh-CN" sz="1200" b="0" strike="noStrike" spc="-1" dirty="0">
                <a:solidFill>
                  <a:srgbClr val="000000"/>
                </a:solidFill>
                <a:latin typeface="Calibri"/>
              </a:rPr>
              <a:t>modifies an adversarial example to restore the prediction of the targeted model to its prediction on the clean version of the same example.</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Targeted attacks</a:t>
            </a:r>
            <a:r>
              <a:rPr lang="zh-CN" sz="1200" b="0" strike="noStrike" spc="-1" dirty="0">
                <a:solidFill>
                  <a:srgbClr val="000000"/>
                </a:solidFill>
                <a:latin typeface="Calibri"/>
              </a:rPr>
              <a:t> fool a model into falsely predicting a specific label for the adversarial image. They are opposite to the non-targeted attacks in which the predicted label of the adversarial image is irrelevant, as long as it is not the correct label.</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Transferability</a:t>
            </a:r>
            <a:r>
              <a:rPr lang="zh-CN" sz="1200" b="0" strike="noStrike" spc="-1" dirty="0">
                <a:solidFill>
                  <a:srgbClr val="000000"/>
                </a:solidFill>
                <a:latin typeface="Calibri"/>
              </a:rPr>
              <a:t> refers to the ability of an adversarial example to remain effective even for the models other than the one used to generate it.</a:t>
            </a:r>
          </a:p>
          <a:p>
            <a:pPr marL="228600" indent="-228240">
              <a:lnSpc>
                <a:spcPct val="90000"/>
              </a:lnSpc>
              <a:spcBef>
                <a:spcPts val="1001"/>
              </a:spcBef>
              <a:buClr>
                <a:srgbClr val="000000"/>
              </a:buClr>
              <a:buFont typeface="Arial"/>
              <a:buChar char="•"/>
            </a:pPr>
            <a:r>
              <a:rPr lang="zh-CN" sz="1200" b="1" i="1" strike="noStrike" spc="-1" dirty="0">
                <a:solidFill>
                  <a:srgbClr val="000000"/>
                </a:solidFill>
                <a:latin typeface="Calibri"/>
              </a:rPr>
              <a:t>Universal perturbation</a:t>
            </a:r>
            <a:r>
              <a:rPr lang="zh-CN" sz="1200" b="0" strike="noStrike" spc="-1" dirty="0">
                <a:solidFill>
                  <a:srgbClr val="000000"/>
                </a:solidFill>
                <a:latin typeface="Calibri"/>
              </a:rPr>
              <a:t> is able to fool a given model on ‘any’ image with high probability.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zh-CN" sz="4000" b="0" strike="noStrike" spc="-1">
                <a:solidFill>
                  <a:srgbClr val="000000"/>
                </a:solidFill>
                <a:latin typeface="Calibri Light"/>
              </a:rPr>
              <a:t>1.3 Adversarial attacks for classification(1)</a:t>
            </a:r>
            <a:endParaRPr lang="zh-CN" sz="4000" b="0" strike="noStrike" spc="-1">
              <a:solidFill>
                <a:srgbClr val="000000"/>
              </a:solidFill>
              <a:latin typeface="Calibri"/>
            </a:endParaRPr>
          </a:p>
        </p:txBody>
      </p:sp>
      <p:sp>
        <p:nvSpPr>
          <p:cNvPr id="94" name="TextShape 2"/>
          <p:cNvSpPr txBox="1"/>
          <p:nvPr/>
        </p:nvSpPr>
        <p:spPr>
          <a:xfrm>
            <a:off x="716760" y="1340768"/>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600" b="0" strike="noStrike" spc="-1" dirty="0">
                <a:solidFill>
                  <a:srgbClr val="000000"/>
                </a:solidFill>
                <a:latin typeface="Calibri"/>
              </a:rPr>
              <a:t>Box-constrained L-BFGS</a:t>
            </a:r>
          </a:p>
          <a:p>
            <a:pPr marL="864000" lvl="1" indent="-324000">
              <a:buClr>
                <a:srgbClr val="000000"/>
              </a:buClr>
              <a:buSzPct val="75000"/>
              <a:buFont typeface="Symbol" charset="2"/>
              <a:buChar char=""/>
            </a:pPr>
            <a:r>
              <a:rPr lang="zh-CN" sz="1800" b="0" strike="noStrike" spc="-1" dirty="0">
                <a:solidFill>
                  <a:srgbClr val="000000"/>
                </a:solidFill>
                <a:latin typeface="Calibri"/>
              </a:rPr>
              <a:t>C. Szegedy, W. Zaremba, I. Sutskever, J. Bruna, D. Erhan, I. Goodfellow, R. Fergus, Intriguing properties of neural networks, arXiv preprint arXiv:1312.6199, 2014.</a:t>
            </a:r>
          </a:p>
          <a:p>
            <a:pPr marL="228600" indent="-228240">
              <a:lnSpc>
                <a:spcPct val="90000"/>
              </a:lnSpc>
              <a:buClr>
                <a:srgbClr val="000000"/>
              </a:buClr>
              <a:buFont typeface="Arial"/>
              <a:buChar char="•"/>
            </a:pPr>
            <a:r>
              <a:rPr lang="zh-CN" sz="2600" b="0" strike="noStrike" spc="-1" dirty="0">
                <a:solidFill>
                  <a:srgbClr val="000000"/>
                </a:solidFill>
                <a:latin typeface="Calibri"/>
              </a:rPr>
              <a:t>Fast Gradient Sign Method (FGSM) </a:t>
            </a:r>
          </a:p>
          <a:p>
            <a:pPr marL="864000" lvl="1" indent="-324000">
              <a:buClr>
                <a:srgbClr val="000000"/>
              </a:buClr>
              <a:buSzPct val="75000"/>
              <a:buFont typeface="Symbol" charset="2"/>
              <a:buChar char=""/>
            </a:pPr>
            <a:r>
              <a:rPr lang="zh-CN" sz="1800" b="0" strike="noStrike" spc="-1" dirty="0">
                <a:solidFill>
                  <a:srgbClr val="000000"/>
                </a:solidFill>
                <a:latin typeface="Calibri"/>
              </a:rPr>
              <a:t>I. J. Goodfellow, J. Shlens, C. Szegedy, Explaining and Harnessing Adversarial Examples, arXiv preprint arXiv:1412.6572, 2015.</a:t>
            </a:r>
          </a:p>
          <a:p>
            <a:pPr marL="228600" indent="-228240">
              <a:buClr>
                <a:srgbClr val="000000"/>
              </a:buClr>
              <a:buFont typeface="Arial"/>
              <a:buChar char="•"/>
            </a:pPr>
            <a:r>
              <a:rPr lang="zh-CN" sz="2600" b="0" strike="noStrike" spc="-1" dirty="0">
                <a:solidFill>
                  <a:srgbClr val="000000"/>
                </a:solidFill>
                <a:latin typeface="Calibri"/>
              </a:rPr>
              <a:t>The Basic Iterative Method (BIM)</a:t>
            </a:r>
          </a:p>
          <a:p>
            <a:pPr marL="864000" lvl="1" indent="-324000">
              <a:lnSpc>
                <a:spcPct val="90000"/>
              </a:lnSpc>
              <a:buClr>
                <a:srgbClr val="000000"/>
              </a:buClr>
              <a:buSzPct val="75000"/>
              <a:buFont typeface="Symbol" charset="2"/>
              <a:buChar char=""/>
            </a:pPr>
            <a:r>
              <a:rPr lang="zh-CN" sz="1800" b="0" strike="noStrike" spc="-1" dirty="0">
                <a:solidFill>
                  <a:srgbClr val="000000"/>
                </a:solidFill>
                <a:latin typeface="Calibri"/>
                <a:ea typeface="Noto Sans CJK SC"/>
              </a:rPr>
              <a:t>A. Kurakin, I. Goodfellow, S. Bengio, Adversarial examples in the physical world, arXiv preprint arXiv:1607.02533, 2016.</a:t>
            </a:r>
            <a:endParaRPr lang="zh-CN" sz="1800" b="0" strike="noStrike" spc="-1" dirty="0">
              <a:solidFill>
                <a:srgbClr val="000000"/>
              </a:solidFill>
              <a:latin typeface="Calibri"/>
            </a:endParaRPr>
          </a:p>
          <a:p>
            <a:pPr marL="228600" indent="-228240">
              <a:buClr>
                <a:srgbClr val="000000"/>
              </a:buClr>
              <a:buFont typeface="Arial"/>
              <a:buChar char="•"/>
            </a:pPr>
            <a:r>
              <a:rPr lang="zh-CN" sz="2600" b="0" strike="noStrike" spc="-1" dirty="0">
                <a:solidFill>
                  <a:srgbClr val="000000"/>
                </a:solidFill>
                <a:latin typeface="Calibri"/>
              </a:rPr>
              <a:t>Jacobian-based Saliency Map Attack (JSMA)</a:t>
            </a:r>
          </a:p>
          <a:p>
            <a:pPr marL="864000" lvl="1" indent="-324000">
              <a:lnSpc>
                <a:spcPct val="90000"/>
              </a:lnSpc>
              <a:buClr>
                <a:srgbClr val="000000"/>
              </a:buClr>
              <a:buSzPct val="75000"/>
              <a:buFont typeface="Symbol" charset="2"/>
              <a:buChar char=""/>
            </a:pPr>
            <a:r>
              <a:rPr lang="zh-CN" sz="1800" b="0" strike="noStrike" spc="-1" dirty="0">
                <a:solidFill>
                  <a:srgbClr val="000000"/>
                </a:solidFill>
                <a:latin typeface="Calibri"/>
                <a:ea typeface="Noto Sans CJK SC"/>
              </a:rPr>
              <a:t>N. Papernot, P. McDaniel, S. Jha, M. Fredrikson, Z. B. Celik, A. Swami, The Limitations of Deep Learning in Adversarial Settings, In Proceedings of IEEE European Symposium on Security and Privacy, 2016.</a:t>
            </a:r>
            <a:endParaRPr lang="zh-CN" sz="1800" b="0" strike="noStrike" spc="-1" dirty="0">
              <a:solidFill>
                <a:srgbClr val="000000"/>
              </a:solidFill>
              <a:latin typeface="Calibri"/>
            </a:endParaRPr>
          </a:p>
          <a:p>
            <a:pPr marL="228600" indent="-228240">
              <a:buClr>
                <a:srgbClr val="000000"/>
              </a:buClr>
              <a:buFont typeface="Arial"/>
              <a:buChar char="•"/>
            </a:pPr>
            <a:r>
              <a:rPr lang="zh-CN" sz="2600" b="0" strike="noStrike" spc="-1" dirty="0">
                <a:solidFill>
                  <a:srgbClr val="000000"/>
                </a:solidFill>
                <a:latin typeface="Calibri"/>
              </a:rPr>
              <a:t>One Pixel Attack</a:t>
            </a:r>
          </a:p>
          <a:p>
            <a:pPr marL="864000" lvl="1" indent="-324000">
              <a:lnSpc>
                <a:spcPct val="90000"/>
              </a:lnSpc>
              <a:buClr>
                <a:srgbClr val="000000"/>
              </a:buClr>
              <a:buSzPct val="75000"/>
              <a:buFont typeface="Symbol" charset="2"/>
              <a:buChar char=""/>
            </a:pPr>
            <a:r>
              <a:rPr lang="zh-CN" sz="1800" b="0" strike="noStrike" spc="-1" dirty="0">
                <a:solidFill>
                  <a:srgbClr val="000000"/>
                </a:solidFill>
                <a:latin typeface="Calibri"/>
                <a:ea typeface="Noto Sans CJK SC"/>
              </a:rPr>
              <a:t>J. Su, D. V. Vargas, S. Kouichi, One pixel attack for fooling deep neural networks, arXiv preprint arXiv:1710.08864, 2017.</a:t>
            </a:r>
            <a:endParaRPr lang="zh-CN" sz="1800" b="0" strike="noStrike" spc="-1" dirty="0">
              <a:solidFill>
                <a:srgbClr val="000000"/>
              </a:solidFill>
              <a:latin typeface="Calibri"/>
            </a:endParaRPr>
          </a:p>
          <a:p>
            <a:pPr marL="228600" indent="-228240">
              <a:buClr>
                <a:srgbClr val="000000"/>
              </a:buClr>
              <a:buFont typeface="Arial"/>
              <a:buChar char="•"/>
            </a:pPr>
            <a:r>
              <a:rPr lang="zh-CN" sz="2600" b="0" strike="noStrike" spc="-1" dirty="0">
                <a:solidFill>
                  <a:srgbClr val="000000"/>
                </a:solidFill>
                <a:latin typeface="Calibri"/>
                <a:ea typeface="Noto Sans CJK SC"/>
              </a:rPr>
              <a:t>Carlini and Wagner Attacks (C&amp;W)</a:t>
            </a:r>
            <a:endParaRPr lang="zh-CN" sz="2600" b="0" strike="noStrike" spc="-1" dirty="0">
              <a:solidFill>
                <a:srgbClr val="000000"/>
              </a:solidFill>
              <a:latin typeface="Calibri"/>
            </a:endParaRPr>
          </a:p>
          <a:p>
            <a:pPr marL="864000" lvl="1" indent="-324000">
              <a:lnSpc>
                <a:spcPct val="90000"/>
              </a:lnSpc>
              <a:buClr>
                <a:srgbClr val="000000"/>
              </a:buClr>
              <a:buSzPct val="75000"/>
              <a:buFont typeface="Symbol" charset="2"/>
              <a:buChar char=""/>
            </a:pPr>
            <a:r>
              <a:rPr lang="zh-CN" sz="1800" b="0" strike="noStrike" spc="-1" dirty="0">
                <a:solidFill>
                  <a:srgbClr val="000000"/>
                </a:solidFill>
                <a:latin typeface="Calibri"/>
                <a:ea typeface="Noto Sans CJK SC"/>
              </a:rPr>
              <a:t>N. Carlini, D. Wagner, Towards Evaluating the Robustness of Neural Networks, arXiv preprint arXiv:1608.04644, 2016.</a:t>
            </a:r>
            <a:endParaRPr lang="zh-CN" sz="1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zh-CN" sz="4000" b="0" strike="noStrike" spc="-1">
                <a:solidFill>
                  <a:srgbClr val="000000"/>
                </a:solidFill>
                <a:latin typeface="Calibri Light"/>
              </a:rPr>
              <a:t>1.3 Adversarial attacks for classification(2)</a:t>
            </a:r>
            <a:endParaRPr lang="zh-CN" sz="4000" b="0" strike="noStrike" spc="-1">
              <a:solidFill>
                <a:srgbClr val="000000"/>
              </a:solidFill>
              <a:latin typeface="Calibri"/>
            </a:endParaRPr>
          </a:p>
        </p:txBody>
      </p:sp>
      <p:sp>
        <p:nvSpPr>
          <p:cNvPr id="96" name="TextShape 2"/>
          <p:cNvSpPr txBox="1"/>
          <p:nvPr/>
        </p:nvSpPr>
        <p:spPr>
          <a:xfrm>
            <a:off x="716760" y="151200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600" b="0" strike="noStrike" spc="-1">
                <a:solidFill>
                  <a:srgbClr val="000000"/>
                </a:solidFill>
                <a:latin typeface="Calibri"/>
              </a:rPr>
              <a:t>DeepFool</a:t>
            </a:r>
          </a:p>
          <a:p>
            <a:pPr marL="864000" lvl="1" indent="-324000">
              <a:lnSpc>
                <a:spcPct val="90000"/>
              </a:lnSpc>
              <a:buClr>
                <a:srgbClr val="000000"/>
              </a:buClr>
              <a:buSzPct val="75000"/>
              <a:buFont typeface="Symbol" charset="2"/>
              <a:buChar char=""/>
            </a:pPr>
            <a:r>
              <a:rPr lang="zh-CN" sz="1800" b="0" strike="noStrike" spc="-1">
                <a:solidFill>
                  <a:srgbClr val="000000"/>
                </a:solidFill>
                <a:latin typeface="Calibri"/>
                <a:ea typeface="Noto Sans CJK SC"/>
              </a:rPr>
              <a:t>S. Moosavi-Dezfooli, A. Fawzi, P. Frossard, DeepFool: a simple and accurate method to fool deep neural networks, In Proceedings of the IEEE Conference on Computer Vision and Pattern Recognition, pp. 2574-2582, 2016.</a:t>
            </a:r>
            <a:endParaRPr lang="zh-CN" sz="1800" b="0" strike="noStrike" spc="-1">
              <a:solidFill>
                <a:srgbClr val="000000"/>
              </a:solidFill>
              <a:latin typeface="Calibri"/>
            </a:endParaRPr>
          </a:p>
          <a:p>
            <a:pPr marL="228600" indent="-228240">
              <a:buClr>
                <a:srgbClr val="000000"/>
              </a:buClr>
              <a:buFont typeface="Arial"/>
              <a:buChar char="•"/>
            </a:pPr>
            <a:r>
              <a:rPr lang="zh-CN" sz="2600" b="0" strike="noStrike" spc="-1">
                <a:solidFill>
                  <a:srgbClr val="000000"/>
                </a:solidFill>
                <a:latin typeface="Calibri"/>
              </a:rPr>
              <a:t>Universal Adversarial Perturbations</a:t>
            </a:r>
          </a:p>
          <a:p>
            <a:pPr marL="864000" lvl="1" indent="-324000">
              <a:lnSpc>
                <a:spcPct val="90000"/>
              </a:lnSpc>
              <a:buClr>
                <a:srgbClr val="000000"/>
              </a:buClr>
              <a:buSzPct val="75000"/>
              <a:buFont typeface="Symbol" charset="2"/>
              <a:buChar char=""/>
            </a:pPr>
            <a:r>
              <a:rPr lang="zh-CN" sz="1800" b="0" strike="noStrike" spc="-1">
                <a:solidFill>
                  <a:srgbClr val="000000"/>
                </a:solidFill>
                <a:latin typeface="Calibri"/>
                <a:ea typeface="Noto Sans CJK SC"/>
              </a:rPr>
              <a:t>S. M. Moosavi-Dezfooli, A. Fawzi, O. Fawzi and P. Frossard, Universal adversarial perturbations. In Proceedings of IEEE Conference on Computer Vision and Pattern Recognition (CVPR), 2017.</a:t>
            </a:r>
            <a:endParaRPr lang="zh-CN" sz="1800" b="0" strike="noStrike" spc="-1">
              <a:solidFill>
                <a:srgbClr val="000000"/>
              </a:solidFill>
              <a:latin typeface="Calibri"/>
            </a:endParaRPr>
          </a:p>
          <a:p>
            <a:pPr marL="228600" indent="-228240">
              <a:buClr>
                <a:srgbClr val="000000"/>
              </a:buClr>
              <a:buFont typeface="Arial"/>
              <a:buChar char="•"/>
            </a:pPr>
            <a:r>
              <a:rPr lang="zh-CN" sz="2600" b="0" strike="noStrike" spc="-1">
                <a:solidFill>
                  <a:srgbClr val="000000"/>
                </a:solidFill>
                <a:latin typeface="Calibri"/>
              </a:rPr>
              <a:t>UPSET and ANGRI</a:t>
            </a:r>
          </a:p>
          <a:p>
            <a:pPr marL="864000" lvl="1" indent="-324000">
              <a:buClr>
                <a:srgbClr val="000000"/>
              </a:buClr>
              <a:buSzPct val="75000"/>
              <a:buFont typeface="Symbol" charset="2"/>
              <a:buChar char=""/>
            </a:pPr>
            <a:r>
              <a:rPr lang="zh-CN" sz="1800" b="0" strike="noStrike" spc="-1">
                <a:solidFill>
                  <a:srgbClr val="000000"/>
                </a:solidFill>
                <a:latin typeface="Calibri"/>
              </a:rPr>
              <a:t>S. Sarkar, A. Bansal, U. Mahbub, and R. Chellappa, UPSET and ANGRI: Breaking High Performance Image Classifiers, arXiv preprint arXiv:1707.01159, 2017.</a:t>
            </a:r>
          </a:p>
          <a:p>
            <a:pPr marL="228600" indent="-228240">
              <a:buClr>
                <a:srgbClr val="000000"/>
              </a:buClr>
              <a:buFont typeface="Arial"/>
              <a:buChar char="•"/>
            </a:pPr>
            <a:r>
              <a:rPr lang="zh-CN" sz="2600" b="0" strike="noStrike" spc="-1">
                <a:solidFill>
                  <a:srgbClr val="000000"/>
                </a:solidFill>
                <a:latin typeface="Calibri"/>
              </a:rPr>
              <a:t>Houdini</a:t>
            </a:r>
          </a:p>
          <a:p>
            <a:pPr marL="864000" lvl="1" indent="-324000">
              <a:buClr>
                <a:srgbClr val="000000"/>
              </a:buClr>
              <a:buSzPct val="75000"/>
              <a:buFont typeface="Symbol" charset="2"/>
              <a:buChar char=""/>
            </a:pPr>
            <a:r>
              <a:rPr lang="zh-CN" sz="1800" b="0" strike="noStrike" spc="-1">
                <a:solidFill>
                  <a:srgbClr val="000000"/>
                </a:solidFill>
                <a:latin typeface="Calibri"/>
              </a:rPr>
              <a:t>M. Cisse, Y. Adi, N. Neverova, and J. Keshet, Houdini: Fooling deep structured prediction models, arXiv preprint arXiv:1707.05373, 2017.</a:t>
            </a:r>
          </a:p>
          <a:p>
            <a:pPr marL="228600" indent="-228240">
              <a:buClr>
                <a:srgbClr val="000000"/>
              </a:buClr>
              <a:buFont typeface="Arial"/>
              <a:buChar char="•"/>
            </a:pPr>
            <a:r>
              <a:rPr lang="zh-CN" sz="2600" b="0" strike="noStrike" spc="-1">
                <a:solidFill>
                  <a:srgbClr val="000000"/>
                </a:solidFill>
                <a:latin typeface="Calibri"/>
              </a:rPr>
              <a:t>Adversarial Transformation Networks (ATNs)</a:t>
            </a:r>
          </a:p>
          <a:p>
            <a:pPr marL="864000" lvl="1" indent="-324000">
              <a:buClr>
                <a:srgbClr val="000000"/>
              </a:buClr>
              <a:buSzPct val="75000"/>
              <a:buFont typeface="Symbol" charset="2"/>
              <a:buChar char=""/>
            </a:pPr>
            <a:r>
              <a:rPr lang="zh-CN" sz="1800" b="0" strike="noStrike" spc="-1">
                <a:solidFill>
                  <a:srgbClr val="000000"/>
                </a:solidFill>
                <a:latin typeface="Calibri"/>
              </a:rPr>
              <a:t>S. Baluja, I. Fischer, Adversarial Transformation Networks: Learning to Generate Adversarial Examples, arXiv preprint arXiv:1703.09387, 2017.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zh-CN" sz="4400" b="0" strike="noStrike" spc="-1">
                <a:solidFill>
                  <a:srgbClr val="000000"/>
                </a:solidFill>
                <a:latin typeface="Calibri Light"/>
              </a:rPr>
              <a:t>1.4 Attacks beyond classification</a:t>
            </a:r>
            <a:endParaRPr lang="zh-CN" sz="4400" b="0" strike="noStrike" spc="-1">
              <a:solidFill>
                <a:srgbClr val="000000"/>
              </a:solidFill>
              <a:latin typeface="Calibri"/>
            </a:endParaRPr>
          </a:p>
        </p:txBody>
      </p:sp>
      <p:sp>
        <p:nvSpPr>
          <p:cNvPr id="98" name="TextShape 2"/>
          <p:cNvSpPr txBox="1"/>
          <p:nvPr/>
        </p:nvSpPr>
        <p:spPr>
          <a:xfrm>
            <a:off x="838080" y="1382296"/>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latin typeface="Calibri"/>
              </a:rPr>
              <a:t>Attacks on Autoencoders and Generative Models</a:t>
            </a:r>
          </a:p>
          <a:p>
            <a:pPr marL="864000" lvl="1" indent="-324000">
              <a:buClr>
                <a:srgbClr val="000000"/>
              </a:buClr>
              <a:buSzPct val="75000"/>
              <a:buFont typeface="Symbol" charset="2"/>
              <a:buChar char=""/>
            </a:pPr>
            <a:r>
              <a:rPr lang="zh-CN" sz="1600" b="0" strike="noStrike" spc="-1" dirty="0">
                <a:solidFill>
                  <a:srgbClr val="000000"/>
                </a:solidFill>
                <a:latin typeface="Calibri"/>
              </a:rPr>
              <a:t>P. Tabacof, T. Julia, E. Valle, Adversarial images for variational autoencoders, arXiv preprint arXiv:1612.00155, 2016.</a:t>
            </a:r>
          </a:p>
          <a:p>
            <a:pPr marL="864000" lvl="1" indent="-324000">
              <a:buClr>
                <a:srgbClr val="000000"/>
              </a:buClr>
              <a:buSzPct val="75000"/>
              <a:buFont typeface="Symbol" charset="2"/>
              <a:buChar char=""/>
            </a:pPr>
            <a:r>
              <a:rPr lang="zh-CN" sz="1600" b="0" strike="noStrike" spc="-1" dirty="0">
                <a:solidFill>
                  <a:srgbClr val="000000"/>
                </a:solidFill>
                <a:latin typeface="Calibri"/>
              </a:rPr>
              <a:t>J. Kos, I. Fischer, and D. Song, Adversarial examples for generative models, arXiv preprint arXiv:1702.06832, 2017.</a:t>
            </a:r>
          </a:p>
          <a:p>
            <a:pPr marL="228600" indent="-228240">
              <a:buClr>
                <a:srgbClr val="000000"/>
              </a:buClr>
              <a:buFont typeface="Arial"/>
              <a:buChar char="•"/>
            </a:pPr>
            <a:r>
              <a:rPr lang="zh-CN" sz="2800" b="0" strike="noStrike" spc="-1" dirty="0">
                <a:solidFill>
                  <a:srgbClr val="000000"/>
                </a:solidFill>
                <a:latin typeface="Calibri"/>
              </a:rPr>
              <a:t>Attack on Recurrent Neural Networks</a:t>
            </a:r>
          </a:p>
          <a:p>
            <a:pPr marL="864000" lvl="1" indent="-324000">
              <a:buClr>
                <a:srgbClr val="000000"/>
              </a:buClr>
              <a:buSzPct val="75000"/>
              <a:buFont typeface="Symbol" charset="2"/>
              <a:buChar char=""/>
            </a:pPr>
            <a:r>
              <a:rPr lang="zh-CN" sz="1600" b="0" strike="noStrike" spc="-1" dirty="0">
                <a:solidFill>
                  <a:srgbClr val="000000"/>
                </a:solidFill>
                <a:latin typeface="Calibri"/>
              </a:rPr>
              <a:t>N. Papernot, P. McDaniel, A. Swami, and R. Harang, Crafting adversarial input sequences for recurrent neural networks, In IEEE Military Communications Conference, pp. 49-54, 2016.</a:t>
            </a:r>
          </a:p>
          <a:p>
            <a:pPr marL="228600" indent="-228240">
              <a:buClr>
                <a:srgbClr val="000000"/>
              </a:buClr>
              <a:buFont typeface="Arial"/>
              <a:buChar char="•"/>
            </a:pPr>
            <a:r>
              <a:rPr lang="zh-CN" sz="2800" b="0" strike="noStrike" spc="-1" dirty="0">
                <a:solidFill>
                  <a:srgbClr val="000000"/>
                </a:solidFill>
                <a:latin typeface="Calibri"/>
              </a:rPr>
              <a:t>Attacks on Deep Reinforcement Learning</a:t>
            </a:r>
          </a:p>
          <a:p>
            <a:pPr marL="864000" lvl="1" indent="-324000">
              <a:buClr>
                <a:srgbClr val="000000"/>
              </a:buClr>
              <a:buSzPct val="75000"/>
              <a:buFont typeface="Symbol" charset="2"/>
              <a:buChar char=""/>
            </a:pPr>
            <a:r>
              <a:rPr lang="zh-CN" sz="1600" b="0" strike="noStrike" spc="-1" dirty="0">
                <a:solidFill>
                  <a:srgbClr val="000000"/>
                </a:solidFill>
                <a:latin typeface="Calibri"/>
              </a:rPr>
              <a:t>Y. Lin, Z. Hong, Y. Liao, M. Shih, M. Liu, and M. Sun, Tactics of Adversarial Attack on Deep Reinforcement Learning Agents, arXiv preprint arXiv:1703.06748, 2017.</a:t>
            </a:r>
          </a:p>
          <a:p>
            <a:pPr marL="864000" lvl="1" indent="-324000">
              <a:buClr>
                <a:srgbClr val="000000"/>
              </a:buClr>
              <a:buSzPct val="75000"/>
              <a:buFont typeface="Symbol" charset="2"/>
              <a:buChar char=""/>
            </a:pPr>
            <a:r>
              <a:rPr lang="zh-CN" sz="1600" b="0" strike="noStrike" spc="-1" dirty="0">
                <a:solidFill>
                  <a:srgbClr val="000000"/>
                </a:solidFill>
                <a:latin typeface="Calibri"/>
              </a:rPr>
              <a:t>S. Huang, N. Papernot, I. Goodfellow, Y. Duan, P. Abbeel, Adversarial Attacks on Neural Network Policies, arXiv preprint arXiv:1702.02284, 2017.</a:t>
            </a:r>
          </a:p>
          <a:p>
            <a:pPr marL="228600" indent="-228240">
              <a:buClr>
                <a:srgbClr val="000000"/>
              </a:buClr>
              <a:buFont typeface="Arial"/>
              <a:buChar char="•"/>
            </a:pPr>
            <a:r>
              <a:rPr lang="zh-CN" sz="2800" b="0" strike="noStrike" spc="-1" dirty="0">
                <a:solidFill>
                  <a:srgbClr val="000000"/>
                </a:solidFill>
                <a:latin typeface="Calibri"/>
              </a:rPr>
              <a:t>Attacks on Semantic Segmentation and Object Detection</a:t>
            </a:r>
          </a:p>
          <a:p>
            <a:pPr marL="864000" lvl="1" indent="-324000">
              <a:buClr>
                <a:srgbClr val="000000"/>
              </a:buClr>
              <a:buSzPct val="75000"/>
              <a:buFont typeface="Symbol" charset="2"/>
              <a:buChar char=""/>
            </a:pPr>
            <a:r>
              <a:rPr lang="zh-CN" sz="1600" b="0" strike="noStrike" spc="-1" dirty="0">
                <a:solidFill>
                  <a:srgbClr val="000000"/>
                </a:solidFill>
                <a:latin typeface="Calibri"/>
              </a:rPr>
              <a:t>J. H. Metzen, M. C. Kumar, T. Brox, V. Fischer Universal Adversarial Perturbations Against Semantic Image Segmentation, In Proceedings of the IEEE Conference on Computer Vision and Pattern Recognition, pp. 2755-2764, 2017.</a:t>
            </a:r>
          </a:p>
          <a:p>
            <a:pPr marL="864000" lvl="1" indent="-324000">
              <a:buClr>
                <a:srgbClr val="000000"/>
              </a:buClr>
              <a:buSzPct val="75000"/>
              <a:buFont typeface="Symbol" charset="2"/>
              <a:buChar char=""/>
            </a:pPr>
            <a:r>
              <a:rPr lang="zh-CN" sz="1600" b="0" strike="noStrike" spc="-1" dirty="0">
                <a:solidFill>
                  <a:srgbClr val="000000"/>
                </a:solidFill>
                <a:latin typeface="Calibri"/>
              </a:rPr>
              <a:t>A. Arnab, O. Miksik, P. H. S. Torr, On the Robustness of Semantic Segmentation Models to Adversarial Attacks, arXiv preprint arXiv:1711.09856, 2017.</a:t>
            </a:r>
          </a:p>
          <a:p>
            <a:pPr marL="864000" lvl="1" indent="-324000">
              <a:buClr>
                <a:srgbClr val="000000"/>
              </a:buClr>
              <a:buSzPct val="75000"/>
              <a:buFont typeface="Symbol" charset="2"/>
              <a:buChar char=""/>
            </a:pPr>
            <a:r>
              <a:rPr lang="zh-CN" sz="1600" b="0" strike="noStrike" spc="-1" dirty="0">
                <a:solidFill>
                  <a:srgbClr val="000000"/>
                </a:solidFill>
                <a:latin typeface="Calibri"/>
              </a:rPr>
              <a:t>C. Xie, J. Wang, Z. Zhang, Y. Zhou, L. Xie, and A. Yuille, Adversarial Examples for Semantic Segmentation and Object Detection, arXiv preprint arXiv:1703.08603, 2017.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zh-CN" sz="4400" b="0" strike="noStrike" spc="-1">
                <a:solidFill>
                  <a:srgbClr val="000000"/>
                </a:solidFill>
                <a:latin typeface="Calibri Light"/>
              </a:rPr>
              <a:t>1.5 Attacks in the real world</a:t>
            </a:r>
            <a:endParaRPr lang="zh-CN" sz="4400" b="0" strike="noStrike" spc="-1">
              <a:solidFill>
                <a:srgbClr val="000000"/>
              </a:solidFill>
              <a:latin typeface="Calibri"/>
            </a:endParaRPr>
          </a:p>
        </p:txBody>
      </p:sp>
      <p:sp>
        <p:nvSpPr>
          <p:cNvPr id="10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600" b="0" strike="noStrike" spc="-1" dirty="0">
                <a:solidFill>
                  <a:srgbClr val="000000"/>
                </a:solidFill>
                <a:latin typeface="Calibri"/>
              </a:rPr>
              <a:t>Cell-phone camera attack</a:t>
            </a:r>
          </a:p>
          <a:p>
            <a:pPr marL="864000" lvl="1" indent="-324000">
              <a:buClr>
                <a:srgbClr val="000000"/>
              </a:buClr>
              <a:buSzPct val="75000"/>
              <a:buFont typeface="Symbol" charset="2"/>
              <a:buChar char=""/>
            </a:pPr>
            <a:r>
              <a:rPr lang="zh-CN" sz="1600" b="0" strike="noStrike" spc="-1" dirty="0">
                <a:solidFill>
                  <a:srgbClr val="000000"/>
                </a:solidFill>
                <a:latin typeface="Calibri"/>
              </a:rPr>
              <a:t>A. Kurakin, I. Goodfellow, S. Bengio, Adversarial examples in the physical world, arXiv preprint arXiv:1607.02533, 2016.</a:t>
            </a:r>
          </a:p>
          <a:p>
            <a:pPr marL="228600" indent="-228240">
              <a:lnSpc>
                <a:spcPct val="90000"/>
              </a:lnSpc>
              <a:buClr>
                <a:srgbClr val="000000"/>
              </a:buClr>
              <a:buFont typeface="Arial"/>
              <a:buChar char="•"/>
            </a:pPr>
            <a:r>
              <a:rPr lang="zh-CN" sz="2600" b="0" strike="noStrike" spc="-1" dirty="0">
                <a:solidFill>
                  <a:srgbClr val="000000"/>
                </a:solidFill>
                <a:latin typeface="Calibri"/>
              </a:rPr>
              <a:t>Road sign attack</a:t>
            </a:r>
          </a:p>
          <a:p>
            <a:pPr marL="864000" lvl="1" indent="-324000">
              <a:buClr>
                <a:srgbClr val="000000"/>
              </a:buClr>
              <a:buSzPct val="75000"/>
              <a:buFont typeface="Symbol" charset="2"/>
              <a:buChar char=""/>
            </a:pPr>
            <a:r>
              <a:rPr lang="zh-CN" sz="1600" b="0" strike="noStrike" spc="-1" dirty="0">
                <a:solidFill>
                  <a:srgbClr val="000000"/>
                </a:solidFill>
                <a:latin typeface="Calibri"/>
              </a:rPr>
              <a:t>I. Evtimov, K. Eykholt, E. Fernandes, T. Kohno, B. Li, A. Prakash, A. Rahmati, D. Song, Robust Physical-World Attacks on Deep Learning Models, arXiv preprint arXiv:1707.08945, 2017</a:t>
            </a:r>
          </a:p>
          <a:p>
            <a:pPr marL="228600" indent="-228240">
              <a:lnSpc>
                <a:spcPct val="90000"/>
              </a:lnSpc>
              <a:buClr>
                <a:srgbClr val="000000"/>
              </a:buClr>
              <a:buFont typeface="Arial"/>
              <a:buChar char="•"/>
            </a:pPr>
            <a:r>
              <a:rPr lang="zh-CN" sz="2600" b="0" strike="noStrike" spc="-1" dirty="0">
                <a:solidFill>
                  <a:srgbClr val="000000"/>
                </a:solidFill>
                <a:latin typeface="Calibri"/>
              </a:rPr>
              <a:t>Generic adversarial 3D objects</a:t>
            </a:r>
          </a:p>
          <a:p>
            <a:pPr marL="864000" lvl="1" indent="-324000">
              <a:buClr>
                <a:srgbClr val="000000"/>
              </a:buClr>
              <a:buSzPct val="75000"/>
              <a:buFont typeface="Symbol" charset="2"/>
              <a:buChar char=""/>
            </a:pPr>
            <a:r>
              <a:rPr lang="zh-CN" sz="1600" b="0" strike="noStrike" spc="-1" dirty="0">
                <a:solidFill>
                  <a:srgbClr val="000000"/>
                </a:solidFill>
                <a:latin typeface="Calibri"/>
              </a:rPr>
              <a:t>A. Athalye, L. Engstrom, A. Ilyas, K. Kwok, Synthesizing Robust Adversarial Examples, arXiv preprint arXiv:1707.07397, 2017. URL: </a:t>
            </a:r>
            <a:r>
              <a:rPr lang="zh-CN" sz="1600" b="0" strike="noStrike" spc="-1" dirty="0">
                <a:solidFill>
                  <a:srgbClr val="000000"/>
                </a:solidFill>
                <a:latin typeface="Calibri"/>
                <a:hlinkClick r:id="rId2"/>
              </a:rPr>
              <a:t>https://www.youtube.com/watch?v=YXy6oX1iNoA&amp;feature=youtu.be</a:t>
            </a:r>
            <a:r>
              <a:rPr lang="zh-CN" sz="1600" b="0" strike="noStrike" spc="-1" dirty="0">
                <a:solidFill>
                  <a:srgbClr val="000000"/>
                </a:solidFill>
                <a:latin typeface="Calibri"/>
              </a:rPr>
              <a:t>.</a:t>
            </a:r>
          </a:p>
          <a:p>
            <a:pPr marL="228600" indent="-228240">
              <a:buClr>
                <a:srgbClr val="000000"/>
              </a:buClr>
              <a:buFont typeface="Arial"/>
              <a:buChar char="•"/>
            </a:pPr>
            <a:r>
              <a:rPr lang="zh-CN" sz="2600" b="0" strike="noStrike" spc="-1" dirty="0">
                <a:solidFill>
                  <a:srgbClr val="000000"/>
                </a:solidFill>
                <a:latin typeface="Calibri"/>
              </a:rPr>
              <a:t>Cyberspace attacks</a:t>
            </a:r>
          </a:p>
          <a:p>
            <a:pPr marL="864000" lvl="1" indent="-324000">
              <a:buClr>
                <a:srgbClr val="000000"/>
              </a:buClr>
              <a:buSzPct val="75000"/>
              <a:buFont typeface="Symbol" charset="2"/>
              <a:buChar char=""/>
            </a:pPr>
            <a:r>
              <a:rPr lang="zh-CN" sz="1500" b="0" strike="noStrike" spc="-1" dirty="0">
                <a:solidFill>
                  <a:srgbClr val="000000"/>
                </a:solidFill>
                <a:latin typeface="Calibri"/>
              </a:rPr>
              <a:t>N. Papernot, P. McDaniel, I. Goodfellow, S. Jha, Z. B. Celik, A. Swami, Practical Black-Box Attacks against Machine Learning, In Proceedings of the ACM on Asia Conference on Computer and Communications Security, pp. 506-519. ACM, 2017.</a:t>
            </a:r>
          </a:p>
          <a:p>
            <a:pPr marL="228600" indent="-228240">
              <a:buClr>
                <a:srgbClr val="000000"/>
              </a:buClr>
              <a:buFont typeface="Arial"/>
              <a:buChar char="•"/>
            </a:pPr>
            <a:r>
              <a:rPr lang="zh-CN" sz="2600" b="0" strike="noStrike" spc="-1" dirty="0">
                <a:solidFill>
                  <a:srgbClr val="000000"/>
                </a:solidFill>
                <a:latin typeface="Calibri"/>
              </a:rPr>
              <a:t>Robotic Vision &amp; Visual QA Attacks</a:t>
            </a:r>
          </a:p>
          <a:p>
            <a:pPr marL="864000" lvl="1" indent="-324000">
              <a:buClr>
                <a:srgbClr val="000000"/>
              </a:buClr>
              <a:buSzPct val="75000"/>
              <a:buFont typeface="Symbol" charset="2"/>
              <a:buChar char=""/>
            </a:pPr>
            <a:r>
              <a:rPr lang="zh-CN" sz="1600" b="0" strike="noStrike" spc="-1" dirty="0">
                <a:solidFill>
                  <a:srgbClr val="000000"/>
                </a:solidFill>
                <a:latin typeface="Calibri"/>
              </a:rPr>
              <a:t>M. Melis, A. Demontis, B. Biggio, G. Brown, G. Fumera, F. Roli, Is Deep Learning Safe for Robot Vision? Adversarial Examples against the iCub Humanoid, arXiv preprint arXiv:1708.06939, 2017.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2235</Words>
  <Application>Microsoft Office PowerPoint</Application>
  <PresentationFormat>自定义</PresentationFormat>
  <Paragraphs>115</Paragraphs>
  <Slides>17</Slides>
  <Notes>0</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聚合</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yuan</dc:creator>
  <dc:description/>
  <cp:lastModifiedBy>Yuan</cp:lastModifiedBy>
  <cp:revision>72</cp:revision>
  <dcterms:created xsi:type="dcterms:W3CDTF">2019-10-29T04:49:17Z</dcterms:created>
  <dcterms:modified xsi:type="dcterms:W3CDTF">2019-11-01T18:19:40Z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2052-10.1.0.6757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