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0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75" r:id="rId15"/>
    <p:sldId id="268" r:id="rId16"/>
    <p:sldId id="271" r:id="rId17"/>
    <p:sldId id="269" r:id="rId18"/>
    <p:sldId id="272" r:id="rId19"/>
    <p:sldId id="259" r:id="rId20"/>
    <p:sldId id="273" r:id="rId21"/>
    <p:sldId id="276" r:id="rId22"/>
    <p:sldId id="277" r:id="rId2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79E557E-C08C-4193-B48C-EDBACF2BDEDD}">
          <p14:sldIdLst>
            <p14:sldId id="256"/>
            <p14:sldId id="270"/>
            <p14:sldId id="260"/>
            <p14:sldId id="257"/>
            <p14:sldId id="258"/>
            <p14:sldId id="261"/>
            <p14:sldId id="262"/>
            <p14:sldId id="263"/>
            <p14:sldId id="264"/>
            <p14:sldId id="265"/>
            <p14:sldId id="266"/>
            <p14:sldId id="267"/>
            <p14:sldId id="274"/>
            <p14:sldId id="275"/>
            <p14:sldId id="268"/>
            <p14:sldId id="271"/>
            <p14:sldId id="269"/>
            <p14:sldId id="272"/>
            <p14:sldId id="259"/>
            <p14:sldId id="273"/>
            <p14:sldId id="276"/>
            <p14:sldId id="27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-108"/>
      </p:cViewPr>
      <p:guideLst>
        <p:guide orient="horz" pos="2160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Exploriation</a:t>
            </a:r>
            <a:r>
              <a:rPr lang="en-US" altLang="zh-CN" dirty="0"/>
              <a:t> on “Universal” in adversarial attack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1.3 Adversarial Training and Regularization</a:t>
            </a:r>
          </a:p>
          <a:p>
            <a:r>
              <a:rPr lang="zh-CN" altLang="en-US"/>
              <a:t>Group #10, Meeting #</a:t>
            </a:r>
            <a:r>
              <a:rPr lang="en-US" altLang="zh-CN"/>
              <a:t>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Examples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650" y="1825625"/>
            <a:ext cx="73774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245" y="2515235"/>
            <a:ext cx="10048875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Others</a:t>
            </a:r>
            <a:endParaRPr lang="en-US" altLang="zh-CN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45" y="2043430"/>
            <a:ext cx="4115435" cy="35636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025" y="2190115"/>
            <a:ext cx="7071995" cy="29800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6E0AC7-6DD3-45F5-AF3C-26DA413A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81892"/>
            <a:ext cx="3363242" cy="36057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23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“</a:t>
            </a:r>
            <a:r>
              <a:rPr lang="en-US" sz="23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large difference between universal and</a:t>
            </a:r>
            <a:br>
              <a:rPr lang="en-US" sz="23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3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 perturbations suggests that the universal perturbation exploits some geometric correlations between different</a:t>
            </a:r>
            <a:br>
              <a:rPr lang="en-US" sz="23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3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parts of the decision boundary of the classifier. </a:t>
            </a:r>
            <a:r>
              <a:rPr lang="en-US" altLang="zh-CN" sz="23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”</a:t>
            </a:r>
            <a:r>
              <a:rPr lang="en-US" sz="23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3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EC3577-91C0-476E-84BE-2D9C239C5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244" y="581892"/>
            <a:ext cx="6894526" cy="577915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altLang="zh-C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Comparison shows that fool rate </a:t>
            </a:r>
            <a:r>
              <a:rPr lang="en-US" altLang="zh-CN" dirty="0"/>
              <a:t>of universal attack is significantly higher than random noise</a:t>
            </a:r>
          </a:p>
          <a:p>
            <a:r>
              <a:rPr lang="en-US" dirty="0"/>
              <a:t>It suggest that there is </a:t>
            </a:r>
            <a:r>
              <a:rPr lang="en-CA" dirty="0"/>
              <a:t>redundancies in the geometry of the decision boundaries of DNN</a:t>
            </a:r>
          </a:p>
          <a:p>
            <a:r>
              <a:rPr lang="en-CA" dirty="0"/>
              <a:t>The existence of universal attack suggest there may existence a subspace S that contains most normal vectors to the decision boundary (contain most of the redundant information)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/>
            </a:r>
            <a:br>
              <a:rPr lang="en-CA" dirty="0"/>
            </a:br>
            <a:r>
              <a:rPr lang="en-CA" dirty="0"/>
              <a:t> </a:t>
            </a:r>
            <a:r>
              <a:rPr lang="en-CA" sz="2400" dirty="0"/>
              <a:t/>
            </a:r>
            <a:br>
              <a:rPr lang="en-CA" sz="2400" dirty="0"/>
            </a:br>
            <a:r>
              <a:rPr lang="en-CA" sz="2400" dirty="0"/>
              <a:t/>
            </a:r>
            <a:br>
              <a:rPr lang="en-CA" sz="2400" dirty="0"/>
            </a:b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BBE898B-6259-4D59-A556-1566BCA99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30" y="3814628"/>
            <a:ext cx="4392600" cy="30433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82BE3C79-C96D-436E-8220-150313AA5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687" y="4320740"/>
            <a:ext cx="6319498" cy="260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6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9954CE-B4EB-4814-943D-B7432B38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Verification: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282F03-CB2A-46D0-9070-532A7A496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789" y="1892300"/>
            <a:ext cx="7367343" cy="5351463"/>
          </a:xfrm>
        </p:spPr>
        <p:txBody>
          <a:bodyPr/>
          <a:lstStyle/>
          <a:p>
            <a:r>
              <a:rPr lang="en-CA" dirty="0"/>
              <a:t>Figure 9: SVD of adversary perturbation vectors and random vector</a:t>
            </a:r>
            <a:r>
              <a:rPr lang="en-US" altLang="zh-CN"/>
              <a:t>s</a:t>
            </a:r>
            <a:r>
              <a:rPr lang="en-CA"/>
              <a:t> </a:t>
            </a:r>
            <a:r>
              <a:rPr lang="en-CA" dirty="0"/>
              <a:t>shows that the singular values of perturbations drop faster than the singular values of random noise </a:t>
            </a:r>
            <a:r>
              <a:rPr lang="en-CA" dirty="0">
                <a:sym typeface="Wingdings" panose="05000000000000000000" pitchFamily="2" charset="2"/>
              </a:rPr>
              <a:t> sign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CA" altLang="zh-CN" dirty="0">
                <a:sym typeface="Wingdings" panose="05000000000000000000" pitchFamily="2" charset="2"/>
              </a:rPr>
              <a:t>of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CA" altLang="zh-CN" dirty="0">
                <a:sym typeface="Wingdings" panose="05000000000000000000" pitchFamily="2" charset="2"/>
              </a:rPr>
              <a:t>redundancy among </a:t>
            </a:r>
            <a:r>
              <a:rPr lang="en-CA" dirty="0">
                <a:sym typeface="Wingdings" panose="05000000000000000000" pitchFamily="2" charset="2"/>
              </a:rPr>
              <a:t>different regions of the decision boundary </a:t>
            </a:r>
          </a:p>
          <a:p>
            <a:r>
              <a:rPr lang="en-CA" dirty="0"/>
              <a:t>random</a:t>
            </a:r>
            <a:r>
              <a:rPr lang="en-CA" i="1" dirty="0"/>
              <a:t> </a:t>
            </a:r>
            <a:r>
              <a:rPr lang="en-CA" dirty="0"/>
              <a:t>vector spanned by first 100 singular vectors in the subspace S obtained a fooling rate of 38%, much better than random noise (10%)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2DEF2EA-4B10-4092-B27A-DFB12616E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6992"/>
            <a:ext cx="4762500" cy="339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86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Q2: Is there a universal perturbation that can be added to any image?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2300" y="1825625"/>
                <a:ext cx="107315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457200" lvl="1" indent="0">
                  <a:buNone/>
                </a:pPr>
                <a:r>
                  <a:rPr lang="en-US" altLang="zh-CN" i="1" dirty="0">
                    <a:sym typeface="+mn-ea"/>
                  </a:rPr>
                  <a:t>“</a:t>
                </a:r>
                <a:r>
                  <a:rPr lang="zh-CN" altLang="en-US" i="1" dirty="0">
                    <a:sym typeface="+mn-ea"/>
                  </a:rPr>
                  <a:t>we examine the existence of universal perturbations that are common to most data points </a:t>
                </a:r>
                <a:r>
                  <a:rPr lang="zh-CN" altLang="en-US" i="1" u="sng" dirty="0">
                    <a:sym typeface="+mn-ea"/>
                  </a:rPr>
                  <a:t>belonging to the data distribution</a:t>
                </a:r>
                <a:r>
                  <a:rPr lang="zh-CN" altLang="en-US" i="1" dirty="0">
                    <a:sym typeface="+mn-ea"/>
                  </a:rPr>
                  <a:t>.</a:t>
                </a:r>
                <a:r>
                  <a:rPr lang="en-US" altLang="zh-CN" i="1" dirty="0">
                    <a:sym typeface="+mn-ea"/>
                  </a:rPr>
                  <a:t>”</a:t>
                </a:r>
              </a:p>
              <a:p>
                <a:pPr marL="457200" lvl="1" indent="0">
                  <a:buNone/>
                </a:pPr>
                <a:endParaRPr lang="en-US" altLang="zh-CN" i="1" dirty="0">
                  <a:sym typeface="+mn-ea"/>
                </a:endParaRPr>
              </a:p>
              <a:p>
                <a:pPr marL="457200" lvl="1" indent="0">
                  <a:buNone/>
                </a:pPr>
                <a:r>
                  <a:rPr lang="en-US" altLang="zh-CN" dirty="0">
                    <a:sym typeface="+mn-ea"/>
                  </a:rPr>
                  <a:t>Image space		--------		Universe</a:t>
                </a:r>
              </a:p>
              <a:p>
                <a:pPr marL="457200" lvl="1" indent="0">
                  <a:buNone/>
                </a:pPr>
                <a:r>
                  <a:rPr lang="en-US" altLang="zh-CN" dirty="0">
                    <a:sym typeface="+mn-ea"/>
                  </a:rPr>
                  <a:t>Data distribution		--------		Galaxy</a:t>
                </a:r>
              </a:p>
              <a:p>
                <a:pPr marL="457200" lvl="1" indent="0">
                  <a:buNone/>
                </a:pPr>
                <a:r>
                  <a:rPr lang="en-US" altLang="zh-CN" dirty="0">
                    <a:sym typeface="+mn-ea"/>
                  </a:rPr>
                  <a:t>Decision boundary		--------		Hyper plane with Wormhole</a:t>
                </a:r>
              </a:p>
              <a:p>
                <a:pPr marL="457200" lvl="1" indent="0">
                  <a:buNone/>
                </a:pPr>
                <a:r>
                  <a:rPr lang="en-US" altLang="zh-CN" dirty="0">
                    <a:sym typeface="+mn-ea"/>
                  </a:rPr>
                  <a:t>Perturbation		--------		3-d Translation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The probability of the existence of universal perturbation: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  <a:ea typeface="Cambria Math"/>
                        </a:rPr>
                        <m:t>∝</m:t>
                      </m:r>
                      <m:f>
                        <m:fPr>
                          <m:ctrlPr>
                            <a:rPr lang="en-US" altLang="zh-CN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𝑇h𝑒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𝑠𝑖𝑧𝑒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𝑜𝑓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𝑡h𝑒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𝑑𝑎𝑡𝑎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𝑑𝑖𝑠𝑡𝑟𝑖𝑏𝑢𝑡𝑖𝑜𝑛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𝑇h𝑒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𝑠𝑖𝑧𝑒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𝑜𝑓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𝑡h𝑒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𝑖𝑚𝑎𝑔𝑒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𝑠𝑝𝑎𝑐𝑒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  <a:ea typeface="Cambria Math"/>
                        </a:rPr>
                        <m:t>∝</m:t>
                      </m:r>
                      <m:r>
                        <a:rPr lang="en-US" altLang="zh-CN" i="1" dirty="0">
                          <a:latin typeface="Cambria Math"/>
                        </a:rPr>
                        <m:t>𝑇h𝑒</m:t>
                      </m:r>
                      <m:r>
                        <a:rPr lang="en-US" altLang="zh-CN" i="1" dirty="0">
                          <a:latin typeface="Cambria Math"/>
                        </a:rPr>
                        <m:t> </m:t>
                      </m:r>
                      <m:r>
                        <a:rPr lang="en-US" altLang="zh-CN" i="1" dirty="0">
                          <a:latin typeface="Cambria Math"/>
                        </a:rPr>
                        <m:t>𝑐𝑜𝑚𝑝𝑙𝑒𝑥𝑖𝑡𝑦</m:t>
                      </m:r>
                      <m:r>
                        <a:rPr lang="en-US" altLang="zh-CN" i="1" dirty="0">
                          <a:latin typeface="Cambria Math"/>
                        </a:rPr>
                        <m:t> </m:t>
                      </m:r>
                      <m:r>
                        <a:rPr lang="en-US" altLang="zh-CN" i="1" dirty="0">
                          <a:latin typeface="Cambria Math"/>
                        </a:rPr>
                        <m:t>𝑜𝑓</m:t>
                      </m:r>
                      <m:r>
                        <a:rPr lang="en-US" altLang="zh-CN" i="1" dirty="0">
                          <a:latin typeface="Cambria Math"/>
                        </a:rPr>
                        <m:t> </m:t>
                      </m:r>
                      <m:r>
                        <a:rPr lang="en-US" altLang="zh-CN" i="1" dirty="0">
                          <a:latin typeface="Cambria Math"/>
                        </a:rPr>
                        <m:t>𝑡h𝑒</m:t>
                      </m:r>
                      <m:r>
                        <a:rPr lang="en-US" altLang="zh-CN" i="1" dirty="0">
                          <a:latin typeface="Cambria Math"/>
                        </a:rPr>
                        <m:t> </m:t>
                      </m:r>
                      <m:r>
                        <a:rPr lang="en-US" altLang="zh-CN" i="1" dirty="0">
                          <a:latin typeface="Cambria Math"/>
                        </a:rPr>
                        <m:t>𝑚𝑜𝑑𝑒𝑙</m:t>
                      </m:r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Empirically speaking, not exist, as The size of the data distribution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≪</m:t>
                    </m:r>
                  </m:oMath>
                </a14:m>
                <a:r>
                  <a:rPr lang="en-US" altLang="zh-CN" dirty="0"/>
                  <a:t> the size of the image space.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2300" y="1825625"/>
                <a:ext cx="10731500" cy="4351338"/>
              </a:xfrm>
              <a:blipFill rotWithShape="1">
                <a:blip r:embed="rId2"/>
                <a:stretch>
                  <a:fillRect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PART II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Some more exploriation on Universal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Traditional defination of universal attack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doubly-universal perturbations:</a:t>
            </a:r>
          </a:p>
          <a:p>
            <a:pPr marL="914400" lvl="1" indent="-457200">
              <a:buAutoNum type="arabicPeriod"/>
            </a:pPr>
            <a:r>
              <a:rPr lang="en-US" altLang="zh-CN"/>
              <a:t>image-agnostic</a:t>
            </a:r>
          </a:p>
          <a:p>
            <a:pPr marL="914400" lvl="1" indent="-457200">
              <a:buAutoNum type="arabicPeriod"/>
            </a:pPr>
            <a:r>
              <a:rPr lang="en-US" altLang="zh-CN"/>
              <a:t>network-agnostic</a:t>
            </a:r>
          </a:p>
          <a:p>
            <a:pPr marL="228600" lvl="1" algn="l">
              <a:spcBef>
                <a:spcPts val="1000"/>
              </a:spcBef>
            </a:pPr>
            <a:r>
              <a:rPr lang="en-US" altLang="zh-CN" sz="2800">
                <a:sym typeface="+mn-ea"/>
              </a:rPr>
              <a:t>Constraints:</a:t>
            </a:r>
            <a:endParaRPr lang="en-US" altLang="zh-CN" sz="2800"/>
          </a:p>
          <a:p>
            <a:pPr marL="457200" lvl="1" indent="0">
              <a:buNone/>
            </a:pPr>
            <a:r>
              <a:rPr lang="en-US" altLang="zh-CN"/>
              <a:t>1. </a:t>
            </a:r>
            <a:r>
              <a:rPr lang="en-US" altLang="zh-CN">
                <a:sym typeface="+mn-ea"/>
              </a:rPr>
              <a:t>The data attacked should have the same/similar distribution as data trained.</a:t>
            </a:r>
          </a:p>
          <a:p>
            <a:pPr marL="457200" lvl="1" algn="l">
              <a:buNone/>
            </a:pPr>
            <a:r>
              <a:rPr lang="en-US" altLang="zh-CN"/>
              <a:t>	2. </a:t>
            </a:r>
            <a:r>
              <a:rPr lang="en-US" altLang="zh-CN">
                <a:sym typeface="+mn-ea"/>
              </a:rPr>
              <a:t>The Model used to generate perturbations should work on the same task as the model attacked.</a:t>
            </a:r>
          </a:p>
          <a:p>
            <a:pPr marL="457200" lvl="1" algn="l">
              <a:buNone/>
            </a:pPr>
            <a:r>
              <a:rPr lang="en-US" altLang="zh-CN" sz="2800"/>
              <a:t>Question:</a:t>
            </a:r>
            <a:endParaRPr lang="en-US" altLang="zh-CN"/>
          </a:p>
          <a:p>
            <a:pPr marL="457200" lvl="1" algn="l">
              <a:buNone/>
            </a:pPr>
            <a:r>
              <a:rPr lang="en-US" altLang="zh-CN"/>
              <a:t>	If the model </a:t>
            </a:r>
            <a:r>
              <a:rPr lang="en-US" altLang="zh-CN">
                <a:sym typeface="+mn-ea"/>
              </a:rPr>
              <a:t>attacked is (partly)unkonwn?</a:t>
            </a:r>
            <a:endParaRPr lang="en-US" altLang="zh-CN"/>
          </a:p>
          <a:p>
            <a:pPr marL="457200" lvl="1" algn="l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s</a:t>
            </a:r>
            <a:r>
              <a:rPr lang="zh-CN" altLang="en-US" dirty="0"/>
              <a:t>cenario</a:t>
            </a:r>
            <a:r>
              <a:rPr lang="en-US" altLang="zh-CN" dirty="0"/>
              <a:t>(out of lab)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 an attacker, you hope to use adversarial attack method to mislead the object detection system of an autonomous car. For simplicity, we see this as a classification problem.</a:t>
            </a:r>
          </a:p>
          <a:p>
            <a:endParaRPr lang="en-US" altLang="zh-CN" dirty="0"/>
          </a:p>
          <a:p>
            <a:r>
              <a:rPr lang="en-US" altLang="zh-CN" dirty="0"/>
              <a:t>Then how many classes does the classifier distinguish?</a:t>
            </a:r>
          </a:p>
          <a:p>
            <a:pPr lvl="1"/>
            <a:r>
              <a:rPr lang="en-US" altLang="zh-CN" dirty="0"/>
              <a:t>traffic lights, road signs, street signs, crosswalk...?</a:t>
            </a:r>
          </a:p>
          <a:p>
            <a:pPr lvl="1"/>
            <a:r>
              <a:rPr lang="en-US" altLang="zh-CN" dirty="0"/>
              <a:t>cars, pedestrians, cyclist, lane lines, stop lines...?</a:t>
            </a:r>
          </a:p>
          <a:p>
            <a:pPr lvl="1"/>
            <a:r>
              <a:rPr lang="en-US" altLang="zh-CN" dirty="0"/>
              <a:t>trucks, school buses, motorcycles, sports cars...?</a:t>
            </a:r>
          </a:p>
          <a:p>
            <a:pPr marL="457200" lvl="1" indent="0">
              <a:buNone/>
            </a:pPr>
            <a:r>
              <a:rPr lang="en-US" altLang="zh-CN" dirty="0"/>
              <a:t>All? or some? or something else?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Abstract the problem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8200" y="1892935"/>
            <a:ext cx="421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Model attacked are trained on (10 classes):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38200" y="3389630"/>
            <a:ext cx="419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Perturbations are generated on (9 classes):</a:t>
            </a: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895" y="2261235"/>
            <a:ext cx="9048750" cy="9715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38200" y="5021580"/>
            <a:ext cx="78143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Does the perturbation still </a:t>
            </a:r>
            <a:r>
              <a:rPr lang="en-US" altLang="zh-CN">
                <a:sym typeface="+mn-ea"/>
              </a:rPr>
              <a:t>network-agnostic?</a:t>
            </a:r>
          </a:p>
          <a:p>
            <a:pPr algn="l"/>
            <a:r>
              <a:rPr lang="en-US" altLang="zh-CN"/>
              <a:t>Does the perturbation works on images with different distribution?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1" y="3813078"/>
            <a:ext cx="8432800" cy="1020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PART 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Questions answerd for the last disscusion</a:t>
            </a:r>
          </a:p>
          <a:p>
            <a:r>
              <a:rPr lang="en-US" altLang="zh-CN"/>
              <a:t>The defination of “Universal”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Metrics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550670" y="3277870"/>
          <a:ext cx="8915453" cy="240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93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415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353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0973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1012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0973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9694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7213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0973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8801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751205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775335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747395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755015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785484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27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FGSM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JSMA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147445" y="1691005"/>
            <a:ext cx="76917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/>
              <a:t>The number of the classes of the model attacked is 6.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>
                <a:sym typeface="+mn-ea"/>
              </a:rPr>
              <a:t>The number of the classes of the model used to generate perturbations is from 1 to 10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/>
              <a:t>The fooling rate of the 6-class attacking model is the baseline.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/>
              <a:t>All models generate the same amount of perturbations.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15AE3F-2940-FD47-A780-4E37B1CE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712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Universal</a:t>
            </a:r>
            <a:r>
              <a:rPr lang="zh-CN" altLang="en-US" dirty="0" smtClean="0"/>
              <a:t> </a:t>
            </a:r>
            <a:r>
              <a:rPr lang="en-US" altLang="zh-CN" dirty="0"/>
              <a:t>perturbation</a:t>
            </a:r>
            <a:r>
              <a:rPr lang="zh-CN" altLang="en-US" dirty="0"/>
              <a:t> </a:t>
            </a:r>
            <a:r>
              <a:rPr lang="en-US" altLang="zh-CN" dirty="0"/>
              <a:t>affect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classes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varying</a:t>
            </a:r>
            <a:r>
              <a:rPr lang="zh-CN" altLang="en-US" dirty="0"/>
              <a:t> </a:t>
            </a:r>
            <a:r>
              <a:rPr lang="en-US" altLang="zh-CN" dirty="0" smtClean="0"/>
              <a:t>degrees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C1A441-71DC-5B4B-8315-020B62192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4694"/>
            <a:ext cx="10352714" cy="351498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Experiment</a:t>
            </a:r>
            <a:r>
              <a:rPr lang="zh-CN" altLang="en-US" dirty="0"/>
              <a:t> </a:t>
            </a:r>
            <a:r>
              <a:rPr lang="en-US" altLang="zh-CN" dirty="0"/>
              <a:t>steps:</a:t>
            </a:r>
          </a:p>
          <a:p>
            <a:r>
              <a:rPr lang="en-US" altLang="zh-CN" dirty="0"/>
              <a:t>1.shuffle</a:t>
            </a:r>
            <a:r>
              <a:rPr lang="zh-CN" altLang="en-US" dirty="0"/>
              <a:t> </a:t>
            </a:r>
            <a:r>
              <a:rPr lang="en-US" altLang="zh-CN" dirty="0"/>
              <a:t>datasets(1)shuffle</a:t>
            </a:r>
            <a:r>
              <a:rPr lang="zh-CN" altLang="en-US" dirty="0"/>
              <a:t> </a:t>
            </a:r>
            <a:r>
              <a:rPr lang="en-US" altLang="zh-CN" dirty="0"/>
              <a:t>randomly,</a:t>
            </a:r>
            <a:r>
              <a:rPr lang="zh-CN" altLang="en-US" dirty="0"/>
              <a:t> </a:t>
            </a:r>
            <a:r>
              <a:rPr lang="en-US" altLang="zh-CN" dirty="0"/>
              <a:t>(2)arrange</a:t>
            </a:r>
            <a:r>
              <a:rPr lang="zh-CN" altLang="en-US" dirty="0"/>
              <a:t> </a:t>
            </a:r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class,</a:t>
            </a:r>
            <a:r>
              <a:rPr lang="zh-CN" altLang="en-US" dirty="0"/>
              <a:t> </a:t>
            </a:r>
            <a:r>
              <a:rPr lang="en-US" altLang="zh-CN" dirty="0"/>
              <a:t>(3)arrange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uniformly</a:t>
            </a:r>
          </a:p>
          <a:p>
            <a:r>
              <a:rPr lang="en-US" altLang="zh-CN" dirty="0"/>
              <a:t>2.generate</a:t>
            </a:r>
            <a:r>
              <a:rPr lang="zh-CN" altLang="en-US" dirty="0"/>
              <a:t> </a:t>
            </a:r>
            <a:r>
              <a:rPr lang="en-US" altLang="zh-CN" dirty="0"/>
              <a:t>MNIST</a:t>
            </a:r>
            <a:r>
              <a:rPr lang="zh-CN" altLang="en-US" dirty="0"/>
              <a:t> </a:t>
            </a:r>
            <a:r>
              <a:rPr lang="en-US" altLang="zh-CN" dirty="0"/>
              <a:t>universal</a:t>
            </a:r>
            <a:r>
              <a:rPr lang="zh-CN" altLang="en-US" dirty="0"/>
              <a:t> </a:t>
            </a:r>
            <a:r>
              <a:rPr lang="en-US" altLang="zh-CN" dirty="0"/>
              <a:t>perturbation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baseline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r>
              <a:rPr lang="en-US" altLang="zh-CN" dirty="0"/>
              <a:t>3.compare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(1)fool</a:t>
            </a:r>
            <a:r>
              <a:rPr lang="zh-CN" altLang="en-US" dirty="0"/>
              <a:t> </a:t>
            </a:r>
            <a:r>
              <a:rPr lang="en-US" altLang="zh-CN" dirty="0"/>
              <a:t>rate,</a:t>
            </a:r>
            <a:r>
              <a:rPr lang="zh-CN" altLang="en-US" dirty="0"/>
              <a:t> </a:t>
            </a:r>
            <a:r>
              <a:rPr lang="en-US" altLang="zh-CN" dirty="0"/>
              <a:t>(2)#</a:t>
            </a:r>
            <a:r>
              <a:rPr lang="zh-CN" altLang="en-US" dirty="0"/>
              <a:t> </a:t>
            </a:r>
            <a:r>
              <a:rPr lang="en-US" altLang="zh-CN" dirty="0"/>
              <a:t>images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classes</a:t>
            </a:r>
          </a:p>
          <a:p>
            <a:r>
              <a:rPr lang="en-US" altLang="zh-CN" dirty="0"/>
              <a:t>4.tried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datasets(e.g.</a:t>
            </a:r>
            <a:r>
              <a:rPr lang="zh-CN" altLang="en-US" dirty="0"/>
              <a:t> </a:t>
            </a:r>
            <a:r>
              <a:rPr lang="en-US" altLang="zh-CN" dirty="0"/>
              <a:t>CIFAR10,CIFAR100</a:t>
            </a:r>
            <a:r>
              <a:rPr lang="zh-CN" altLang="en-US" dirty="0"/>
              <a:t> </a:t>
            </a:r>
            <a:r>
              <a:rPr lang="en-US" altLang="zh-CN" dirty="0"/>
              <a:t>divided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classes).</a:t>
            </a:r>
          </a:p>
          <a:p>
            <a:r>
              <a:rPr lang="en-US" altLang="zh-CN" dirty="0"/>
              <a:t>Intuition:</a:t>
            </a:r>
            <a:r>
              <a:rPr lang="zh-CN" altLang="en-US" dirty="0"/>
              <a:t> </a:t>
            </a:r>
            <a:r>
              <a:rPr lang="en-US" altLang="zh-CN" dirty="0"/>
              <a:t>(1)different</a:t>
            </a:r>
            <a:r>
              <a:rPr lang="zh-CN" altLang="en-US" dirty="0"/>
              <a:t> </a:t>
            </a:r>
            <a:r>
              <a:rPr lang="en-US" altLang="zh-CN" dirty="0"/>
              <a:t>fool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classes.(2)datasets_2</a:t>
            </a:r>
            <a:r>
              <a:rPr lang="zh-CN" altLang="en-US" dirty="0"/>
              <a:t> </a:t>
            </a:r>
            <a:r>
              <a:rPr lang="en-US" altLang="zh-CN" dirty="0"/>
              <a:t>easier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train,</a:t>
            </a:r>
            <a:r>
              <a:rPr lang="zh-CN" altLang="en-US" dirty="0"/>
              <a:t> </a:t>
            </a:r>
            <a:r>
              <a:rPr lang="en-US" altLang="zh-CN" dirty="0"/>
              <a:t>datasets_3</a:t>
            </a:r>
            <a:r>
              <a:rPr lang="zh-CN" altLang="en-US" dirty="0"/>
              <a:t> </a:t>
            </a:r>
            <a:r>
              <a:rPr lang="en-US" altLang="zh-CN" dirty="0"/>
              <a:t>harder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train.</a:t>
            </a:r>
          </a:p>
        </p:txBody>
      </p:sp>
    </p:spTree>
    <p:extLst>
      <p:ext uri="{BB962C8B-B14F-4D97-AF65-F5344CB8AC3E}">
        <p14:creationId xmlns:p14="http://schemas.microsoft.com/office/powerpoint/2010/main" val="4180981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541FC2-EC0E-7644-AC48-A04FDD54F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408"/>
            <a:ext cx="10515600" cy="1325563"/>
          </a:xfrm>
        </p:spPr>
        <p:txBody>
          <a:bodyPr/>
          <a:lstStyle/>
          <a:p>
            <a:r>
              <a:rPr lang="en-US" dirty="0"/>
              <a:t>Comparing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baseline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generation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universal</a:t>
            </a:r>
            <a:r>
              <a:rPr lang="zh-CN" altLang="en-US" dirty="0"/>
              <a:t> </a:t>
            </a:r>
            <a:r>
              <a:rPr lang="en-US" altLang="zh-CN" dirty="0"/>
              <a:t>perturbation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817A37-D9FE-E542-AAC9-DB47D5787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2473"/>
            <a:ext cx="10515600" cy="3794490"/>
          </a:xfrm>
        </p:spPr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article,</a:t>
            </a:r>
            <a:r>
              <a:rPr lang="zh-CN" altLang="en-US" dirty="0"/>
              <a:t> </a:t>
            </a:r>
            <a:r>
              <a:rPr lang="en-US" altLang="zh-CN" dirty="0"/>
              <a:t>author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 err="1"/>
              <a:t>deepfool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baseline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 err="1"/>
              <a:t>deepfool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fsgm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etc.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baseline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universal</a:t>
            </a:r>
            <a:r>
              <a:rPr lang="zh-CN" altLang="en-US" dirty="0"/>
              <a:t> </a:t>
            </a:r>
            <a:r>
              <a:rPr lang="en-US" altLang="zh-CN" dirty="0"/>
              <a:t>perturbation</a:t>
            </a:r>
          </a:p>
          <a:p>
            <a:r>
              <a:rPr lang="en-US" altLang="zh-CN" dirty="0"/>
              <a:t>Compare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L-norm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certain</a:t>
            </a:r>
            <a:r>
              <a:rPr lang="zh-CN" altLang="en-US" dirty="0"/>
              <a:t> </a:t>
            </a:r>
            <a:r>
              <a:rPr lang="en-US" altLang="zh-CN" dirty="0"/>
              <a:t>fool</a:t>
            </a:r>
            <a:r>
              <a:rPr lang="zh-CN" altLang="en-US" dirty="0"/>
              <a:t> </a:t>
            </a:r>
            <a:r>
              <a:rPr lang="en-US" altLang="zh-CN" dirty="0"/>
              <a:t>rate.</a:t>
            </a:r>
          </a:p>
          <a:p>
            <a:r>
              <a:rPr lang="en-US" altLang="zh-CN" dirty="0"/>
              <a:t>Goal: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baseline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86123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617" y="358492"/>
            <a:ext cx="113538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Q1: Can A random image be classified as anything?</a:t>
            </a:r>
          </a:p>
        </p:txBody>
      </p:sp>
      <p:sp>
        <p:nvSpPr>
          <p:cNvPr id="3" name="右箭头 2"/>
          <p:cNvSpPr/>
          <p:nvPr/>
        </p:nvSpPr>
        <p:spPr>
          <a:xfrm>
            <a:off x="2310096" y="2854313"/>
            <a:ext cx="461394" cy="360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6209391" y="2855075"/>
            <a:ext cx="461394" cy="360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9872345" y="2855051"/>
            <a:ext cx="461394" cy="360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2310096" y="5071104"/>
            <a:ext cx="461394" cy="360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6209391" y="5021701"/>
            <a:ext cx="461394" cy="360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9872345" y="5022312"/>
            <a:ext cx="461394" cy="360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370875" y="2804786"/>
            <a:ext cx="1478915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1(19%)</a:t>
            </a:r>
          </a:p>
        </p:txBody>
      </p:sp>
      <p:sp>
        <p:nvSpPr>
          <p:cNvPr id="18" name="矩形 17"/>
          <p:cNvSpPr/>
          <p:nvPr/>
        </p:nvSpPr>
        <p:spPr>
          <a:xfrm>
            <a:off x="10370875" y="5020942"/>
            <a:ext cx="1478915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sym typeface="+mn-ea"/>
              </a:rPr>
              <a:t>9(93%)</a:t>
            </a:r>
            <a:endParaRPr lang="en-US" altLang="zh-CN" sz="2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35685" y="1499235"/>
            <a:ext cx="954659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800" dirty="0"/>
              <a:t>Yes. A FGSM demo of </a:t>
            </a:r>
            <a:r>
              <a:rPr lang="en-US" altLang="zh-CN" sz="2800" dirty="0" err="1"/>
              <a:t>cnn</a:t>
            </a:r>
            <a:r>
              <a:rPr lang="en-US" altLang="zh-CN" sz="2800" dirty="0"/>
              <a:t> trained on MNIST</a:t>
            </a:r>
          </a:p>
        </p:txBody>
      </p:sp>
      <p:sp>
        <p:nvSpPr>
          <p:cNvPr id="20" name="下箭头 19"/>
          <p:cNvSpPr/>
          <p:nvPr/>
        </p:nvSpPr>
        <p:spPr>
          <a:xfrm>
            <a:off x="1434465" y="4013200"/>
            <a:ext cx="182880" cy="208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5466758" y="4013146"/>
            <a:ext cx="182880" cy="208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9012237" y="4013146"/>
            <a:ext cx="182880" cy="208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773122" y="3979556"/>
            <a:ext cx="11430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FGSM attack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86040" y="2529157"/>
            <a:ext cx="11112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classified as</a:t>
            </a:r>
            <a:endParaRPr lang="zh-CN" altLang="en-US" sz="1200" dirty="0"/>
          </a:p>
        </p:txBody>
      </p:sp>
      <p:pic>
        <p:nvPicPr>
          <p:cNvPr id="14" name="图片 1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550" y="2248535"/>
            <a:ext cx="1276350" cy="1276350"/>
          </a:xfrm>
          <a:prstGeom prst="rect">
            <a:avLst/>
          </a:prstGeom>
        </p:spPr>
      </p:pic>
      <p:pic>
        <p:nvPicPr>
          <p:cNvPr id="24" name="图片 23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185" y="4476750"/>
            <a:ext cx="1275715" cy="1275715"/>
          </a:xfrm>
          <a:prstGeom prst="rect">
            <a:avLst/>
          </a:prstGeom>
        </p:spPr>
      </p:pic>
      <p:pic>
        <p:nvPicPr>
          <p:cNvPr id="27" name="图片 26" descr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730" y="2248535"/>
            <a:ext cx="1274445" cy="1274445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2771830" y="2805421"/>
            <a:ext cx="1478915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3(61%)</a:t>
            </a:r>
          </a:p>
        </p:txBody>
      </p:sp>
      <p:pic>
        <p:nvPicPr>
          <p:cNvPr id="29" name="图片 28" descr="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730" y="4476750"/>
            <a:ext cx="1276350" cy="127635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2865175" y="5021571"/>
            <a:ext cx="1478915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9(79%)</a:t>
            </a:r>
          </a:p>
        </p:txBody>
      </p:sp>
      <p:pic>
        <p:nvPicPr>
          <p:cNvPr id="33" name="图片 32" descr="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6140" y="2248535"/>
            <a:ext cx="1276350" cy="1276350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6828845" y="4972682"/>
            <a:ext cx="1478915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sym typeface="+mn-ea"/>
              </a:rPr>
              <a:t>9(97%)</a:t>
            </a:r>
            <a:endParaRPr lang="en-US" altLang="zh-CN" sz="2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  <a:sym typeface="+mn-ea"/>
            </a:endParaRPr>
          </a:p>
        </p:txBody>
      </p:sp>
      <p:pic>
        <p:nvPicPr>
          <p:cNvPr id="36" name="图片 35" descr="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6140" y="4476750"/>
            <a:ext cx="1276350" cy="1276350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6745660" y="2804151"/>
            <a:ext cx="1478915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6(65%)</a:t>
            </a:r>
          </a:p>
        </p:txBody>
      </p:sp>
      <p:sp>
        <p:nvSpPr>
          <p:cNvPr id="38" name="TextBox 24"/>
          <p:cNvSpPr txBox="1"/>
          <p:nvPr/>
        </p:nvSpPr>
        <p:spPr>
          <a:xfrm>
            <a:off x="2162240" y="4745942"/>
            <a:ext cx="11112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classified as</a:t>
            </a:r>
            <a:endParaRPr lang="zh-CN" altLang="en-US" sz="1200" dirty="0"/>
          </a:p>
        </p:txBody>
      </p:sp>
      <p:sp>
        <p:nvSpPr>
          <p:cNvPr id="39" name="TextBox 22"/>
          <p:cNvSpPr txBox="1"/>
          <p:nvPr/>
        </p:nvSpPr>
        <p:spPr>
          <a:xfrm>
            <a:off x="5869507" y="3979556"/>
            <a:ext cx="11430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FGSM attack</a:t>
            </a:r>
          </a:p>
        </p:txBody>
      </p:sp>
      <p:sp>
        <p:nvSpPr>
          <p:cNvPr id="40" name="TextBox 22"/>
          <p:cNvSpPr txBox="1"/>
          <p:nvPr/>
        </p:nvSpPr>
        <p:spPr>
          <a:xfrm>
            <a:off x="9285807" y="3979556"/>
            <a:ext cx="11430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FGSM attack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Recall the characteristics of Adversarial Attack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A small perturbation added to the image which is quasi-imperceptible to the human eye.</a:t>
            </a:r>
          </a:p>
          <a:p>
            <a:r>
              <a:rPr lang="en-US" altLang="zh-CN" dirty="0"/>
              <a:t>2. The small perturbation can cause natural images to be misclassified with high probability.</a:t>
            </a:r>
          </a:p>
          <a:p>
            <a:r>
              <a:rPr lang="en-US" altLang="zh-CN" dirty="0"/>
              <a:t>3. State-of-the-art deep neural networks are highly vulnerable to such perturbations.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What is “Universal”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482715" cy="4351655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dirty="0"/>
              <a:t>A universal perturbation should</a:t>
            </a:r>
          </a:p>
          <a:p>
            <a:pPr marL="0" indent="0">
              <a:buNone/>
            </a:pPr>
            <a:r>
              <a:rPr lang="en-US" altLang="zh-CN" dirty="0"/>
              <a:t>be image-agnostic in addition to</a:t>
            </a:r>
          </a:p>
          <a:p>
            <a:pPr marL="0" indent="0">
              <a:buNone/>
            </a:pPr>
            <a:r>
              <a:rPr lang="en-US" altLang="zh-CN" dirty="0"/>
              <a:t>the above common characteristics.</a:t>
            </a:r>
          </a:p>
          <a:p>
            <a:endParaRPr lang="en-US" altLang="zh-CN" i="1" dirty="0">
              <a:latin typeface="+mn-ea"/>
              <a:cs typeface="+mn-ea"/>
            </a:endParaRPr>
          </a:p>
          <a:p>
            <a:r>
              <a:rPr lang="en-US" altLang="zh-CN" i="1" dirty="0">
                <a:latin typeface="+mn-ea"/>
                <a:cs typeface="+mn-ea"/>
              </a:rPr>
              <a:t>“we seek a single perturbation vector that fools the network on most natural images. Perturbing a new datapoint then only involves the mere addition of the universal perturbation to the image (and does not require solving an optimization problem/gradient computation).”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290" y="605790"/>
            <a:ext cx="3953510" cy="58985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Goal &amp; Constraint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0430"/>
          </a:xfrm>
        </p:spPr>
        <p:txBody>
          <a:bodyPr/>
          <a:lstStyle/>
          <a:p>
            <a:r>
              <a:rPr lang="en-US" altLang="zh-CN"/>
              <a:t>we seek a vector v such that: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05" y="4339590"/>
            <a:ext cx="6284595" cy="16656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130" y="2290445"/>
            <a:ext cx="7591425" cy="1265555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/>
        </p:nvSpPr>
        <p:spPr>
          <a:xfrm>
            <a:off x="750570" y="3556000"/>
            <a:ext cx="10515600" cy="900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The goal is to find v that satisfies the following two constraints: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390" y="1573530"/>
            <a:ext cx="4995545" cy="4718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026" y="1204802"/>
            <a:ext cx="4112895" cy="4403725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2466362" y="3800905"/>
            <a:ext cx="2634144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876383" y="5172155"/>
            <a:ext cx="1390817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93280" y="6011394"/>
            <a:ext cx="412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Any optimization/gradient </a:t>
            </a:r>
            <a:r>
              <a:rPr lang="en-US" altLang="zh-CN" dirty="0" err="1">
                <a:solidFill>
                  <a:srgbClr val="FF0000"/>
                </a:solidFill>
              </a:rPr>
              <a:t>desent</a:t>
            </a:r>
            <a:r>
              <a:rPr lang="en-US" altLang="zh-CN" dirty="0">
                <a:solidFill>
                  <a:srgbClr val="FF0000"/>
                </a:solidFill>
              </a:rPr>
              <a:t> method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12332" y="3648599"/>
            <a:ext cx="41991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765049" y="1958975"/>
            <a:ext cx="0" cy="3556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6788736" y="2672286"/>
            <a:ext cx="1952625" cy="1952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7765049" y="3088535"/>
            <a:ext cx="388144" cy="560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7848393" y="3088535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7769812" y="3164734"/>
            <a:ext cx="83344" cy="483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811484" y="3276653"/>
                <a:ext cx="5329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/>
                            </a:rPr>
                            <m:t>𝑜𝑙𝑑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484" y="3276653"/>
                <a:ext cx="532903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323726" y="3165211"/>
                <a:ext cx="5881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726" y="3165211"/>
                <a:ext cx="588174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717693" y="2798513"/>
                <a:ext cx="471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zh-CN" sz="1600" b="0" i="1" smtClean="0">
                          <a:latin typeface="Cambria Math"/>
                          <a:ea typeface="Cambria Math"/>
                        </a:rPr>
                        <m:t>𝑣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693" y="2798513"/>
                <a:ext cx="471219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1" name="直接箭头连接符 30"/>
          <p:cNvCxnSpPr/>
          <p:nvPr/>
        </p:nvCxnSpPr>
        <p:spPr>
          <a:xfrm flipV="1">
            <a:off x="8153193" y="2991488"/>
            <a:ext cx="688181" cy="97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7769812" y="3144838"/>
            <a:ext cx="838200" cy="503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8608012" y="2995934"/>
            <a:ext cx="233362" cy="14890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8253474" y="2760413"/>
                <a:ext cx="471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zh-CN" sz="1600" b="0" i="1" smtClean="0">
                          <a:latin typeface="Cambria Math"/>
                          <a:ea typeface="Cambria Math"/>
                        </a:rPr>
                        <m:t>𝑣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474" y="2760413"/>
                <a:ext cx="471219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194996" y="3236766"/>
                <a:ext cx="5881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996" y="3236766"/>
                <a:ext cx="588174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530340" y="3648599"/>
                <a:ext cx="355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/>
                        </a:rPr>
                        <m:t>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340" y="3648599"/>
                <a:ext cx="35561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719893" y="1693346"/>
                <a:ext cx="17772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/>
                      <m:t>Image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space</m:t>
                    </m:r>
                    <m:r>
                      <m:rPr>
                        <m:nor/>
                      </m:rPr>
                      <a:rPr lang="en-US" altLang="zh-CN" dirty="0"/>
                      <m:t> = 2</m:t>
                    </m:r>
                  </m:oMath>
                </a14:m>
                <a:r>
                  <a:rPr lang="en-US" altLang="zh-CN" dirty="0"/>
                  <a:t>,</a:t>
                </a:r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/>
                      </a:rPr>
                      <m:t>p</m:t>
                    </m:r>
                    <m:r>
                      <a:rPr lang="en-US" altLang="zh-CN" b="0" i="1" smtClean="0">
                        <a:latin typeface="Cambria Math"/>
                      </a:rPr>
                      <m:t>=2,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norm,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893" y="1693346"/>
                <a:ext cx="1777218" cy="646331"/>
              </a:xfrm>
              <a:prstGeom prst="rect">
                <a:avLst/>
              </a:prstGeom>
              <a:blipFill rotWithShape="1">
                <a:blip r:embed="rId10"/>
                <a:stretch>
                  <a:fillRect l="-342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7.40741E-7 L 0.16081 0.2976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4" y="1488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 animBg="1"/>
      <p:bldP spid="28" grpId="0"/>
      <p:bldP spid="29" grpId="0"/>
      <p:bldP spid="29" grpId="1"/>
      <p:bldP spid="30" grpId="0"/>
      <p:bldP spid="30" grpId="1"/>
      <p:bldP spid="42" grpId="0"/>
      <p:bldP spid="43" grpId="0"/>
      <p:bldP spid="44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</a:t>
            </a:r>
            <a:r>
              <a:rPr lang="zh-CN" altLang="en-US"/>
              <a:t>obustness </a:t>
            </a:r>
            <a:r>
              <a:rPr lang="en-US" altLang="zh-CN"/>
              <a:t>analysis</a:t>
            </a:r>
          </a:p>
        </p:txBody>
      </p:sp>
      <p:pic>
        <p:nvPicPr>
          <p:cNvPr id="4" name="图片 3" descr="Screenshot from 2019-11-19 21-18-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431290"/>
            <a:ext cx="9457055" cy="1933575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4695" y="3364865"/>
            <a:ext cx="10239375" cy="2752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Examples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715" y="2043430"/>
            <a:ext cx="10401300" cy="3914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799</Words>
  <Application>Microsoft Office PowerPoint</Application>
  <PresentationFormat>自定义</PresentationFormat>
  <Paragraphs>128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Exploriation on “Universal” in adversarial attack</vt:lpstr>
      <vt:lpstr>PART I</vt:lpstr>
      <vt:lpstr>Q1: Can A random image be classified as anything?</vt:lpstr>
      <vt:lpstr>Recall the characteristics of Adversarial Attack</vt:lpstr>
      <vt:lpstr>What is “Universal”</vt:lpstr>
      <vt:lpstr>Goal &amp; Constraint</vt:lpstr>
      <vt:lpstr>Algorithm</vt:lpstr>
      <vt:lpstr>Robustness analysis</vt:lpstr>
      <vt:lpstr>Examples</vt:lpstr>
      <vt:lpstr>Examples</vt:lpstr>
      <vt:lpstr>Examples</vt:lpstr>
      <vt:lpstr>Others</vt:lpstr>
      <vt:lpstr>“The large difference between universal and random perturbations suggests that the universal perturbation exploits some geometric correlations between different parts of the decision boundary of the classifier. ”  </vt:lpstr>
      <vt:lpstr>Verification:</vt:lpstr>
      <vt:lpstr>Q2: Is there a universal perturbation that can be added to any image?</vt:lpstr>
      <vt:lpstr>PART II</vt:lpstr>
      <vt:lpstr>Traditional defination of universal attack</vt:lpstr>
      <vt:lpstr>A scenario(out of lab)</vt:lpstr>
      <vt:lpstr> Abstract the problem</vt:lpstr>
      <vt:lpstr>Metrics</vt:lpstr>
      <vt:lpstr>Universal perturbation affect different classes in varying degrees</vt:lpstr>
      <vt:lpstr>Comparing different baseline models in the generation of universal perturbation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Exploriation on “Universal” in adversarial attack</dc:title>
  <dc:creator>Wei Li</dc:creator>
  <cp:lastModifiedBy>Yuan</cp:lastModifiedBy>
  <cp:revision>25</cp:revision>
  <dcterms:created xsi:type="dcterms:W3CDTF">2019-11-21T22:38:11Z</dcterms:created>
  <dcterms:modified xsi:type="dcterms:W3CDTF">2019-11-22T07:22:04Z</dcterms:modified>
</cp:coreProperties>
</file>