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07" r:id="rId2"/>
    <p:sldId id="256" r:id="rId3"/>
    <p:sldId id="258" r:id="rId4"/>
    <p:sldId id="308" r:id="rId5"/>
    <p:sldId id="259" r:id="rId6"/>
    <p:sldId id="260" r:id="rId7"/>
    <p:sldId id="262" r:id="rId8"/>
    <p:sldId id="263" r:id="rId9"/>
    <p:sldId id="264" r:id="rId10"/>
    <p:sldId id="309" r:id="rId11"/>
    <p:sldId id="289" r:id="rId12"/>
    <p:sldId id="265" r:id="rId13"/>
    <p:sldId id="267" r:id="rId14"/>
    <p:sldId id="268" r:id="rId15"/>
    <p:sldId id="269" r:id="rId16"/>
    <p:sldId id="270" r:id="rId17"/>
    <p:sldId id="271" r:id="rId18"/>
    <p:sldId id="272" r:id="rId19"/>
    <p:sldId id="266" r:id="rId20"/>
    <p:sldId id="273" r:id="rId21"/>
    <p:sldId id="275" r:id="rId22"/>
    <p:sldId id="274" r:id="rId23"/>
    <p:sldId id="276" r:id="rId24"/>
    <p:sldId id="277" r:id="rId25"/>
    <p:sldId id="279" r:id="rId26"/>
    <p:sldId id="280" r:id="rId27"/>
    <p:sldId id="281" r:id="rId28"/>
    <p:sldId id="282" r:id="rId29"/>
    <p:sldId id="310" r:id="rId30"/>
    <p:sldId id="311" r:id="rId31"/>
    <p:sldId id="290" r:id="rId32"/>
    <p:sldId id="283" r:id="rId33"/>
    <p:sldId id="284" r:id="rId34"/>
    <p:sldId id="285" r:id="rId35"/>
    <p:sldId id="286" r:id="rId36"/>
    <p:sldId id="287" r:id="rId37"/>
    <p:sldId id="291" r:id="rId38"/>
    <p:sldId id="298" r:id="rId39"/>
    <p:sldId id="299" r:id="rId40"/>
    <p:sldId id="300" r:id="rId41"/>
    <p:sldId id="301" r:id="rId42"/>
    <p:sldId id="312" r:id="rId43"/>
    <p:sldId id="302" r:id="rId44"/>
    <p:sldId id="3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66" d="100"/>
          <a:sy n="66" d="100"/>
        </p:scale>
        <p:origin x="-102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F9EE-B011-4358-A8B9-3C4129BC0454}"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66DAF-05AD-443C-8FA6-3791D27ECFAB}" type="slidenum">
              <a:rPr lang="zh-CN" altLang="en-US" smtClean="0"/>
              <a:t>‹#›</a:t>
            </a:fld>
            <a:endParaRPr lang="zh-CN" altLang="en-US"/>
          </a:p>
        </p:txBody>
      </p:sp>
    </p:spTree>
    <p:extLst>
      <p:ext uri="{BB962C8B-B14F-4D97-AF65-F5344CB8AC3E}">
        <p14:creationId xmlns:p14="http://schemas.microsoft.com/office/powerpoint/2010/main" val="180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a:t>
            </a:fld>
            <a:endParaRPr lang="zh-CN" altLang="en-US"/>
          </a:p>
        </p:txBody>
      </p:sp>
    </p:spTree>
    <p:extLst>
      <p:ext uri="{BB962C8B-B14F-4D97-AF65-F5344CB8AC3E}">
        <p14:creationId xmlns:p14="http://schemas.microsoft.com/office/powerpoint/2010/main" val="7688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12</a:t>
            </a:fld>
            <a:endParaRPr lang="zh-CN" altLang="en-US"/>
          </a:p>
        </p:txBody>
      </p:sp>
    </p:spTree>
    <p:extLst>
      <p:ext uri="{BB962C8B-B14F-4D97-AF65-F5344CB8AC3E}">
        <p14:creationId xmlns:p14="http://schemas.microsoft.com/office/powerpoint/2010/main" val="428227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737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8164483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4243461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6199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21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586437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983864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39668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2916518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3014565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400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EE2362-7A04-4C76-A56A-40E45D6030E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4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baike.baidu.com/item/session/479100?fr=aladdin" TargetMode="External"/><Relationship Id="rId13" Type="http://schemas.openxmlformats.org/officeDocument/2006/relationships/hyperlink" Target="https://baike.baidu.com/item/PhpMyAdmin/9624049?fr=aladdin" TargetMode="External"/><Relationship Id="rId18" Type="http://schemas.openxmlformats.org/officeDocument/2006/relationships/hyperlink" Target="https://baike.baidu.com/item/%E8%85%BE%E8%AE%AF%E4%BA%91/9905046?fr=aladdin" TargetMode="External"/><Relationship Id="rId3" Type="http://schemas.openxmlformats.org/officeDocument/2006/relationships/hyperlink" Target="https://wenku.baidu.com/view/06b1e3ab85868762caaedd3383c4bb4cf7ecb7bd.html" TargetMode="External"/><Relationship Id="rId7" Type="http://schemas.openxmlformats.org/officeDocument/2006/relationships/hyperlink" Target="https://baike.baidu.com/item/%E6%95%B0%E6%8D%AE%E5%BA%93%E7%AE%A1%E7%90%86%E5%91%98/1216449" TargetMode="External"/><Relationship Id="rId12" Type="http://schemas.openxmlformats.org/officeDocument/2006/relationships/hyperlink" Target="https://developers.weixin.qq.com/miniprogram/dev/framework/view/wxss.html" TargetMode="External"/><Relationship Id="rId17" Type="http://schemas.openxmlformats.org/officeDocument/2006/relationships/hyperlink" Target="https://baike.baidu.com/item/Microsoft%20Office%20Excel/1448703?fr=aladdin" TargetMode="External"/><Relationship Id="rId2" Type="http://schemas.openxmlformats.org/officeDocument/2006/relationships/image" Target="../media/image2.jpg"/><Relationship Id="rId16" Type="http://schemas.openxmlformats.org/officeDocument/2006/relationships/hyperlink" Target="https://baike.baidu.com/item/MATLAB/263035?fr=aladdin" TargetMode="External"/><Relationship Id="rId1" Type="http://schemas.openxmlformats.org/officeDocument/2006/relationships/slideLayout" Target="../slideLayouts/slideLayout2.xml"/><Relationship Id="rId6" Type="http://schemas.openxmlformats.org/officeDocument/2006/relationships/hyperlink" Target="https://zhidao.baidu.com/question/2009992975776493508.html" TargetMode="External"/><Relationship Id="rId11" Type="http://schemas.openxmlformats.org/officeDocument/2006/relationships/hyperlink" Target="https://www.jianshu.com/p/015d0e998196" TargetMode="External"/><Relationship Id="rId5" Type="http://schemas.openxmlformats.org/officeDocument/2006/relationships/hyperlink" Target="https://baike.baidu.com/item/%E6%95%B0%E6%8D%AE%E8%81%9A%E7%B1%BB/2335124" TargetMode="External"/><Relationship Id="rId15" Type="http://schemas.openxmlformats.org/officeDocument/2006/relationships/hyperlink" Target="https://baike.baidu.com/item/%E5%BE%AE%E4%BF%A1%E5%B0%8F%E7%A8%8B%E5%BA%8F/20171697?fr=aladdin" TargetMode="External"/><Relationship Id="rId10" Type="http://schemas.openxmlformats.org/officeDocument/2006/relationships/hyperlink" Target="https://baike.baidu.com/item/javascript/321142?fromtitle=js&amp;fromid=10687961&amp;fr=aladdin" TargetMode="External"/><Relationship Id="rId19" Type="http://schemas.openxmlformats.org/officeDocument/2006/relationships/hyperlink" Target="https://baike.baidu.com/item/%E7%94%A8%E6%88%B7%E7%94%BB%E5%83%8F/22085710?fr=aladdin" TargetMode="External"/><Relationship Id="rId4" Type="http://schemas.openxmlformats.org/officeDocument/2006/relationships/hyperlink" Target="https://baike.baidu.com/item/%E6%A6%82%E8%A6%81%E8%AE%BE%E8%AE%A1/9827718" TargetMode="External"/><Relationship Id="rId9" Type="http://schemas.openxmlformats.org/officeDocument/2006/relationships/hyperlink" Target="https://baike.baidu.com/item/PHP/9337?fr=aladdin" TargetMode="External"/><Relationship Id="rId14" Type="http://schemas.openxmlformats.org/officeDocument/2006/relationships/hyperlink" Target="https://baike.baidu.com/item/mySQL/471251?fr=aladd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93312" cy="1063487"/>
          </a:xfrm>
          <a:prstGeom prst="rect">
            <a:avLst/>
          </a:prstGeom>
        </p:spPr>
      </p:pic>
      <p:pic>
        <p:nvPicPr>
          <p:cNvPr id="8" name="图片 7">
            <a:extLst>
              <a:ext uri="{FF2B5EF4-FFF2-40B4-BE49-F238E27FC236}">
                <a16:creationId xmlns:a16="http://schemas.microsoft.com/office/drawing/2014/main" xmlns="" id="{6D102E46-1A78-4321-800C-61A4900BF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6784"/>
            <a:ext cx="4204252" cy="3647660"/>
          </a:xfrm>
          <a:prstGeom prst="rect">
            <a:avLst/>
          </a:prstGeom>
        </p:spPr>
      </p:pic>
      <p:pic>
        <p:nvPicPr>
          <p:cNvPr id="10" name="图片 9">
            <a:extLst>
              <a:ext uri="{FF2B5EF4-FFF2-40B4-BE49-F238E27FC236}">
                <a16:creationId xmlns:a16="http://schemas.microsoft.com/office/drawing/2014/main" xmlns="" id="{32D1CD32-4DF0-4A31-AE29-0B6FA68E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0876"/>
            <a:ext cx="4572000" cy="2857500"/>
          </a:xfrm>
          <a:prstGeom prst="rect">
            <a:avLst/>
          </a:prstGeom>
        </p:spPr>
      </p:pic>
      <p:pic>
        <p:nvPicPr>
          <p:cNvPr id="12" name="图片 11">
            <a:extLst>
              <a:ext uri="{FF2B5EF4-FFF2-40B4-BE49-F238E27FC236}">
                <a16:creationId xmlns:a16="http://schemas.microsoft.com/office/drawing/2014/main" xmlns="" id="{EA6709A1-3456-4988-8342-8985CCCE4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7650" y="3530876"/>
            <a:ext cx="8134350" cy="2857500"/>
          </a:xfrm>
          <a:prstGeom prst="rect">
            <a:avLst/>
          </a:prstGeom>
        </p:spPr>
      </p:pic>
      <p:pic>
        <p:nvPicPr>
          <p:cNvPr id="14" name="图片 13">
            <a:extLst>
              <a:ext uri="{FF2B5EF4-FFF2-40B4-BE49-F238E27FC236}">
                <a16:creationId xmlns:a16="http://schemas.microsoft.com/office/drawing/2014/main" xmlns="" id="{10239BC8-E8E3-40E3-9B44-B9B746C7F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686" y="-101876"/>
            <a:ext cx="5296314" cy="3530876"/>
          </a:xfrm>
          <a:prstGeom prst="rect">
            <a:avLst/>
          </a:prstGeom>
        </p:spPr>
      </p:pic>
      <p:pic>
        <p:nvPicPr>
          <p:cNvPr id="16" name="图片 15">
            <a:extLst>
              <a:ext uri="{FF2B5EF4-FFF2-40B4-BE49-F238E27FC236}">
                <a16:creationId xmlns:a16="http://schemas.microsoft.com/office/drawing/2014/main" xmlns="" id="{3CE0F08C-C8A5-4884-906E-5430051018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3497" y="-69574"/>
            <a:ext cx="2772189" cy="3530876"/>
          </a:xfrm>
          <a:prstGeom prst="rect">
            <a:avLst/>
          </a:prstGeom>
        </p:spPr>
      </p:pic>
    </p:spTree>
    <p:extLst>
      <p:ext uri="{BB962C8B-B14F-4D97-AF65-F5344CB8AC3E}">
        <p14:creationId xmlns:p14="http://schemas.microsoft.com/office/powerpoint/2010/main" val="1102100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D7624680-A2DF-48E9-B972-A246FF9722DC}"/>
              </a:ext>
            </a:extLst>
          </p:cNvPr>
          <p:cNvSpPr>
            <a:spLocks noGrp="1"/>
          </p:cNvSpPr>
          <p:nvPr>
            <p:ph type="title"/>
          </p:nvPr>
        </p:nvSpPr>
        <p:spPr>
          <a:xfrm>
            <a:off x="1176793" y="255322"/>
            <a:ext cx="10058400" cy="753461"/>
          </a:xfrm>
        </p:spPr>
        <p:txBody>
          <a:bodyPr>
            <a:normAutofit/>
          </a:bodyPr>
          <a:lstStyle/>
          <a:p>
            <a:r>
              <a:rPr lang="zh-CN" altLang="en-US" sz="4400" dirty="0" smtClean="0"/>
              <a:t>条件和限制</a:t>
            </a:r>
            <a:endParaRPr lang="zh-CN" altLang="en-US" sz="4400" dirty="0"/>
          </a:p>
        </p:txBody>
      </p:sp>
      <p:sp>
        <p:nvSpPr>
          <p:cNvPr id="5" name="内容占位符 4">
            <a:extLst>
              <a:ext uri="{FF2B5EF4-FFF2-40B4-BE49-F238E27FC236}">
                <a16:creationId xmlns:a16="http://schemas.microsoft.com/office/drawing/2014/main" xmlns="" id="{9F9D71A8-77C6-4121-8250-2C68355D0312}"/>
              </a:ext>
            </a:extLst>
          </p:cNvPr>
          <p:cNvSpPr>
            <a:spLocks noGrp="1"/>
          </p:cNvSpPr>
          <p:nvPr>
            <p:ph idx="1"/>
          </p:nvPr>
        </p:nvSpPr>
        <p:spPr>
          <a:xfrm>
            <a:off x="1176793" y="1948070"/>
            <a:ext cx="10058400" cy="3901146"/>
          </a:xfrm>
        </p:spPr>
        <p:txBody>
          <a:bodyPr>
            <a:normAutofit/>
          </a:bodyPr>
          <a:lstStyle/>
          <a:p>
            <a:r>
              <a:rPr lang="zh-CN" altLang="zh-CN" sz="3200" dirty="0"/>
              <a:t>此微信小程序调查问卷是基于微信账户来进行登录，需要有微信平台的支持。小程序用户可能会恶意填写一些虚假数据或者随意填写数据，来影响后期数据聚类的精确性。</a:t>
            </a:r>
          </a:p>
          <a:p>
            <a:endParaRPr lang="zh-CN" altLang="en-US" sz="3200" dirty="0"/>
          </a:p>
        </p:txBody>
      </p:sp>
    </p:spTree>
    <p:extLst>
      <p:ext uri="{BB962C8B-B14F-4D97-AF65-F5344CB8AC3E}">
        <p14:creationId xmlns:p14="http://schemas.microsoft.com/office/powerpoint/2010/main" val="35282808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F7E9A152-E217-430A-A9B9-41831BCA578A}"/>
              </a:ext>
            </a:extLst>
          </p:cNvPr>
          <p:cNvSpPr>
            <a:spLocks noGrp="1"/>
          </p:cNvSpPr>
          <p:nvPr>
            <p:ph type="title"/>
          </p:nvPr>
        </p:nvSpPr>
        <p:spPr/>
        <p:txBody>
          <a:bodyPr/>
          <a:lstStyle/>
          <a:p>
            <a:r>
              <a:rPr lang="en-US" altLang="zh-CN" b="1" dirty="0"/>
              <a:t>                                          </a:t>
            </a:r>
            <a:r>
              <a:rPr lang="zh-CN" altLang="en-US" b="1" dirty="0" smtClean="0"/>
              <a:t>总体设计</a:t>
            </a:r>
            <a:endParaRPr lang="zh-CN" altLang="en-US" dirty="0"/>
          </a:p>
        </p:txBody>
      </p:sp>
      <p:pic>
        <p:nvPicPr>
          <p:cNvPr id="8" name="图片占位符 7">
            <a:extLst>
              <a:ext uri="{FF2B5EF4-FFF2-40B4-BE49-F238E27FC236}">
                <a16:creationId xmlns:a16="http://schemas.microsoft.com/office/drawing/2014/main" xmlns="" id="{54BA7AC5-FD82-4022-94DC-051CFEC602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271" b="20271"/>
          <a:stretch>
            <a:fillRect/>
          </a:stretch>
        </p:blipFill>
        <p:spPr>
          <a:xfrm>
            <a:off x="0" y="0"/>
            <a:ext cx="12191985" cy="4994590"/>
          </a:xfrm>
        </p:spPr>
      </p:pic>
      <p:sp>
        <p:nvSpPr>
          <p:cNvPr id="6" name="文本占位符 5">
            <a:extLst>
              <a:ext uri="{FF2B5EF4-FFF2-40B4-BE49-F238E27FC236}">
                <a16:creationId xmlns:a16="http://schemas.microsoft.com/office/drawing/2014/main" xmlns="" id="{8711DE85-3AC6-46BE-9BF2-A8C9EA8886B4}"/>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9082168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194529C8-38FE-42DA-BF90-4C92B6D43DFC}"/>
              </a:ext>
            </a:extLst>
          </p:cNvPr>
          <p:cNvSpPr>
            <a:spLocks noGrp="1"/>
          </p:cNvSpPr>
          <p:nvPr>
            <p:ph type="title"/>
          </p:nvPr>
        </p:nvSpPr>
        <p:spPr>
          <a:xfrm>
            <a:off x="1097280" y="324972"/>
            <a:ext cx="10058400" cy="663934"/>
          </a:xfrm>
        </p:spPr>
        <p:txBody>
          <a:bodyPr>
            <a:normAutofit fontScale="90000"/>
          </a:bodyPr>
          <a:lstStyle/>
          <a:p>
            <a:r>
              <a:rPr lang="zh-CN" altLang="en-US" dirty="0" smtClean="0"/>
              <a:t>处理流程</a:t>
            </a:r>
            <a:endParaRPr lang="zh-CN" altLang="en-US" dirty="0"/>
          </a:p>
        </p:txBody>
      </p:sp>
      <p:sp>
        <p:nvSpPr>
          <p:cNvPr id="4" name="内容占位符 3">
            <a:extLst>
              <a:ext uri="{FF2B5EF4-FFF2-40B4-BE49-F238E27FC236}">
                <a16:creationId xmlns:a16="http://schemas.microsoft.com/office/drawing/2014/main" xmlns="" id="{6A8AFAA4-4D88-4F60-A88B-ED80BEC9D82A}"/>
              </a:ext>
            </a:extLst>
          </p:cNvPr>
          <p:cNvSpPr>
            <a:spLocks noGrp="1"/>
          </p:cNvSpPr>
          <p:nvPr>
            <p:ph idx="1"/>
          </p:nvPr>
        </p:nvSpPr>
        <p:spPr>
          <a:xfrm>
            <a:off x="1097280" y="1729409"/>
            <a:ext cx="10058400" cy="4139685"/>
          </a:xfrm>
        </p:spPr>
        <p:txBody>
          <a:bodyPr>
            <a:normAutofit/>
          </a:bodyPr>
          <a:lstStyle/>
          <a:p>
            <a:endParaRPr lang="zh-CN" altLang="en-US" sz="2800" dirty="0">
              <a:latin typeface="+mj-ea"/>
              <a:ea typeface="+mj-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76" y="850804"/>
            <a:ext cx="11173521" cy="600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623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FD5646FB-FF3E-48AB-881E-E1890DB6E216}"/>
              </a:ext>
            </a:extLst>
          </p:cNvPr>
          <p:cNvSpPr>
            <a:spLocks noGrp="1"/>
          </p:cNvSpPr>
          <p:nvPr>
            <p:ph type="title"/>
          </p:nvPr>
        </p:nvSpPr>
        <p:spPr>
          <a:xfrm>
            <a:off x="1097280" y="267629"/>
            <a:ext cx="10058400" cy="888510"/>
          </a:xfrm>
        </p:spPr>
        <p:txBody>
          <a:bodyPr>
            <a:noAutofit/>
          </a:bodyPr>
          <a:lstStyle/>
          <a:p>
            <a:r>
              <a:rPr lang="zh-CN" altLang="zh-CN" sz="2400" dirty="0"/>
              <a:t>首先进入微信小程序用户身份选择界面：普通用户可点击进入调查问卷进行问卷的填写，问卷管理员可点击管理员登录按钮进行管理员登录。</a:t>
            </a:r>
          </a:p>
        </p:txBody>
      </p:sp>
      <p:sp>
        <p:nvSpPr>
          <p:cNvPr id="5" name="内容占位符 4">
            <a:extLst>
              <a:ext uri="{FF2B5EF4-FFF2-40B4-BE49-F238E27FC236}">
                <a16:creationId xmlns:a16="http://schemas.microsoft.com/office/drawing/2014/main" xmlns="" id="{8D9A1F08-335D-4A8D-AF27-E3439DC6420D}"/>
              </a:ext>
            </a:extLst>
          </p:cNvPr>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602" y="1156139"/>
            <a:ext cx="9340056" cy="503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18735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7BDA70A4-5905-4051-BD58-952F7E01B0DA}"/>
              </a:ext>
            </a:extLst>
          </p:cNvPr>
          <p:cNvSpPr>
            <a:spLocks noGrp="1"/>
          </p:cNvSpPr>
          <p:nvPr>
            <p:ph type="title"/>
          </p:nvPr>
        </p:nvSpPr>
        <p:spPr>
          <a:xfrm>
            <a:off x="1097280" y="286603"/>
            <a:ext cx="10058400" cy="702303"/>
          </a:xfrm>
        </p:spPr>
        <p:txBody>
          <a:bodyPr>
            <a:noAutofit/>
          </a:bodyPr>
          <a:lstStyle/>
          <a:p>
            <a:r>
              <a:rPr lang="zh-CN" altLang="zh-CN" sz="2400" dirty="0"/>
              <a:t>其次，进入调查问卷的用户可根据问题和备选项来进行问卷的填写</a:t>
            </a:r>
            <a:endParaRPr lang="zh-CN" altLang="en-US" sz="2400" dirty="0"/>
          </a:p>
        </p:txBody>
      </p:sp>
      <p:sp>
        <p:nvSpPr>
          <p:cNvPr id="4" name="内容占位符 3">
            <a:extLst>
              <a:ext uri="{FF2B5EF4-FFF2-40B4-BE49-F238E27FC236}">
                <a16:creationId xmlns:a16="http://schemas.microsoft.com/office/drawing/2014/main" xmlns="" id="{D626685E-D2E3-4C69-A8B9-A938FF74753D}"/>
              </a:ext>
            </a:extLst>
          </p:cNvPr>
          <p:cNvSpPr>
            <a:spLocks noGrp="1"/>
          </p:cNvSpPr>
          <p:nvPr>
            <p:ph idx="1"/>
          </p:nvPr>
        </p:nvSpPr>
        <p:spPr/>
        <p:txBody>
          <a:bodyPr>
            <a:normAutofit/>
          </a:bodyPr>
          <a:lstStyle/>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009" y="1178441"/>
            <a:ext cx="9672623" cy="521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0701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a16="http://schemas.microsoft.com/office/drawing/2014/main" xmlns="" id="{DEF90778-6F34-4E50-BA5B-916E1521B8EF}"/>
              </a:ext>
            </a:extLst>
          </p:cNvPr>
          <p:cNvSpPr>
            <a:spLocks noGrp="1"/>
          </p:cNvSpPr>
          <p:nvPr>
            <p:ph type="title"/>
          </p:nvPr>
        </p:nvSpPr>
        <p:spPr>
          <a:xfrm>
            <a:off x="1097280" y="286603"/>
            <a:ext cx="10058400" cy="702303"/>
          </a:xfrm>
        </p:spPr>
        <p:txBody>
          <a:bodyPr>
            <a:noAutofit/>
          </a:bodyPr>
          <a:lstStyle/>
          <a:p>
            <a:r>
              <a:rPr lang="zh-CN" altLang="zh-CN" sz="3200" dirty="0"/>
              <a:t>接着，填写问卷完毕后点击提交出现提交成功界面：</a:t>
            </a:r>
            <a:endParaRPr lang="zh-CN" altLang="en-US" sz="3200" dirty="0"/>
          </a:p>
        </p:txBody>
      </p:sp>
      <p:sp>
        <p:nvSpPr>
          <p:cNvPr id="4" name="内容占位符 3">
            <a:extLst>
              <a:ext uri="{FF2B5EF4-FFF2-40B4-BE49-F238E27FC236}">
                <a16:creationId xmlns:a16="http://schemas.microsoft.com/office/drawing/2014/main" xmlns="" id="{8F7F1F9C-8C21-4B5D-ADE3-223CC2C74D46}"/>
              </a:ext>
            </a:extLst>
          </p:cNvPr>
          <p:cNvSpPr>
            <a:spLocks noGrp="1"/>
          </p:cNvSpPr>
          <p:nvPr>
            <p:ph idx="1"/>
          </p:nvPr>
        </p:nvSpPr>
        <p:spPr>
          <a:xfrm>
            <a:off x="1097280" y="1845734"/>
            <a:ext cx="9805946" cy="4023360"/>
          </a:xfrm>
        </p:spPr>
        <p:txBody>
          <a:bodyPr/>
          <a:lstStyle/>
          <a:p>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907" y="1063488"/>
            <a:ext cx="9055450" cy="487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58724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934278" cy="1000283"/>
          </a:xfrm>
          <a:prstGeom prst="rect">
            <a:avLst/>
          </a:prstGeom>
        </p:spPr>
      </p:pic>
      <p:sp>
        <p:nvSpPr>
          <p:cNvPr id="2" name="标题 1">
            <a:extLst>
              <a:ext uri="{FF2B5EF4-FFF2-40B4-BE49-F238E27FC236}">
                <a16:creationId xmlns:a16="http://schemas.microsoft.com/office/drawing/2014/main" xmlns="" id="{2F499D21-5402-4138-AC82-FCE50CA38697}"/>
              </a:ext>
            </a:extLst>
          </p:cNvPr>
          <p:cNvSpPr>
            <a:spLocks noGrp="1"/>
          </p:cNvSpPr>
          <p:nvPr>
            <p:ph type="title"/>
          </p:nvPr>
        </p:nvSpPr>
        <p:spPr>
          <a:xfrm>
            <a:off x="1097280" y="286604"/>
            <a:ext cx="10058400" cy="702302"/>
          </a:xfrm>
        </p:spPr>
        <p:txBody>
          <a:bodyPr>
            <a:noAutofit/>
          </a:bodyPr>
          <a:lstStyle/>
          <a:p>
            <a:r>
              <a:rPr lang="zh-CN" altLang="zh-CN" sz="2800" dirty="0" smtClean="0"/>
              <a:t>如果点击管理员登录按钮，将进入管理员登录的界面，如果账号密码输入错误会进行提示：</a:t>
            </a:r>
            <a:endParaRPr lang="zh-CN" altLang="en-US" sz="2800" dirty="0"/>
          </a:p>
        </p:txBody>
      </p:sp>
      <p:sp>
        <p:nvSpPr>
          <p:cNvPr id="4" name="内容占位符 3">
            <a:extLst>
              <a:ext uri="{FF2B5EF4-FFF2-40B4-BE49-F238E27FC236}">
                <a16:creationId xmlns:a16="http://schemas.microsoft.com/office/drawing/2014/main" xmlns="" id="{5FB05136-69FB-4C52-8B61-EC76FA4717D5}"/>
              </a:ext>
            </a:extLst>
          </p:cNvPr>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12" y="1000284"/>
            <a:ext cx="11288278" cy="608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5552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9FD4227C-E9E1-4D7A-AEE1-0E39608ED831}"/>
              </a:ext>
            </a:extLst>
          </p:cNvPr>
          <p:cNvSpPr>
            <a:spLocks noGrp="1"/>
          </p:cNvSpPr>
          <p:nvPr>
            <p:ph type="title"/>
          </p:nvPr>
        </p:nvSpPr>
        <p:spPr>
          <a:xfrm>
            <a:off x="1079849" y="578070"/>
            <a:ext cx="10058400" cy="702303"/>
          </a:xfrm>
        </p:spPr>
        <p:txBody>
          <a:bodyPr>
            <a:noAutofit/>
          </a:bodyPr>
          <a:lstStyle/>
          <a:p>
            <a:r>
              <a:rPr lang="zh-CN" altLang="zh-CN" sz="3600" dirty="0"/>
              <a:t>如果问卷管理员账号密码输入成功，那么进入管理员修改问卷的界面</a:t>
            </a:r>
            <a:endParaRPr lang="zh-CN" altLang="en-US" sz="3600" dirty="0"/>
          </a:p>
        </p:txBody>
      </p:sp>
      <p:sp>
        <p:nvSpPr>
          <p:cNvPr id="4" name="内容占位符 3">
            <a:extLst>
              <a:ext uri="{FF2B5EF4-FFF2-40B4-BE49-F238E27FC236}">
                <a16:creationId xmlns:a16="http://schemas.microsoft.com/office/drawing/2014/main" xmlns="" id="{BB767ECC-C380-4EDA-A156-5ADD704C6BBF}"/>
              </a:ext>
            </a:extLst>
          </p:cNvPr>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94" y="1701800"/>
            <a:ext cx="10036096" cy="459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17680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5E3D1D37-9F0A-48BB-B723-A4D98988C16F}"/>
              </a:ext>
            </a:extLst>
          </p:cNvPr>
          <p:cNvSpPr>
            <a:spLocks noGrp="1"/>
          </p:cNvSpPr>
          <p:nvPr>
            <p:ph type="title"/>
          </p:nvPr>
        </p:nvSpPr>
        <p:spPr>
          <a:xfrm>
            <a:off x="1097280" y="286603"/>
            <a:ext cx="10058400" cy="702303"/>
          </a:xfrm>
        </p:spPr>
        <p:txBody>
          <a:bodyPr>
            <a:normAutofit fontScale="90000"/>
          </a:bodyPr>
          <a:lstStyle/>
          <a:p>
            <a:endParaRPr lang="zh-CN" altLang="en-US" dirty="0"/>
          </a:p>
        </p:txBody>
      </p:sp>
      <p:sp>
        <p:nvSpPr>
          <p:cNvPr id="4" name="内容占位符 3">
            <a:extLst>
              <a:ext uri="{FF2B5EF4-FFF2-40B4-BE49-F238E27FC236}">
                <a16:creationId xmlns:a16="http://schemas.microsoft.com/office/drawing/2014/main" xmlns="" id="{11B7C19A-5DAE-4043-9A99-72D33EBBFFFF}"/>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xmlns="" id="{AE18EB1E-ED5D-451B-AF58-67FE6374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382" y="0"/>
            <a:ext cx="2620617" cy="174009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55" y="178420"/>
            <a:ext cx="12396404" cy="667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1589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849" y="1337468"/>
            <a:ext cx="5280025"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38525"/>
            <a:ext cx="5273675"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338" y="1296988"/>
            <a:ext cx="52657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6850" y="3498850"/>
            <a:ext cx="5326063"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52296" y="5377289"/>
            <a:ext cx="5120617" cy="830997"/>
          </a:xfrm>
          <a:prstGeom prst="rect">
            <a:avLst/>
          </a:prstGeom>
        </p:spPr>
        <p:txBody>
          <a:bodyPr wrap="square">
            <a:spAutoFit/>
          </a:bodyPr>
          <a:lstStyle/>
          <a:p>
            <a:pPr lvl="0"/>
            <a:r>
              <a:rPr lang="zh-CN" altLang="zh-CN" sz="2400" dirty="0">
                <a:solidFill>
                  <a:srgbClr val="000000"/>
                </a:solidFill>
              </a:rPr>
              <a:t>最后，将这些数据进行聚类之后运用到推荐算法中（尚在研究）。</a:t>
            </a:r>
            <a:endParaRPr lang="zh-CN" altLang="zh-CN" sz="2400" dirty="0">
              <a:solidFill>
                <a:srgbClr val="000000"/>
              </a:solidFill>
            </a:endParaRPr>
          </a:p>
        </p:txBody>
      </p:sp>
    </p:spTree>
    <p:extLst>
      <p:ext uri="{BB962C8B-B14F-4D97-AF65-F5344CB8AC3E}">
        <p14:creationId xmlns:p14="http://schemas.microsoft.com/office/powerpoint/2010/main" val="2710008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43B576-0196-402D-8082-6764CB579CB2}"/>
              </a:ext>
            </a:extLst>
          </p:cNvPr>
          <p:cNvSpPr>
            <a:spLocks noGrp="1"/>
          </p:cNvSpPr>
          <p:nvPr>
            <p:ph type="ctrTitle"/>
          </p:nvPr>
        </p:nvSpPr>
        <p:spPr>
          <a:xfrm>
            <a:off x="1100051" y="1340306"/>
            <a:ext cx="10058400" cy="1523867"/>
          </a:xfrm>
        </p:spPr>
        <p:txBody>
          <a:bodyPr>
            <a:normAutofit/>
          </a:bodyPr>
          <a:lstStyle/>
          <a:p>
            <a:r>
              <a:rPr lang="en-US" altLang="zh-CN" sz="4800" dirty="0">
                <a:latin typeface="+mn-ea"/>
                <a:ea typeface="+mn-ea"/>
              </a:rPr>
              <a:t>《</a:t>
            </a:r>
            <a:r>
              <a:rPr lang="zh-CN" altLang="en-US" sz="4800" dirty="0">
                <a:latin typeface="+mn-ea"/>
                <a:ea typeface="+mn-ea"/>
              </a:rPr>
              <a:t>基于微信小程序的问卷调查系统</a:t>
            </a:r>
            <a:r>
              <a:rPr lang="en-US" altLang="zh-CN" sz="4800" dirty="0">
                <a:latin typeface="+mn-ea"/>
                <a:ea typeface="+mn-ea"/>
              </a:rPr>
              <a:t>》</a:t>
            </a:r>
            <a:br>
              <a:rPr lang="en-US" altLang="zh-CN" sz="4800" dirty="0">
                <a:latin typeface="+mn-ea"/>
                <a:ea typeface="+mn-ea"/>
              </a:rPr>
            </a:br>
            <a:r>
              <a:rPr lang="en-US" altLang="zh-CN" sz="4800" dirty="0">
                <a:latin typeface="+mn-ea"/>
                <a:ea typeface="+mn-ea"/>
              </a:rPr>
              <a:t>          </a:t>
            </a:r>
            <a:r>
              <a:rPr lang="zh-CN" altLang="en-US" sz="4800" dirty="0" smtClean="0">
                <a:latin typeface="+mn-ea"/>
                <a:ea typeface="+mn-ea"/>
              </a:rPr>
              <a:t>概要设计</a:t>
            </a:r>
            <a:r>
              <a:rPr lang="zh-CN" altLang="en-US" sz="4800" dirty="0" smtClean="0">
                <a:latin typeface="+mn-ea"/>
                <a:ea typeface="+mn-ea"/>
              </a:rPr>
              <a:t>报告</a:t>
            </a:r>
            <a:endParaRPr lang="zh-CN" altLang="en-US" sz="4800" dirty="0">
              <a:latin typeface="+mn-ea"/>
              <a:ea typeface="+mn-ea"/>
            </a:endParaRPr>
          </a:p>
        </p:txBody>
      </p:sp>
      <p:sp>
        <p:nvSpPr>
          <p:cNvPr id="3" name="副标题 2">
            <a:extLst>
              <a:ext uri="{FF2B5EF4-FFF2-40B4-BE49-F238E27FC236}">
                <a16:creationId xmlns:a16="http://schemas.microsoft.com/office/drawing/2014/main" xmlns="" id="{B45C1A96-976E-42EA-841A-BCC2A703E1FC}"/>
              </a:ext>
            </a:extLst>
          </p:cNvPr>
          <p:cNvSpPr>
            <a:spLocks noGrp="1"/>
          </p:cNvSpPr>
          <p:nvPr>
            <p:ph type="subTitle" idx="1"/>
          </p:nvPr>
        </p:nvSpPr>
        <p:spPr>
          <a:xfrm>
            <a:off x="1100050" y="5002923"/>
            <a:ext cx="11091949" cy="1303283"/>
          </a:xfrm>
        </p:spPr>
        <p:txBody>
          <a:bodyPr>
            <a:normAutofit fontScale="85000" lnSpcReduction="10000"/>
          </a:bodyPr>
          <a:lstStyle/>
          <a:p>
            <a:r>
              <a:rPr lang="en-US" altLang="zh-CN" dirty="0">
                <a:solidFill>
                  <a:schemeClr val="tx1"/>
                </a:solidFill>
              </a:rPr>
              <a:t>                                                                                                      </a:t>
            </a:r>
            <a:r>
              <a:rPr lang="zh-CN" altLang="en-US" dirty="0">
                <a:solidFill>
                  <a:schemeClr val="tx1"/>
                </a:solidFill>
              </a:rPr>
              <a:t>报告人</a:t>
            </a:r>
            <a:r>
              <a:rPr lang="zh-CN" altLang="en-US" dirty="0" smtClean="0">
                <a:solidFill>
                  <a:schemeClr val="tx1"/>
                </a:solidFill>
              </a:rPr>
              <a:t>：</a:t>
            </a:r>
            <a:r>
              <a:rPr lang="zh-CN" altLang="en-US" dirty="0">
                <a:solidFill>
                  <a:schemeClr val="tx1"/>
                </a:solidFill>
              </a:rPr>
              <a:t>张凌峰</a:t>
            </a:r>
            <a:endParaRPr lang="en-US" altLang="zh-CN" dirty="0">
              <a:solidFill>
                <a:schemeClr val="tx1"/>
              </a:solidFill>
            </a:endParaRPr>
          </a:p>
          <a:p>
            <a:r>
              <a:rPr lang="en-US" altLang="zh-CN" dirty="0">
                <a:solidFill>
                  <a:schemeClr val="tx1"/>
                </a:solidFill>
              </a:rPr>
              <a:t>                                                                                                      </a:t>
            </a:r>
            <a:r>
              <a:rPr lang="zh-CN" altLang="en-US" dirty="0">
                <a:solidFill>
                  <a:schemeClr val="tx1"/>
                </a:solidFill>
              </a:rPr>
              <a:t>天津理工大学</a:t>
            </a:r>
            <a:endParaRPr lang="en-US" altLang="zh-CN" dirty="0">
              <a:solidFill>
                <a:schemeClr val="tx1"/>
              </a:solidFill>
            </a:endParaRPr>
          </a:p>
          <a:p>
            <a:r>
              <a:rPr lang="en-US" altLang="zh-CN" dirty="0">
                <a:solidFill>
                  <a:schemeClr val="tx1"/>
                </a:solidFill>
              </a:rPr>
              <a:t>                                                                                                           </a:t>
            </a:r>
            <a:r>
              <a:rPr lang="en-US" altLang="zh-CN" dirty="0" smtClean="0">
                <a:solidFill>
                  <a:schemeClr val="tx1"/>
                </a:solidFill>
              </a:rPr>
              <a:t>2018.6.9</a:t>
            </a:r>
          </a:p>
          <a:p>
            <a:endParaRPr lang="zh-CN" altLang="en-US" dirty="0">
              <a:solidFill>
                <a:schemeClr val="tx1"/>
              </a:solidFill>
            </a:endParaRPr>
          </a:p>
        </p:txBody>
      </p:sp>
      <p:pic>
        <p:nvPicPr>
          <p:cNvPr id="5" name="图片 4">
            <a:extLst>
              <a:ext uri="{FF2B5EF4-FFF2-40B4-BE49-F238E27FC236}">
                <a16:creationId xmlns:a16="http://schemas.microsoft.com/office/drawing/2014/main" xmlns="" id="{18E9C704-8A20-487C-B23D-68D2BABC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 y="76333"/>
            <a:ext cx="1138618" cy="1142867"/>
          </a:xfrm>
          <a:prstGeom prst="rect">
            <a:avLst/>
          </a:prstGeom>
        </p:spPr>
      </p:pic>
    </p:spTree>
    <p:extLst>
      <p:ext uri="{BB962C8B-B14F-4D97-AF65-F5344CB8AC3E}">
        <p14:creationId xmlns:p14="http://schemas.microsoft.com/office/powerpoint/2010/main" val="257373643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25F40C33-F8D6-4625-B021-4E1D4E61E2E6}"/>
              </a:ext>
            </a:extLst>
          </p:cNvPr>
          <p:cNvSpPr>
            <a:spLocks noGrp="1"/>
          </p:cNvSpPr>
          <p:nvPr>
            <p:ph type="title"/>
          </p:nvPr>
        </p:nvSpPr>
        <p:spPr>
          <a:xfrm>
            <a:off x="1097280" y="286603"/>
            <a:ext cx="10058400" cy="702303"/>
          </a:xfrm>
        </p:spPr>
        <p:txBody>
          <a:bodyPr>
            <a:normAutofit fontScale="90000"/>
          </a:bodyPr>
          <a:lstStyle/>
          <a:p>
            <a:r>
              <a:rPr lang="zh-CN" altLang="zh-CN" dirty="0"/>
              <a:t>总体结构和模块外部设计</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647102929"/>
              </p:ext>
            </p:extLst>
          </p:nvPr>
        </p:nvGraphicFramePr>
        <p:xfrm>
          <a:off x="1315844" y="1761894"/>
          <a:ext cx="8831898" cy="4345304"/>
        </p:xfrm>
        <a:graphic>
          <a:graphicData uri="http://schemas.openxmlformats.org/drawingml/2006/table">
            <a:tbl>
              <a:tblPr firstRow="1" firstCol="1" bandRow="1">
                <a:tableStyleId>{5C22544A-7EE6-4342-B048-85BDC9FD1C3A}</a:tableStyleId>
              </a:tblPr>
              <a:tblGrid>
                <a:gridCol w="4415949"/>
                <a:gridCol w="4415949"/>
              </a:tblGrid>
              <a:tr h="1086326">
                <a:tc>
                  <a:txBody>
                    <a:bodyPr/>
                    <a:lstStyle/>
                    <a:p>
                      <a:pPr algn="just">
                        <a:spcAft>
                          <a:spcPts val="0"/>
                        </a:spcAft>
                      </a:pPr>
                      <a:r>
                        <a:rPr lang="zh-CN" sz="3200" kern="100">
                          <a:effectLst/>
                        </a:rPr>
                        <a:t>模块编号</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3200" kern="100">
                          <a:effectLst/>
                        </a:rPr>
                        <a:t>模块名称</a:t>
                      </a:r>
                      <a:endParaRPr lang="zh-CN" sz="1800" kern="100">
                        <a:effectLst/>
                        <a:latin typeface="Calibri"/>
                        <a:ea typeface="宋体"/>
                        <a:cs typeface="Times New Roman"/>
                      </a:endParaRPr>
                    </a:p>
                  </a:txBody>
                  <a:tcPr marL="68580" marR="68580" marT="0" marB="0"/>
                </a:tc>
              </a:tr>
              <a:tr h="1086326">
                <a:tc>
                  <a:txBody>
                    <a:bodyPr/>
                    <a:lstStyle/>
                    <a:p>
                      <a:pPr algn="just">
                        <a:spcAft>
                          <a:spcPts val="0"/>
                        </a:spcAft>
                      </a:pPr>
                      <a:r>
                        <a:rPr lang="en-US" sz="3200" kern="100">
                          <a:effectLst/>
                        </a:rPr>
                        <a:t>M1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3200" kern="100" dirty="0">
                          <a:effectLst/>
                        </a:rPr>
                        <a:t>用户填写调查问卷</a:t>
                      </a:r>
                      <a:endParaRPr lang="zh-CN" sz="1800" kern="100" dirty="0">
                        <a:effectLst/>
                        <a:latin typeface="Calibri"/>
                        <a:ea typeface="宋体"/>
                        <a:cs typeface="Times New Roman"/>
                      </a:endParaRPr>
                    </a:p>
                  </a:txBody>
                  <a:tcPr marL="68580" marR="68580" marT="0" marB="0"/>
                </a:tc>
              </a:tr>
              <a:tr h="1086326">
                <a:tc>
                  <a:txBody>
                    <a:bodyPr/>
                    <a:lstStyle/>
                    <a:p>
                      <a:pPr algn="just">
                        <a:spcAft>
                          <a:spcPts val="0"/>
                        </a:spcAft>
                      </a:pPr>
                      <a:r>
                        <a:rPr lang="en-US" sz="3200" kern="100">
                          <a:effectLst/>
                        </a:rPr>
                        <a:t>M2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3200" kern="100">
                          <a:effectLst/>
                        </a:rPr>
                        <a:t>管理员修改调查问卷</a:t>
                      </a:r>
                      <a:endParaRPr lang="zh-CN" sz="1800" kern="100">
                        <a:effectLst/>
                        <a:latin typeface="Calibri"/>
                        <a:ea typeface="宋体"/>
                        <a:cs typeface="Times New Roman"/>
                      </a:endParaRPr>
                    </a:p>
                  </a:txBody>
                  <a:tcPr marL="68580" marR="68580" marT="0" marB="0"/>
                </a:tc>
              </a:tr>
              <a:tr h="1086326">
                <a:tc>
                  <a:txBody>
                    <a:bodyPr/>
                    <a:lstStyle/>
                    <a:p>
                      <a:pPr algn="just">
                        <a:spcAft>
                          <a:spcPts val="0"/>
                        </a:spcAft>
                      </a:pPr>
                      <a:r>
                        <a:rPr lang="en-US" sz="3200" kern="100">
                          <a:effectLst/>
                        </a:rPr>
                        <a:t>M3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3200" kern="100" dirty="0">
                          <a:effectLst/>
                        </a:rPr>
                        <a:t>利用数据进行数据分析</a:t>
                      </a:r>
                      <a:endParaRPr lang="zh-CN" sz="18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664195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5" name="标题 4">
            <a:extLst>
              <a:ext uri="{FF2B5EF4-FFF2-40B4-BE49-F238E27FC236}">
                <a16:creationId xmlns:a16="http://schemas.microsoft.com/office/drawing/2014/main" xmlns="" id="{4855E4CC-D8AD-4BB5-9E53-E9A27C9164DA}"/>
              </a:ext>
            </a:extLst>
          </p:cNvPr>
          <p:cNvSpPr>
            <a:spLocks noGrp="1"/>
          </p:cNvSpPr>
          <p:nvPr>
            <p:ph type="title"/>
          </p:nvPr>
        </p:nvSpPr>
        <p:spPr>
          <a:xfrm>
            <a:off x="1097280" y="286604"/>
            <a:ext cx="10058400" cy="702302"/>
          </a:xfrm>
        </p:spPr>
        <p:txBody>
          <a:bodyPr>
            <a:normAutofit fontScale="90000"/>
          </a:bodyPr>
          <a:lstStyle/>
          <a:p>
            <a:r>
              <a:rPr lang="zh-CN" altLang="en-US" dirty="0" smtClean="0"/>
              <a:t>功能分配</a:t>
            </a:r>
            <a:endParaRPr lang="zh-CN" altLang="en-US" dirty="0"/>
          </a:p>
        </p:txBody>
      </p:sp>
      <p:sp>
        <p:nvSpPr>
          <p:cNvPr id="2" name="内容占位符 1"/>
          <p:cNvSpPr>
            <a:spLocks noGrp="1"/>
          </p:cNvSpPr>
          <p:nvPr>
            <p:ph sz="half" idx="1"/>
          </p:nvPr>
        </p:nvSpPr>
        <p:spPr>
          <a:xfrm>
            <a:off x="1079849" y="1332777"/>
            <a:ext cx="4384249" cy="4023360"/>
          </a:xfrm>
        </p:spPr>
        <p:txBody>
          <a:bodyPr>
            <a:noAutofit/>
          </a:bodyPr>
          <a:lstStyle/>
          <a:p>
            <a:r>
              <a:rPr lang="en-US" altLang="zh-CN" sz="2400" dirty="0"/>
              <a:t>1</a:t>
            </a:r>
            <a:r>
              <a:rPr lang="zh-CN" altLang="zh-CN" sz="2400" dirty="0"/>
              <a:t>．用户调查问卷填写</a:t>
            </a:r>
          </a:p>
          <a:p>
            <a:r>
              <a:rPr lang="zh-CN" altLang="zh-CN" sz="2400" dirty="0"/>
              <a:t>·用户填写提交调查问卷</a:t>
            </a:r>
          </a:p>
          <a:p>
            <a:r>
              <a:rPr lang="en-US" altLang="zh-CN" sz="2400" dirty="0"/>
              <a:t>2</a:t>
            </a:r>
            <a:r>
              <a:rPr lang="zh-CN" altLang="zh-CN" sz="2400" dirty="0"/>
              <a:t>．问卷管理员</a:t>
            </a:r>
          </a:p>
          <a:p>
            <a:r>
              <a:rPr lang="zh-CN" altLang="zh-CN" sz="2400" dirty="0"/>
              <a:t>·管理员查看当前问题表</a:t>
            </a:r>
          </a:p>
          <a:p>
            <a:r>
              <a:rPr lang="zh-CN" altLang="zh-CN" sz="2400" dirty="0"/>
              <a:t>·管理员对问题表进行</a:t>
            </a:r>
            <a:r>
              <a:rPr lang="zh-CN" altLang="zh-CN" sz="2400" dirty="0" smtClean="0"/>
              <a:t>修改</a:t>
            </a:r>
            <a:endParaRPr lang="zh-CN" altLang="zh-CN" sz="2400" dirty="0"/>
          </a:p>
        </p:txBody>
      </p:sp>
      <p:sp>
        <p:nvSpPr>
          <p:cNvPr id="4" name="内容占位符 3"/>
          <p:cNvSpPr>
            <a:spLocks noGrp="1"/>
          </p:cNvSpPr>
          <p:nvPr>
            <p:ph sz="half" idx="2"/>
          </p:nvPr>
        </p:nvSpPr>
        <p:spPr/>
        <p:txBody>
          <a:bodyPr>
            <a:noAutofit/>
          </a:bodyPr>
          <a:lstStyle/>
          <a:p>
            <a:pPr lvl="0"/>
            <a:r>
              <a:rPr lang="en-US" altLang="zh-CN" sz="2400" dirty="0"/>
              <a:t>3.</a:t>
            </a:r>
            <a:r>
              <a:rPr lang="zh-CN" altLang="zh-CN" sz="2400" dirty="0"/>
              <a:t>数据库</a:t>
            </a:r>
            <a:r>
              <a:rPr lang="en-US" altLang="zh-CN" sz="2400" dirty="0"/>
              <a:t>DBA</a:t>
            </a:r>
            <a:endParaRPr lang="zh-CN" altLang="zh-CN" sz="2400" dirty="0"/>
          </a:p>
          <a:p>
            <a:r>
              <a:rPr lang="zh-CN" altLang="zh-CN" sz="2400" dirty="0"/>
              <a:t>·增加删除管理员</a:t>
            </a:r>
          </a:p>
          <a:p>
            <a:r>
              <a:rPr lang="zh-CN" altLang="zh-CN" sz="2400" dirty="0"/>
              <a:t>·将数据库数据导出</a:t>
            </a:r>
          </a:p>
          <a:p>
            <a:r>
              <a:rPr lang="zh-CN" altLang="zh-CN" sz="2400" dirty="0"/>
              <a:t>·对数据库所有数据的管理操纵</a:t>
            </a:r>
          </a:p>
          <a:p>
            <a:pPr lvl="0"/>
            <a:r>
              <a:rPr lang="en-US" altLang="zh-CN" sz="2400" dirty="0"/>
              <a:t>4.</a:t>
            </a:r>
            <a:r>
              <a:rPr lang="zh-CN" altLang="zh-CN" sz="2400" dirty="0"/>
              <a:t>数据分析</a:t>
            </a:r>
          </a:p>
          <a:p>
            <a:r>
              <a:rPr lang="zh-CN" altLang="zh-CN" sz="2400" dirty="0"/>
              <a:t>·将数据利用数据聚类进行聚类分析</a:t>
            </a:r>
          </a:p>
          <a:p>
            <a:r>
              <a:rPr lang="zh-CN" altLang="zh-CN" sz="2400" dirty="0"/>
              <a:t>·将数据进行数据归类进行数据表的显示</a:t>
            </a:r>
          </a:p>
          <a:p>
            <a:endParaRPr lang="zh-CN" altLang="en-US" sz="2400" dirty="0"/>
          </a:p>
        </p:txBody>
      </p:sp>
    </p:spTree>
    <p:extLst>
      <p:ext uri="{BB962C8B-B14F-4D97-AF65-F5344CB8AC3E}">
        <p14:creationId xmlns:p14="http://schemas.microsoft.com/office/powerpoint/2010/main" val="4062561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61FD7C76-A7E9-4A15-8094-CC9C5C6275C6}"/>
              </a:ext>
            </a:extLst>
          </p:cNvPr>
          <p:cNvSpPr>
            <a:spLocks noGrp="1"/>
          </p:cNvSpPr>
          <p:nvPr>
            <p:ph type="title"/>
          </p:nvPr>
        </p:nvSpPr>
        <p:spPr>
          <a:xfrm>
            <a:off x="1097280" y="286603"/>
            <a:ext cx="10058400" cy="702303"/>
          </a:xfrm>
        </p:spPr>
        <p:txBody>
          <a:bodyPr>
            <a:normAutofit fontScale="90000"/>
          </a:bodyPr>
          <a:lstStyle/>
          <a:p>
            <a:r>
              <a:rPr lang="zh-CN" altLang="en-US" b="1" dirty="0" smtClean="0"/>
              <a:t>接口设计</a:t>
            </a:r>
            <a:r>
              <a:rPr lang="en-US" altLang="zh-CN" b="1" dirty="0" smtClean="0"/>
              <a:t>-</a:t>
            </a:r>
            <a:r>
              <a:rPr lang="zh-CN" altLang="en-US" b="1" dirty="0" smtClean="0"/>
              <a:t>外部接口</a:t>
            </a:r>
            <a:endParaRPr lang="zh-CN" altLang="en-US" dirty="0"/>
          </a:p>
        </p:txBody>
      </p:sp>
      <p:sp>
        <p:nvSpPr>
          <p:cNvPr id="4" name="内容占位符 3">
            <a:extLst>
              <a:ext uri="{FF2B5EF4-FFF2-40B4-BE49-F238E27FC236}">
                <a16:creationId xmlns:a16="http://schemas.microsoft.com/office/drawing/2014/main" xmlns="" id="{DDF7E71E-5D95-4CFF-B1A6-0E1BEE5F4220}"/>
              </a:ext>
            </a:extLst>
          </p:cNvPr>
          <p:cNvSpPr>
            <a:spLocks noGrp="1"/>
          </p:cNvSpPr>
          <p:nvPr>
            <p:ph idx="1"/>
          </p:nvPr>
        </p:nvSpPr>
        <p:spPr>
          <a:xfrm>
            <a:off x="1097280" y="1759226"/>
            <a:ext cx="10058400" cy="4109868"/>
          </a:xfrm>
        </p:spPr>
        <p:txBody>
          <a:bodyPr>
            <a:normAutofit/>
          </a:bodyPr>
          <a:lstStyle/>
          <a:p>
            <a:r>
              <a:rPr lang="en-US" altLang="zh-CN" sz="3200" dirty="0"/>
              <a:t>1</a:t>
            </a:r>
            <a:r>
              <a:rPr lang="zh-CN" altLang="zh-CN" sz="3200" dirty="0"/>
              <a:t>．微信小程序的</a:t>
            </a:r>
            <a:r>
              <a:rPr lang="en-US" altLang="zh-CN" sz="3200" dirty="0" err="1"/>
              <a:t>AppID</a:t>
            </a:r>
            <a:r>
              <a:rPr lang="zh-CN" altLang="zh-CN" sz="3200" dirty="0"/>
              <a:t>通过与腾讯云进行绑定，通过</a:t>
            </a:r>
            <a:r>
              <a:rPr lang="en-US" altLang="zh-CN" sz="3200" dirty="0" err="1"/>
              <a:t>phpMyAdmin</a:t>
            </a:r>
            <a:r>
              <a:rPr lang="zh-CN" altLang="zh-CN" sz="3200" dirty="0"/>
              <a:t>登录相应的数据库来操纵腾讯云中数据库。</a:t>
            </a:r>
          </a:p>
          <a:p>
            <a:r>
              <a:rPr lang="en-US" altLang="zh-CN" sz="3200" dirty="0"/>
              <a:t>2</a:t>
            </a:r>
            <a:r>
              <a:rPr lang="zh-CN" altLang="zh-CN" sz="3200" dirty="0"/>
              <a:t>．微信小程序通过被发布产生小程序码通过微信来扫码进入调查问卷</a:t>
            </a:r>
          </a:p>
          <a:p>
            <a:r>
              <a:rPr lang="en-US" altLang="zh-CN" sz="3200" dirty="0"/>
              <a:t>3</a:t>
            </a:r>
            <a:r>
              <a:rPr lang="zh-CN" altLang="zh-CN" sz="3200" dirty="0"/>
              <a:t>．</a:t>
            </a:r>
            <a:r>
              <a:rPr lang="en-US" altLang="zh-CN" sz="3200" dirty="0" err="1"/>
              <a:t>PhpMyAdmin</a:t>
            </a:r>
            <a:r>
              <a:rPr lang="zh-CN" altLang="zh-CN" sz="3200" dirty="0"/>
              <a:t>提供将数据导出的功能，可以用其他数据分析软件将数据导入</a:t>
            </a:r>
            <a:endParaRPr lang="zh-CN" altLang="en-US" sz="3200" dirty="0"/>
          </a:p>
        </p:txBody>
      </p:sp>
    </p:spTree>
    <p:extLst>
      <p:ext uri="{BB962C8B-B14F-4D97-AF65-F5344CB8AC3E}">
        <p14:creationId xmlns:p14="http://schemas.microsoft.com/office/powerpoint/2010/main" val="17880534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D54B20CA-39BB-408F-9FD4-19BB6EAB1332}"/>
              </a:ext>
            </a:extLst>
          </p:cNvPr>
          <p:cNvSpPr>
            <a:spLocks noGrp="1"/>
          </p:cNvSpPr>
          <p:nvPr>
            <p:ph type="title"/>
          </p:nvPr>
        </p:nvSpPr>
        <p:spPr>
          <a:xfrm>
            <a:off x="1097280" y="286603"/>
            <a:ext cx="10058400" cy="702303"/>
          </a:xfrm>
        </p:spPr>
        <p:txBody>
          <a:bodyPr>
            <a:normAutofit fontScale="90000"/>
          </a:bodyPr>
          <a:lstStyle/>
          <a:p>
            <a:r>
              <a:rPr lang="zh-CN" altLang="en-US" dirty="0" smtClean="0"/>
              <a:t>内部接口</a:t>
            </a:r>
            <a:endParaRPr lang="zh-CN" altLang="en-US" dirty="0"/>
          </a:p>
        </p:txBody>
      </p:sp>
      <p:sp>
        <p:nvSpPr>
          <p:cNvPr id="4" name="内容占位符 3">
            <a:extLst>
              <a:ext uri="{FF2B5EF4-FFF2-40B4-BE49-F238E27FC236}">
                <a16:creationId xmlns:a16="http://schemas.microsoft.com/office/drawing/2014/main" xmlns="" id="{5648AD1E-1742-4558-A127-F930A51E1304}"/>
              </a:ext>
            </a:extLst>
          </p:cNvPr>
          <p:cNvSpPr>
            <a:spLocks noGrp="1"/>
          </p:cNvSpPr>
          <p:nvPr>
            <p:ph idx="1"/>
          </p:nvPr>
        </p:nvSpPr>
        <p:spPr>
          <a:xfrm>
            <a:off x="1097280" y="1779104"/>
            <a:ext cx="10058400" cy="4492487"/>
          </a:xfrm>
        </p:spPr>
        <p:txBody>
          <a:bodyPr>
            <a:normAutofit/>
          </a:bodyPr>
          <a:lstStyle/>
          <a:p>
            <a:r>
              <a:rPr lang="en-US" altLang="zh-CN" sz="3200" dirty="0"/>
              <a:t>1</a:t>
            </a:r>
            <a:r>
              <a:rPr lang="zh-CN" altLang="zh-CN" sz="3200" dirty="0"/>
              <a:t>．微信小程序通过点击按钮进行页面的跳转</a:t>
            </a:r>
          </a:p>
          <a:p>
            <a:r>
              <a:rPr lang="en-US" altLang="zh-CN" sz="3200" dirty="0"/>
              <a:t>2</a:t>
            </a:r>
            <a:r>
              <a:rPr lang="zh-CN" altLang="zh-CN" sz="3200" dirty="0"/>
              <a:t>．通过代码连接数据库并对数据库进行查询</a:t>
            </a:r>
          </a:p>
          <a:p>
            <a:r>
              <a:rPr lang="en-US" altLang="zh-CN" sz="3200" dirty="0"/>
              <a:t>3</a:t>
            </a:r>
            <a:r>
              <a:rPr lang="zh-CN" altLang="zh-CN" sz="3200" dirty="0"/>
              <a:t>．利用</a:t>
            </a:r>
            <a:r>
              <a:rPr lang="en-US" altLang="zh-CN" sz="3200" dirty="0"/>
              <a:t>form</a:t>
            </a:r>
            <a:r>
              <a:rPr lang="zh-CN" altLang="zh-CN" sz="3200" dirty="0"/>
              <a:t>表单将用</a:t>
            </a:r>
            <a:r>
              <a:rPr lang="en-US" altLang="zh-CN" sz="3200" dirty="0"/>
              <a:t>POST</a:t>
            </a:r>
            <a:r>
              <a:rPr lang="zh-CN" altLang="zh-CN" sz="3200" dirty="0"/>
              <a:t>方式提交的数据进行转递</a:t>
            </a:r>
          </a:p>
          <a:p>
            <a:r>
              <a:rPr lang="en-US" altLang="zh-CN" sz="3200" dirty="0"/>
              <a:t>4</a:t>
            </a:r>
            <a:r>
              <a:rPr lang="zh-CN" altLang="zh-CN" sz="3200" dirty="0"/>
              <a:t>．一些必要的数据为了跨页面访问进行微信小程序</a:t>
            </a:r>
            <a:r>
              <a:rPr lang="en-US" altLang="zh-CN" sz="3200" dirty="0"/>
              <a:t>app.js</a:t>
            </a:r>
            <a:r>
              <a:rPr lang="zh-CN" altLang="zh-CN" sz="3200" dirty="0"/>
              <a:t>中全局变量</a:t>
            </a:r>
            <a:r>
              <a:rPr lang="en-US" altLang="zh-CN" sz="3200" dirty="0" err="1"/>
              <a:t>globalData</a:t>
            </a:r>
            <a:r>
              <a:rPr lang="zh-CN" altLang="zh-CN" sz="3200" dirty="0"/>
              <a:t>的方式进行声明，模拟了</a:t>
            </a:r>
            <a:r>
              <a:rPr lang="en-US" altLang="zh-CN" sz="3200" dirty="0"/>
              <a:t>session</a:t>
            </a:r>
            <a:r>
              <a:rPr lang="zh-CN" altLang="zh-CN" sz="3200" dirty="0"/>
              <a:t>的部分功能。</a:t>
            </a:r>
          </a:p>
          <a:p>
            <a:endParaRPr lang="zh-CN" altLang="en-US" sz="3200" dirty="0"/>
          </a:p>
        </p:txBody>
      </p:sp>
    </p:spTree>
    <p:extLst>
      <p:ext uri="{BB962C8B-B14F-4D97-AF65-F5344CB8AC3E}">
        <p14:creationId xmlns:p14="http://schemas.microsoft.com/office/powerpoint/2010/main" val="3518025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CB4434DC-C7BE-4976-81E0-889471EBC686}"/>
              </a:ext>
            </a:extLst>
          </p:cNvPr>
          <p:cNvSpPr>
            <a:spLocks noGrp="1"/>
          </p:cNvSpPr>
          <p:nvPr>
            <p:ph type="title"/>
          </p:nvPr>
        </p:nvSpPr>
        <p:spPr>
          <a:xfrm>
            <a:off x="1097280" y="477078"/>
            <a:ext cx="10058400" cy="588040"/>
          </a:xfrm>
        </p:spPr>
        <p:txBody>
          <a:bodyPr>
            <a:normAutofit fontScale="90000"/>
          </a:bodyPr>
          <a:lstStyle/>
          <a:p>
            <a:r>
              <a:rPr lang="zh-CN" altLang="en-US" b="1" dirty="0" smtClean="0"/>
              <a:t>模块之间的接口</a:t>
            </a:r>
            <a:r>
              <a:rPr lang="zh-CN" altLang="zh-CN" b="1" dirty="0" smtClean="0"/>
              <a:t> </a:t>
            </a:r>
            <a:endParaRPr lang="zh-CN" altLang="en-US" dirty="0"/>
          </a:p>
        </p:txBody>
      </p:sp>
      <p:sp>
        <p:nvSpPr>
          <p:cNvPr id="4" name="内容占位符 3">
            <a:extLst>
              <a:ext uri="{FF2B5EF4-FFF2-40B4-BE49-F238E27FC236}">
                <a16:creationId xmlns:a16="http://schemas.microsoft.com/office/drawing/2014/main" xmlns="" id="{6D7A4BDE-24EF-43A2-81A8-CEA96BDC3160}"/>
              </a:ext>
            </a:extLst>
          </p:cNvPr>
          <p:cNvSpPr>
            <a:spLocks noGrp="1"/>
          </p:cNvSpPr>
          <p:nvPr>
            <p:ph idx="1"/>
          </p:nvPr>
        </p:nvSpPr>
        <p:spPr>
          <a:xfrm>
            <a:off x="178420" y="1156139"/>
            <a:ext cx="12013580" cy="5224783"/>
          </a:xfrm>
        </p:spPr>
        <p:txBody>
          <a:bodyPr>
            <a:noAutofit/>
          </a:bodyPr>
          <a:lstStyle/>
          <a:p>
            <a:r>
              <a:rPr lang="zh-CN" altLang="zh-CN" sz="2400" dirty="0"/>
              <a:t>微信提供了丰富的</a:t>
            </a:r>
            <a:r>
              <a:rPr lang="en-US" altLang="zh-CN" sz="2400" dirty="0"/>
              <a:t>API</a:t>
            </a:r>
            <a:r>
              <a:rPr lang="zh-CN" altLang="zh-CN" sz="2400" dirty="0"/>
              <a:t>供我们使用：</a:t>
            </a:r>
          </a:p>
          <a:p>
            <a:r>
              <a:rPr lang="en-US" altLang="zh-CN" sz="2400" dirty="0" err="1"/>
              <a:t>wx.getStroageSync</a:t>
            </a:r>
            <a:r>
              <a:rPr lang="zh-CN" altLang="zh-CN" sz="2400" dirty="0"/>
              <a:t>接口：此接口从本地缓存中同步获取指定</a:t>
            </a:r>
            <a:r>
              <a:rPr lang="en-US" altLang="zh-CN" sz="2400" dirty="0"/>
              <a:t>key</a:t>
            </a:r>
            <a:r>
              <a:rPr lang="zh-CN" altLang="zh-CN" sz="2400" dirty="0"/>
              <a:t>对应的内容将</a:t>
            </a:r>
            <a:r>
              <a:rPr lang="en-US" altLang="zh-CN" sz="2400" dirty="0"/>
              <a:t>data</a:t>
            </a:r>
            <a:r>
              <a:rPr lang="zh-CN" altLang="zh-CN" sz="2400" dirty="0"/>
              <a:t>存储在本地缓存中指定的</a:t>
            </a:r>
            <a:r>
              <a:rPr lang="en-US" altLang="zh-CN" sz="2400" dirty="0"/>
              <a:t>key</a:t>
            </a:r>
            <a:r>
              <a:rPr lang="zh-CN" altLang="zh-CN" sz="2400" dirty="0"/>
              <a:t>中，会覆盖掉原来该</a:t>
            </a:r>
            <a:r>
              <a:rPr lang="en-US" altLang="zh-CN" sz="2400" dirty="0"/>
              <a:t>key</a:t>
            </a:r>
            <a:r>
              <a:rPr lang="zh-CN" altLang="zh-CN" sz="2400" dirty="0"/>
              <a:t>对应的内容，这是一个同步接口，展示本地存储能力。</a:t>
            </a:r>
          </a:p>
          <a:p>
            <a:r>
              <a:rPr lang="en-US" altLang="zh-CN" sz="2400" dirty="0" err="1"/>
              <a:t>wx.login</a:t>
            </a:r>
            <a:r>
              <a:rPr lang="zh-CN" altLang="zh-CN" sz="2400" dirty="0"/>
              <a:t>接口：调用接口获取登录凭证（</a:t>
            </a:r>
            <a:r>
              <a:rPr lang="en-US" altLang="zh-CN" sz="2400" dirty="0"/>
              <a:t>code</a:t>
            </a:r>
            <a:r>
              <a:rPr lang="zh-CN" altLang="zh-CN" sz="2400" dirty="0"/>
              <a:t>）进而换取用户登录态信息，包括用户的唯一标识（</a:t>
            </a:r>
            <a:r>
              <a:rPr lang="en-US" altLang="zh-CN" sz="2400" dirty="0" err="1"/>
              <a:t>openid</a:t>
            </a:r>
            <a:r>
              <a:rPr lang="zh-CN" altLang="zh-CN" sz="2400" dirty="0"/>
              <a:t>）及本次登录的会话密钥（</a:t>
            </a:r>
            <a:r>
              <a:rPr lang="en-US" altLang="zh-CN" sz="2400" dirty="0" err="1"/>
              <a:t>session_key</a:t>
            </a:r>
            <a:r>
              <a:rPr lang="zh-CN" altLang="zh-CN" sz="2400" dirty="0"/>
              <a:t>）等。用户数据的加解密通讯需要依赖会话密钥完成。</a:t>
            </a:r>
          </a:p>
          <a:p>
            <a:r>
              <a:rPr lang="en-US" altLang="zh-CN" sz="2400" dirty="0" err="1"/>
              <a:t>wx.getSetting</a:t>
            </a:r>
            <a:r>
              <a:rPr lang="zh-CN" altLang="zh-CN" sz="2400" dirty="0"/>
              <a:t>接口：获取用户的当前设置。</a:t>
            </a:r>
          </a:p>
          <a:p>
            <a:r>
              <a:rPr lang="en-US" altLang="zh-CN" sz="2400" dirty="0" err="1"/>
              <a:t>wx.getUserInfo</a:t>
            </a:r>
            <a:r>
              <a:rPr lang="zh-CN" altLang="zh-CN" sz="2400" dirty="0"/>
              <a:t>接口：获取用户信息。</a:t>
            </a:r>
          </a:p>
          <a:p>
            <a:r>
              <a:rPr lang="en-US" altLang="zh-CN" sz="2400" dirty="0" err="1"/>
              <a:t>wx.navigateTo</a:t>
            </a:r>
            <a:r>
              <a:rPr lang="zh-CN" altLang="zh-CN" sz="2400" dirty="0"/>
              <a:t>接口：保留当前页面，跳转到应用内的某个页面。使用</a:t>
            </a:r>
            <a:r>
              <a:rPr lang="en-US" altLang="zh-CN" sz="2400" dirty="0" err="1"/>
              <a:t>wx.navigateBack</a:t>
            </a:r>
            <a:r>
              <a:rPr lang="zh-CN" altLang="zh-CN" sz="2400" dirty="0"/>
              <a:t>可以返回到原页面。</a:t>
            </a:r>
          </a:p>
          <a:p>
            <a:r>
              <a:rPr lang="en-US" altLang="zh-CN" sz="2400" dirty="0" err="1"/>
              <a:t>wx.request</a:t>
            </a:r>
            <a:r>
              <a:rPr lang="zh-CN" altLang="zh-CN" sz="2400" dirty="0"/>
              <a:t>接口：发起网络请求。通过此接口，可以实现微信小程序前后台的交互以及数据交换。</a:t>
            </a:r>
          </a:p>
          <a:p>
            <a:endParaRPr lang="zh-CN" altLang="zh-CN" sz="2400" dirty="0"/>
          </a:p>
        </p:txBody>
      </p:sp>
    </p:spTree>
    <p:extLst>
      <p:ext uri="{BB962C8B-B14F-4D97-AF65-F5344CB8AC3E}">
        <p14:creationId xmlns:p14="http://schemas.microsoft.com/office/powerpoint/2010/main" val="3717572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67D71CFE-C8B0-4457-A8A1-475C80E3AC2D}"/>
              </a:ext>
            </a:extLst>
          </p:cNvPr>
          <p:cNvSpPr>
            <a:spLocks noGrp="1"/>
          </p:cNvSpPr>
          <p:nvPr>
            <p:ph type="title"/>
          </p:nvPr>
        </p:nvSpPr>
        <p:spPr>
          <a:xfrm>
            <a:off x="1097280" y="286604"/>
            <a:ext cx="10058400" cy="869536"/>
          </a:xfrm>
        </p:spPr>
        <p:txBody>
          <a:bodyPr/>
          <a:lstStyle/>
          <a:p>
            <a:r>
              <a:rPr lang="zh-CN" altLang="en-US" dirty="0" smtClean="0"/>
              <a:t>数据结构设计</a:t>
            </a:r>
            <a:r>
              <a:rPr lang="en-US" altLang="zh-CN" dirty="0" smtClean="0"/>
              <a:t>-</a:t>
            </a:r>
            <a:r>
              <a:rPr lang="zh-CN" altLang="en-US" dirty="0" smtClean="0"/>
              <a:t>逻辑结构设计</a:t>
            </a:r>
            <a:endParaRPr lang="zh-CN" altLang="en-US" dirty="0"/>
          </a:p>
        </p:txBody>
      </p:sp>
      <p:sp>
        <p:nvSpPr>
          <p:cNvPr id="4" name="内容占位符 3">
            <a:extLst>
              <a:ext uri="{FF2B5EF4-FFF2-40B4-BE49-F238E27FC236}">
                <a16:creationId xmlns:a16="http://schemas.microsoft.com/office/drawing/2014/main" xmlns="" id="{FA1CBA8B-696C-40DD-8EBF-B2633F8550D5}"/>
              </a:ext>
            </a:extLst>
          </p:cNvPr>
          <p:cNvSpPr>
            <a:spLocks noGrp="1"/>
          </p:cNvSpPr>
          <p:nvPr>
            <p:ph idx="1"/>
          </p:nvPr>
        </p:nvSpPr>
        <p:spPr/>
        <p:txBody>
          <a:bodyPr>
            <a:noAutofit/>
          </a:bodyPr>
          <a:lstStyle/>
          <a:p>
            <a:r>
              <a:rPr lang="zh-CN" altLang="zh-CN" sz="2800" dirty="0"/>
              <a:t>问卷管理员（账号，密码，昵称）；</a:t>
            </a:r>
          </a:p>
          <a:p>
            <a:r>
              <a:rPr lang="zh-CN" altLang="zh-CN" sz="2800" dirty="0"/>
              <a:t>问题表（问题</a:t>
            </a:r>
            <a:r>
              <a:rPr lang="en-US" altLang="zh-CN" sz="2800" dirty="0"/>
              <a:t>ID</a:t>
            </a:r>
            <a:r>
              <a:rPr lang="zh-CN" altLang="zh-CN" sz="2800" dirty="0"/>
              <a:t>，问题名，问题可选项</a:t>
            </a:r>
            <a:r>
              <a:rPr lang="en-US" altLang="zh-CN" sz="2800" dirty="0"/>
              <a:t>1</a:t>
            </a:r>
            <a:r>
              <a:rPr lang="zh-CN" altLang="zh-CN" sz="2800" dirty="0"/>
              <a:t>，问题可选项</a:t>
            </a:r>
            <a:r>
              <a:rPr lang="en-US" altLang="zh-CN" sz="2800" dirty="0"/>
              <a:t>2</a:t>
            </a:r>
            <a:r>
              <a:rPr lang="zh-CN" altLang="zh-CN" sz="2800" dirty="0"/>
              <a:t>，</a:t>
            </a:r>
            <a:r>
              <a:rPr lang="en-US" altLang="zh-CN" sz="2800" dirty="0"/>
              <a:t>…</a:t>
            </a:r>
            <a:r>
              <a:rPr lang="zh-CN" altLang="zh-CN" sz="2800" dirty="0"/>
              <a:t>，问题可选项</a:t>
            </a:r>
            <a:r>
              <a:rPr lang="en-US" altLang="zh-CN" sz="2800" dirty="0"/>
              <a:t>n</a:t>
            </a:r>
            <a:r>
              <a:rPr lang="zh-CN" altLang="zh-CN" sz="2800" dirty="0"/>
              <a:t>）；</a:t>
            </a:r>
          </a:p>
          <a:p>
            <a:r>
              <a:rPr lang="zh-CN" altLang="zh-CN" sz="2800" dirty="0"/>
              <a:t>问题答案表名对应表（</a:t>
            </a:r>
            <a:r>
              <a:rPr lang="en-US" altLang="zh-CN" sz="2800" dirty="0"/>
              <a:t>ID</a:t>
            </a:r>
            <a:r>
              <a:rPr lang="zh-CN" altLang="zh-CN" sz="2800" dirty="0"/>
              <a:t>，新答案表名，新问题表名，新问题表创建管理员</a:t>
            </a:r>
            <a:r>
              <a:rPr lang="en-US" altLang="zh-CN" sz="2800" dirty="0"/>
              <a:t>ID</a:t>
            </a:r>
            <a:r>
              <a:rPr lang="zh-CN" altLang="zh-CN" sz="2800" dirty="0"/>
              <a:t>）；</a:t>
            </a:r>
          </a:p>
          <a:p>
            <a:r>
              <a:rPr lang="zh-CN" altLang="zh-CN" sz="2800" dirty="0"/>
              <a:t>微信用户（</a:t>
            </a:r>
            <a:r>
              <a:rPr lang="en-US" altLang="zh-CN" sz="2800" dirty="0"/>
              <a:t>ID</a:t>
            </a:r>
            <a:r>
              <a:rPr lang="zh-CN" altLang="zh-CN" sz="2800" dirty="0"/>
              <a:t>）；</a:t>
            </a:r>
          </a:p>
          <a:p>
            <a:r>
              <a:rPr lang="zh-CN" altLang="zh-CN" sz="2800" dirty="0"/>
              <a:t>问题搜集数据表（</a:t>
            </a:r>
            <a:r>
              <a:rPr lang="en-US" altLang="zh-CN" sz="2800" dirty="0"/>
              <a:t>ID</a:t>
            </a:r>
            <a:r>
              <a:rPr lang="zh-CN" altLang="zh-CN" sz="2800" dirty="0"/>
              <a:t>，问题</a:t>
            </a:r>
            <a:r>
              <a:rPr lang="en-US" altLang="zh-CN" sz="2800" dirty="0"/>
              <a:t>1</a:t>
            </a:r>
            <a:r>
              <a:rPr lang="zh-CN" altLang="zh-CN" sz="2800" dirty="0"/>
              <a:t>答案，问题</a:t>
            </a:r>
            <a:r>
              <a:rPr lang="en-US" altLang="zh-CN" sz="2800" dirty="0"/>
              <a:t>2</a:t>
            </a:r>
            <a:r>
              <a:rPr lang="zh-CN" altLang="zh-CN" sz="2800" dirty="0"/>
              <a:t>答案，</a:t>
            </a:r>
            <a:r>
              <a:rPr lang="en-US" altLang="zh-CN" sz="2800" dirty="0"/>
              <a:t>…</a:t>
            </a:r>
            <a:r>
              <a:rPr lang="zh-CN" altLang="zh-CN" sz="2800" dirty="0"/>
              <a:t>，问题</a:t>
            </a:r>
            <a:r>
              <a:rPr lang="en-US" altLang="zh-CN" sz="2800" dirty="0"/>
              <a:t>n</a:t>
            </a:r>
            <a:r>
              <a:rPr lang="zh-CN" altLang="zh-CN" sz="2800" dirty="0"/>
              <a:t>答案）；</a:t>
            </a:r>
          </a:p>
          <a:p>
            <a:endParaRPr lang="zh-CN" altLang="en-US" sz="2800" dirty="0"/>
          </a:p>
        </p:txBody>
      </p:sp>
      <p:pic>
        <p:nvPicPr>
          <p:cNvPr id="6" name="图片 5">
            <a:extLst>
              <a:ext uri="{FF2B5EF4-FFF2-40B4-BE49-F238E27FC236}">
                <a16:creationId xmlns:a16="http://schemas.microsoft.com/office/drawing/2014/main" xmlns="" id="{5B07D243-7951-4792-8988-73CB45684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3330" y="1"/>
            <a:ext cx="2938670" cy="1749208"/>
          </a:xfrm>
          <a:prstGeom prst="rect">
            <a:avLst/>
          </a:prstGeom>
        </p:spPr>
      </p:pic>
    </p:spTree>
    <p:extLst>
      <p:ext uri="{BB962C8B-B14F-4D97-AF65-F5344CB8AC3E}">
        <p14:creationId xmlns:p14="http://schemas.microsoft.com/office/powerpoint/2010/main" val="925996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20" y="5701862"/>
            <a:ext cx="1079849" cy="1156138"/>
          </a:xfrm>
          <a:prstGeom prst="rect">
            <a:avLst/>
          </a:prstGeom>
        </p:spPr>
      </p:pic>
      <p:sp>
        <p:nvSpPr>
          <p:cNvPr id="2" name="标题 1">
            <a:extLst>
              <a:ext uri="{FF2B5EF4-FFF2-40B4-BE49-F238E27FC236}">
                <a16:creationId xmlns:a16="http://schemas.microsoft.com/office/drawing/2014/main" xmlns="" id="{56166E68-B543-4D22-BB76-AA064EFAC619}"/>
              </a:ext>
            </a:extLst>
          </p:cNvPr>
          <p:cNvSpPr>
            <a:spLocks noGrp="1"/>
          </p:cNvSpPr>
          <p:nvPr>
            <p:ph type="title"/>
          </p:nvPr>
        </p:nvSpPr>
        <p:spPr/>
        <p:txBody>
          <a:bodyPr/>
          <a:lstStyle/>
          <a:p>
            <a:r>
              <a:rPr lang="zh-CN" altLang="en-US" dirty="0"/>
              <a:t>                                          </a:t>
            </a:r>
            <a:r>
              <a:rPr lang="zh-CN" altLang="en-US" dirty="0" smtClean="0"/>
              <a:t>物理结构设计</a:t>
            </a:r>
            <a:endParaRPr lang="zh-CN" altLang="en-US" dirty="0"/>
          </a:p>
        </p:txBody>
      </p:sp>
      <p:pic>
        <p:nvPicPr>
          <p:cNvPr id="9" name="图片占位符 8">
            <a:extLst>
              <a:ext uri="{FF2B5EF4-FFF2-40B4-BE49-F238E27FC236}">
                <a16:creationId xmlns:a16="http://schemas.microsoft.com/office/drawing/2014/main" xmlns="" id="{415160D5-6B47-4A3C-8F9A-D2F2AE7B52A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5116" r="15116"/>
          <a:stretch>
            <a:fillRect/>
          </a:stretch>
        </p:blipFill>
        <p:spPr>
          <a:xfrm>
            <a:off x="-69574" y="0"/>
            <a:ext cx="12244143" cy="4926629"/>
          </a:xfrm>
        </p:spPr>
      </p:pic>
      <p:sp>
        <p:nvSpPr>
          <p:cNvPr id="5" name="文本占位符 4">
            <a:extLst>
              <a:ext uri="{FF2B5EF4-FFF2-40B4-BE49-F238E27FC236}">
                <a16:creationId xmlns:a16="http://schemas.microsoft.com/office/drawing/2014/main" xmlns="" id="{D117727C-77C0-45F3-B1E5-CDEA861D9565}"/>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445262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6" name="标题 5">
            <a:extLst>
              <a:ext uri="{FF2B5EF4-FFF2-40B4-BE49-F238E27FC236}">
                <a16:creationId xmlns:a16="http://schemas.microsoft.com/office/drawing/2014/main" xmlns="" id="{803D328B-B7F4-437B-8CE4-78FD4933DD41}"/>
              </a:ext>
            </a:extLst>
          </p:cNvPr>
          <p:cNvSpPr>
            <a:spLocks noGrp="1"/>
          </p:cNvSpPr>
          <p:nvPr>
            <p:ph type="title"/>
          </p:nvPr>
        </p:nvSpPr>
        <p:spPr>
          <a:xfrm>
            <a:off x="1097280" y="286603"/>
            <a:ext cx="10058400" cy="702303"/>
          </a:xfrm>
        </p:spPr>
        <p:txBody>
          <a:bodyPr>
            <a:normAutofit fontScale="90000"/>
          </a:bodyPr>
          <a:lstStyle/>
          <a:p>
            <a:r>
              <a:rPr lang="zh-CN" altLang="zh-CN" dirty="0"/>
              <a:t>管理员</a:t>
            </a:r>
            <a:r>
              <a:rPr lang="en-US" altLang="zh-CN" dirty="0"/>
              <a:t>administrator</a:t>
            </a:r>
            <a:r>
              <a:rPr lang="zh-CN" altLang="zh-CN" dirty="0"/>
              <a:t>表</a:t>
            </a:r>
            <a:endParaRPr lang="zh-CN" altLang="en-US" dirty="0"/>
          </a:p>
        </p:txBody>
      </p:sp>
      <p:graphicFrame>
        <p:nvGraphicFramePr>
          <p:cNvPr id="2" name="内容占位符 1"/>
          <p:cNvGraphicFramePr>
            <a:graphicFrameLocks noGrp="1"/>
          </p:cNvGraphicFramePr>
          <p:nvPr>
            <p:ph idx="1"/>
            <p:extLst>
              <p:ext uri="{D42A27DB-BD31-4B8C-83A1-F6EECF244321}">
                <p14:modId xmlns:p14="http://schemas.microsoft.com/office/powerpoint/2010/main" val="1080764533"/>
              </p:ext>
            </p:extLst>
          </p:nvPr>
        </p:nvGraphicFramePr>
        <p:xfrm>
          <a:off x="1806500" y="1918011"/>
          <a:ext cx="9054920" cy="4223384"/>
        </p:xfrm>
        <a:graphic>
          <a:graphicData uri="http://schemas.openxmlformats.org/drawingml/2006/table">
            <a:tbl>
              <a:tblPr firstRow="1" firstCol="1" bandRow="1">
                <a:tableStyleId>{5C22544A-7EE6-4342-B048-85BDC9FD1C3A}</a:tableStyleId>
              </a:tblPr>
              <a:tblGrid>
                <a:gridCol w="1508799"/>
                <a:gridCol w="1508799"/>
                <a:gridCol w="1508799"/>
                <a:gridCol w="1508799"/>
                <a:gridCol w="1509862"/>
                <a:gridCol w="1509862"/>
              </a:tblGrid>
              <a:tr h="1055846">
                <a:tc>
                  <a:txBody>
                    <a:bodyPr/>
                    <a:lstStyle/>
                    <a:p>
                      <a:pPr algn="just">
                        <a:spcAft>
                          <a:spcPts val="0"/>
                        </a:spcAft>
                      </a:pPr>
                      <a:r>
                        <a:rPr lang="zh-CN" sz="2800" kern="100">
                          <a:effectLst/>
                        </a:rPr>
                        <a:t>字段名</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数据类型</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长度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主键</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非空</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描述</a:t>
                      </a:r>
                      <a:endParaRPr lang="zh-CN" sz="2000" kern="100">
                        <a:effectLst/>
                        <a:latin typeface="Calibri"/>
                        <a:ea typeface="宋体"/>
                        <a:cs typeface="Times New Roman"/>
                      </a:endParaRPr>
                    </a:p>
                  </a:txBody>
                  <a:tcPr marL="68580" marR="68580" marT="0" marB="0"/>
                </a:tc>
              </a:tr>
              <a:tr h="1055846">
                <a:tc>
                  <a:txBody>
                    <a:bodyPr/>
                    <a:lstStyle/>
                    <a:p>
                      <a:pPr algn="just">
                        <a:spcAft>
                          <a:spcPts val="0"/>
                        </a:spcAft>
                      </a:pPr>
                      <a:r>
                        <a:rPr lang="en-US" sz="2800" kern="100">
                          <a:effectLst/>
                        </a:rPr>
                        <a:t>account</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10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管理员账号</a:t>
                      </a:r>
                      <a:endParaRPr lang="zh-CN" sz="2000" kern="100">
                        <a:effectLst/>
                        <a:latin typeface="Calibri"/>
                        <a:ea typeface="宋体"/>
                        <a:cs typeface="Times New Roman"/>
                      </a:endParaRPr>
                    </a:p>
                  </a:txBody>
                  <a:tcPr marL="68580" marR="68580" marT="0" marB="0"/>
                </a:tc>
              </a:tr>
              <a:tr h="1055846">
                <a:tc>
                  <a:txBody>
                    <a:bodyPr/>
                    <a:lstStyle/>
                    <a:p>
                      <a:pPr algn="just">
                        <a:spcAft>
                          <a:spcPts val="0"/>
                        </a:spcAft>
                      </a:pPr>
                      <a:r>
                        <a:rPr lang="en-US" sz="2800" kern="100">
                          <a:effectLst/>
                        </a:rPr>
                        <a:t>password</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10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管理员密码</a:t>
                      </a:r>
                      <a:endParaRPr lang="zh-CN" sz="2000" kern="100">
                        <a:effectLst/>
                        <a:latin typeface="Calibri"/>
                        <a:ea typeface="宋体"/>
                        <a:cs typeface="Times New Roman"/>
                      </a:endParaRPr>
                    </a:p>
                  </a:txBody>
                  <a:tcPr marL="68580" marR="68580" marT="0" marB="0"/>
                </a:tc>
              </a:tr>
              <a:tr h="1055846">
                <a:tc>
                  <a:txBody>
                    <a:bodyPr/>
                    <a:lstStyle/>
                    <a:p>
                      <a:pPr algn="just">
                        <a:spcAft>
                          <a:spcPts val="0"/>
                        </a:spcAft>
                      </a:pPr>
                      <a:r>
                        <a:rPr lang="en-US" sz="2800" kern="100">
                          <a:effectLst/>
                        </a:rPr>
                        <a:t>name</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dirty="0">
                          <a:effectLst/>
                        </a:rPr>
                        <a:t>管理员昵称</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0547601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3608EB9B-59AD-40F8-AF8C-351EB91CDF12}"/>
              </a:ext>
            </a:extLst>
          </p:cNvPr>
          <p:cNvSpPr>
            <a:spLocks noGrp="1"/>
          </p:cNvSpPr>
          <p:nvPr>
            <p:ph type="title"/>
          </p:nvPr>
        </p:nvSpPr>
        <p:spPr>
          <a:xfrm>
            <a:off x="1097280" y="286603"/>
            <a:ext cx="10058400" cy="702303"/>
          </a:xfrm>
        </p:spPr>
        <p:txBody>
          <a:bodyPr>
            <a:normAutofit fontScale="90000"/>
          </a:bodyPr>
          <a:lstStyle/>
          <a:p>
            <a:r>
              <a:rPr lang="zh-CN" altLang="zh-CN" dirty="0"/>
              <a:t>问题</a:t>
            </a:r>
            <a:r>
              <a:rPr lang="en-US" altLang="zh-CN" dirty="0"/>
              <a:t>questions</a:t>
            </a:r>
            <a:r>
              <a:rPr lang="zh-CN" altLang="zh-CN" dirty="0"/>
              <a:t>表</a:t>
            </a:r>
            <a:r>
              <a:rPr lang="zh-CN" altLang="zh-CN" dirty="0" smtClean="0"/>
              <a: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75949514"/>
              </p:ext>
            </p:extLst>
          </p:nvPr>
        </p:nvGraphicFramePr>
        <p:xfrm>
          <a:off x="1694983" y="1156139"/>
          <a:ext cx="8073617" cy="4784184"/>
        </p:xfrm>
        <a:graphic>
          <a:graphicData uri="http://schemas.openxmlformats.org/drawingml/2006/table">
            <a:tbl>
              <a:tblPr firstRow="1" firstCol="1" bandRow="1">
                <a:tableStyleId>{5C22544A-7EE6-4342-B048-85BDC9FD1C3A}</a:tableStyleId>
              </a:tblPr>
              <a:tblGrid>
                <a:gridCol w="1152968"/>
                <a:gridCol w="1152968"/>
                <a:gridCol w="1152968"/>
                <a:gridCol w="1152968"/>
                <a:gridCol w="1153915"/>
                <a:gridCol w="1153915"/>
                <a:gridCol w="1153915"/>
              </a:tblGrid>
              <a:tr h="368014">
                <a:tc>
                  <a:txBody>
                    <a:bodyPr/>
                    <a:lstStyle/>
                    <a:p>
                      <a:pPr algn="just">
                        <a:spcAft>
                          <a:spcPts val="0"/>
                        </a:spcAft>
                      </a:pPr>
                      <a:r>
                        <a:rPr lang="zh-CN" sz="1800" kern="100">
                          <a:effectLst/>
                        </a:rPr>
                        <a:t>字段名</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数据类型</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长度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主键</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非空</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默认值</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描述</a:t>
                      </a:r>
                      <a:endParaRPr lang="zh-CN" sz="1400" kern="100">
                        <a:effectLst/>
                        <a:latin typeface="Calibri"/>
                        <a:ea typeface="宋体"/>
                        <a:cs typeface="Times New Roman"/>
                      </a:endParaRPr>
                    </a:p>
                  </a:txBody>
                  <a:tcPr marL="68580" marR="68580" marT="0" marB="0"/>
                </a:tc>
              </a:tr>
              <a:tr h="736029">
                <a:tc>
                  <a:txBody>
                    <a:bodyPr/>
                    <a:lstStyle/>
                    <a:p>
                      <a:pPr algn="just">
                        <a:spcAft>
                          <a:spcPts val="0"/>
                        </a:spcAft>
                      </a:pPr>
                      <a:r>
                        <a:rPr lang="en-US" sz="1800" kern="100">
                          <a:effectLst/>
                        </a:rPr>
                        <a:t>id</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int</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是</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是</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无</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问题标识符</a:t>
                      </a:r>
                      <a:r>
                        <a:rPr lang="en-US" sz="1800" kern="100">
                          <a:effectLst/>
                        </a:rPr>
                        <a:t>id</a:t>
                      </a:r>
                      <a:endParaRPr lang="zh-CN" sz="1400" kern="100">
                        <a:effectLst/>
                        <a:latin typeface="Calibri"/>
                        <a:ea typeface="宋体"/>
                        <a:cs typeface="Times New Roman"/>
                      </a:endParaRPr>
                    </a:p>
                  </a:txBody>
                  <a:tcPr marL="68580" marR="68580" marT="0" marB="0"/>
                </a:tc>
              </a:tr>
              <a:tr h="736029">
                <a:tc>
                  <a:txBody>
                    <a:bodyPr/>
                    <a:lstStyle/>
                    <a:p>
                      <a:pPr algn="just">
                        <a:spcAft>
                          <a:spcPts val="0"/>
                        </a:spcAft>
                      </a:pPr>
                      <a:r>
                        <a:rPr lang="en-US" sz="1800" kern="100">
                          <a:effectLst/>
                        </a:rPr>
                        <a:t>questionname</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问题名</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A</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A</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B</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B</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C</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C</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D</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D</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E</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E</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F</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NULL</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F</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G</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答案</a:t>
                      </a:r>
                      <a:r>
                        <a:rPr lang="en-US" sz="1800" kern="100">
                          <a:effectLst/>
                        </a:rPr>
                        <a:t>G</a:t>
                      </a:r>
                      <a:endParaRPr lang="zh-CN" sz="1400" kern="100">
                        <a:effectLst/>
                        <a:latin typeface="Calibri"/>
                        <a:ea typeface="宋体"/>
                        <a:cs typeface="Times New Roman"/>
                      </a:endParaRPr>
                    </a:p>
                  </a:txBody>
                  <a:tcPr marL="68580" marR="68580" marT="0" marB="0"/>
                </a:tc>
              </a:tr>
              <a:tr h="368014">
                <a:tc>
                  <a:txBody>
                    <a:bodyPr/>
                    <a:lstStyle/>
                    <a:p>
                      <a:pPr algn="just">
                        <a:spcAft>
                          <a:spcPts val="0"/>
                        </a:spcAft>
                      </a:pPr>
                      <a:r>
                        <a:rPr lang="en-US" sz="1800" kern="100">
                          <a:effectLst/>
                        </a:rPr>
                        <a:t>H</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varchar</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200</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否</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NULL</a:t>
                      </a:r>
                      <a:endParaRPr lang="zh-CN" sz="14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答案</a:t>
                      </a:r>
                      <a:r>
                        <a:rPr lang="en-US" sz="1800" kern="100" dirty="0">
                          <a:effectLst/>
                        </a:rPr>
                        <a:t>H</a:t>
                      </a:r>
                      <a:endParaRPr lang="zh-CN" sz="1400" kern="100" dirty="0">
                        <a:effectLst/>
                        <a:latin typeface="Calibri"/>
                        <a:ea typeface="宋体"/>
                        <a:cs typeface="Times New Roman"/>
                      </a:endParaRPr>
                    </a:p>
                  </a:txBody>
                  <a:tcPr marL="68580" marR="68580" marT="0" marB="0"/>
                </a:tc>
              </a:tr>
            </a:tbl>
          </a:graphicData>
        </a:graphic>
      </p:graphicFrame>
      <p:sp>
        <p:nvSpPr>
          <p:cNvPr id="6" name="Rectangle 1"/>
          <p:cNvSpPr>
            <a:spLocks noChangeArrowheads="1"/>
          </p:cNvSpPr>
          <p:nvPr/>
        </p:nvSpPr>
        <p:spPr bwMode="auto">
          <a:xfrm>
            <a:off x="3421063" y="2984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77456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3608EB9B-59AD-40F8-AF8C-351EB91CDF12}"/>
              </a:ext>
            </a:extLst>
          </p:cNvPr>
          <p:cNvSpPr>
            <a:spLocks noGrp="1"/>
          </p:cNvSpPr>
          <p:nvPr>
            <p:ph type="title"/>
          </p:nvPr>
        </p:nvSpPr>
        <p:spPr>
          <a:xfrm>
            <a:off x="1097280" y="286603"/>
            <a:ext cx="10058400" cy="702303"/>
          </a:xfrm>
        </p:spPr>
        <p:txBody>
          <a:bodyPr>
            <a:normAutofit fontScale="90000"/>
          </a:bodyPr>
          <a:lstStyle/>
          <a:p>
            <a:r>
              <a:rPr lang="zh-CN" altLang="zh-CN" dirty="0"/>
              <a:t>用户搜集数据</a:t>
            </a:r>
            <a:r>
              <a:rPr lang="en-US" altLang="zh-CN" dirty="0" err="1"/>
              <a:t>newinsert</a:t>
            </a:r>
            <a:r>
              <a:rPr lang="zh-CN" altLang="zh-CN" dirty="0"/>
              <a:t>表</a:t>
            </a:r>
            <a:r>
              <a:rPr lang="zh-CN" altLang="zh-CN" dirty="0" smtClean="0"/>
              <a:t>：</a:t>
            </a:r>
            <a:endParaRPr lang="zh-CN" altLang="en-US" dirty="0"/>
          </a:p>
        </p:txBody>
      </p:sp>
      <p:sp>
        <p:nvSpPr>
          <p:cNvPr id="6" name="Rectangle 1"/>
          <p:cNvSpPr>
            <a:spLocks noChangeArrowheads="1"/>
          </p:cNvSpPr>
          <p:nvPr/>
        </p:nvSpPr>
        <p:spPr bwMode="auto">
          <a:xfrm>
            <a:off x="3421063" y="2984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752103974"/>
              </p:ext>
            </p:extLst>
          </p:nvPr>
        </p:nvGraphicFramePr>
        <p:xfrm>
          <a:off x="780584" y="1156140"/>
          <a:ext cx="9166306" cy="4107235"/>
        </p:xfrm>
        <a:graphic>
          <a:graphicData uri="http://schemas.openxmlformats.org/drawingml/2006/table">
            <a:tbl>
              <a:tblPr firstRow="1" firstCol="1" bandRow="1">
                <a:tableStyleId>{5C22544A-7EE6-4342-B048-85BDC9FD1C3A}</a:tableStyleId>
              </a:tblPr>
              <a:tblGrid>
                <a:gridCol w="1253838"/>
                <a:gridCol w="1253838"/>
                <a:gridCol w="1253838"/>
                <a:gridCol w="1253838"/>
                <a:gridCol w="1254868"/>
                <a:gridCol w="1254868"/>
                <a:gridCol w="1641218"/>
              </a:tblGrid>
              <a:tr h="821447">
                <a:tc>
                  <a:txBody>
                    <a:bodyPr/>
                    <a:lstStyle/>
                    <a:p>
                      <a:pPr algn="just">
                        <a:spcAft>
                          <a:spcPts val="0"/>
                        </a:spcAft>
                      </a:pPr>
                      <a:r>
                        <a:rPr lang="zh-CN" sz="2000" kern="100">
                          <a:effectLst/>
                        </a:rPr>
                        <a:t>字段名</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数据类型</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长度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主键</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非空</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默认值</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描述</a:t>
                      </a:r>
                      <a:endParaRPr lang="zh-CN" sz="1600" kern="100">
                        <a:effectLst/>
                        <a:latin typeface="Calibri"/>
                        <a:ea typeface="宋体"/>
                        <a:cs typeface="Times New Roman"/>
                      </a:endParaRPr>
                    </a:p>
                  </a:txBody>
                  <a:tcPr marL="68580" marR="68580" marT="0" marB="0"/>
                </a:tc>
              </a:tr>
              <a:tr h="821447">
                <a:tc>
                  <a:txBody>
                    <a:bodyPr/>
                    <a:lstStyle/>
                    <a:p>
                      <a:pPr algn="just">
                        <a:spcAft>
                          <a:spcPts val="0"/>
                        </a:spcAft>
                      </a:pPr>
                      <a:r>
                        <a:rPr lang="en-US" sz="2000" kern="100">
                          <a:effectLst/>
                        </a:rPr>
                        <a:t>Id</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int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无</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数据</a:t>
                      </a:r>
                      <a:r>
                        <a:rPr lang="en-US" sz="2000" kern="100">
                          <a:effectLst/>
                        </a:rPr>
                        <a:t>id</a:t>
                      </a:r>
                      <a:endParaRPr lang="zh-CN" sz="1600" kern="100">
                        <a:effectLst/>
                        <a:latin typeface="Calibri"/>
                        <a:ea typeface="宋体"/>
                        <a:cs typeface="Times New Roman"/>
                      </a:endParaRPr>
                    </a:p>
                  </a:txBody>
                  <a:tcPr marL="68580" marR="68580" marT="0" marB="0"/>
                </a:tc>
              </a:tr>
              <a:tr h="821447">
                <a:tc>
                  <a:txBody>
                    <a:bodyPr/>
                    <a:lstStyle/>
                    <a:p>
                      <a:pPr algn="just">
                        <a:spcAft>
                          <a:spcPts val="0"/>
                        </a:spcAft>
                      </a:pPr>
                      <a:r>
                        <a:rPr lang="en-US" sz="2000" kern="100">
                          <a:effectLst/>
                        </a:rPr>
                        <a:t>One</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NULL</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问题</a:t>
                      </a:r>
                      <a:r>
                        <a:rPr lang="en-US" sz="2000" kern="100">
                          <a:effectLst/>
                        </a:rPr>
                        <a:t>1</a:t>
                      </a:r>
                      <a:r>
                        <a:rPr lang="zh-CN" sz="2000" kern="100">
                          <a:effectLst/>
                        </a:rPr>
                        <a:t>答案</a:t>
                      </a:r>
                      <a:endParaRPr lang="zh-CN" sz="1600" kern="100">
                        <a:effectLst/>
                        <a:latin typeface="Calibri"/>
                        <a:ea typeface="宋体"/>
                        <a:cs typeface="Times New Roman"/>
                      </a:endParaRPr>
                    </a:p>
                  </a:txBody>
                  <a:tcPr marL="68580" marR="68580" marT="0" marB="0"/>
                </a:tc>
              </a:tr>
              <a:tr h="821447">
                <a:tc>
                  <a:txBody>
                    <a:bodyPr/>
                    <a:lstStyle/>
                    <a:p>
                      <a:pPr algn="just">
                        <a:spcAft>
                          <a:spcPts val="0"/>
                        </a:spcAft>
                      </a:pPr>
                      <a:r>
                        <a:rPr lang="en-US" sz="2000" kern="100">
                          <a:effectLst/>
                        </a:rPr>
                        <a:t>Two</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NULL</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问题</a:t>
                      </a:r>
                      <a:r>
                        <a:rPr lang="en-US" sz="2000" kern="100" dirty="0">
                          <a:effectLst/>
                        </a:rPr>
                        <a:t>2</a:t>
                      </a:r>
                      <a:r>
                        <a:rPr lang="zh-CN" sz="2000" kern="100" dirty="0">
                          <a:effectLst/>
                        </a:rPr>
                        <a:t>答案</a:t>
                      </a:r>
                      <a:endParaRPr lang="zh-CN" sz="1600" kern="100" dirty="0">
                        <a:effectLst/>
                        <a:latin typeface="Calibri"/>
                        <a:ea typeface="宋体"/>
                        <a:cs typeface="Times New Roman"/>
                      </a:endParaRPr>
                    </a:p>
                  </a:txBody>
                  <a:tcPr marL="68580" marR="68580" marT="0" marB="0"/>
                </a:tc>
              </a:tr>
              <a:tr h="821447">
                <a:tc>
                  <a:txBody>
                    <a:bodyPr/>
                    <a:lstStyle/>
                    <a:p>
                      <a:pPr algn="just">
                        <a:spcAft>
                          <a:spcPts val="0"/>
                        </a:spcAft>
                      </a:pPr>
                      <a:r>
                        <a:rPr lang="en-US" sz="20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NULL</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问题</a:t>
                      </a:r>
                      <a:r>
                        <a:rPr lang="en-US" sz="2000" kern="100" dirty="0">
                          <a:effectLst/>
                        </a:rPr>
                        <a:t>…</a:t>
                      </a:r>
                      <a:r>
                        <a:rPr lang="zh-CN" sz="2000" kern="100" dirty="0">
                          <a:effectLst/>
                        </a:rPr>
                        <a:t>答案</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456147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5" name="标题 4">
            <a:extLst>
              <a:ext uri="{FF2B5EF4-FFF2-40B4-BE49-F238E27FC236}">
                <a16:creationId xmlns:a16="http://schemas.microsoft.com/office/drawing/2014/main" xmlns="" id="{C4B0661B-9685-4251-8F2A-B4F890D7DE38}"/>
              </a:ext>
            </a:extLst>
          </p:cNvPr>
          <p:cNvSpPr>
            <a:spLocks noGrp="1"/>
          </p:cNvSpPr>
          <p:nvPr>
            <p:ph type="title"/>
          </p:nvPr>
        </p:nvSpPr>
        <p:spPr>
          <a:xfrm>
            <a:off x="1097280" y="286604"/>
            <a:ext cx="10058400" cy="869536"/>
          </a:xfrm>
        </p:spPr>
        <p:txBody>
          <a:bodyPr/>
          <a:lstStyle/>
          <a:p>
            <a:r>
              <a:rPr lang="zh-CN" altLang="en-US" dirty="0"/>
              <a:t>                                引言</a:t>
            </a:r>
          </a:p>
        </p:txBody>
      </p:sp>
      <p:sp>
        <p:nvSpPr>
          <p:cNvPr id="6" name="内容占位符 5">
            <a:extLst>
              <a:ext uri="{FF2B5EF4-FFF2-40B4-BE49-F238E27FC236}">
                <a16:creationId xmlns:a16="http://schemas.microsoft.com/office/drawing/2014/main" xmlns="" id="{6A57514D-99AD-4C8C-82FB-96C1A6D12CEE}"/>
              </a:ext>
            </a:extLst>
          </p:cNvPr>
          <p:cNvSpPr>
            <a:spLocks noGrp="1"/>
          </p:cNvSpPr>
          <p:nvPr>
            <p:ph idx="1"/>
          </p:nvPr>
        </p:nvSpPr>
        <p:spPr>
          <a:xfrm>
            <a:off x="539923" y="1338145"/>
            <a:ext cx="11302671" cy="4683513"/>
          </a:xfrm>
        </p:spPr>
        <p:txBody>
          <a:bodyPr>
            <a:normAutofit/>
          </a:bodyPr>
          <a:lstStyle/>
          <a:p>
            <a:r>
              <a:rPr lang="zh-CN" altLang="zh-CN" dirty="0"/>
              <a:t>编写目的</a:t>
            </a:r>
          </a:p>
          <a:p>
            <a:r>
              <a:rPr lang="zh-CN" altLang="zh-CN" dirty="0"/>
              <a:t>随着计算机的发展，随之而产生的许多计算机软件业在一步一步改变着人们的日常生活，包括衣、食、住、行等各个方面，但是在此发展过程中，人们对计算机行业产品的需求也在不断提高，人们对计算机产品需求的日益提高与计算机生产发展速度已经逐渐形成了矛盾，这迫切需要新一代、现代化的计算机产品的出现来满足人们的需求。因此我们以此开发项目作为实例来阐释一下如何才能以最小的代价（包括时间和金钱）来开发出高质量的软件来，以此来满足人们日益增长的需求。</a:t>
            </a:r>
          </a:p>
          <a:p>
            <a:r>
              <a:rPr lang="zh-CN" altLang="zh-CN" dirty="0"/>
              <a:t>问卷调查是社会学常用的研究方法</a:t>
            </a:r>
            <a:r>
              <a:rPr lang="en-US" altLang="zh-CN" dirty="0"/>
              <a:t>,</a:t>
            </a:r>
            <a:r>
              <a:rPr lang="zh-CN" altLang="zh-CN" dirty="0"/>
              <a:t>可用于描述性、解释性或探索性的研究。随着计算机技术的迅速发展</a:t>
            </a:r>
            <a:r>
              <a:rPr lang="en-US" altLang="zh-CN" dirty="0"/>
              <a:t>, </a:t>
            </a:r>
            <a:r>
              <a:rPr lang="zh-CN" altLang="zh-CN" dirty="0"/>
              <a:t>计算机辅助问卷调查开始兴起。它的出现并不是取代传统调查方式</a:t>
            </a:r>
            <a:r>
              <a:rPr lang="en-US" altLang="zh-CN" dirty="0"/>
              <a:t>,</a:t>
            </a:r>
            <a:r>
              <a:rPr lang="zh-CN" altLang="zh-CN" dirty="0"/>
              <a:t>而是与之相辅相成</a:t>
            </a:r>
            <a:r>
              <a:rPr lang="en-US" altLang="zh-CN" dirty="0"/>
              <a:t>,</a:t>
            </a:r>
            <a:r>
              <a:rPr lang="zh-CN" altLang="zh-CN" dirty="0"/>
              <a:t>以达成最佳调查效果。但问卷如何能更加广泛的传播以及不同类别的问卷如何能精准的发布到相关人群的手中一直是困扰问卷发行的主要问题。随着移动互联网的发展，移动社交软件已经成为人们日常生活不可或缺的一部分。所以通过社交软件平台发布可以有效的解决上述问题。</a:t>
            </a:r>
          </a:p>
          <a:p>
            <a:r>
              <a:rPr lang="zh-CN" altLang="zh-CN" dirty="0"/>
              <a:t>本项目小组通过使用在祖国大陆最流行的社交软件</a:t>
            </a:r>
            <a:r>
              <a:rPr lang="en-US" altLang="zh-CN" dirty="0"/>
              <a:t>-</a:t>
            </a:r>
            <a:r>
              <a:rPr lang="zh-CN" altLang="zh-CN" dirty="0"/>
              <a:t>微信中的微信小程序来生成调查问卷以方便微信用户登录填写调查问卷。本项目小组基于此方案撰写软件系统总体概要设计以供天津理工大学企划与项目开发指导老师以及指导学长、学姐阅读。</a:t>
            </a:r>
          </a:p>
          <a:p>
            <a:endParaRPr lang="zh-CN" altLang="en-US" dirty="0"/>
          </a:p>
        </p:txBody>
      </p:sp>
    </p:spTree>
    <p:extLst>
      <p:ext uri="{BB962C8B-B14F-4D97-AF65-F5344CB8AC3E}">
        <p14:creationId xmlns:p14="http://schemas.microsoft.com/office/powerpoint/2010/main" val="3829914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3608EB9B-59AD-40F8-AF8C-351EB91CDF12}"/>
              </a:ext>
            </a:extLst>
          </p:cNvPr>
          <p:cNvSpPr>
            <a:spLocks noGrp="1"/>
          </p:cNvSpPr>
          <p:nvPr>
            <p:ph type="title"/>
          </p:nvPr>
        </p:nvSpPr>
        <p:spPr>
          <a:xfrm>
            <a:off x="1097280" y="286603"/>
            <a:ext cx="10058400" cy="702303"/>
          </a:xfrm>
        </p:spPr>
        <p:txBody>
          <a:bodyPr>
            <a:normAutofit fontScale="90000"/>
          </a:bodyPr>
          <a:lstStyle/>
          <a:p>
            <a:r>
              <a:rPr lang="zh-CN" altLang="zh-CN" dirty="0"/>
              <a:t>问题答案表名对应表</a:t>
            </a:r>
            <a:r>
              <a:rPr lang="en-US" altLang="zh-CN" dirty="0"/>
              <a:t>relation</a:t>
            </a:r>
            <a:r>
              <a:rPr lang="zh-CN" altLang="zh-CN" dirty="0" smtClean="0"/>
              <a:t>：</a:t>
            </a:r>
            <a:endParaRPr lang="zh-CN" altLang="en-US" dirty="0"/>
          </a:p>
        </p:txBody>
      </p:sp>
      <p:sp>
        <p:nvSpPr>
          <p:cNvPr id="6" name="Rectangle 1"/>
          <p:cNvSpPr>
            <a:spLocks noChangeArrowheads="1"/>
          </p:cNvSpPr>
          <p:nvPr/>
        </p:nvSpPr>
        <p:spPr bwMode="auto">
          <a:xfrm>
            <a:off x="3421063" y="2984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3582701755"/>
              </p:ext>
            </p:extLst>
          </p:nvPr>
        </p:nvGraphicFramePr>
        <p:xfrm>
          <a:off x="869796" y="1156140"/>
          <a:ext cx="9210906" cy="4374864"/>
        </p:xfrm>
        <a:graphic>
          <a:graphicData uri="http://schemas.openxmlformats.org/drawingml/2006/table">
            <a:tbl>
              <a:tblPr firstRow="1" firstCol="1" bandRow="1">
                <a:tableStyleId>{5C22544A-7EE6-4342-B048-85BDC9FD1C3A}</a:tableStyleId>
              </a:tblPr>
              <a:tblGrid>
                <a:gridCol w="1709251"/>
                <a:gridCol w="1443183"/>
                <a:gridCol w="1422478"/>
                <a:gridCol w="1415231"/>
                <a:gridCol w="1416266"/>
                <a:gridCol w="1804497"/>
              </a:tblGrid>
              <a:tr h="624980">
                <a:tc>
                  <a:txBody>
                    <a:bodyPr/>
                    <a:lstStyle/>
                    <a:p>
                      <a:pPr algn="just">
                        <a:spcAft>
                          <a:spcPts val="0"/>
                        </a:spcAft>
                      </a:pPr>
                      <a:r>
                        <a:rPr lang="zh-CN" sz="2000" kern="100">
                          <a:effectLst/>
                        </a:rPr>
                        <a:t>字段名</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数据类型</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长度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主键</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非空</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描述</a:t>
                      </a:r>
                      <a:endParaRPr lang="zh-CN" sz="1600" kern="100">
                        <a:effectLst/>
                        <a:latin typeface="Calibri"/>
                        <a:ea typeface="宋体"/>
                        <a:cs typeface="Times New Roman"/>
                      </a:endParaRPr>
                    </a:p>
                  </a:txBody>
                  <a:tcPr marL="68580" marR="68580" marT="0" marB="0"/>
                </a:tc>
              </a:tr>
              <a:tr h="624980">
                <a:tc>
                  <a:txBody>
                    <a:bodyPr/>
                    <a:lstStyle/>
                    <a:p>
                      <a:pPr algn="just">
                        <a:spcAft>
                          <a:spcPts val="0"/>
                        </a:spcAft>
                      </a:pPr>
                      <a:r>
                        <a:rPr lang="en-US" sz="2000" kern="100">
                          <a:effectLst/>
                        </a:rPr>
                        <a:t>id</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Int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标识符</a:t>
                      </a:r>
                      <a:r>
                        <a:rPr lang="en-US" sz="2000" kern="100">
                          <a:effectLst/>
                        </a:rPr>
                        <a:t>id</a:t>
                      </a:r>
                      <a:endParaRPr lang="zh-CN" sz="1600" kern="100">
                        <a:effectLst/>
                        <a:latin typeface="Calibri"/>
                        <a:ea typeface="宋体"/>
                        <a:cs typeface="Times New Roman"/>
                      </a:endParaRPr>
                    </a:p>
                  </a:txBody>
                  <a:tcPr marL="68580" marR="68580" marT="0" marB="0"/>
                </a:tc>
              </a:tr>
              <a:tr h="1249962">
                <a:tc>
                  <a:txBody>
                    <a:bodyPr/>
                    <a:lstStyle/>
                    <a:p>
                      <a:pPr algn="just">
                        <a:spcAft>
                          <a:spcPts val="0"/>
                        </a:spcAft>
                      </a:pPr>
                      <a:r>
                        <a:rPr lang="en-US" sz="2000" kern="100">
                          <a:effectLst/>
                        </a:rPr>
                        <a:t>QuestionTable</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否</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问题表名</a:t>
                      </a:r>
                      <a:endParaRPr lang="zh-CN" sz="1600" kern="100">
                        <a:effectLst/>
                        <a:latin typeface="Calibri"/>
                        <a:ea typeface="宋体"/>
                        <a:cs typeface="Times New Roman"/>
                      </a:endParaRPr>
                    </a:p>
                  </a:txBody>
                  <a:tcPr marL="68580" marR="68580" marT="0" marB="0"/>
                </a:tc>
              </a:tr>
              <a:tr h="624980">
                <a:tc>
                  <a:txBody>
                    <a:bodyPr/>
                    <a:lstStyle/>
                    <a:p>
                      <a:pPr algn="just">
                        <a:spcAft>
                          <a:spcPts val="0"/>
                        </a:spcAft>
                      </a:pPr>
                      <a:r>
                        <a:rPr lang="en-US" sz="2000" kern="100">
                          <a:effectLst/>
                        </a:rPr>
                        <a:t>insertTable</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用户数据表名</a:t>
                      </a:r>
                      <a:endParaRPr lang="zh-CN" sz="1600" kern="100">
                        <a:effectLst/>
                        <a:latin typeface="Calibri"/>
                        <a:ea typeface="宋体"/>
                        <a:cs typeface="Times New Roman"/>
                      </a:endParaRPr>
                    </a:p>
                  </a:txBody>
                  <a:tcPr marL="68580" marR="68580" marT="0" marB="0"/>
                </a:tc>
              </a:tr>
              <a:tr h="1249962">
                <a:tc>
                  <a:txBody>
                    <a:bodyPr/>
                    <a:lstStyle/>
                    <a:p>
                      <a:pPr algn="just">
                        <a:spcAft>
                          <a:spcPts val="0"/>
                        </a:spcAft>
                      </a:pPr>
                      <a:r>
                        <a:rPr lang="en-US" sz="2000" kern="100">
                          <a:effectLst/>
                        </a:rPr>
                        <a:t>AdminAccount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varchar</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否</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是</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修改此问卷管理员号</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456147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3EC4C85F-1A46-4134-96C5-4A36E815D290}"/>
              </a:ext>
            </a:extLst>
          </p:cNvPr>
          <p:cNvSpPr>
            <a:spLocks noGrp="1"/>
          </p:cNvSpPr>
          <p:nvPr>
            <p:ph type="title"/>
          </p:nvPr>
        </p:nvSpPr>
        <p:spPr/>
        <p:txBody>
          <a:bodyPr/>
          <a:lstStyle/>
          <a:p>
            <a:r>
              <a:rPr lang="zh-CN" altLang="en-US" sz="4000" b="1" dirty="0"/>
              <a:t>                                          </a:t>
            </a:r>
            <a:r>
              <a:rPr lang="zh-CN" altLang="en-US" sz="4000" b="1" dirty="0" smtClean="0"/>
              <a:t>数据</a:t>
            </a:r>
            <a:r>
              <a:rPr lang="zh-CN" altLang="en-US" sz="4000" b="1" dirty="0" smtClean="0"/>
              <a:t>结构与程序的关系</a:t>
            </a:r>
            <a:endParaRPr lang="zh-CN" altLang="en-US" sz="4000" b="1" dirty="0"/>
          </a:p>
        </p:txBody>
      </p:sp>
      <p:pic>
        <p:nvPicPr>
          <p:cNvPr id="8" name="图片占位符 7">
            <a:extLst>
              <a:ext uri="{FF2B5EF4-FFF2-40B4-BE49-F238E27FC236}">
                <a16:creationId xmlns:a16="http://schemas.microsoft.com/office/drawing/2014/main" xmlns="" id="{2E50A84E-9DC2-496B-A310-8711ACB08E7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832" b="25832"/>
          <a:stretch>
            <a:fillRect/>
          </a:stretch>
        </p:blipFill>
        <p:spPr/>
      </p:pic>
      <p:sp>
        <p:nvSpPr>
          <p:cNvPr id="6" name="文本占位符 5">
            <a:extLst>
              <a:ext uri="{FF2B5EF4-FFF2-40B4-BE49-F238E27FC236}">
                <a16:creationId xmlns:a16="http://schemas.microsoft.com/office/drawing/2014/main" xmlns="" id="{646E061B-5F5D-4A00-966C-9D0476A44012}"/>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967093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noAutofit/>
          </a:bodyPr>
          <a:lstStyle/>
          <a:p>
            <a:r>
              <a:rPr lang="en-US" altLang="zh-CN" sz="2800" dirty="0"/>
              <a:t>1</a:t>
            </a:r>
            <a:r>
              <a:rPr lang="zh-CN" altLang="zh-CN" sz="2800" dirty="0"/>
              <a:t>．调查问卷调用问题</a:t>
            </a:r>
            <a:r>
              <a:rPr lang="en-US" altLang="zh-CN" sz="2800" dirty="0"/>
              <a:t>questions</a:t>
            </a:r>
            <a:r>
              <a:rPr lang="zh-CN" altLang="zh-CN" sz="2800" dirty="0"/>
              <a:t>表（默认表）中的数据来进行显示。</a:t>
            </a:r>
          </a:p>
          <a:p>
            <a:r>
              <a:rPr lang="en-US" altLang="zh-CN" sz="2800" dirty="0"/>
              <a:t>2</a:t>
            </a:r>
            <a:r>
              <a:rPr lang="zh-CN" altLang="zh-CN" sz="2800" dirty="0"/>
              <a:t>．调查问卷用户进行调查问卷提交后，数据会插入到用户搜集数据</a:t>
            </a:r>
            <a:r>
              <a:rPr lang="en-US" altLang="zh-CN" sz="2800" dirty="0" err="1"/>
              <a:t>NewInsert</a:t>
            </a:r>
            <a:r>
              <a:rPr lang="zh-CN" altLang="zh-CN" sz="2800" dirty="0"/>
              <a:t>表（默认表）中。</a:t>
            </a:r>
          </a:p>
          <a:p>
            <a:r>
              <a:rPr lang="en-US" altLang="zh-CN" sz="2800" dirty="0"/>
              <a:t>3</a:t>
            </a:r>
            <a:r>
              <a:rPr lang="zh-CN" altLang="zh-CN" sz="2800" dirty="0"/>
              <a:t>．管理员进行登录时需要进行对管理员</a:t>
            </a:r>
            <a:r>
              <a:rPr lang="en-US" altLang="zh-CN" sz="2800" dirty="0"/>
              <a:t>Administrator</a:t>
            </a:r>
            <a:r>
              <a:rPr lang="zh-CN" altLang="zh-CN" sz="2800" dirty="0"/>
              <a:t>表的查询确保管理员账号密码是否正确输入。</a:t>
            </a:r>
          </a:p>
          <a:p>
            <a:r>
              <a:rPr lang="en-US" altLang="zh-CN" sz="2800" dirty="0"/>
              <a:t>4</a:t>
            </a:r>
            <a:r>
              <a:rPr lang="zh-CN" altLang="zh-CN" sz="2800" dirty="0"/>
              <a:t>．管理员对数据表进行更改后，会生成一个新的问题表，以及一个新的答案搜集表，以及问题与答案对应表，每次调查问卷为最新问题表中的内容，插入数据到最新的答案搜集表中。</a:t>
            </a:r>
          </a:p>
          <a:p>
            <a:endParaRPr lang="zh-CN" altLang="en-US" sz="2800" dirty="0"/>
          </a:p>
        </p:txBody>
      </p:sp>
    </p:spTree>
    <p:extLst>
      <p:ext uri="{BB962C8B-B14F-4D97-AF65-F5344CB8AC3E}">
        <p14:creationId xmlns:p14="http://schemas.microsoft.com/office/powerpoint/2010/main" val="2707804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192748BC-244A-4CA9-9E0E-EC69FC9CB190}"/>
              </a:ext>
            </a:extLst>
          </p:cNvPr>
          <p:cNvSpPr>
            <a:spLocks noGrp="1"/>
          </p:cNvSpPr>
          <p:nvPr>
            <p:ph type="title"/>
          </p:nvPr>
        </p:nvSpPr>
        <p:spPr>
          <a:xfrm>
            <a:off x="1097280" y="286603"/>
            <a:ext cx="10058400" cy="702303"/>
          </a:xfrm>
        </p:spPr>
        <p:txBody>
          <a:bodyPr>
            <a:normAutofit fontScale="90000"/>
          </a:bodyPr>
          <a:lstStyle/>
          <a:p>
            <a:r>
              <a:rPr lang="zh-CN" altLang="en-US" dirty="0" smtClean="0"/>
              <a:t>运行设计</a:t>
            </a:r>
            <a:r>
              <a:rPr lang="en-US" altLang="zh-CN" dirty="0" smtClean="0"/>
              <a:t>-</a:t>
            </a:r>
            <a:r>
              <a:rPr lang="zh-CN" altLang="en-US" dirty="0" smtClean="0"/>
              <a:t>运行模块的组合</a:t>
            </a:r>
            <a:endParaRPr lang="zh-CN" altLang="en-US" dirty="0"/>
          </a:p>
        </p:txBody>
      </p:sp>
      <p:sp>
        <p:nvSpPr>
          <p:cNvPr id="4" name="内容占位符 3"/>
          <p:cNvSpPr>
            <a:spLocks noGrp="1"/>
          </p:cNvSpPr>
          <p:nvPr>
            <p:ph idx="1"/>
          </p:nvPr>
        </p:nvSpPr>
        <p:spPr/>
        <p:txBody>
          <a:bodyPr/>
          <a:lstStyle/>
          <a:p>
            <a:endParaRPr lang="zh-CN" altLang="en-US"/>
          </a:p>
        </p:txBody>
      </p:sp>
      <p:sp>
        <p:nvSpPr>
          <p:cNvPr id="7" name="矩形 6"/>
          <p:cNvSpPr/>
          <p:nvPr/>
        </p:nvSpPr>
        <p:spPr>
          <a:xfrm>
            <a:off x="1253602" y="2338167"/>
            <a:ext cx="9674593" cy="3046988"/>
          </a:xfrm>
          <a:prstGeom prst="rect">
            <a:avLst/>
          </a:prstGeom>
        </p:spPr>
        <p:txBody>
          <a:bodyPr wrap="square">
            <a:spAutoFit/>
          </a:bodyPr>
          <a:lstStyle/>
          <a:p>
            <a:r>
              <a:rPr lang="en-US" altLang="zh-CN" sz="2400" dirty="0"/>
              <a:t>1</a:t>
            </a:r>
            <a:r>
              <a:rPr lang="zh-CN" altLang="zh-CN" sz="2400" dirty="0"/>
              <a:t>．调查问卷调用问题</a:t>
            </a:r>
            <a:r>
              <a:rPr lang="en-US" altLang="zh-CN" sz="2400" dirty="0"/>
              <a:t>questions</a:t>
            </a:r>
            <a:r>
              <a:rPr lang="zh-CN" altLang="zh-CN" sz="2400" dirty="0"/>
              <a:t>表（默认表）中的数据来进行显示。</a:t>
            </a:r>
          </a:p>
          <a:p>
            <a:r>
              <a:rPr lang="en-US" altLang="zh-CN" sz="2400" dirty="0"/>
              <a:t>2</a:t>
            </a:r>
            <a:r>
              <a:rPr lang="zh-CN" altLang="zh-CN" sz="2400" dirty="0"/>
              <a:t>．调查问卷用户进行调查问卷提交后，数据会插入到用户搜集数据</a:t>
            </a:r>
            <a:r>
              <a:rPr lang="en-US" altLang="zh-CN" sz="2400" dirty="0" err="1"/>
              <a:t>NewInsert</a:t>
            </a:r>
            <a:r>
              <a:rPr lang="zh-CN" altLang="zh-CN" sz="2400" dirty="0"/>
              <a:t>表（默认表）中。</a:t>
            </a:r>
          </a:p>
          <a:p>
            <a:r>
              <a:rPr lang="en-US" altLang="zh-CN" sz="2400" dirty="0"/>
              <a:t>3</a:t>
            </a:r>
            <a:r>
              <a:rPr lang="zh-CN" altLang="zh-CN" sz="2400" dirty="0"/>
              <a:t>．管理员进行登录时需要进行对管理员</a:t>
            </a:r>
            <a:r>
              <a:rPr lang="en-US" altLang="zh-CN" sz="2400" dirty="0"/>
              <a:t>Administrator</a:t>
            </a:r>
            <a:r>
              <a:rPr lang="zh-CN" altLang="zh-CN" sz="2400" dirty="0"/>
              <a:t>表的查询确保管理员账号密码是否正确输入。</a:t>
            </a:r>
          </a:p>
          <a:p>
            <a:r>
              <a:rPr lang="en-US" altLang="zh-CN" sz="2400" dirty="0"/>
              <a:t>4</a:t>
            </a:r>
            <a:r>
              <a:rPr lang="zh-CN" altLang="zh-CN" sz="2400" dirty="0"/>
              <a:t>．管理员对数据表进行更改后，会生成一个新的问题表，以及一个新的答案搜集表，以及问题与答案对应表，每次调查问卷为最新问题表中的内容，插入数据到最新的答案搜集表中。</a:t>
            </a:r>
          </a:p>
        </p:txBody>
      </p:sp>
    </p:spTree>
    <p:extLst>
      <p:ext uri="{BB962C8B-B14F-4D97-AF65-F5344CB8AC3E}">
        <p14:creationId xmlns:p14="http://schemas.microsoft.com/office/powerpoint/2010/main" val="24817028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6675D20F-1F1F-4A4D-BCF7-7CBBD92A2C77}"/>
              </a:ext>
            </a:extLst>
          </p:cNvPr>
          <p:cNvSpPr>
            <a:spLocks noGrp="1"/>
          </p:cNvSpPr>
          <p:nvPr>
            <p:ph type="title"/>
          </p:nvPr>
        </p:nvSpPr>
        <p:spPr>
          <a:xfrm>
            <a:off x="1097280" y="286603"/>
            <a:ext cx="10058400" cy="702303"/>
          </a:xfrm>
        </p:spPr>
        <p:txBody>
          <a:bodyPr>
            <a:normAutofit fontScale="90000"/>
          </a:bodyPr>
          <a:lstStyle/>
          <a:p>
            <a:r>
              <a:rPr lang="zh-CN" altLang="en-US" b="1" dirty="0" smtClean="0"/>
              <a:t>运行控制与运行时间</a:t>
            </a:r>
            <a:endParaRPr lang="zh-CN" altLang="en-US" dirty="0"/>
          </a:p>
        </p:txBody>
      </p:sp>
      <p:sp>
        <p:nvSpPr>
          <p:cNvPr id="4" name="内容占位符 3">
            <a:extLst>
              <a:ext uri="{FF2B5EF4-FFF2-40B4-BE49-F238E27FC236}">
                <a16:creationId xmlns:a16="http://schemas.microsoft.com/office/drawing/2014/main" xmlns="" id="{57BA43D6-44A0-44B4-9D26-575934664937}"/>
              </a:ext>
            </a:extLst>
          </p:cNvPr>
          <p:cNvSpPr>
            <a:spLocks noGrp="1"/>
          </p:cNvSpPr>
          <p:nvPr>
            <p:ph idx="1"/>
          </p:nvPr>
        </p:nvSpPr>
        <p:spPr/>
        <p:txBody>
          <a:bodyPr>
            <a:normAutofit/>
          </a:bodyPr>
          <a:lstStyle/>
          <a:p>
            <a:r>
              <a:rPr lang="zh-CN" altLang="zh-CN" sz="3200" dirty="0" smtClean="0"/>
              <a:t>运行</a:t>
            </a:r>
            <a:r>
              <a:rPr lang="zh-CN" altLang="zh-CN" sz="3200" dirty="0"/>
              <a:t>控制</a:t>
            </a:r>
          </a:p>
          <a:p>
            <a:r>
              <a:rPr lang="zh-CN" altLang="zh-CN" sz="3200" dirty="0"/>
              <a:t>微信小程序用户可以进入页面进行身份选择，进入调查问卷回答问题或者进入管理员界面修改调查问卷。</a:t>
            </a:r>
          </a:p>
          <a:p>
            <a:r>
              <a:rPr lang="zh-CN" altLang="zh-CN" sz="3200" dirty="0" smtClean="0"/>
              <a:t>运行时间</a:t>
            </a:r>
            <a:endParaRPr lang="zh-CN" altLang="zh-CN" sz="3200" dirty="0"/>
          </a:p>
          <a:p>
            <a:r>
              <a:rPr lang="zh-CN" altLang="zh-CN" sz="3200" dirty="0"/>
              <a:t>用户登录小程序网络通畅的情况下，界面跳转时间通常</a:t>
            </a:r>
            <a:r>
              <a:rPr lang="en-US" altLang="zh-CN" sz="3200" dirty="0"/>
              <a:t>&lt;2s</a:t>
            </a:r>
            <a:endParaRPr lang="zh-CN" altLang="zh-CN" sz="3200" dirty="0"/>
          </a:p>
          <a:p>
            <a:endParaRPr lang="zh-CN" altLang="en-US" sz="3200" dirty="0"/>
          </a:p>
        </p:txBody>
      </p:sp>
    </p:spTree>
    <p:extLst>
      <p:ext uri="{BB962C8B-B14F-4D97-AF65-F5344CB8AC3E}">
        <p14:creationId xmlns:p14="http://schemas.microsoft.com/office/powerpoint/2010/main" val="211855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B61C6296-0DCC-4F88-BE25-D0BCCFFCF967}"/>
              </a:ext>
            </a:extLst>
          </p:cNvPr>
          <p:cNvSpPr>
            <a:spLocks noGrp="1"/>
          </p:cNvSpPr>
          <p:nvPr>
            <p:ph type="title"/>
          </p:nvPr>
        </p:nvSpPr>
        <p:spPr>
          <a:xfrm>
            <a:off x="1097280" y="286603"/>
            <a:ext cx="10058400" cy="702303"/>
          </a:xfrm>
        </p:spPr>
        <p:txBody>
          <a:bodyPr>
            <a:normAutofit fontScale="90000"/>
          </a:bodyPr>
          <a:lstStyle/>
          <a:p>
            <a:r>
              <a:rPr lang="en-US" altLang="zh-CN" dirty="0" smtClean="0"/>
              <a:t> </a:t>
            </a:r>
            <a:r>
              <a:rPr lang="zh-CN" altLang="en-US" dirty="0" smtClean="0"/>
              <a:t>出错处理设计</a:t>
            </a:r>
            <a:endParaRPr lang="zh-CN" altLang="en-US" dirty="0"/>
          </a:p>
        </p:txBody>
      </p:sp>
      <p:sp>
        <p:nvSpPr>
          <p:cNvPr id="4" name="内容占位符 3"/>
          <p:cNvSpPr>
            <a:spLocks noGrp="1"/>
          </p:cNvSpPr>
          <p:nvPr>
            <p:ph idx="1"/>
          </p:nvPr>
        </p:nvSpPr>
        <p:spPr/>
        <p:txBody>
          <a:bodyPr>
            <a:normAutofit/>
          </a:bodyPr>
          <a:lstStyle/>
          <a:p>
            <a:r>
              <a:rPr lang="en-US" altLang="zh-CN" sz="3600" dirty="0"/>
              <a:t>7.1</a:t>
            </a:r>
            <a:r>
              <a:rPr lang="zh-CN" altLang="zh-CN" sz="3600" dirty="0"/>
              <a:t>出错输出信息</a:t>
            </a:r>
          </a:p>
          <a:p>
            <a:r>
              <a:rPr lang="en-US" altLang="zh-CN" sz="3600" dirty="0"/>
              <a:t>1</a:t>
            </a:r>
            <a:r>
              <a:rPr lang="zh-CN" altLang="zh-CN" sz="3600" dirty="0"/>
              <a:t>．调查问卷填写出错后会提示未完成所有问题导致不能提交，避免了无效数据进入数据库。</a:t>
            </a:r>
          </a:p>
          <a:p>
            <a:r>
              <a:rPr lang="en-US" altLang="zh-CN" sz="3600" dirty="0"/>
              <a:t>2</a:t>
            </a:r>
            <a:r>
              <a:rPr lang="zh-CN" altLang="zh-CN" sz="3600" dirty="0"/>
              <a:t>．管理员登录账号密码输入错误时会提示相应错误使非法用户不能进入管理员页面。</a:t>
            </a:r>
          </a:p>
          <a:p>
            <a:r>
              <a:rPr lang="en-US" altLang="zh-CN" sz="3600" dirty="0"/>
              <a:t>3</a:t>
            </a:r>
            <a:r>
              <a:rPr lang="zh-CN" altLang="zh-CN" sz="3600" dirty="0"/>
              <a:t>．数据库连接错误会提示数据库连接失败。</a:t>
            </a:r>
          </a:p>
          <a:p>
            <a:endParaRPr lang="zh-CN" altLang="en-US" sz="3600" dirty="0"/>
          </a:p>
        </p:txBody>
      </p:sp>
    </p:spTree>
    <p:extLst>
      <p:ext uri="{BB962C8B-B14F-4D97-AF65-F5344CB8AC3E}">
        <p14:creationId xmlns:p14="http://schemas.microsoft.com/office/powerpoint/2010/main" val="26080388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dirty="0" smtClean="0"/>
              <a:t>出错处理对策</a:t>
            </a:r>
            <a:endParaRPr lang="zh-CN" altLang="en-US" dirty="0"/>
          </a:p>
        </p:txBody>
      </p:sp>
      <p:sp>
        <p:nvSpPr>
          <p:cNvPr id="4" name="内容占位符 3"/>
          <p:cNvSpPr>
            <a:spLocks noGrp="1"/>
          </p:cNvSpPr>
          <p:nvPr>
            <p:ph idx="1"/>
          </p:nvPr>
        </p:nvSpPr>
        <p:spPr/>
        <p:txBody>
          <a:bodyPr>
            <a:normAutofit/>
          </a:bodyPr>
          <a:lstStyle/>
          <a:p>
            <a:r>
              <a:rPr lang="zh-CN" altLang="zh-CN" sz="3200" dirty="0"/>
              <a:t>调查问卷以及管理员登录相应数据输入的错误可以重新输入正确内容后进行相应的操作。</a:t>
            </a:r>
          </a:p>
          <a:p>
            <a:endParaRPr lang="zh-CN" altLang="en-US" sz="3200" dirty="0"/>
          </a:p>
        </p:txBody>
      </p:sp>
    </p:spTree>
    <p:extLst>
      <p:ext uri="{BB962C8B-B14F-4D97-AF65-F5344CB8AC3E}">
        <p14:creationId xmlns:p14="http://schemas.microsoft.com/office/powerpoint/2010/main" val="29863093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400866"/>
            <a:ext cx="10058400" cy="588040"/>
          </a:xfrm>
        </p:spPr>
        <p:txBody>
          <a:bodyPr>
            <a:normAutofit fontScale="90000"/>
          </a:bodyPr>
          <a:lstStyle/>
          <a:p>
            <a:r>
              <a:rPr lang="zh-CN" altLang="en-US" dirty="0" smtClean="0"/>
              <a:t>安全保密设计</a:t>
            </a:r>
            <a:r>
              <a:rPr lang="en-US" altLang="zh-CN" dirty="0" smtClean="0"/>
              <a:t>-</a:t>
            </a:r>
            <a:r>
              <a:rPr lang="zh-CN" altLang="en-US" dirty="0" smtClean="0"/>
              <a:t>访问安全</a:t>
            </a:r>
            <a:endParaRPr lang="zh-CN" altLang="en-US" dirty="0"/>
          </a:p>
        </p:txBody>
      </p:sp>
      <p:sp>
        <p:nvSpPr>
          <p:cNvPr id="4" name="内容占位符 3"/>
          <p:cNvSpPr>
            <a:spLocks noGrp="1"/>
          </p:cNvSpPr>
          <p:nvPr>
            <p:ph idx="1"/>
          </p:nvPr>
        </p:nvSpPr>
        <p:spPr/>
        <p:txBody>
          <a:bodyPr>
            <a:noAutofit/>
          </a:bodyPr>
          <a:lstStyle/>
          <a:p>
            <a:r>
              <a:rPr lang="zh-CN" altLang="zh-CN" sz="2800" dirty="0"/>
              <a:t>只有数据库管理员登录</a:t>
            </a:r>
            <a:r>
              <a:rPr lang="en-US" altLang="zh-CN" sz="2800" dirty="0" err="1"/>
              <a:t>phpMyAdmin</a:t>
            </a:r>
            <a:r>
              <a:rPr lang="zh-CN" altLang="zh-CN" sz="2800" dirty="0"/>
              <a:t>才有对所有表进行增删改查的操作的所有权限。</a:t>
            </a:r>
          </a:p>
          <a:p>
            <a:r>
              <a:rPr lang="zh-CN" altLang="zh-CN" sz="2800" dirty="0"/>
              <a:t>微信小程序用户只有查看最新表的权限，以及向数据表插入自己的回答问题的权限，无其他权限。</a:t>
            </a:r>
          </a:p>
          <a:p>
            <a:r>
              <a:rPr lang="zh-CN" altLang="zh-CN" sz="2800" dirty="0"/>
              <a:t>微信小程序调查问卷管理员能够查看最新调查问卷，能够修改此调查问卷来创建一个新的调查问卷表以及新的插入数据表，不能对原表进行增删改查操作，同时也不能查看微信小程序用户插入的数据。</a:t>
            </a:r>
          </a:p>
          <a:p>
            <a:r>
              <a:rPr lang="zh-CN" altLang="zh-CN" sz="2800" dirty="0"/>
              <a:t>只有微信小程序调查问卷管理员输入正确的管理员账号与密码后才能进入管理员界面。</a:t>
            </a:r>
          </a:p>
          <a:p>
            <a:endParaRPr lang="zh-CN" altLang="en-US" sz="2800" dirty="0"/>
          </a:p>
        </p:txBody>
      </p:sp>
    </p:spTree>
    <p:extLst>
      <p:ext uri="{BB962C8B-B14F-4D97-AF65-F5344CB8AC3E}">
        <p14:creationId xmlns:p14="http://schemas.microsoft.com/office/powerpoint/2010/main" val="422482181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dirty="0" smtClean="0"/>
              <a:t>网络安全</a:t>
            </a:r>
            <a:endParaRPr lang="zh-CN" altLang="en-US" dirty="0"/>
          </a:p>
        </p:txBody>
      </p:sp>
      <p:sp>
        <p:nvSpPr>
          <p:cNvPr id="4" name="内容占位符 3"/>
          <p:cNvSpPr>
            <a:spLocks noGrp="1"/>
          </p:cNvSpPr>
          <p:nvPr>
            <p:ph idx="1"/>
          </p:nvPr>
        </p:nvSpPr>
        <p:spPr/>
        <p:txBody>
          <a:bodyPr>
            <a:normAutofit/>
          </a:bodyPr>
          <a:lstStyle/>
          <a:p>
            <a:r>
              <a:rPr lang="en-US" altLang="zh-CN" sz="3200" dirty="0"/>
              <a:t>	</a:t>
            </a:r>
            <a:r>
              <a:rPr lang="zh-CN" altLang="zh-CN" sz="3200" dirty="0"/>
              <a:t>微信小程序</a:t>
            </a:r>
            <a:r>
              <a:rPr lang="en-US" altLang="zh-CN" sz="3200" dirty="0"/>
              <a:t>request</a:t>
            </a:r>
            <a:r>
              <a:rPr lang="zh-CN" altLang="zh-CN" sz="3200" dirty="0"/>
              <a:t>网络请求仅支持采用</a:t>
            </a:r>
            <a:r>
              <a:rPr lang="en-US" altLang="zh-CN" sz="3200" dirty="0"/>
              <a:t>https</a:t>
            </a:r>
            <a:r>
              <a:rPr lang="zh-CN" altLang="zh-CN" sz="3200" dirty="0"/>
              <a:t>，包含</a:t>
            </a:r>
            <a:r>
              <a:rPr lang="en-US" altLang="zh-CN" sz="3200" dirty="0" err="1"/>
              <a:t>url</a:t>
            </a:r>
            <a:r>
              <a:rPr lang="zh-CN" altLang="zh-CN" sz="3200" dirty="0"/>
              <a:t>校验、域名校验、发起请求和处理相应结果，确保了微信小程序的网络安全。</a:t>
            </a:r>
          </a:p>
          <a:p>
            <a:r>
              <a:rPr lang="zh-CN" altLang="zh-CN" sz="3200" dirty="0"/>
              <a:t>传输安全：</a:t>
            </a:r>
          </a:p>
          <a:p>
            <a:r>
              <a:rPr lang="en-US" altLang="zh-CN" sz="3200" dirty="0"/>
              <a:t>	</a:t>
            </a:r>
            <a:r>
              <a:rPr lang="zh-CN" altLang="zh-CN" sz="3200" dirty="0"/>
              <a:t>微信小程序的</a:t>
            </a:r>
            <a:r>
              <a:rPr lang="en-US" altLang="zh-CN" sz="3200" dirty="0"/>
              <a:t>form</a:t>
            </a:r>
            <a:r>
              <a:rPr lang="zh-CN" altLang="zh-CN" sz="3200" dirty="0"/>
              <a:t>表单进行的传输均为</a:t>
            </a:r>
            <a:r>
              <a:rPr lang="en-US" altLang="zh-CN" sz="3200" dirty="0"/>
              <a:t>POST</a:t>
            </a:r>
            <a:r>
              <a:rPr lang="zh-CN" altLang="zh-CN" sz="3200" dirty="0"/>
              <a:t>加密传输，确保数据的传输安全。</a:t>
            </a:r>
          </a:p>
          <a:p>
            <a:endParaRPr lang="zh-CN" altLang="en-US" sz="3200" dirty="0"/>
          </a:p>
        </p:txBody>
      </p:sp>
    </p:spTree>
    <p:extLst>
      <p:ext uri="{BB962C8B-B14F-4D97-AF65-F5344CB8AC3E}">
        <p14:creationId xmlns:p14="http://schemas.microsoft.com/office/powerpoint/2010/main" val="4901838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b="1" dirty="0" smtClean="0"/>
              <a:t>备份安全</a:t>
            </a:r>
            <a:r>
              <a:rPr lang="zh-CN" altLang="zh-CN" b="1" dirty="0" smtClean="0"/>
              <a:t> </a:t>
            </a:r>
            <a:endParaRPr lang="zh-CN" altLang="en-US" dirty="0"/>
          </a:p>
        </p:txBody>
      </p:sp>
      <p:sp>
        <p:nvSpPr>
          <p:cNvPr id="6" name="内容占位符 5">
            <a:extLst>
              <a:ext uri="{FF2B5EF4-FFF2-40B4-BE49-F238E27FC236}">
                <a16:creationId xmlns:a16="http://schemas.microsoft.com/office/drawing/2014/main" xmlns="" id="{A53534E1-0517-4B95-A21E-35E259FC794F}"/>
              </a:ext>
            </a:extLst>
          </p:cNvPr>
          <p:cNvSpPr>
            <a:spLocks noGrp="1"/>
          </p:cNvSpPr>
          <p:nvPr>
            <p:ph idx="1"/>
          </p:nvPr>
        </p:nvSpPr>
        <p:spPr/>
        <p:txBody>
          <a:bodyPr>
            <a:normAutofit/>
          </a:bodyPr>
          <a:lstStyle/>
          <a:p>
            <a:r>
              <a:rPr lang="en-US" altLang="zh-CN" sz="3200" dirty="0"/>
              <a:t>	</a:t>
            </a:r>
            <a:r>
              <a:rPr lang="en-US" altLang="zh-CN" sz="3200" dirty="0" err="1"/>
              <a:t>PhpMyAdmin</a:t>
            </a:r>
            <a:r>
              <a:rPr lang="zh-CN" altLang="zh-CN" sz="3200" dirty="0"/>
              <a:t>有数据导出与导入的功能，一定时期内将数据进行导出进行备份来确定数据库数据的备份安全。</a:t>
            </a:r>
          </a:p>
          <a:p>
            <a:endParaRPr lang="zh-CN" altLang="en-US" sz="3200" dirty="0"/>
          </a:p>
        </p:txBody>
      </p:sp>
    </p:spTree>
    <p:extLst>
      <p:ext uri="{BB962C8B-B14F-4D97-AF65-F5344CB8AC3E}">
        <p14:creationId xmlns:p14="http://schemas.microsoft.com/office/powerpoint/2010/main" val="1272989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a:xfrm>
            <a:off x="1097280" y="1845733"/>
            <a:ext cx="10098544" cy="4398949"/>
          </a:xfrm>
        </p:spPr>
        <p:txBody>
          <a:bodyPr>
            <a:normAutofit fontScale="92500" lnSpcReduction="10000"/>
          </a:bodyPr>
          <a:lstStyle/>
          <a:p>
            <a:r>
              <a:rPr lang="zh-CN" altLang="zh-CN" dirty="0"/>
              <a:t>本项目名称：基于微信小程序的调查问卷生成系统。</a:t>
            </a:r>
          </a:p>
          <a:p>
            <a:r>
              <a:rPr lang="zh-CN" altLang="zh-CN" dirty="0"/>
              <a:t>本项目为天津理工大学实训项目，是一个基于微信小程序的调查问卷生成器。</a:t>
            </a:r>
          </a:p>
          <a:p>
            <a:r>
              <a:rPr lang="zh-CN" altLang="zh-CN" dirty="0"/>
              <a:t>使用用户：在校大学生，有需要了解商品潜在客户的商家；</a:t>
            </a:r>
          </a:p>
          <a:p>
            <a:r>
              <a:rPr lang="zh-CN" altLang="zh-CN" dirty="0"/>
              <a:t>实现软件单位：天津理工大学基于微信小程序的调查问卷生成器课题小组。</a:t>
            </a:r>
          </a:p>
          <a:p>
            <a:r>
              <a:rPr lang="zh-CN" altLang="zh-CN" dirty="0"/>
              <a:t>其他关联软件或其他系统：</a:t>
            </a:r>
            <a:r>
              <a:rPr lang="en-US" altLang="zh-CN" dirty="0"/>
              <a:t>MATLAB Excel</a:t>
            </a:r>
            <a:r>
              <a:rPr lang="zh-CN" altLang="zh-CN" dirty="0"/>
              <a:t>，用来处理数据，进行数据分析。</a:t>
            </a:r>
          </a:p>
          <a:p>
            <a:r>
              <a:rPr lang="en-US" altLang="zh-CN" dirty="0"/>
              <a:t>                        </a:t>
            </a:r>
            <a:r>
              <a:rPr lang="zh-CN" altLang="zh-CN" dirty="0"/>
              <a:t>腾讯云，用来存储数据。</a:t>
            </a:r>
          </a:p>
          <a:p>
            <a:r>
              <a:rPr lang="en-US" altLang="zh-CN" dirty="0"/>
              <a:t>							</a:t>
            </a:r>
            <a:r>
              <a:rPr lang="zh-CN" altLang="zh-CN" dirty="0"/>
              <a:t>微信开发者工具，用来编写微信小程序代码。</a:t>
            </a:r>
          </a:p>
          <a:p>
            <a:r>
              <a:rPr lang="en-US" altLang="zh-CN" dirty="0"/>
              <a:t>							</a:t>
            </a:r>
            <a:r>
              <a:rPr lang="en-US" altLang="zh-CN" dirty="0" err="1"/>
              <a:t>PhpMyAdmin</a:t>
            </a:r>
            <a:r>
              <a:rPr lang="zh-CN" altLang="zh-CN" dirty="0"/>
              <a:t>，用来管理</a:t>
            </a:r>
            <a:r>
              <a:rPr lang="en-US" altLang="zh-CN" dirty="0" err="1"/>
              <a:t>Mysql</a:t>
            </a:r>
            <a:r>
              <a:rPr lang="zh-CN" altLang="zh-CN" dirty="0"/>
              <a:t>数据库。</a:t>
            </a:r>
          </a:p>
          <a:p>
            <a:r>
              <a:rPr lang="zh-CN" altLang="zh-CN" dirty="0"/>
              <a:t>微信公众平台，用来进行微信小程序开发管理、分析统计进入微信小程序用户数据，涵盖数据概况、实时统计、访问分析、来源分析以及生成用户画像。</a:t>
            </a:r>
          </a:p>
          <a:p>
            <a:endParaRPr lang="zh-CN" altLang="en-US" dirty="0"/>
          </a:p>
        </p:txBody>
      </p:sp>
    </p:spTree>
    <p:extLst>
      <p:ext uri="{BB962C8B-B14F-4D97-AF65-F5344CB8AC3E}">
        <p14:creationId xmlns:p14="http://schemas.microsoft.com/office/powerpoint/2010/main" val="39578586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b="1" dirty="0" smtClean="0"/>
              <a:t>数据安全</a:t>
            </a:r>
            <a:endParaRPr lang="zh-CN" altLang="en-US" dirty="0"/>
          </a:p>
        </p:txBody>
      </p:sp>
      <p:sp>
        <p:nvSpPr>
          <p:cNvPr id="4" name="内容占位符 3"/>
          <p:cNvSpPr>
            <a:spLocks noGrp="1"/>
          </p:cNvSpPr>
          <p:nvPr>
            <p:ph idx="1"/>
          </p:nvPr>
        </p:nvSpPr>
        <p:spPr/>
        <p:txBody>
          <a:bodyPr/>
          <a:lstStyle/>
          <a:p>
            <a:endParaRPr lang="zh-CN" altLang="en-US" dirty="0"/>
          </a:p>
        </p:txBody>
      </p:sp>
      <p:sp>
        <p:nvSpPr>
          <p:cNvPr id="6" name="矩形 5"/>
          <p:cNvSpPr/>
          <p:nvPr/>
        </p:nvSpPr>
        <p:spPr>
          <a:xfrm>
            <a:off x="1458991" y="2305641"/>
            <a:ext cx="8742557" cy="1569660"/>
          </a:xfrm>
          <a:prstGeom prst="rect">
            <a:avLst/>
          </a:prstGeom>
        </p:spPr>
        <p:txBody>
          <a:bodyPr wrap="square">
            <a:spAutoFit/>
          </a:bodyPr>
          <a:lstStyle/>
          <a:p>
            <a:r>
              <a:rPr lang="zh-CN" altLang="zh-CN" sz="3200" dirty="0"/>
              <a:t>数据库中将数据进行数据约束条件的设置来确保用户输入的数据为有效的数据，以及在微信小程序前台进行数据验证来确保插入数据的合法性。</a:t>
            </a:r>
          </a:p>
        </p:txBody>
      </p:sp>
    </p:spTree>
    <p:extLst>
      <p:ext uri="{BB962C8B-B14F-4D97-AF65-F5344CB8AC3E}">
        <p14:creationId xmlns:p14="http://schemas.microsoft.com/office/powerpoint/2010/main" val="3763319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79849" y="804987"/>
            <a:ext cx="10058400" cy="702303"/>
          </a:xfrm>
        </p:spPr>
        <p:txBody>
          <a:bodyPr>
            <a:noAutofit/>
          </a:bodyPr>
          <a:lstStyle/>
          <a:p>
            <a:r>
              <a:rPr lang="zh-CN" altLang="en-US" sz="4000" dirty="0" smtClean="0"/>
              <a:t>维护设计</a:t>
            </a:r>
            <a:endParaRPr lang="zh-CN" altLang="en-US" sz="4000" dirty="0"/>
          </a:p>
        </p:txBody>
      </p:sp>
      <p:sp>
        <p:nvSpPr>
          <p:cNvPr id="4" name="内容占位符 3"/>
          <p:cNvSpPr>
            <a:spLocks noGrp="1"/>
          </p:cNvSpPr>
          <p:nvPr>
            <p:ph idx="1"/>
          </p:nvPr>
        </p:nvSpPr>
        <p:spPr/>
        <p:txBody>
          <a:bodyPr>
            <a:normAutofit/>
          </a:bodyPr>
          <a:lstStyle/>
          <a:p>
            <a:r>
              <a:rPr lang="zh-CN" altLang="zh-CN" sz="3200" dirty="0"/>
              <a:t>本微信小程序调查问卷的开发均根据微信小程序开发规范进行开发，并充分考虑小程序后续的维护与升级，并且每个模块间关联性小，易于独立维护。本微信小程序已发布没有管理员操作的第一版本，具有问卷管理员的功能尚在开发中。</a:t>
            </a:r>
          </a:p>
        </p:txBody>
      </p:sp>
    </p:spTree>
    <p:extLst>
      <p:ext uri="{BB962C8B-B14F-4D97-AF65-F5344CB8AC3E}">
        <p14:creationId xmlns:p14="http://schemas.microsoft.com/office/powerpoint/2010/main" val="27221220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descr="C:\Users\46507\Desktop\O[PR)B7]QRC8DN}ORY4HLC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452" y="425004"/>
            <a:ext cx="5695405" cy="573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068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20D45BDF-1778-4221-B7C8-CFF1051F1196}"/>
              </a:ext>
            </a:extLst>
          </p:cNvPr>
          <p:cNvSpPr>
            <a:spLocks noGrp="1"/>
          </p:cNvSpPr>
          <p:nvPr>
            <p:ph type="title"/>
          </p:nvPr>
        </p:nvSpPr>
        <p:spPr>
          <a:xfrm>
            <a:off x="1079849" y="5833203"/>
            <a:ext cx="10113264" cy="822960"/>
          </a:xfrm>
        </p:spPr>
        <p:txBody>
          <a:bodyPr/>
          <a:lstStyle/>
          <a:p>
            <a:r>
              <a:rPr lang="zh-CN" altLang="en-US" dirty="0"/>
              <a:t>                                               结束</a:t>
            </a:r>
          </a:p>
        </p:txBody>
      </p:sp>
      <p:sp>
        <p:nvSpPr>
          <p:cNvPr id="7" name="文本占位符 6">
            <a:extLst>
              <a:ext uri="{FF2B5EF4-FFF2-40B4-BE49-F238E27FC236}">
                <a16:creationId xmlns:a16="http://schemas.microsoft.com/office/drawing/2014/main" xmlns="" id="{F4C739F8-ACF1-42D8-BE73-324213B295A5}"/>
              </a:ext>
            </a:extLst>
          </p:cNvPr>
          <p:cNvSpPr>
            <a:spLocks noGrp="1"/>
          </p:cNvSpPr>
          <p:nvPr>
            <p:ph type="body" sz="half" idx="2"/>
          </p:nvPr>
        </p:nvSpPr>
        <p:spPr/>
        <p:txBody>
          <a:bodyPr/>
          <a:lstStyle/>
          <a:p>
            <a:endParaRPr lang="zh-CN" altLang="en-US"/>
          </a:p>
        </p:txBody>
      </p:sp>
      <p:pic>
        <p:nvPicPr>
          <p:cNvPr id="13" name="图片占位符 12">
            <a:extLst>
              <a:ext uri="{FF2B5EF4-FFF2-40B4-BE49-F238E27FC236}">
                <a16:creationId xmlns:a16="http://schemas.microsoft.com/office/drawing/2014/main" xmlns="" id="{39BB5DA6-5F1F-4880-A483-7F4A51DB509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3125" b="23125"/>
          <a:stretch>
            <a:fillRect/>
          </a:stretch>
        </p:blipFill>
        <p:spPr/>
      </p:pic>
    </p:spTree>
    <p:extLst>
      <p:ext uri="{BB962C8B-B14F-4D97-AF65-F5344CB8AC3E}">
        <p14:creationId xmlns:p14="http://schemas.microsoft.com/office/powerpoint/2010/main" val="753237112"/>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r>
              <a:rPr lang="zh-CN" altLang="en-US" dirty="0" smtClean="0"/>
              <a:t>参考资料</a:t>
            </a:r>
            <a:endParaRPr lang="zh-CN" altLang="en-US" dirty="0"/>
          </a:p>
        </p:txBody>
      </p:sp>
      <p:sp>
        <p:nvSpPr>
          <p:cNvPr id="6" name="内容占位符 5">
            <a:extLst>
              <a:ext uri="{FF2B5EF4-FFF2-40B4-BE49-F238E27FC236}">
                <a16:creationId xmlns:a16="http://schemas.microsoft.com/office/drawing/2014/main" xmlns="" id="{A53534E1-0517-4B95-A21E-35E259FC794F}"/>
              </a:ext>
            </a:extLst>
          </p:cNvPr>
          <p:cNvSpPr>
            <a:spLocks noGrp="1"/>
          </p:cNvSpPr>
          <p:nvPr>
            <p:ph idx="1"/>
          </p:nvPr>
        </p:nvSpPr>
        <p:spPr>
          <a:xfrm>
            <a:off x="1097280" y="1845734"/>
            <a:ext cx="4656749" cy="4023360"/>
          </a:xfrm>
        </p:spPr>
        <p:txBody>
          <a:bodyPr>
            <a:noAutofit/>
          </a:bodyPr>
          <a:lstStyle/>
          <a:p>
            <a:endParaRPr lang="zh-CN" altLang="en-US" sz="600" dirty="0"/>
          </a:p>
        </p:txBody>
      </p:sp>
      <p:sp>
        <p:nvSpPr>
          <p:cNvPr id="4" name="矩形 3"/>
          <p:cNvSpPr/>
          <p:nvPr/>
        </p:nvSpPr>
        <p:spPr>
          <a:xfrm>
            <a:off x="5783766" y="1984917"/>
            <a:ext cx="5471532" cy="3647152"/>
          </a:xfrm>
          <a:prstGeom prst="rect">
            <a:avLst/>
          </a:prstGeom>
        </p:spPr>
        <p:txBody>
          <a:bodyPr wrap="square">
            <a:spAutoFit/>
          </a:bodyPr>
          <a:lstStyle/>
          <a:p>
            <a:r>
              <a:rPr lang="en-US" altLang="zh-CN" sz="1050" dirty="0"/>
              <a:t>10</a:t>
            </a:r>
            <a:r>
              <a:rPr lang="zh-CN" altLang="zh-CN" sz="1050" dirty="0"/>
              <a:t>．概要设计说明书范例及模板</a:t>
            </a:r>
            <a:r>
              <a:rPr lang="en-US" altLang="zh-CN" sz="1050" dirty="0"/>
              <a:t>-</a:t>
            </a:r>
            <a:r>
              <a:rPr lang="zh-CN" altLang="zh-CN" sz="1050" dirty="0"/>
              <a:t>百度文库</a:t>
            </a:r>
            <a:r>
              <a:rPr lang="en-US" altLang="zh-CN" sz="1050" dirty="0"/>
              <a:t>-By </a:t>
            </a:r>
            <a:r>
              <a:rPr lang="zh-CN" altLang="zh-CN" sz="1050" dirty="0"/>
              <a:t>最爱</a:t>
            </a:r>
            <a:r>
              <a:rPr lang="en-US" altLang="zh-CN" sz="1050" dirty="0" err="1"/>
              <a:t>lxxy</a:t>
            </a:r>
            <a:endParaRPr lang="zh-CN" altLang="zh-CN" sz="1050" dirty="0"/>
          </a:p>
          <a:p>
            <a:r>
              <a:rPr lang="en-US" altLang="zh-CN" sz="1050" dirty="0"/>
              <a:t>	</a:t>
            </a:r>
            <a:r>
              <a:rPr lang="en-US" altLang="zh-CN" sz="1050" u="sng" dirty="0">
                <a:hlinkClick r:id="rId3"/>
              </a:rPr>
              <a:t>https://wenku.baidu.com/view/06b1e3ab85868762caaedd3383c4bb4cf7ecb7bd.html</a:t>
            </a:r>
            <a:endParaRPr lang="zh-CN" altLang="zh-CN" sz="1050" dirty="0"/>
          </a:p>
          <a:p>
            <a:r>
              <a:rPr lang="en-US" altLang="zh-CN" sz="1050" dirty="0"/>
              <a:t>11</a:t>
            </a:r>
            <a:r>
              <a:rPr lang="zh-CN" altLang="zh-CN" sz="1050" dirty="0"/>
              <a:t>．概要设计</a:t>
            </a:r>
            <a:r>
              <a:rPr lang="en-US" altLang="zh-CN" sz="1050" dirty="0"/>
              <a:t>-</a:t>
            </a:r>
            <a:r>
              <a:rPr lang="zh-CN" altLang="zh-CN" sz="1050" dirty="0"/>
              <a:t>百度百科：</a:t>
            </a:r>
          </a:p>
          <a:p>
            <a:r>
              <a:rPr lang="en-US" altLang="zh-CN" sz="1050" dirty="0"/>
              <a:t>	</a:t>
            </a:r>
            <a:r>
              <a:rPr lang="en-US" altLang="zh-CN" sz="1050" u="sng" dirty="0">
                <a:hlinkClick r:id="rId4"/>
              </a:rPr>
              <a:t>https://baike.baidu.com/item/%E6%A6%82%E8%A6%81%E8%AE%BE%E8%AE%A1/9827718</a:t>
            </a:r>
            <a:endParaRPr lang="zh-CN" altLang="zh-CN" sz="1050" dirty="0"/>
          </a:p>
          <a:p>
            <a:r>
              <a:rPr lang="en-US" altLang="zh-CN" sz="1050" dirty="0"/>
              <a:t>12</a:t>
            </a:r>
            <a:r>
              <a:rPr lang="zh-CN" altLang="zh-CN" sz="1050" dirty="0"/>
              <a:t>．数据聚类</a:t>
            </a:r>
            <a:r>
              <a:rPr lang="en-US" altLang="zh-CN" sz="1050" dirty="0"/>
              <a:t>-</a:t>
            </a:r>
            <a:r>
              <a:rPr lang="zh-CN" altLang="zh-CN" sz="1050" dirty="0"/>
              <a:t>百度百科：</a:t>
            </a:r>
          </a:p>
          <a:p>
            <a:r>
              <a:rPr lang="en-US" altLang="zh-CN" sz="1050" dirty="0"/>
              <a:t>	</a:t>
            </a:r>
            <a:r>
              <a:rPr lang="en-US" altLang="zh-CN" sz="1050" u="sng" dirty="0">
                <a:hlinkClick r:id="rId5"/>
              </a:rPr>
              <a:t>https://baike.baidu.com/item/%E6%95%B0%E6%8D%AE%E8%81%9A%E7%B1%BB/2335124</a:t>
            </a:r>
            <a:endParaRPr lang="zh-CN" altLang="zh-CN" sz="1050" dirty="0"/>
          </a:p>
          <a:p>
            <a:r>
              <a:rPr lang="en-US" altLang="zh-CN" sz="1050" dirty="0"/>
              <a:t>13</a:t>
            </a:r>
            <a:r>
              <a:rPr lang="zh-CN" altLang="zh-CN" sz="1050" dirty="0"/>
              <a:t>．微信对手机配置要求：</a:t>
            </a:r>
          </a:p>
          <a:p>
            <a:r>
              <a:rPr lang="en-US" altLang="zh-CN" sz="1050" dirty="0"/>
              <a:t>	</a:t>
            </a:r>
            <a:r>
              <a:rPr lang="en-US" altLang="zh-CN" sz="1050" u="sng" dirty="0">
                <a:hlinkClick r:id="rId6"/>
              </a:rPr>
              <a:t>https://zhidao.baidu.com/question/2009992975776493508.html</a:t>
            </a:r>
            <a:endParaRPr lang="zh-CN" altLang="zh-CN" sz="1050" dirty="0"/>
          </a:p>
          <a:p>
            <a:r>
              <a:rPr lang="en-US" altLang="zh-CN" sz="1050" dirty="0"/>
              <a:t>14</a:t>
            </a:r>
            <a:r>
              <a:rPr lang="zh-CN" altLang="zh-CN" sz="1050" dirty="0"/>
              <a:t>．数据库管理员定义</a:t>
            </a:r>
            <a:r>
              <a:rPr lang="en-US" altLang="zh-CN" sz="1050" dirty="0"/>
              <a:t>-</a:t>
            </a:r>
            <a:r>
              <a:rPr lang="zh-CN" altLang="zh-CN" sz="1050" dirty="0"/>
              <a:t>百度百科：</a:t>
            </a:r>
          </a:p>
          <a:p>
            <a:r>
              <a:rPr lang="en-US" altLang="zh-CN" sz="1050" dirty="0"/>
              <a:t>	</a:t>
            </a:r>
            <a:r>
              <a:rPr lang="en-US" altLang="zh-CN" sz="1050" u="sng" dirty="0">
                <a:hlinkClick r:id="rId7"/>
              </a:rPr>
              <a:t>https://baike.baidu.com/item/%E6%95%B0%E6%8D%AE%E5%BA%93%E7%AE%A1%E7%90%86%E5%91%98/1216449</a:t>
            </a:r>
            <a:endParaRPr lang="zh-CN" altLang="zh-CN" sz="1050" dirty="0"/>
          </a:p>
          <a:p>
            <a:r>
              <a:rPr lang="en-US" altLang="zh-CN" sz="1050" dirty="0"/>
              <a:t>15</a:t>
            </a:r>
            <a:r>
              <a:rPr lang="zh-CN" altLang="zh-CN" sz="1050" dirty="0"/>
              <a:t>．</a:t>
            </a:r>
            <a:r>
              <a:rPr lang="en-US" altLang="zh-CN" sz="1050" dirty="0"/>
              <a:t>Session</a:t>
            </a:r>
            <a:r>
              <a:rPr lang="zh-CN" altLang="zh-CN" sz="1050" dirty="0"/>
              <a:t>定义</a:t>
            </a:r>
            <a:r>
              <a:rPr lang="en-US" altLang="zh-CN" sz="1050" dirty="0"/>
              <a:t>-</a:t>
            </a:r>
            <a:r>
              <a:rPr lang="zh-CN" altLang="zh-CN" sz="1050" dirty="0"/>
              <a:t>百度百科：</a:t>
            </a:r>
          </a:p>
          <a:p>
            <a:r>
              <a:rPr lang="en-US" altLang="zh-CN" sz="1050" dirty="0"/>
              <a:t>	</a:t>
            </a:r>
            <a:r>
              <a:rPr lang="en-US" altLang="zh-CN" sz="1050" u="sng" dirty="0">
                <a:hlinkClick r:id="rId8"/>
              </a:rPr>
              <a:t>https://baike.baidu.com/item/session/479100?fr=aladdin</a:t>
            </a:r>
            <a:endParaRPr lang="zh-CN" altLang="zh-CN" sz="1050" dirty="0"/>
          </a:p>
          <a:p>
            <a:r>
              <a:rPr lang="en-US" altLang="zh-CN" sz="1050" dirty="0"/>
              <a:t>16</a:t>
            </a:r>
            <a:r>
              <a:rPr lang="zh-CN" altLang="zh-CN" sz="1050" dirty="0"/>
              <a:t>．</a:t>
            </a:r>
            <a:r>
              <a:rPr lang="en-US" altLang="zh-CN" sz="1050" dirty="0" err="1"/>
              <a:t>Php</a:t>
            </a:r>
            <a:r>
              <a:rPr lang="zh-CN" altLang="zh-CN" sz="1050" dirty="0"/>
              <a:t>定义</a:t>
            </a:r>
            <a:r>
              <a:rPr lang="en-US" altLang="zh-CN" sz="1050" dirty="0"/>
              <a:t>-</a:t>
            </a:r>
            <a:r>
              <a:rPr lang="zh-CN" altLang="zh-CN" sz="1050" dirty="0"/>
              <a:t>百度百科：</a:t>
            </a:r>
          </a:p>
          <a:p>
            <a:r>
              <a:rPr lang="en-US" altLang="zh-CN" sz="1050" dirty="0"/>
              <a:t>	</a:t>
            </a:r>
            <a:r>
              <a:rPr lang="en-US" altLang="zh-CN" sz="1050" u="sng" dirty="0">
                <a:hlinkClick r:id="rId9"/>
              </a:rPr>
              <a:t>https://baike.baidu.com/item/PHP/9337?fr=aladdin</a:t>
            </a:r>
            <a:endParaRPr lang="zh-CN" altLang="zh-CN" sz="1050" dirty="0"/>
          </a:p>
          <a:p>
            <a:r>
              <a:rPr lang="en-US" altLang="zh-CN" sz="1050" dirty="0"/>
              <a:t>17</a:t>
            </a:r>
            <a:r>
              <a:rPr lang="zh-CN" altLang="zh-CN" sz="1050" dirty="0"/>
              <a:t>．</a:t>
            </a:r>
            <a:r>
              <a:rPr lang="en-US" altLang="zh-CN" sz="1050" dirty="0" err="1"/>
              <a:t>Js</a:t>
            </a:r>
            <a:r>
              <a:rPr lang="zh-CN" altLang="zh-CN" sz="1050" dirty="0"/>
              <a:t>定义</a:t>
            </a:r>
            <a:r>
              <a:rPr lang="en-US" altLang="zh-CN" sz="1050" dirty="0"/>
              <a:t>-</a:t>
            </a:r>
            <a:r>
              <a:rPr lang="zh-CN" altLang="zh-CN" sz="1050" dirty="0"/>
              <a:t>百度百科：</a:t>
            </a:r>
          </a:p>
          <a:p>
            <a:r>
              <a:rPr lang="en-US" altLang="zh-CN" sz="1050" dirty="0"/>
              <a:t>	</a:t>
            </a:r>
            <a:r>
              <a:rPr lang="en-US" altLang="zh-CN" sz="1050" u="sng" dirty="0">
                <a:hlinkClick r:id="rId10"/>
              </a:rPr>
              <a:t>https://baike.baidu.com/item/javascript/321142?fromtitle=js&amp;fromid=10687961&amp;fr=aladdin</a:t>
            </a:r>
            <a:endParaRPr lang="zh-CN" altLang="zh-CN" sz="1050" dirty="0"/>
          </a:p>
          <a:p>
            <a:r>
              <a:rPr lang="en-US" altLang="zh-CN" sz="1050" dirty="0"/>
              <a:t>18</a:t>
            </a:r>
            <a:r>
              <a:rPr lang="zh-CN" altLang="zh-CN" sz="1050" dirty="0"/>
              <a:t>．</a:t>
            </a:r>
            <a:r>
              <a:rPr lang="en-US" altLang="zh-CN" sz="1050" u="sng" dirty="0">
                <a:hlinkClick r:id="rId11"/>
              </a:rPr>
              <a:t>https://www.jianshu.com/p/015d0e998196</a:t>
            </a:r>
            <a:endParaRPr lang="zh-CN" altLang="zh-CN" sz="1050" dirty="0"/>
          </a:p>
          <a:p>
            <a:r>
              <a:rPr lang="en-US" altLang="zh-CN" sz="1050" dirty="0"/>
              <a:t>19</a:t>
            </a:r>
            <a:r>
              <a:rPr lang="zh-CN" altLang="zh-CN" sz="1050" dirty="0"/>
              <a:t>．</a:t>
            </a:r>
            <a:r>
              <a:rPr lang="en-US" altLang="zh-CN" sz="1050" u="sng" dirty="0">
                <a:hlinkClick r:id="rId12"/>
              </a:rPr>
              <a:t>https://developers.weixin.qq.com/miniprogram/dev/framework/view/wxss.html</a:t>
            </a:r>
            <a:endParaRPr lang="zh-CN" altLang="zh-CN" sz="1050" dirty="0"/>
          </a:p>
        </p:txBody>
      </p:sp>
      <p:sp>
        <p:nvSpPr>
          <p:cNvPr id="5" name="矩形 4"/>
          <p:cNvSpPr/>
          <p:nvPr/>
        </p:nvSpPr>
        <p:spPr>
          <a:xfrm>
            <a:off x="7080" y="2097188"/>
            <a:ext cx="5776686" cy="3016210"/>
          </a:xfrm>
          <a:prstGeom prst="rect">
            <a:avLst/>
          </a:prstGeom>
        </p:spPr>
        <p:txBody>
          <a:bodyPr wrap="square">
            <a:spAutoFit/>
          </a:bodyPr>
          <a:lstStyle/>
          <a:p>
            <a:endParaRPr lang="zh-CN" altLang="zh-CN" sz="1000" dirty="0"/>
          </a:p>
          <a:p>
            <a:r>
              <a:rPr lang="en-US" altLang="zh-CN" sz="1000" dirty="0"/>
              <a:t>1. </a:t>
            </a:r>
            <a:r>
              <a:rPr lang="en-US" altLang="zh-CN" sz="1000" dirty="0" err="1"/>
              <a:t>phpMaAdmin</a:t>
            </a:r>
            <a:r>
              <a:rPr lang="zh-CN" altLang="zh-CN" sz="1000" dirty="0"/>
              <a:t>定义</a:t>
            </a:r>
            <a:r>
              <a:rPr lang="en-US" altLang="zh-CN" sz="1000" dirty="0"/>
              <a:t>-</a:t>
            </a:r>
            <a:r>
              <a:rPr lang="zh-CN" altLang="zh-CN" sz="1000" dirty="0"/>
              <a:t>百度百科：</a:t>
            </a:r>
          </a:p>
          <a:p>
            <a:r>
              <a:rPr lang="en-US" altLang="zh-CN" sz="1000" u="sng" dirty="0">
                <a:hlinkClick r:id="rId13"/>
              </a:rPr>
              <a:t>https://baike.baidu.com/item/PhpMyAdmin/9624049?fr=aladdin</a:t>
            </a:r>
            <a:endParaRPr lang="zh-CN" altLang="zh-CN" sz="1000" dirty="0"/>
          </a:p>
          <a:p>
            <a:r>
              <a:rPr lang="en-US" altLang="zh-CN" sz="1000" dirty="0"/>
              <a:t>2. MySQL</a:t>
            </a:r>
            <a:r>
              <a:rPr lang="zh-CN" altLang="zh-CN" sz="1000" dirty="0"/>
              <a:t>定义</a:t>
            </a:r>
            <a:r>
              <a:rPr lang="en-US" altLang="zh-CN" sz="1000" dirty="0"/>
              <a:t>-</a:t>
            </a:r>
            <a:r>
              <a:rPr lang="zh-CN" altLang="zh-CN" sz="1000" dirty="0"/>
              <a:t>百度百科：</a:t>
            </a:r>
          </a:p>
          <a:p>
            <a:r>
              <a:rPr lang="en-US" altLang="zh-CN" sz="1000" u="sng" dirty="0">
                <a:hlinkClick r:id="rId14"/>
              </a:rPr>
              <a:t>https://baike.baidu.com/item/mySQL/471251?fr=aladdin</a:t>
            </a:r>
            <a:endParaRPr lang="zh-CN" altLang="zh-CN" sz="1000" dirty="0"/>
          </a:p>
          <a:p>
            <a:r>
              <a:rPr lang="en-US" altLang="zh-CN" sz="1000" dirty="0"/>
              <a:t>3.</a:t>
            </a:r>
            <a:r>
              <a:rPr lang="zh-CN" altLang="zh-CN" sz="1000" dirty="0"/>
              <a:t>《微信小程序开发入门与实践》清华大学出版社出版 雷磊</a:t>
            </a:r>
          </a:p>
          <a:p>
            <a:r>
              <a:rPr lang="en-US" altLang="zh-CN" sz="1000" dirty="0"/>
              <a:t>4</a:t>
            </a:r>
            <a:r>
              <a:rPr lang="zh-CN" altLang="zh-CN" sz="1000" dirty="0"/>
              <a:t>．《软件工程导论》清华大学出版社 朱少民</a:t>
            </a:r>
          </a:p>
          <a:p>
            <a:r>
              <a:rPr lang="en-US" altLang="zh-CN" sz="1000" dirty="0"/>
              <a:t>5</a:t>
            </a:r>
            <a:r>
              <a:rPr lang="zh-CN" altLang="zh-CN" sz="1000" dirty="0"/>
              <a:t>．微信小程序</a:t>
            </a:r>
            <a:r>
              <a:rPr lang="en-US" altLang="zh-CN" sz="1000" dirty="0"/>
              <a:t>-</a:t>
            </a:r>
            <a:r>
              <a:rPr lang="zh-CN" altLang="zh-CN" sz="1000" dirty="0"/>
              <a:t>百度百科：</a:t>
            </a:r>
          </a:p>
          <a:p>
            <a:r>
              <a:rPr lang="en-US" altLang="zh-CN" sz="1000" dirty="0"/>
              <a:t>	</a:t>
            </a:r>
            <a:r>
              <a:rPr lang="en-US" altLang="zh-CN" sz="1000" u="sng" dirty="0">
                <a:hlinkClick r:id="rId15"/>
              </a:rPr>
              <a:t>https://baike.baidu.com/item/%E5%BE%AE%E4%BF%A1%E5%B0%8F%E7%A8%8B%E5%BA%8F/20171697?fr=aladdin</a:t>
            </a:r>
            <a:endParaRPr lang="zh-CN" altLang="zh-CN" sz="1000" dirty="0"/>
          </a:p>
          <a:p>
            <a:r>
              <a:rPr lang="en-US" altLang="zh-CN" sz="1000" dirty="0"/>
              <a:t>6</a:t>
            </a:r>
            <a:r>
              <a:rPr lang="zh-CN" altLang="zh-CN" sz="1000" dirty="0"/>
              <a:t>．</a:t>
            </a:r>
            <a:r>
              <a:rPr lang="en-US" altLang="zh-CN" sz="1000" dirty="0"/>
              <a:t>MATLAB-</a:t>
            </a:r>
            <a:r>
              <a:rPr lang="zh-CN" altLang="zh-CN" sz="1000" dirty="0"/>
              <a:t>百度百科：</a:t>
            </a:r>
          </a:p>
          <a:p>
            <a:r>
              <a:rPr lang="en-US" altLang="zh-CN" sz="1000" dirty="0"/>
              <a:t>	</a:t>
            </a:r>
            <a:r>
              <a:rPr lang="en-US" altLang="zh-CN" sz="1000" u="sng" dirty="0">
                <a:hlinkClick r:id="rId16"/>
              </a:rPr>
              <a:t>https://baike.baidu.com/item/MATLAB/263035?fr=aladdin</a:t>
            </a:r>
            <a:endParaRPr lang="zh-CN" altLang="zh-CN" sz="1000" dirty="0"/>
          </a:p>
          <a:p>
            <a:r>
              <a:rPr lang="en-US" altLang="zh-CN" sz="1000" dirty="0"/>
              <a:t>7</a:t>
            </a:r>
            <a:r>
              <a:rPr lang="zh-CN" altLang="zh-CN" sz="1000" dirty="0"/>
              <a:t>．</a:t>
            </a:r>
            <a:r>
              <a:rPr lang="en-US" altLang="zh-CN" sz="1000" dirty="0"/>
              <a:t>Microsoft Office Excel</a:t>
            </a:r>
            <a:r>
              <a:rPr lang="zh-CN" altLang="zh-CN" sz="1000" dirty="0"/>
              <a:t>百度百科：</a:t>
            </a:r>
          </a:p>
          <a:p>
            <a:r>
              <a:rPr lang="en-US" altLang="zh-CN" sz="1000" dirty="0"/>
              <a:t>	</a:t>
            </a:r>
            <a:r>
              <a:rPr lang="en-US" altLang="zh-CN" sz="1000" u="sng" dirty="0">
                <a:hlinkClick r:id="rId17"/>
              </a:rPr>
              <a:t>https://baike.baidu.com/item/Microsoft%20Office%20Excel/1448703?fr=aladdin</a:t>
            </a:r>
            <a:endParaRPr lang="zh-CN" altLang="zh-CN" sz="1000" dirty="0"/>
          </a:p>
          <a:p>
            <a:r>
              <a:rPr lang="en-US" altLang="zh-CN" sz="1000" dirty="0"/>
              <a:t>8</a:t>
            </a:r>
            <a:r>
              <a:rPr lang="zh-CN" altLang="zh-CN" sz="1000" dirty="0"/>
              <a:t>．腾讯云</a:t>
            </a:r>
            <a:r>
              <a:rPr lang="en-US" altLang="zh-CN" sz="1000" dirty="0"/>
              <a:t>-</a:t>
            </a:r>
            <a:r>
              <a:rPr lang="zh-CN" altLang="zh-CN" sz="1000" dirty="0"/>
              <a:t>百度百科：</a:t>
            </a:r>
          </a:p>
          <a:p>
            <a:r>
              <a:rPr lang="en-US" altLang="zh-CN" sz="1000" dirty="0"/>
              <a:t>	</a:t>
            </a:r>
            <a:r>
              <a:rPr lang="en-US" altLang="zh-CN" sz="1000" u="sng" dirty="0">
                <a:hlinkClick r:id="rId18"/>
              </a:rPr>
              <a:t>https://baike.baidu.com/item/%E8%85%BE%E8%AE%AF%E4%BA%91/9905046?fr=aladdin</a:t>
            </a:r>
            <a:endParaRPr lang="zh-CN" altLang="zh-CN" sz="1000" dirty="0"/>
          </a:p>
          <a:p>
            <a:r>
              <a:rPr lang="en-US" altLang="zh-CN" sz="1000" dirty="0"/>
              <a:t>9</a:t>
            </a:r>
            <a:r>
              <a:rPr lang="zh-CN" altLang="zh-CN" sz="1000" dirty="0"/>
              <a:t>．用户画像</a:t>
            </a:r>
            <a:r>
              <a:rPr lang="en-US" altLang="zh-CN" sz="1000" dirty="0"/>
              <a:t>-</a:t>
            </a:r>
            <a:r>
              <a:rPr lang="zh-CN" altLang="zh-CN" sz="1000" dirty="0"/>
              <a:t>百度百科：</a:t>
            </a:r>
          </a:p>
          <a:p>
            <a:r>
              <a:rPr lang="en-US" altLang="zh-CN" sz="1000" dirty="0"/>
              <a:t>	</a:t>
            </a:r>
            <a:r>
              <a:rPr lang="en-US" altLang="zh-CN" sz="1000" u="sng" dirty="0">
                <a:hlinkClick r:id="rId19"/>
              </a:rPr>
              <a:t>https://baike.baidu.com/item/%E7%94%A8%E6%88%B7%E7%94%BB%E5%83%8F/22085710?fr=aladdin</a:t>
            </a:r>
            <a:endParaRPr lang="zh-CN" altLang="zh-CN" sz="1000" dirty="0"/>
          </a:p>
        </p:txBody>
      </p:sp>
    </p:spTree>
    <p:extLst>
      <p:ext uri="{BB962C8B-B14F-4D97-AF65-F5344CB8AC3E}">
        <p14:creationId xmlns:p14="http://schemas.microsoft.com/office/powerpoint/2010/main" val="59775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1AD99CFC-5438-4FD9-ABCA-B764961BC2B4}"/>
              </a:ext>
            </a:extLst>
          </p:cNvPr>
          <p:cNvSpPr>
            <a:spLocks noGrp="1"/>
          </p:cNvSpPr>
          <p:nvPr>
            <p:ph type="title"/>
          </p:nvPr>
        </p:nvSpPr>
        <p:spPr>
          <a:xfrm>
            <a:off x="4831466" y="3356541"/>
            <a:ext cx="10113264" cy="594360"/>
          </a:xfrm>
        </p:spPr>
        <p:txBody>
          <a:bodyPr/>
          <a:lstStyle/>
          <a:p>
            <a:r>
              <a:rPr lang="zh-CN" altLang="en-US" sz="4400" b="1" dirty="0" smtClean="0">
                <a:solidFill>
                  <a:srgbClr val="FF0000"/>
                </a:solidFill>
              </a:rPr>
              <a:t>任务概述</a:t>
            </a:r>
            <a:endParaRPr lang="zh-CN" altLang="en-US" sz="4400" b="1" dirty="0">
              <a:solidFill>
                <a:srgbClr val="FF0000"/>
              </a:solidFill>
            </a:endParaRPr>
          </a:p>
        </p:txBody>
      </p:sp>
      <p:pic>
        <p:nvPicPr>
          <p:cNvPr id="15" name="图片占位符 14">
            <a:extLst>
              <a:ext uri="{FF2B5EF4-FFF2-40B4-BE49-F238E27FC236}">
                <a16:creationId xmlns:a16="http://schemas.microsoft.com/office/drawing/2014/main" xmlns="" id="{4EA691CC-303C-41CF-A487-3849AE3C54E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8990" b="18990"/>
          <a:stretch>
            <a:fillRect/>
          </a:stretch>
        </p:blipFill>
        <p:spPr>
          <a:xfrm>
            <a:off x="4638917" y="-15105"/>
            <a:ext cx="2914167" cy="2426191"/>
          </a:xfrm>
        </p:spPr>
      </p:pic>
      <p:sp>
        <p:nvSpPr>
          <p:cNvPr id="5" name="文本占位符 4">
            <a:extLst>
              <a:ext uri="{FF2B5EF4-FFF2-40B4-BE49-F238E27FC236}">
                <a16:creationId xmlns:a16="http://schemas.microsoft.com/office/drawing/2014/main" xmlns="" id="{EF6BEEDA-501B-495F-9A34-699B5E66B119}"/>
              </a:ext>
            </a:extLst>
          </p:cNvPr>
          <p:cNvSpPr>
            <a:spLocks noGrp="1"/>
          </p:cNvSpPr>
          <p:nvPr>
            <p:ph type="body" sz="half" idx="2"/>
          </p:nvPr>
        </p:nvSpPr>
        <p:spPr/>
        <p:txBody>
          <a:bodyPr/>
          <a:lstStyle/>
          <a:p>
            <a:endParaRPr lang="zh-CN" altLang="en-US" dirty="0"/>
          </a:p>
        </p:txBody>
      </p:sp>
      <p:pic>
        <p:nvPicPr>
          <p:cNvPr id="17" name="图片 16">
            <a:extLst>
              <a:ext uri="{FF2B5EF4-FFF2-40B4-BE49-F238E27FC236}">
                <a16:creationId xmlns:a16="http://schemas.microsoft.com/office/drawing/2014/main" xmlns="" id="{B562B26B-CBAE-42C1-9878-B19B34FD4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649" y="1742966"/>
            <a:ext cx="4638899" cy="3227151"/>
          </a:xfrm>
          <a:prstGeom prst="rect">
            <a:avLst/>
          </a:prstGeom>
        </p:spPr>
      </p:pic>
      <p:pic>
        <p:nvPicPr>
          <p:cNvPr id="19" name="图片 18">
            <a:extLst>
              <a:ext uri="{FF2B5EF4-FFF2-40B4-BE49-F238E27FC236}">
                <a16:creationId xmlns:a16="http://schemas.microsoft.com/office/drawing/2014/main" xmlns="" id="{8F07F0F5-F471-46D0-869E-7362A732D5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42966"/>
            <a:ext cx="4623352" cy="3227151"/>
          </a:xfrm>
          <a:prstGeom prst="rect">
            <a:avLst/>
          </a:prstGeom>
        </p:spPr>
      </p:pic>
      <p:pic>
        <p:nvPicPr>
          <p:cNvPr id="21" name="图片 20">
            <a:extLst>
              <a:ext uri="{FF2B5EF4-FFF2-40B4-BE49-F238E27FC236}">
                <a16:creationId xmlns:a16="http://schemas.microsoft.com/office/drawing/2014/main" xmlns="" id="{36DAA7E1-7017-45F2-9EA3-557EAD213B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3353" y="4899991"/>
            <a:ext cx="2937014" cy="1958010"/>
          </a:xfrm>
          <a:prstGeom prst="rect">
            <a:avLst/>
          </a:prstGeom>
        </p:spPr>
      </p:pic>
    </p:spTree>
    <p:extLst>
      <p:ext uri="{BB962C8B-B14F-4D97-AF65-F5344CB8AC3E}">
        <p14:creationId xmlns:p14="http://schemas.microsoft.com/office/powerpoint/2010/main" val="16919821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462" y="5880171"/>
            <a:ext cx="913306" cy="977829"/>
          </a:xfrm>
          <a:prstGeom prst="rect">
            <a:avLst/>
          </a:prstGeom>
        </p:spPr>
      </p:pic>
      <p:sp>
        <p:nvSpPr>
          <p:cNvPr id="6" name="标题 5">
            <a:extLst>
              <a:ext uri="{FF2B5EF4-FFF2-40B4-BE49-F238E27FC236}">
                <a16:creationId xmlns:a16="http://schemas.microsoft.com/office/drawing/2014/main" xmlns="" id="{E8F456A8-B824-4C8F-882A-BCCE9A0A9507}"/>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xmlns="" id="{27985FE6-F835-44C1-BAC9-C7334DBBBC0D}"/>
              </a:ext>
            </a:extLst>
          </p:cNvPr>
          <p:cNvSpPr>
            <a:spLocks noGrp="1"/>
          </p:cNvSpPr>
          <p:nvPr>
            <p:ph idx="1"/>
          </p:nvPr>
        </p:nvSpPr>
        <p:spPr/>
        <p:txBody>
          <a:bodyPr/>
          <a:lstStyle/>
          <a:p>
            <a:r>
              <a:rPr lang="zh-CN" altLang="zh-CN" sz="4000" b="1" dirty="0"/>
              <a:t>目标</a:t>
            </a:r>
          </a:p>
          <a:p>
            <a:r>
              <a:rPr lang="zh-CN" altLang="zh-CN" sz="3200" dirty="0"/>
              <a:t>此微信小程序调查问卷系统是根据用户扫描微信小程序的小程序码进入微信小程序调查问卷，进行问卷的填写与提交，数据搜集完成后进行数据聚类然后将相应的数据集与商品进行绑定来对潜在用户进行推荐。微信调查问卷管理员可以登录微信小程序进行问卷问题的修改。</a:t>
            </a:r>
          </a:p>
          <a:p>
            <a:endParaRPr lang="zh-CN" altLang="en-US" dirty="0"/>
          </a:p>
        </p:txBody>
      </p:sp>
      <p:sp>
        <p:nvSpPr>
          <p:cNvPr id="8" name="文本占位符 7">
            <a:extLst>
              <a:ext uri="{FF2B5EF4-FFF2-40B4-BE49-F238E27FC236}">
                <a16:creationId xmlns:a16="http://schemas.microsoft.com/office/drawing/2014/main" xmlns="" id="{8DA67858-E5B3-4DF2-AFEA-D099D8A8BD78}"/>
              </a:ext>
            </a:extLst>
          </p:cNvPr>
          <p:cNvSpPr>
            <a:spLocks noGrp="1"/>
          </p:cNvSpPr>
          <p:nvPr>
            <p:ph type="body" sz="half" idx="2"/>
          </p:nvPr>
        </p:nvSpPr>
        <p:spPr/>
        <p:txBody>
          <a:bodyPr/>
          <a:lstStyle/>
          <a:p>
            <a:endParaRPr lang="zh-CN" altLang="en-US" dirty="0"/>
          </a:p>
        </p:txBody>
      </p:sp>
      <p:pic>
        <p:nvPicPr>
          <p:cNvPr id="12" name="图片 11">
            <a:extLst>
              <a:ext uri="{FF2B5EF4-FFF2-40B4-BE49-F238E27FC236}">
                <a16:creationId xmlns:a16="http://schemas.microsoft.com/office/drawing/2014/main" xmlns="" id="{B4560DB5-B23C-4698-B1F8-B803BE9EF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 y="0"/>
            <a:ext cx="4103948" cy="6858000"/>
          </a:xfrm>
          <a:prstGeom prst="rect">
            <a:avLst/>
          </a:prstGeom>
        </p:spPr>
      </p:pic>
    </p:spTree>
    <p:extLst>
      <p:ext uri="{BB962C8B-B14F-4D97-AF65-F5344CB8AC3E}">
        <p14:creationId xmlns:p14="http://schemas.microsoft.com/office/powerpoint/2010/main" val="2273276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11" name="图片 10">
            <a:extLst>
              <a:ext uri="{FF2B5EF4-FFF2-40B4-BE49-F238E27FC236}">
                <a16:creationId xmlns:a16="http://schemas.microsoft.com/office/drawing/2014/main" xmlns="" id="{A29A0643-AC49-426F-95B6-805E0337A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1702904"/>
            <a:ext cx="4716015" cy="3452191"/>
          </a:xfrm>
          <a:prstGeom prst="rect">
            <a:avLst/>
          </a:prstGeom>
        </p:spPr>
      </p:pic>
      <p:pic>
        <p:nvPicPr>
          <p:cNvPr id="13" name="图片 12">
            <a:extLst>
              <a:ext uri="{FF2B5EF4-FFF2-40B4-BE49-F238E27FC236}">
                <a16:creationId xmlns:a16="http://schemas.microsoft.com/office/drawing/2014/main" xmlns="" id="{05294E2C-A807-45BB-A811-9A2845381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839" y="1702905"/>
            <a:ext cx="4716014" cy="3452190"/>
          </a:xfrm>
          <a:prstGeom prst="rect">
            <a:avLst/>
          </a:prstGeom>
        </p:spPr>
      </p:pic>
      <p:pic>
        <p:nvPicPr>
          <p:cNvPr id="15" name="图片 14">
            <a:extLst>
              <a:ext uri="{FF2B5EF4-FFF2-40B4-BE49-F238E27FC236}">
                <a16:creationId xmlns:a16="http://schemas.microsoft.com/office/drawing/2014/main" xmlns="" id="{7920B3CB-9556-4EF8-93F8-2F73C98D8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000" y="2506500"/>
            <a:ext cx="2010000" cy="1845000"/>
          </a:xfrm>
          <a:prstGeom prst="rect">
            <a:avLst/>
          </a:prstGeom>
        </p:spPr>
      </p:pic>
    </p:spTree>
    <p:extLst>
      <p:ext uri="{BB962C8B-B14F-4D97-AF65-F5344CB8AC3E}">
        <p14:creationId xmlns:p14="http://schemas.microsoft.com/office/powerpoint/2010/main" val="49602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A0BC23E7-8DF1-40E7-9AC8-973175E10478}"/>
              </a:ext>
            </a:extLst>
          </p:cNvPr>
          <p:cNvSpPr>
            <a:spLocks noGrp="1"/>
          </p:cNvSpPr>
          <p:nvPr>
            <p:ph type="title"/>
          </p:nvPr>
        </p:nvSpPr>
        <p:spPr>
          <a:xfrm>
            <a:off x="1166854" y="240452"/>
            <a:ext cx="10058400" cy="748454"/>
          </a:xfrm>
        </p:spPr>
        <p:txBody>
          <a:bodyPr/>
          <a:lstStyle/>
          <a:p>
            <a:r>
              <a:rPr lang="zh-CN" altLang="en-US" dirty="0" smtClean="0"/>
              <a:t>运行环境</a:t>
            </a:r>
            <a:endParaRPr lang="zh-CN" altLang="en-US" dirty="0"/>
          </a:p>
        </p:txBody>
      </p:sp>
      <p:sp>
        <p:nvSpPr>
          <p:cNvPr id="4" name="内容占位符 3">
            <a:extLst>
              <a:ext uri="{FF2B5EF4-FFF2-40B4-BE49-F238E27FC236}">
                <a16:creationId xmlns:a16="http://schemas.microsoft.com/office/drawing/2014/main" xmlns="" id="{46C7BAE6-FE4B-4DFC-A6FE-D20B81C27C56}"/>
              </a:ext>
            </a:extLst>
          </p:cNvPr>
          <p:cNvSpPr>
            <a:spLocks noGrp="1"/>
          </p:cNvSpPr>
          <p:nvPr>
            <p:ph idx="1"/>
          </p:nvPr>
        </p:nvSpPr>
        <p:spPr/>
        <p:txBody>
          <a:bodyPr>
            <a:noAutofit/>
          </a:bodyPr>
          <a:lstStyle/>
          <a:p>
            <a:r>
              <a:rPr lang="zh-CN" altLang="zh-CN" sz="2400" dirty="0"/>
              <a:t>微信小程序硬件环境：</a:t>
            </a:r>
          </a:p>
          <a:p>
            <a:r>
              <a:rPr lang="zh-CN" altLang="zh-CN" sz="2400" dirty="0"/>
              <a:t>安卓手机：系统要求：安卓</a:t>
            </a:r>
            <a:r>
              <a:rPr lang="en-US" altLang="zh-CN" sz="2400" dirty="0"/>
              <a:t>4.0</a:t>
            </a:r>
            <a:r>
              <a:rPr lang="zh-CN" altLang="zh-CN" sz="2400" dirty="0"/>
              <a:t>以上系统适用屏幕像素：通用；</a:t>
            </a:r>
          </a:p>
          <a:p>
            <a:r>
              <a:rPr lang="en-US" altLang="zh-CN" sz="2400" dirty="0"/>
              <a:t>iPhone</a:t>
            </a:r>
            <a:r>
              <a:rPr lang="zh-CN" altLang="zh-CN" sz="2400" dirty="0"/>
              <a:t>：系统要求：</a:t>
            </a:r>
            <a:r>
              <a:rPr lang="en-US" altLang="zh-CN" sz="2400" dirty="0"/>
              <a:t>iPhone6.1-iPhone8.0</a:t>
            </a:r>
            <a:r>
              <a:rPr lang="zh-CN" altLang="zh-CN" sz="2400" dirty="0"/>
              <a:t>以上系统适用屏幕像素：通用；</a:t>
            </a:r>
          </a:p>
          <a:p>
            <a:r>
              <a:rPr lang="en-US" altLang="zh-CN" sz="2400" dirty="0"/>
              <a:t>iPad</a:t>
            </a:r>
            <a:r>
              <a:rPr lang="zh-CN" altLang="zh-CN" sz="2400" dirty="0"/>
              <a:t>：系统要求：</a:t>
            </a:r>
            <a:r>
              <a:rPr lang="en-US" altLang="zh-CN" sz="2400" dirty="0"/>
              <a:t>iPad6.1-iPad8.0</a:t>
            </a:r>
            <a:r>
              <a:rPr lang="zh-CN" altLang="zh-CN" sz="2400" dirty="0"/>
              <a:t>以上系统适用屏幕像素：通用；</a:t>
            </a:r>
          </a:p>
          <a:p>
            <a:r>
              <a:rPr lang="en-US" altLang="zh-CN" sz="2400" dirty="0"/>
              <a:t>windows phone8</a:t>
            </a:r>
            <a:r>
              <a:rPr lang="zh-CN" altLang="zh-CN" sz="2400" dirty="0"/>
              <a:t>版手机：系统要求：</a:t>
            </a:r>
            <a:r>
              <a:rPr lang="en-US" altLang="zh-CN" sz="2400" dirty="0"/>
              <a:t>Windows Phone8.0</a:t>
            </a:r>
            <a:r>
              <a:rPr lang="zh-CN" altLang="zh-CN" sz="2400" dirty="0"/>
              <a:t>以上系统适用屏幕像素：通用。</a:t>
            </a:r>
          </a:p>
          <a:p>
            <a:r>
              <a:rPr lang="zh-CN" altLang="zh-CN" sz="2400" dirty="0"/>
              <a:t>微信小程序软件环境：</a:t>
            </a:r>
          </a:p>
          <a:p>
            <a:r>
              <a:rPr lang="en-US" altLang="zh-CN" sz="2400" dirty="0"/>
              <a:t>	</a:t>
            </a:r>
            <a:r>
              <a:rPr lang="zh-CN" altLang="zh-CN" sz="2400" dirty="0"/>
              <a:t>微信平台上运行</a:t>
            </a:r>
          </a:p>
          <a:p>
            <a:r>
              <a:rPr lang="zh-CN" altLang="zh-CN" sz="2400" dirty="0"/>
              <a:t>数据库：</a:t>
            </a:r>
            <a:r>
              <a:rPr lang="en-US" altLang="zh-CN" sz="2400" dirty="0"/>
              <a:t>5.7.18-MySQL Community Server</a:t>
            </a:r>
            <a:r>
              <a:rPr lang="zh-CN" altLang="zh-CN" sz="2400" dirty="0"/>
              <a:t>（</a:t>
            </a:r>
            <a:r>
              <a:rPr lang="en-US" altLang="zh-CN" sz="2400" dirty="0"/>
              <a:t>GPL</a:t>
            </a:r>
            <a:r>
              <a:rPr lang="zh-CN" altLang="zh-CN" sz="2400" dirty="0"/>
              <a:t>）</a:t>
            </a:r>
          </a:p>
          <a:p>
            <a:endParaRPr lang="zh-CN" altLang="en-US" sz="2400" dirty="0"/>
          </a:p>
        </p:txBody>
      </p:sp>
    </p:spTree>
    <p:extLst>
      <p:ext uri="{BB962C8B-B14F-4D97-AF65-F5344CB8AC3E}">
        <p14:creationId xmlns:p14="http://schemas.microsoft.com/office/powerpoint/2010/main" val="3823979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D7624680-A2DF-48E9-B972-A246FF9722DC}"/>
              </a:ext>
            </a:extLst>
          </p:cNvPr>
          <p:cNvSpPr>
            <a:spLocks noGrp="1"/>
          </p:cNvSpPr>
          <p:nvPr>
            <p:ph type="title"/>
          </p:nvPr>
        </p:nvSpPr>
        <p:spPr>
          <a:xfrm>
            <a:off x="1176793" y="255322"/>
            <a:ext cx="10058400" cy="753461"/>
          </a:xfrm>
        </p:spPr>
        <p:txBody>
          <a:bodyPr>
            <a:normAutofit/>
          </a:bodyPr>
          <a:lstStyle/>
          <a:p>
            <a:r>
              <a:rPr lang="zh-CN" altLang="en-US" sz="4400" dirty="0" smtClean="0"/>
              <a:t>需求概述</a:t>
            </a:r>
            <a:endParaRPr lang="zh-CN" altLang="en-US" sz="4400" dirty="0"/>
          </a:p>
        </p:txBody>
      </p:sp>
      <p:sp>
        <p:nvSpPr>
          <p:cNvPr id="5" name="内容占位符 4">
            <a:extLst>
              <a:ext uri="{FF2B5EF4-FFF2-40B4-BE49-F238E27FC236}">
                <a16:creationId xmlns:a16="http://schemas.microsoft.com/office/drawing/2014/main" xmlns="" id="{9F9D71A8-77C6-4121-8250-2C68355D0312}"/>
              </a:ext>
            </a:extLst>
          </p:cNvPr>
          <p:cNvSpPr>
            <a:spLocks noGrp="1"/>
          </p:cNvSpPr>
          <p:nvPr>
            <p:ph idx="1"/>
          </p:nvPr>
        </p:nvSpPr>
        <p:spPr>
          <a:xfrm>
            <a:off x="1176793" y="1948070"/>
            <a:ext cx="10058400" cy="3901146"/>
          </a:xfrm>
        </p:spPr>
        <p:txBody>
          <a:bodyPr>
            <a:normAutofit/>
          </a:bodyPr>
          <a:lstStyle/>
          <a:p>
            <a:r>
              <a:rPr lang="zh-CN" altLang="zh-CN" sz="2800" dirty="0"/>
              <a:t>此微信小程序包含三部分：</a:t>
            </a:r>
          </a:p>
          <a:p>
            <a:pPr lvl="0"/>
            <a:r>
              <a:rPr lang="zh-CN" altLang="zh-CN" sz="2800" dirty="0"/>
              <a:t>微信小程序用户登录进入调查问卷，通过提前设定好的问卷或者微信小程序问卷管理员修改过的问卷进行填写，将填写过后的数据传输到腾讯云的数据库中。</a:t>
            </a:r>
          </a:p>
          <a:p>
            <a:pPr lvl="0"/>
            <a:r>
              <a:rPr lang="zh-CN" altLang="zh-CN" sz="2800" dirty="0"/>
              <a:t>微信小程序问卷管理员修改调查问卷，问卷管理员通过微信小程序上进行管理员登录，验证账号与密码后进行调查问卷的修改。</a:t>
            </a:r>
          </a:p>
          <a:p>
            <a:pPr lvl="0"/>
            <a:r>
              <a:rPr lang="zh-CN" altLang="zh-CN" sz="2800" dirty="0"/>
              <a:t>数据库管理员从数据库导出数据进行数据分析，将数据聚类并实施相应的推荐功能。</a:t>
            </a:r>
          </a:p>
          <a:p>
            <a:endParaRPr lang="zh-CN" altLang="en-US" sz="2800" dirty="0"/>
          </a:p>
        </p:txBody>
      </p:sp>
    </p:spTree>
    <p:extLst>
      <p:ext uri="{BB962C8B-B14F-4D97-AF65-F5344CB8AC3E}">
        <p14:creationId xmlns:p14="http://schemas.microsoft.com/office/powerpoint/2010/main" val="3923252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TotalTime>
  <Words>2296</Words>
  <Application>Microsoft Office PowerPoint</Application>
  <PresentationFormat>自定义</PresentationFormat>
  <Paragraphs>338</Paragraphs>
  <Slides>44</Slides>
  <Notes>2</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回顾</vt:lpstr>
      <vt:lpstr>PowerPoint 演示文稿</vt:lpstr>
      <vt:lpstr>《基于微信小程序的问卷调查系统》           概要设计报告</vt:lpstr>
      <vt:lpstr>                                引言</vt:lpstr>
      <vt:lpstr>项目背景</vt:lpstr>
      <vt:lpstr>任务概述</vt:lpstr>
      <vt:lpstr>PowerPoint 演示文稿</vt:lpstr>
      <vt:lpstr>PowerPoint 演示文稿</vt:lpstr>
      <vt:lpstr>运行环境</vt:lpstr>
      <vt:lpstr>需求概述</vt:lpstr>
      <vt:lpstr>条件和限制</vt:lpstr>
      <vt:lpstr>                                          总体设计</vt:lpstr>
      <vt:lpstr>处理流程</vt:lpstr>
      <vt:lpstr>首先进入微信小程序用户身份选择界面：普通用户可点击进入调查问卷进行问卷的填写，问卷管理员可点击管理员登录按钮进行管理员登录。</vt:lpstr>
      <vt:lpstr>其次，进入调查问卷的用户可根据问题和备选项来进行问卷的填写</vt:lpstr>
      <vt:lpstr>接着，填写问卷完毕后点击提交出现提交成功界面：</vt:lpstr>
      <vt:lpstr>如果点击管理员登录按钮，将进入管理员登录的界面，如果账号密码输入错误会进行提示：</vt:lpstr>
      <vt:lpstr>如果问卷管理员账号密码输入成功，那么进入管理员修改问卷的界面</vt:lpstr>
      <vt:lpstr>PowerPoint 演示文稿</vt:lpstr>
      <vt:lpstr>PowerPoint 演示文稿</vt:lpstr>
      <vt:lpstr>总体结构和模块外部设计</vt:lpstr>
      <vt:lpstr>功能分配</vt:lpstr>
      <vt:lpstr>接口设计-外部接口</vt:lpstr>
      <vt:lpstr>内部接口</vt:lpstr>
      <vt:lpstr>模块之间的接口 </vt:lpstr>
      <vt:lpstr>数据结构设计-逻辑结构设计</vt:lpstr>
      <vt:lpstr>                                          物理结构设计</vt:lpstr>
      <vt:lpstr>管理员administrator表</vt:lpstr>
      <vt:lpstr>问题questions表：</vt:lpstr>
      <vt:lpstr>用户搜集数据newinsert表：</vt:lpstr>
      <vt:lpstr>问题答案表名对应表relation：</vt:lpstr>
      <vt:lpstr>                                          数据结构与程序的关系</vt:lpstr>
      <vt:lpstr>PowerPoint 演示文稿</vt:lpstr>
      <vt:lpstr>运行设计-运行模块的组合</vt:lpstr>
      <vt:lpstr>运行控制与运行时间</vt:lpstr>
      <vt:lpstr> 出错处理设计</vt:lpstr>
      <vt:lpstr>出错处理对策</vt:lpstr>
      <vt:lpstr>安全保密设计-访问安全</vt:lpstr>
      <vt:lpstr>网络安全</vt:lpstr>
      <vt:lpstr>备份安全 </vt:lpstr>
      <vt:lpstr>数据安全</vt:lpstr>
      <vt:lpstr>维护设计</vt:lpstr>
      <vt:lpstr>PowerPoint 演示文稿</vt:lpstr>
      <vt:lpstr>                                               结束</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《基于微信小程序的问卷调查系统》           需求分析报告</dc:title>
  <dc:creator>lenovo</dc:creator>
  <cp:lastModifiedBy>张凌峰</cp:lastModifiedBy>
  <cp:revision>63</cp:revision>
  <dcterms:created xsi:type="dcterms:W3CDTF">2018-04-20T00:49:38Z</dcterms:created>
  <dcterms:modified xsi:type="dcterms:W3CDTF">2018-06-08T13:09:01Z</dcterms:modified>
</cp:coreProperties>
</file>