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307" r:id="rId2"/>
    <p:sldId id="256" r:id="rId3"/>
    <p:sldId id="258" r:id="rId4"/>
    <p:sldId id="259" r:id="rId5"/>
    <p:sldId id="260" r:id="rId6"/>
    <p:sldId id="261" r:id="rId7"/>
    <p:sldId id="262" r:id="rId8"/>
    <p:sldId id="263" r:id="rId9"/>
    <p:sldId id="264" r:id="rId10"/>
    <p:sldId id="289" r:id="rId11"/>
    <p:sldId id="265" r:id="rId12"/>
    <p:sldId id="308" r:id="rId13"/>
    <p:sldId id="267" r:id="rId14"/>
    <p:sldId id="268" r:id="rId15"/>
    <p:sldId id="269" r:id="rId16"/>
    <p:sldId id="270" r:id="rId17"/>
    <p:sldId id="271" r:id="rId18"/>
    <p:sldId id="272" r:id="rId19"/>
    <p:sldId id="266" r:id="rId20"/>
    <p:sldId id="30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4660"/>
  </p:normalViewPr>
  <p:slideViewPr>
    <p:cSldViewPr snapToGrid="0">
      <p:cViewPr varScale="1">
        <p:scale>
          <a:sx n="43" d="100"/>
          <a:sy n="43" d="100"/>
        </p:scale>
        <p:origin x="-96" y="-5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F9EE-B011-4358-A8B9-3C4129BC0454}" type="datetimeFigureOut">
              <a:rPr lang="zh-CN" altLang="en-US" smtClean="0"/>
              <a:t>2018/6/8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66DAF-05AD-443C-8FA6-3791D27ECFAB}" type="slidenum">
              <a:rPr lang="zh-CN" altLang="en-US" smtClean="0"/>
              <a:t>‹#›</a:t>
            </a:fld>
            <a:endParaRPr lang="zh-CN" altLang="en-US"/>
          </a:p>
        </p:txBody>
      </p:sp>
    </p:spTree>
    <p:extLst>
      <p:ext uri="{BB962C8B-B14F-4D97-AF65-F5344CB8AC3E}">
        <p14:creationId xmlns:p14="http://schemas.microsoft.com/office/powerpoint/2010/main" val="1805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66DAF-05AD-443C-8FA6-3791D27ECFAB}" type="slidenum">
              <a:rPr lang="zh-CN" altLang="en-US" smtClean="0"/>
              <a:t>1</a:t>
            </a:fld>
            <a:endParaRPr lang="zh-CN" altLang="en-US"/>
          </a:p>
        </p:txBody>
      </p:sp>
    </p:spTree>
    <p:extLst>
      <p:ext uri="{BB962C8B-B14F-4D97-AF65-F5344CB8AC3E}">
        <p14:creationId xmlns:p14="http://schemas.microsoft.com/office/powerpoint/2010/main" val="76884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66DAF-05AD-443C-8FA6-3791D27ECFAB}" type="slidenum">
              <a:rPr lang="zh-CN" altLang="en-US" smtClean="0"/>
              <a:t>11</a:t>
            </a:fld>
            <a:endParaRPr lang="zh-CN" altLang="en-US"/>
          </a:p>
        </p:txBody>
      </p:sp>
    </p:spTree>
    <p:extLst>
      <p:ext uri="{BB962C8B-B14F-4D97-AF65-F5344CB8AC3E}">
        <p14:creationId xmlns:p14="http://schemas.microsoft.com/office/powerpoint/2010/main" val="428227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7378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18164483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42434611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619996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EE2362-7A04-4C76-A56A-40E45D6030E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0211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35864379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3983864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9396684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12916518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B60985-82B7-4380-8A88-B100655F6D25}" type="datetimeFigureOut">
              <a:rPr lang="zh-CN" altLang="en-US" smtClean="0"/>
              <a:t>2018/6/8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3014565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1B60985-82B7-4380-8A88-B100655F6D25}" type="datetimeFigureOut">
              <a:rPr lang="zh-CN" altLang="en-US" smtClean="0"/>
              <a:t>2018/6/8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EE2362-7A04-4C76-A56A-40E45D6030E0}" type="slidenum">
              <a:rPr lang="zh-CN" altLang="en-US" smtClean="0"/>
              <a:t>‹#›</a:t>
            </a:fld>
            <a:endParaRPr lang="zh-CN" altLang="en-US"/>
          </a:p>
        </p:txBody>
      </p:sp>
    </p:spTree>
    <p:extLst>
      <p:ext uri="{BB962C8B-B14F-4D97-AF65-F5344CB8AC3E}">
        <p14:creationId xmlns:p14="http://schemas.microsoft.com/office/powerpoint/2010/main" val="294003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B60985-82B7-4380-8A88-B100655F6D25}" type="datetimeFigureOut">
              <a:rPr lang="zh-CN" altLang="en-US" smtClean="0"/>
              <a:t>2018/6/8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EE2362-7A04-4C76-A56A-40E45D6030E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44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wenku.baidu.com/view/9a221e1c168884868762d6a4.html?from=search" TargetMode="External"/><Relationship Id="rId3" Type="http://schemas.openxmlformats.org/officeDocument/2006/relationships/hyperlink" Target="https://baike.baidu.com/item/PHP/9337?fr=aladdin" TargetMode="External"/><Relationship Id="rId7" Type="http://schemas.openxmlformats.org/officeDocument/2006/relationships/hyperlink" Target="https://blog.csdn.net/baize_security/article/details/54582854"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baike.baidu.com/item/mySQL/471251?fr=aladdin" TargetMode="External"/><Relationship Id="rId5" Type="http://schemas.openxmlformats.org/officeDocument/2006/relationships/hyperlink" Target="https://baike.baidu.com/item/%E5%AD%97%E6%AE%B5/2885972?fr=aladdin" TargetMode="External"/><Relationship Id="rId4" Type="http://schemas.openxmlformats.org/officeDocument/2006/relationships/hyperlink" Target="https://baike.baidu.com/item/PhpMyAdmin/9624049?fr=aladdin" TargetMode="External"/><Relationship Id="rId9" Type="http://schemas.openxmlformats.org/officeDocument/2006/relationships/hyperlink" Target="https://baike.baidu.com/item/https/285356?fr=aladdi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9.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93312" cy="1063487"/>
          </a:xfrm>
          <a:prstGeom prst="rect">
            <a:avLst/>
          </a:prstGeom>
        </p:spPr>
      </p:pic>
      <p:pic>
        <p:nvPicPr>
          <p:cNvPr id="8" name="图片 7">
            <a:extLst>
              <a:ext uri="{FF2B5EF4-FFF2-40B4-BE49-F238E27FC236}">
                <a16:creationId xmlns:a16="http://schemas.microsoft.com/office/drawing/2014/main" xmlns="" id="{6D102E46-1A78-4321-800C-61A4900BF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16784"/>
            <a:ext cx="4204252" cy="3647660"/>
          </a:xfrm>
          <a:prstGeom prst="rect">
            <a:avLst/>
          </a:prstGeom>
        </p:spPr>
      </p:pic>
      <p:pic>
        <p:nvPicPr>
          <p:cNvPr id="10" name="图片 9">
            <a:extLst>
              <a:ext uri="{FF2B5EF4-FFF2-40B4-BE49-F238E27FC236}">
                <a16:creationId xmlns:a16="http://schemas.microsoft.com/office/drawing/2014/main" xmlns="" id="{32D1CD32-4DF0-4A31-AE29-0B6FA68E5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30876"/>
            <a:ext cx="4572000" cy="2857500"/>
          </a:xfrm>
          <a:prstGeom prst="rect">
            <a:avLst/>
          </a:prstGeom>
        </p:spPr>
      </p:pic>
      <p:pic>
        <p:nvPicPr>
          <p:cNvPr id="12" name="图片 11">
            <a:extLst>
              <a:ext uri="{FF2B5EF4-FFF2-40B4-BE49-F238E27FC236}">
                <a16:creationId xmlns:a16="http://schemas.microsoft.com/office/drawing/2014/main" xmlns="" id="{EA6709A1-3456-4988-8342-8985CCCE4D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7650" y="3530876"/>
            <a:ext cx="8134350" cy="2857500"/>
          </a:xfrm>
          <a:prstGeom prst="rect">
            <a:avLst/>
          </a:prstGeom>
        </p:spPr>
      </p:pic>
      <p:pic>
        <p:nvPicPr>
          <p:cNvPr id="14" name="图片 13">
            <a:extLst>
              <a:ext uri="{FF2B5EF4-FFF2-40B4-BE49-F238E27FC236}">
                <a16:creationId xmlns:a16="http://schemas.microsoft.com/office/drawing/2014/main" xmlns="" id="{10239BC8-E8E3-40E3-9B44-B9B746C7FD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5686" y="-101876"/>
            <a:ext cx="5296314" cy="3530876"/>
          </a:xfrm>
          <a:prstGeom prst="rect">
            <a:avLst/>
          </a:prstGeom>
        </p:spPr>
      </p:pic>
      <p:pic>
        <p:nvPicPr>
          <p:cNvPr id="16" name="图片 15">
            <a:extLst>
              <a:ext uri="{FF2B5EF4-FFF2-40B4-BE49-F238E27FC236}">
                <a16:creationId xmlns:a16="http://schemas.microsoft.com/office/drawing/2014/main" xmlns="" id="{3CE0F08C-C8A5-4884-906E-5430051018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23497" y="-69574"/>
            <a:ext cx="2772189" cy="3530876"/>
          </a:xfrm>
          <a:prstGeom prst="rect">
            <a:avLst/>
          </a:prstGeom>
        </p:spPr>
      </p:pic>
    </p:spTree>
    <p:extLst>
      <p:ext uri="{BB962C8B-B14F-4D97-AF65-F5344CB8AC3E}">
        <p14:creationId xmlns:p14="http://schemas.microsoft.com/office/powerpoint/2010/main" val="11021005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F7E9A152-E217-430A-A9B9-41831BCA578A}"/>
              </a:ext>
            </a:extLst>
          </p:cNvPr>
          <p:cNvSpPr>
            <a:spLocks noGrp="1"/>
          </p:cNvSpPr>
          <p:nvPr>
            <p:ph type="title"/>
          </p:nvPr>
        </p:nvSpPr>
        <p:spPr/>
        <p:txBody>
          <a:bodyPr/>
          <a:lstStyle/>
          <a:p>
            <a:r>
              <a:rPr lang="en-US" altLang="zh-CN" b="1" dirty="0"/>
              <a:t>                                         </a:t>
            </a:r>
            <a:r>
              <a:rPr lang="zh-CN" altLang="en-US" b="1" dirty="0" smtClean="0"/>
              <a:t>结构设计</a:t>
            </a:r>
            <a:endParaRPr lang="zh-CN" altLang="en-US" dirty="0"/>
          </a:p>
        </p:txBody>
      </p:sp>
      <p:pic>
        <p:nvPicPr>
          <p:cNvPr id="8" name="图片占位符 7">
            <a:extLst>
              <a:ext uri="{FF2B5EF4-FFF2-40B4-BE49-F238E27FC236}">
                <a16:creationId xmlns:a16="http://schemas.microsoft.com/office/drawing/2014/main" xmlns="" id="{54BA7AC5-FD82-4022-94DC-051CFEC602A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271" b="20271"/>
          <a:stretch>
            <a:fillRect/>
          </a:stretch>
        </p:blipFill>
        <p:spPr>
          <a:xfrm>
            <a:off x="0" y="0"/>
            <a:ext cx="12191985" cy="4994590"/>
          </a:xfrm>
        </p:spPr>
      </p:pic>
      <p:sp>
        <p:nvSpPr>
          <p:cNvPr id="6" name="文本占位符 5">
            <a:extLst>
              <a:ext uri="{FF2B5EF4-FFF2-40B4-BE49-F238E27FC236}">
                <a16:creationId xmlns:a16="http://schemas.microsoft.com/office/drawing/2014/main" xmlns="" id="{8711DE85-3AC6-46BE-9BF2-A8C9EA8886B4}"/>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90821684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194529C8-38FE-42DA-BF90-4C92B6D43DFC}"/>
              </a:ext>
            </a:extLst>
          </p:cNvPr>
          <p:cNvSpPr>
            <a:spLocks noGrp="1"/>
          </p:cNvSpPr>
          <p:nvPr>
            <p:ph type="title"/>
          </p:nvPr>
        </p:nvSpPr>
        <p:spPr>
          <a:xfrm>
            <a:off x="1097280" y="324972"/>
            <a:ext cx="10058400" cy="663934"/>
          </a:xfrm>
        </p:spPr>
        <p:txBody>
          <a:bodyPr>
            <a:normAutofit fontScale="90000"/>
          </a:bodyPr>
          <a:lstStyle/>
          <a:p>
            <a:endParaRPr lang="zh-CN" altLang="en-US" dirty="0"/>
          </a:p>
        </p:txBody>
      </p:sp>
      <p:sp>
        <p:nvSpPr>
          <p:cNvPr id="4" name="内容占位符 3">
            <a:extLst>
              <a:ext uri="{FF2B5EF4-FFF2-40B4-BE49-F238E27FC236}">
                <a16:creationId xmlns:a16="http://schemas.microsoft.com/office/drawing/2014/main" xmlns="" id="{6A8AFAA4-4D88-4F60-A88B-ED80BEC9D82A}"/>
              </a:ext>
            </a:extLst>
          </p:cNvPr>
          <p:cNvSpPr>
            <a:spLocks noGrp="1"/>
          </p:cNvSpPr>
          <p:nvPr>
            <p:ph idx="1"/>
          </p:nvPr>
        </p:nvSpPr>
        <p:spPr>
          <a:xfrm>
            <a:off x="1097280" y="1729409"/>
            <a:ext cx="10058400" cy="4139685"/>
          </a:xfrm>
        </p:spPr>
        <p:txBody>
          <a:bodyPr>
            <a:normAutofit/>
          </a:bodyPr>
          <a:lstStyle/>
          <a:p>
            <a:endParaRPr lang="zh-CN" altLang="en-US" sz="2800" dirty="0">
              <a:latin typeface="+mj-ea"/>
              <a:ea typeface="+mj-ea"/>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725" y="223026"/>
            <a:ext cx="11572080" cy="635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1623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Autofit/>
          </a:bodyPr>
          <a:lstStyle/>
          <a:p>
            <a:r>
              <a:rPr lang="zh-CN" altLang="zh-CN" sz="3200" b="1" dirty="0"/>
              <a:t>逻辑结构设计</a:t>
            </a:r>
          </a:p>
          <a:p>
            <a:r>
              <a:rPr lang="zh-CN" altLang="zh-CN" sz="2400" dirty="0"/>
              <a:t>问卷管理员（账号，密码，昵称）；</a:t>
            </a:r>
          </a:p>
          <a:p>
            <a:r>
              <a:rPr lang="zh-CN" altLang="zh-CN" sz="2400" dirty="0"/>
              <a:t>问题表（问题</a:t>
            </a:r>
            <a:r>
              <a:rPr lang="en-US" altLang="zh-CN" sz="2400" dirty="0"/>
              <a:t>ID</a:t>
            </a:r>
            <a:r>
              <a:rPr lang="zh-CN" altLang="zh-CN" sz="2400" dirty="0"/>
              <a:t>，问题名，问题可选项</a:t>
            </a:r>
            <a:r>
              <a:rPr lang="en-US" altLang="zh-CN" sz="2400" dirty="0"/>
              <a:t>1</a:t>
            </a:r>
            <a:r>
              <a:rPr lang="zh-CN" altLang="zh-CN" sz="2400" dirty="0"/>
              <a:t>，问题可选项</a:t>
            </a:r>
            <a:r>
              <a:rPr lang="en-US" altLang="zh-CN" sz="2400" dirty="0"/>
              <a:t>2</a:t>
            </a:r>
            <a:r>
              <a:rPr lang="zh-CN" altLang="zh-CN" sz="2400" dirty="0"/>
              <a:t>，</a:t>
            </a:r>
            <a:r>
              <a:rPr lang="en-US" altLang="zh-CN" sz="2400" dirty="0"/>
              <a:t>…</a:t>
            </a:r>
            <a:r>
              <a:rPr lang="zh-CN" altLang="zh-CN" sz="2400" dirty="0"/>
              <a:t>，问题可选项</a:t>
            </a:r>
            <a:r>
              <a:rPr lang="en-US" altLang="zh-CN" sz="2400" dirty="0"/>
              <a:t>n</a:t>
            </a:r>
            <a:r>
              <a:rPr lang="zh-CN" altLang="zh-CN" sz="2400" dirty="0"/>
              <a:t>）；</a:t>
            </a:r>
          </a:p>
          <a:p>
            <a:r>
              <a:rPr lang="zh-CN" altLang="zh-CN" sz="2400" dirty="0"/>
              <a:t>问题答案表名对应表（</a:t>
            </a:r>
            <a:r>
              <a:rPr lang="en-US" altLang="zh-CN" sz="2400" dirty="0"/>
              <a:t>ID</a:t>
            </a:r>
            <a:r>
              <a:rPr lang="zh-CN" altLang="zh-CN" sz="2400" dirty="0"/>
              <a:t>，新答案表名，新问题表名，新问题表创建管理员</a:t>
            </a:r>
            <a:r>
              <a:rPr lang="en-US" altLang="zh-CN" sz="2400" dirty="0"/>
              <a:t>ID</a:t>
            </a:r>
            <a:r>
              <a:rPr lang="zh-CN" altLang="zh-CN" sz="2400" dirty="0"/>
              <a:t>）；</a:t>
            </a:r>
          </a:p>
          <a:p>
            <a:r>
              <a:rPr lang="zh-CN" altLang="zh-CN" sz="2400" dirty="0"/>
              <a:t>微信用户（</a:t>
            </a:r>
            <a:r>
              <a:rPr lang="en-US" altLang="zh-CN" sz="2400" dirty="0"/>
              <a:t>ID</a:t>
            </a:r>
            <a:r>
              <a:rPr lang="zh-CN" altLang="zh-CN" sz="2400" dirty="0"/>
              <a:t>）；</a:t>
            </a:r>
          </a:p>
          <a:p>
            <a:r>
              <a:rPr lang="zh-CN" altLang="zh-CN" sz="2400" dirty="0"/>
              <a:t>问题搜集数据表（</a:t>
            </a:r>
            <a:r>
              <a:rPr lang="en-US" altLang="zh-CN" sz="2400" dirty="0"/>
              <a:t>ID</a:t>
            </a:r>
            <a:r>
              <a:rPr lang="zh-CN" altLang="zh-CN" sz="2400" dirty="0"/>
              <a:t>，问题</a:t>
            </a:r>
            <a:r>
              <a:rPr lang="en-US" altLang="zh-CN" sz="2400" dirty="0"/>
              <a:t>1</a:t>
            </a:r>
            <a:r>
              <a:rPr lang="zh-CN" altLang="zh-CN" sz="2400" dirty="0"/>
              <a:t>答案，问题</a:t>
            </a:r>
            <a:r>
              <a:rPr lang="en-US" altLang="zh-CN" sz="2400" dirty="0"/>
              <a:t>2</a:t>
            </a:r>
            <a:r>
              <a:rPr lang="zh-CN" altLang="zh-CN" sz="2400" dirty="0"/>
              <a:t>答案，</a:t>
            </a:r>
            <a:r>
              <a:rPr lang="en-US" altLang="zh-CN" sz="2400" dirty="0"/>
              <a:t>…</a:t>
            </a:r>
            <a:r>
              <a:rPr lang="zh-CN" altLang="zh-CN" sz="2400" dirty="0"/>
              <a:t>，问题</a:t>
            </a:r>
            <a:r>
              <a:rPr lang="en-US" altLang="zh-CN" sz="2400" dirty="0"/>
              <a:t>n</a:t>
            </a:r>
            <a:r>
              <a:rPr lang="zh-CN" altLang="zh-CN" sz="2400" dirty="0"/>
              <a:t>答案）；</a:t>
            </a:r>
          </a:p>
          <a:p>
            <a:endParaRPr lang="zh-CN" altLang="en-US" sz="2400" dirty="0"/>
          </a:p>
        </p:txBody>
      </p:sp>
    </p:spTree>
    <p:extLst>
      <p:ext uri="{BB962C8B-B14F-4D97-AF65-F5344CB8AC3E}">
        <p14:creationId xmlns:p14="http://schemas.microsoft.com/office/powerpoint/2010/main" val="20132912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a16="http://schemas.microsoft.com/office/drawing/2014/main" xmlns="" id="{FD5646FB-FF3E-48AB-881E-E1890DB6E216}"/>
              </a:ext>
            </a:extLst>
          </p:cNvPr>
          <p:cNvSpPr>
            <a:spLocks noGrp="1"/>
          </p:cNvSpPr>
          <p:nvPr>
            <p:ph type="title"/>
          </p:nvPr>
        </p:nvSpPr>
        <p:spPr>
          <a:xfrm>
            <a:off x="1097280" y="286603"/>
            <a:ext cx="10058400" cy="702303"/>
          </a:xfrm>
        </p:spPr>
        <p:txBody>
          <a:bodyPr>
            <a:normAutofit fontScale="90000"/>
          </a:bodyPr>
          <a:lstStyle/>
          <a:p>
            <a:r>
              <a:rPr lang="zh-CN" altLang="en-US" dirty="0" smtClean="0"/>
              <a:t>数据字典设计</a:t>
            </a:r>
            <a:endParaRPr lang="zh-CN" altLang="en-US" dirty="0"/>
          </a:p>
        </p:txBody>
      </p:sp>
      <p:graphicFrame>
        <p:nvGraphicFramePr>
          <p:cNvPr id="2" name="内容占位符 1"/>
          <p:cNvGraphicFramePr>
            <a:graphicFrameLocks noGrp="1"/>
          </p:cNvGraphicFramePr>
          <p:nvPr>
            <p:ph idx="1"/>
            <p:extLst>
              <p:ext uri="{D42A27DB-BD31-4B8C-83A1-F6EECF244321}">
                <p14:modId xmlns:p14="http://schemas.microsoft.com/office/powerpoint/2010/main" val="475257876"/>
              </p:ext>
            </p:extLst>
          </p:nvPr>
        </p:nvGraphicFramePr>
        <p:xfrm>
          <a:off x="1387415" y="2453268"/>
          <a:ext cx="9763804" cy="3523787"/>
        </p:xfrm>
        <a:graphic>
          <a:graphicData uri="http://schemas.openxmlformats.org/drawingml/2006/table">
            <a:tbl>
              <a:tblPr firstRow="1" firstCol="1" bandRow="1">
                <a:tableStyleId>{5C22544A-7EE6-4342-B048-85BDC9FD1C3A}</a:tableStyleId>
              </a:tblPr>
              <a:tblGrid>
                <a:gridCol w="1626919"/>
                <a:gridCol w="1626919"/>
                <a:gridCol w="1626919"/>
                <a:gridCol w="1626919"/>
                <a:gridCol w="1628064"/>
                <a:gridCol w="1628064"/>
              </a:tblGrid>
              <a:tr h="981308">
                <a:tc>
                  <a:txBody>
                    <a:bodyPr/>
                    <a:lstStyle/>
                    <a:p>
                      <a:pPr algn="just">
                        <a:spcAft>
                          <a:spcPts val="0"/>
                        </a:spcAft>
                      </a:pPr>
                      <a:r>
                        <a:rPr lang="zh-CN" sz="2400" kern="100" dirty="0">
                          <a:effectLst/>
                        </a:rPr>
                        <a:t>字段名</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数据类型</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长度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主键</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非空</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描述</a:t>
                      </a:r>
                      <a:endParaRPr lang="zh-CN" sz="1800" kern="100">
                        <a:effectLst/>
                        <a:latin typeface="Calibri"/>
                        <a:ea typeface="宋体"/>
                        <a:cs typeface="Times New Roman"/>
                      </a:endParaRPr>
                    </a:p>
                  </a:txBody>
                  <a:tcPr marL="68580" marR="68580" marT="0" marB="0"/>
                </a:tc>
              </a:tr>
              <a:tr h="847493">
                <a:tc>
                  <a:txBody>
                    <a:bodyPr/>
                    <a:lstStyle/>
                    <a:p>
                      <a:pPr algn="just">
                        <a:spcAft>
                          <a:spcPts val="0"/>
                        </a:spcAft>
                      </a:pPr>
                      <a:r>
                        <a:rPr lang="en-US" sz="2400" kern="100" dirty="0">
                          <a:effectLst/>
                        </a:rPr>
                        <a:t>account</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是</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是</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管理员账号</a:t>
                      </a:r>
                      <a:endParaRPr lang="zh-CN" sz="1800" kern="100">
                        <a:effectLst/>
                        <a:latin typeface="Calibri"/>
                        <a:ea typeface="宋体"/>
                        <a:cs typeface="Times New Roman"/>
                      </a:endParaRPr>
                    </a:p>
                  </a:txBody>
                  <a:tcPr marL="68580" marR="68580" marT="0" marB="0"/>
                </a:tc>
              </a:tr>
              <a:tr h="847493">
                <a:tc>
                  <a:txBody>
                    <a:bodyPr/>
                    <a:lstStyle/>
                    <a:p>
                      <a:pPr algn="just">
                        <a:spcAft>
                          <a:spcPts val="0"/>
                        </a:spcAft>
                      </a:pPr>
                      <a:r>
                        <a:rPr lang="en-US" sz="2400" kern="100">
                          <a:effectLst/>
                        </a:rPr>
                        <a:t>password</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是</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管理员密码</a:t>
                      </a:r>
                      <a:endParaRPr lang="zh-CN" sz="1800" kern="100">
                        <a:effectLst/>
                        <a:latin typeface="Calibri"/>
                        <a:ea typeface="宋体"/>
                        <a:cs typeface="Times New Roman"/>
                      </a:endParaRPr>
                    </a:p>
                  </a:txBody>
                  <a:tcPr marL="68580" marR="68580" marT="0" marB="0"/>
                </a:tc>
              </a:tr>
              <a:tr h="847493">
                <a:tc>
                  <a:txBody>
                    <a:bodyPr/>
                    <a:lstStyle/>
                    <a:p>
                      <a:pPr algn="just">
                        <a:spcAft>
                          <a:spcPts val="0"/>
                        </a:spcAft>
                      </a:pPr>
                      <a:r>
                        <a:rPr lang="en-US" sz="2400" kern="100">
                          <a:effectLst/>
                        </a:rPr>
                        <a:t>name</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15</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是</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dirty="0">
                          <a:effectLst/>
                        </a:rPr>
                        <a:t>管理员昵称</a:t>
                      </a:r>
                      <a:endParaRPr lang="zh-CN" sz="1800" kern="100" dirty="0">
                        <a:effectLst/>
                        <a:latin typeface="Calibri"/>
                        <a:ea typeface="宋体"/>
                        <a:cs typeface="Times New Roman"/>
                      </a:endParaRPr>
                    </a:p>
                  </a:txBody>
                  <a:tcPr marL="68580" marR="68580" marT="0" marB="0"/>
                </a:tc>
              </a:tr>
            </a:tbl>
          </a:graphicData>
        </a:graphic>
      </p:graphicFrame>
      <p:sp>
        <p:nvSpPr>
          <p:cNvPr id="6" name="Rectangle 1"/>
          <p:cNvSpPr>
            <a:spLocks noChangeArrowheads="1"/>
          </p:cNvSpPr>
          <p:nvPr/>
        </p:nvSpPr>
        <p:spPr bwMode="auto">
          <a:xfrm>
            <a:off x="1324633" y="1586087"/>
            <a:ext cx="38260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管理员</a:t>
            </a:r>
            <a:r>
              <a:rPr kumimoji="0" lang="en-US" altLang="zh-CN"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administrator</a:t>
            </a:r>
            <a:r>
              <a:rPr kumimoji="0" lang="zh-CN" altLang="en-US"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表</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52118735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7BDA70A4-5905-4051-BD58-952F7E01B0DA}"/>
              </a:ext>
            </a:extLst>
          </p:cNvPr>
          <p:cNvSpPr>
            <a:spLocks noGrp="1"/>
          </p:cNvSpPr>
          <p:nvPr>
            <p:ph type="title"/>
          </p:nvPr>
        </p:nvSpPr>
        <p:spPr>
          <a:xfrm>
            <a:off x="1097280" y="286603"/>
            <a:ext cx="10058400" cy="702303"/>
          </a:xfrm>
        </p:spPr>
        <p:txBody>
          <a:bodyPr>
            <a:normAutofit fontScale="90000"/>
          </a:bodyPr>
          <a:lstStyle/>
          <a:p>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982354898"/>
              </p:ext>
            </p:extLst>
          </p:nvPr>
        </p:nvGraphicFramePr>
        <p:xfrm>
          <a:off x="802886" y="1360453"/>
          <a:ext cx="9679260" cy="4754880"/>
        </p:xfrm>
        <a:graphic>
          <a:graphicData uri="http://schemas.openxmlformats.org/drawingml/2006/table">
            <a:tbl>
              <a:tblPr firstRow="1" firstCol="1" bandRow="1">
                <a:tableStyleId>{5C22544A-7EE6-4342-B048-85BDC9FD1C3A}</a:tableStyleId>
              </a:tblPr>
              <a:tblGrid>
                <a:gridCol w="1382265"/>
                <a:gridCol w="1382265"/>
                <a:gridCol w="1382265"/>
                <a:gridCol w="1382265"/>
                <a:gridCol w="1383400"/>
                <a:gridCol w="1383400"/>
                <a:gridCol w="1383400"/>
              </a:tblGrid>
              <a:tr h="353407">
                <a:tc>
                  <a:txBody>
                    <a:bodyPr/>
                    <a:lstStyle/>
                    <a:p>
                      <a:pPr algn="just">
                        <a:spcAft>
                          <a:spcPts val="0"/>
                        </a:spcAft>
                      </a:pPr>
                      <a:r>
                        <a:rPr lang="zh-CN" sz="2400" kern="100">
                          <a:effectLst/>
                        </a:rPr>
                        <a:t>字段名</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数据类型</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长度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主键</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非空</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默认值</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描述</a:t>
                      </a:r>
                      <a:endParaRPr lang="zh-CN" sz="1800" kern="100">
                        <a:effectLst/>
                        <a:latin typeface="Calibri"/>
                        <a:ea typeface="宋体"/>
                        <a:cs typeface="Times New Roman"/>
                      </a:endParaRPr>
                    </a:p>
                  </a:txBody>
                  <a:tcPr marL="68580" marR="68580" marT="0" marB="0"/>
                </a:tc>
              </a:tr>
              <a:tr h="706816">
                <a:tc>
                  <a:txBody>
                    <a:bodyPr/>
                    <a:lstStyle/>
                    <a:p>
                      <a:pPr algn="just">
                        <a:spcAft>
                          <a:spcPts val="0"/>
                        </a:spcAft>
                      </a:pPr>
                      <a:r>
                        <a:rPr lang="en-US" sz="2400" kern="100">
                          <a:effectLst/>
                        </a:rPr>
                        <a:t>id</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dirty="0" err="1">
                          <a:effectLst/>
                        </a:rPr>
                        <a:t>int</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2400" kern="100">
                          <a:effectLst/>
                        </a:rPr>
                        <a:t>200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是</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是</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无</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问题标识符</a:t>
                      </a:r>
                      <a:r>
                        <a:rPr lang="en-US" sz="2400" kern="100">
                          <a:effectLst/>
                        </a:rPr>
                        <a:t>id</a:t>
                      </a:r>
                      <a:endParaRPr lang="zh-CN" sz="1800" kern="100">
                        <a:effectLst/>
                        <a:latin typeface="Calibri"/>
                        <a:ea typeface="宋体"/>
                        <a:cs typeface="Times New Roman"/>
                      </a:endParaRPr>
                    </a:p>
                  </a:txBody>
                  <a:tcPr marL="68580" marR="68580" marT="0" marB="0"/>
                </a:tc>
              </a:tr>
              <a:tr h="706816">
                <a:tc>
                  <a:txBody>
                    <a:bodyPr/>
                    <a:lstStyle/>
                    <a:p>
                      <a:pPr algn="just">
                        <a:spcAft>
                          <a:spcPts val="0"/>
                        </a:spcAft>
                      </a:pPr>
                      <a:r>
                        <a:rPr lang="en-US" sz="2400" kern="100">
                          <a:effectLst/>
                        </a:rPr>
                        <a:t>questionname</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200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NULL</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问题名</a:t>
                      </a:r>
                      <a:endParaRPr lang="zh-CN" sz="1800" kern="100">
                        <a:effectLst/>
                        <a:latin typeface="Calibri"/>
                        <a:ea typeface="宋体"/>
                        <a:cs typeface="Times New Roman"/>
                      </a:endParaRPr>
                    </a:p>
                  </a:txBody>
                  <a:tcPr marL="68580" marR="68580" marT="0" marB="0"/>
                </a:tc>
              </a:tr>
              <a:tr h="353407">
                <a:tc>
                  <a:txBody>
                    <a:bodyPr/>
                    <a:lstStyle/>
                    <a:p>
                      <a:pPr algn="just">
                        <a:spcAft>
                          <a:spcPts val="0"/>
                        </a:spcAft>
                      </a:pPr>
                      <a:r>
                        <a:rPr lang="en-US" sz="2400" kern="100">
                          <a:effectLst/>
                        </a:rPr>
                        <a:t>A</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200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NULL</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答案</a:t>
                      </a:r>
                      <a:r>
                        <a:rPr lang="en-US" sz="2400" kern="100">
                          <a:effectLst/>
                        </a:rPr>
                        <a:t>A</a:t>
                      </a:r>
                      <a:endParaRPr lang="zh-CN" sz="1800" kern="100">
                        <a:effectLst/>
                        <a:latin typeface="Calibri"/>
                        <a:ea typeface="宋体"/>
                        <a:cs typeface="Times New Roman"/>
                      </a:endParaRPr>
                    </a:p>
                  </a:txBody>
                  <a:tcPr marL="68580" marR="68580" marT="0" marB="0"/>
                </a:tc>
              </a:tr>
              <a:tr h="353407">
                <a:tc>
                  <a:txBody>
                    <a:bodyPr/>
                    <a:lstStyle/>
                    <a:p>
                      <a:pPr algn="just">
                        <a:spcAft>
                          <a:spcPts val="0"/>
                        </a:spcAft>
                      </a:pPr>
                      <a:r>
                        <a:rPr lang="en-US" sz="2400" kern="100">
                          <a:effectLst/>
                        </a:rPr>
                        <a:t>B</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200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NULL</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答案</a:t>
                      </a:r>
                      <a:r>
                        <a:rPr lang="en-US" sz="2400" kern="100">
                          <a:effectLst/>
                        </a:rPr>
                        <a:t>B</a:t>
                      </a:r>
                      <a:endParaRPr lang="zh-CN" sz="1800" kern="100">
                        <a:effectLst/>
                        <a:latin typeface="Calibri"/>
                        <a:ea typeface="宋体"/>
                        <a:cs typeface="Times New Roman"/>
                      </a:endParaRPr>
                    </a:p>
                  </a:txBody>
                  <a:tcPr marL="68580" marR="68580" marT="0" marB="0"/>
                </a:tc>
              </a:tr>
              <a:tr h="353407">
                <a:tc>
                  <a:txBody>
                    <a:bodyPr/>
                    <a:lstStyle/>
                    <a:p>
                      <a:pPr algn="just">
                        <a:spcAft>
                          <a:spcPts val="0"/>
                        </a:spcAft>
                      </a:pPr>
                      <a:r>
                        <a:rPr lang="en-US" sz="2400" kern="100">
                          <a:effectLst/>
                        </a:rPr>
                        <a:t>C</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200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NULL</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答案</a:t>
                      </a:r>
                      <a:r>
                        <a:rPr lang="en-US" sz="2400" kern="100">
                          <a:effectLst/>
                        </a:rPr>
                        <a:t>C</a:t>
                      </a:r>
                      <a:endParaRPr lang="zh-CN" sz="1800" kern="100">
                        <a:effectLst/>
                        <a:latin typeface="Calibri"/>
                        <a:ea typeface="宋体"/>
                        <a:cs typeface="Times New Roman"/>
                      </a:endParaRPr>
                    </a:p>
                  </a:txBody>
                  <a:tcPr marL="68580" marR="68580" marT="0" marB="0"/>
                </a:tc>
              </a:tr>
              <a:tr h="353407">
                <a:tc>
                  <a:txBody>
                    <a:bodyPr/>
                    <a:lstStyle/>
                    <a:p>
                      <a:pPr algn="just">
                        <a:spcAft>
                          <a:spcPts val="0"/>
                        </a:spcAft>
                      </a:pPr>
                      <a:r>
                        <a:rPr lang="en-US" sz="2400" kern="100">
                          <a:effectLst/>
                        </a:rPr>
                        <a:t>D</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200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NULL</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答案</a:t>
                      </a:r>
                      <a:r>
                        <a:rPr lang="en-US" sz="2400" kern="100">
                          <a:effectLst/>
                        </a:rPr>
                        <a:t>D</a:t>
                      </a:r>
                      <a:endParaRPr lang="zh-CN" sz="1800" kern="100">
                        <a:effectLst/>
                        <a:latin typeface="Calibri"/>
                        <a:ea typeface="宋体"/>
                        <a:cs typeface="Times New Roman"/>
                      </a:endParaRPr>
                    </a:p>
                  </a:txBody>
                  <a:tcPr marL="68580" marR="68580" marT="0" marB="0"/>
                </a:tc>
              </a:tr>
              <a:tr h="353407">
                <a:tc>
                  <a:txBody>
                    <a:bodyPr/>
                    <a:lstStyle/>
                    <a:p>
                      <a:pPr algn="just">
                        <a:spcAft>
                          <a:spcPts val="0"/>
                        </a:spcAft>
                      </a:pPr>
                      <a:r>
                        <a:rPr lang="en-US" sz="2400" kern="100">
                          <a:effectLst/>
                        </a:rPr>
                        <a:t>E</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200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NULL</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答案</a:t>
                      </a:r>
                      <a:r>
                        <a:rPr lang="en-US" sz="2400" kern="100">
                          <a:effectLst/>
                        </a:rPr>
                        <a:t>E</a:t>
                      </a:r>
                      <a:endParaRPr lang="zh-CN" sz="1800" kern="100">
                        <a:effectLst/>
                        <a:latin typeface="Calibri"/>
                        <a:ea typeface="宋体"/>
                        <a:cs typeface="Times New Roman"/>
                      </a:endParaRPr>
                    </a:p>
                  </a:txBody>
                  <a:tcPr marL="68580" marR="68580" marT="0" marB="0"/>
                </a:tc>
              </a:tr>
              <a:tr h="353407">
                <a:tc>
                  <a:txBody>
                    <a:bodyPr/>
                    <a:lstStyle/>
                    <a:p>
                      <a:pPr algn="just">
                        <a:spcAft>
                          <a:spcPts val="0"/>
                        </a:spcAft>
                      </a:pPr>
                      <a:r>
                        <a:rPr lang="en-US" sz="2400" kern="100">
                          <a:effectLst/>
                        </a:rPr>
                        <a:t>F</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200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NULL</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答案</a:t>
                      </a:r>
                      <a:r>
                        <a:rPr lang="en-US" sz="2400" kern="100">
                          <a:effectLst/>
                        </a:rPr>
                        <a:t>F</a:t>
                      </a:r>
                      <a:endParaRPr lang="zh-CN" sz="1800" kern="100">
                        <a:effectLst/>
                        <a:latin typeface="Calibri"/>
                        <a:ea typeface="宋体"/>
                        <a:cs typeface="Times New Roman"/>
                      </a:endParaRPr>
                    </a:p>
                  </a:txBody>
                  <a:tcPr marL="68580" marR="68580" marT="0" marB="0"/>
                </a:tc>
              </a:tr>
              <a:tr h="353407">
                <a:tc>
                  <a:txBody>
                    <a:bodyPr/>
                    <a:lstStyle/>
                    <a:p>
                      <a:pPr algn="just">
                        <a:spcAft>
                          <a:spcPts val="0"/>
                        </a:spcAft>
                      </a:pPr>
                      <a:r>
                        <a:rPr lang="en-US" sz="2400" kern="100">
                          <a:effectLst/>
                        </a:rPr>
                        <a:t>G</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200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NULL</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答案</a:t>
                      </a:r>
                      <a:r>
                        <a:rPr lang="en-US" sz="2400" kern="100">
                          <a:effectLst/>
                        </a:rPr>
                        <a:t>G</a:t>
                      </a:r>
                      <a:endParaRPr lang="zh-CN" sz="1800" kern="100">
                        <a:effectLst/>
                        <a:latin typeface="Calibri"/>
                        <a:ea typeface="宋体"/>
                        <a:cs typeface="Times New Roman"/>
                      </a:endParaRPr>
                    </a:p>
                  </a:txBody>
                  <a:tcPr marL="68580" marR="68580" marT="0" marB="0"/>
                </a:tc>
              </a:tr>
              <a:tr h="353407">
                <a:tc>
                  <a:txBody>
                    <a:bodyPr/>
                    <a:lstStyle/>
                    <a:p>
                      <a:pPr algn="just">
                        <a:spcAft>
                          <a:spcPts val="0"/>
                        </a:spcAft>
                      </a:pPr>
                      <a:r>
                        <a:rPr lang="en-US" sz="2400" kern="100">
                          <a:effectLst/>
                        </a:rPr>
                        <a:t>H</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varchar</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200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否</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NULL</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2400" kern="100" dirty="0">
                          <a:effectLst/>
                        </a:rPr>
                        <a:t>答案</a:t>
                      </a:r>
                      <a:r>
                        <a:rPr lang="en-US" sz="2400" kern="100" dirty="0">
                          <a:effectLst/>
                        </a:rPr>
                        <a:t>H</a:t>
                      </a:r>
                      <a:endParaRPr lang="zh-CN" sz="1800" kern="100" dirty="0">
                        <a:effectLst/>
                        <a:latin typeface="Calibri"/>
                        <a:ea typeface="宋体"/>
                        <a:cs typeface="Times New Roman"/>
                      </a:endParaRPr>
                    </a:p>
                  </a:txBody>
                  <a:tcPr marL="68580" marR="68580" marT="0" marB="0"/>
                </a:tc>
              </a:tr>
            </a:tbl>
          </a:graphicData>
        </a:graphic>
      </p:graphicFrame>
      <p:sp>
        <p:nvSpPr>
          <p:cNvPr id="6" name="Rectangle 1"/>
          <p:cNvSpPr>
            <a:spLocks noChangeArrowheads="1"/>
          </p:cNvSpPr>
          <p:nvPr/>
        </p:nvSpPr>
        <p:spPr bwMode="auto">
          <a:xfrm>
            <a:off x="1369239" y="254906"/>
            <a:ext cx="39016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36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问题</a:t>
            </a:r>
            <a:r>
              <a:rPr kumimoji="0" lang="en-US" altLang="zh-CN" sz="36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questions</a:t>
            </a:r>
            <a:r>
              <a:rPr kumimoji="0" lang="zh-CN" altLang="en-US" sz="36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表：</a:t>
            </a:r>
            <a:endParaRPr kumimoji="0" lang="zh-CN" altLang="en-US" sz="3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930701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93311" cy="1063486"/>
          </a:xfrm>
          <a:prstGeom prst="rect">
            <a:avLst/>
          </a:prstGeom>
        </p:spPr>
      </p:pic>
      <p:sp>
        <p:nvSpPr>
          <p:cNvPr id="2" name="标题 1">
            <a:extLst>
              <a:ext uri="{FF2B5EF4-FFF2-40B4-BE49-F238E27FC236}">
                <a16:creationId xmlns:a16="http://schemas.microsoft.com/office/drawing/2014/main" xmlns="" id="{DEF90778-6F34-4E50-BA5B-916E1521B8EF}"/>
              </a:ext>
            </a:extLst>
          </p:cNvPr>
          <p:cNvSpPr>
            <a:spLocks noGrp="1"/>
          </p:cNvSpPr>
          <p:nvPr>
            <p:ph type="title"/>
          </p:nvPr>
        </p:nvSpPr>
        <p:spPr>
          <a:xfrm>
            <a:off x="1097280" y="286603"/>
            <a:ext cx="10058400" cy="702303"/>
          </a:xfrm>
        </p:spPr>
        <p:txBody>
          <a:bodyPr>
            <a:normAutofit fontScale="90000"/>
          </a:bodyPr>
          <a:lstStyle/>
          <a:p>
            <a:r>
              <a:rPr lang="zh-CN" altLang="zh-CN" dirty="0"/>
              <a:t>用户搜集数据</a:t>
            </a:r>
            <a:r>
              <a:rPr lang="en-US" altLang="zh-CN" dirty="0" err="1"/>
              <a:t>newinsert</a:t>
            </a:r>
            <a:r>
              <a:rPr lang="zh-CN" altLang="zh-CN" dirty="0"/>
              <a:t>表</a:t>
            </a:r>
            <a:endParaRPr lang="zh-CN" altLang="en-US" dirty="0"/>
          </a:p>
        </p:txBody>
      </p:sp>
      <p:sp>
        <p:nvSpPr>
          <p:cNvPr id="4" name="内容占位符 3">
            <a:extLst>
              <a:ext uri="{FF2B5EF4-FFF2-40B4-BE49-F238E27FC236}">
                <a16:creationId xmlns:a16="http://schemas.microsoft.com/office/drawing/2014/main" xmlns="" id="{8F7F1F9C-8C21-4B5D-ADE3-223CC2C74D46}"/>
              </a:ext>
            </a:extLst>
          </p:cNvPr>
          <p:cNvSpPr>
            <a:spLocks noGrp="1"/>
          </p:cNvSpPr>
          <p:nvPr>
            <p:ph idx="1"/>
          </p:nvPr>
        </p:nvSpPr>
        <p:spPr>
          <a:xfrm>
            <a:off x="1097280" y="1845734"/>
            <a:ext cx="9805946" cy="4023360"/>
          </a:xfrm>
        </p:spPr>
        <p:txBody>
          <a:bodyPr/>
          <a:lstStyle/>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081541813"/>
              </p:ext>
            </p:extLst>
          </p:nvPr>
        </p:nvGraphicFramePr>
        <p:xfrm>
          <a:off x="993312" y="1449660"/>
          <a:ext cx="9756464" cy="4115544"/>
        </p:xfrm>
        <a:graphic>
          <a:graphicData uri="http://schemas.openxmlformats.org/drawingml/2006/table">
            <a:tbl>
              <a:tblPr firstRow="1" firstCol="1" bandRow="1">
                <a:tableStyleId>{5C22544A-7EE6-4342-B048-85BDC9FD1C3A}</a:tableStyleId>
              </a:tblPr>
              <a:tblGrid>
                <a:gridCol w="1334564"/>
                <a:gridCol w="1334564"/>
                <a:gridCol w="1334564"/>
                <a:gridCol w="1334564"/>
                <a:gridCol w="1335661"/>
                <a:gridCol w="1335661"/>
                <a:gridCol w="1746886"/>
              </a:tblGrid>
              <a:tr h="802888">
                <a:tc>
                  <a:txBody>
                    <a:bodyPr/>
                    <a:lstStyle/>
                    <a:p>
                      <a:pPr algn="just">
                        <a:spcAft>
                          <a:spcPts val="0"/>
                        </a:spcAft>
                      </a:pPr>
                      <a:r>
                        <a:rPr lang="zh-CN" sz="2800" kern="100">
                          <a:effectLst/>
                        </a:rPr>
                        <a:t>字段名</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数据类型</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长度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主键</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非空</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默认值</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描述</a:t>
                      </a:r>
                      <a:endParaRPr lang="zh-CN" sz="2000" kern="100">
                        <a:effectLst/>
                        <a:latin typeface="Calibri"/>
                        <a:ea typeface="宋体"/>
                        <a:cs typeface="Times New Roman"/>
                      </a:endParaRPr>
                    </a:p>
                  </a:txBody>
                  <a:tcPr marL="68580" marR="68580" marT="0" marB="0"/>
                </a:tc>
              </a:tr>
              <a:tr h="802888">
                <a:tc>
                  <a:txBody>
                    <a:bodyPr/>
                    <a:lstStyle/>
                    <a:p>
                      <a:pPr algn="just">
                        <a:spcAft>
                          <a:spcPts val="0"/>
                        </a:spcAft>
                      </a:pPr>
                      <a:r>
                        <a:rPr lang="en-US" sz="2800" kern="100">
                          <a:effectLst/>
                        </a:rPr>
                        <a:t>Id</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int</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200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无</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数据</a:t>
                      </a:r>
                      <a:r>
                        <a:rPr lang="en-US" sz="2800" kern="100">
                          <a:effectLst/>
                        </a:rPr>
                        <a:t>id</a:t>
                      </a:r>
                      <a:endParaRPr lang="zh-CN" sz="2000" kern="100">
                        <a:effectLst/>
                        <a:latin typeface="Calibri"/>
                        <a:ea typeface="宋体"/>
                        <a:cs typeface="Times New Roman"/>
                      </a:endParaRPr>
                    </a:p>
                  </a:txBody>
                  <a:tcPr marL="68580" marR="68580" marT="0" marB="0"/>
                </a:tc>
              </a:tr>
              <a:tr h="802888">
                <a:tc>
                  <a:txBody>
                    <a:bodyPr/>
                    <a:lstStyle/>
                    <a:p>
                      <a:pPr algn="just">
                        <a:spcAft>
                          <a:spcPts val="0"/>
                        </a:spcAft>
                      </a:pPr>
                      <a:r>
                        <a:rPr lang="en-US" sz="2800" kern="100">
                          <a:effectLst/>
                        </a:rPr>
                        <a:t>One</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Varchar</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200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NULL</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问题</a:t>
                      </a:r>
                      <a:r>
                        <a:rPr lang="en-US" sz="2800" kern="100">
                          <a:effectLst/>
                        </a:rPr>
                        <a:t>1</a:t>
                      </a:r>
                      <a:r>
                        <a:rPr lang="zh-CN" sz="2800" kern="100">
                          <a:effectLst/>
                        </a:rPr>
                        <a:t>答案</a:t>
                      </a:r>
                      <a:endParaRPr lang="zh-CN" sz="2000" kern="100">
                        <a:effectLst/>
                        <a:latin typeface="Calibri"/>
                        <a:ea typeface="宋体"/>
                        <a:cs typeface="Times New Roman"/>
                      </a:endParaRPr>
                    </a:p>
                  </a:txBody>
                  <a:tcPr marL="68580" marR="68580" marT="0" marB="0"/>
                </a:tc>
              </a:tr>
              <a:tr h="802888">
                <a:tc>
                  <a:txBody>
                    <a:bodyPr/>
                    <a:lstStyle/>
                    <a:p>
                      <a:pPr algn="just">
                        <a:spcAft>
                          <a:spcPts val="0"/>
                        </a:spcAft>
                      </a:pPr>
                      <a:r>
                        <a:rPr lang="en-US" sz="2800" kern="100">
                          <a:effectLst/>
                        </a:rPr>
                        <a:t>Two</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Varchar</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200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NULL</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dirty="0">
                          <a:effectLst/>
                        </a:rPr>
                        <a:t>问题</a:t>
                      </a:r>
                      <a:r>
                        <a:rPr lang="en-US" sz="2800" kern="100" dirty="0">
                          <a:effectLst/>
                        </a:rPr>
                        <a:t>2</a:t>
                      </a:r>
                      <a:r>
                        <a:rPr lang="zh-CN" sz="2800" kern="100" dirty="0">
                          <a:effectLst/>
                        </a:rPr>
                        <a:t>答案</a:t>
                      </a:r>
                      <a:endParaRPr lang="zh-CN" sz="2000" kern="100" dirty="0">
                        <a:effectLst/>
                        <a:latin typeface="Calibri"/>
                        <a:ea typeface="宋体"/>
                        <a:cs typeface="Times New Roman"/>
                      </a:endParaRPr>
                    </a:p>
                  </a:txBody>
                  <a:tcPr marL="68580" marR="68580" marT="0" marB="0"/>
                </a:tc>
              </a:tr>
              <a:tr h="802888">
                <a:tc>
                  <a:txBody>
                    <a:bodyPr/>
                    <a:lstStyle/>
                    <a:p>
                      <a:pPr algn="just">
                        <a:spcAft>
                          <a:spcPts val="0"/>
                        </a:spcAft>
                      </a:pPr>
                      <a:r>
                        <a:rPr lang="en-US" sz="2800" kern="100">
                          <a:effectLst/>
                        </a:rPr>
                        <a:t>…</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varchar</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200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NULL</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dirty="0">
                          <a:effectLst/>
                        </a:rPr>
                        <a:t>问题</a:t>
                      </a:r>
                      <a:r>
                        <a:rPr lang="en-US" sz="2800" kern="100" dirty="0">
                          <a:effectLst/>
                        </a:rPr>
                        <a:t>…</a:t>
                      </a:r>
                      <a:r>
                        <a:rPr lang="zh-CN" sz="2800" kern="100" dirty="0">
                          <a:effectLst/>
                        </a:rPr>
                        <a:t>答案</a:t>
                      </a:r>
                      <a:endParaRPr lang="zh-CN" sz="20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31758724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934278" cy="1000283"/>
          </a:xfrm>
          <a:prstGeom prst="rect">
            <a:avLst/>
          </a:prstGeom>
        </p:spPr>
      </p:pic>
      <p:sp>
        <p:nvSpPr>
          <p:cNvPr id="2" name="标题 1">
            <a:extLst>
              <a:ext uri="{FF2B5EF4-FFF2-40B4-BE49-F238E27FC236}">
                <a16:creationId xmlns:a16="http://schemas.microsoft.com/office/drawing/2014/main" xmlns="" id="{2F499D21-5402-4138-AC82-FCE50CA38697}"/>
              </a:ext>
            </a:extLst>
          </p:cNvPr>
          <p:cNvSpPr>
            <a:spLocks noGrp="1"/>
          </p:cNvSpPr>
          <p:nvPr>
            <p:ph type="title"/>
          </p:nvPr>
        </p:nvSpPr>
        <p:spPr>
          <a:xfrm>
            <a:off x="1097280" y="286604"/>
            <a:ext cx="10058400" cy="702302"/>
          </a:xfrm>
        </p:spPr>
        <p:txBody>
          <a:bodyPr>
            <a:normAutofit fontScale="90000"/>
          </a:bodyPr>
          <a:lstStyle/>
          <a:p>
            <a:r>
              <a:rPr lang="zh-CN" altLang="zh-CN" dirty="0"/>
              <a:t>问题答案表名对应表</a:t>
            </a:r>
            <a:r>
              <a:rPr lang="en-US" altLang="zh-CN" dirty="0"/>
              <a:t>relation</a:t>
            </a:r>
            <a:r>
              <a:rPr lang="zh-CN" altLang="zh-CN" dirty="0" smtClean="0"/>
              <a:t>：</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947464994"/>
              </p:ext>
            </p:extLst>
          </p:nvPr>
        </p:nvGraphicFramePr>
        <p:xfrm>
          <a:off x="1204334" y="1761894"/>
          <a:ext cx="9879978" cy="4717708"/>
        </p:xfrm>
        <a:graphic>
          <a:graphicData uri="http://schemas.openxmlformats.org/drawingml/2006/table">
            <a:tbl>
              <a:tblPr firstRow="1" firstCol="1" bandRow="1">
                <a:tableStyleId>{5C22544A-7EE6-4342-B048-85BDC9FD1C3A}</a:tableStyleId>
              </a:tblPr>
              <a:tblGrid>
                <a:gridCol w="1833410"/>
                <a:gridCol w="1548015"/>
                <a:gridCol w="1525805"/>
                <a:gridCol w="1518032"/>
                <a:gridCol w="1519142"/>
                <a:gridCol w="1935574"/>
              </a:tblGrid>
              <a:tr h="602166">
                <a:tc>
                  <a:txBody>
                    <a:bodyPr/>
                    <a:lstStyle/>
                    <a:p>
                      <a:pPr algn="just">
                        <a:spcAft>
                          <a:spcPts val="0"/>
                        </a:spcAft>
                      </a:pPr>
                      <a:r>
                        <a:rPr lang="zh-CN" sz="2800" kern="100">
                          <a:effectLst/>
                        </a:rPr>
                        <a:t>字段名</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数据类型</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长度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主键</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非空</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描述</a:t>
                      </a:r>
                      <a:endParaRPr lang="zh-CN" sz="2000" kern="100">
                        <a:effectLst/>
                        <a:latin typeface="Calibri"/>
                        <a:ea typeface="宋体"/>
                        <a:cs typeface="Times New Roman"/>
                      </a:endParaRPr>
                    </a:p>
                  </a:txBody>
                  <a:tcPr marL="68580" marR="68580" marT="0" marB="0"/>
                </a:tc>
              </a:tr>
              <a:tr h="602166">
                <a:tc>
                  <a:txBody>
                    <a:bodyPr/>
                    <a:lstStyle/>
                    <a:p>
                      <a:pPr algn="just">
                        <a:spcAft>
                          <a:spcPts val="0"/>
                        </a:spcAft>
                      </a:pPr>
                      <a:r>
                        <a:rPr lang="en-US" sz="2800" kern="100">
                          <a:effectLst/>
                        </a:rPr>
                        <a:t>id</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Int</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200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标识符</a:t>
                      </a:r>
                      <a:r>
                        <a:rPr lang="en-US" sz="2800" kern="100">
                          <a:effectLst/>
                        </a:rPr>
                        <a:t>id</a:t>
                      </a:r>
                      <a:endParaRPr lang="zh-CN" sz="2000" kern="100">
                        <a:effectLst/>
                        <a:latin typeface="Calibri"/>
                        <a:ea typeface="宋体"/>
                        <a:cs typeface="Times New Roman"/>
                      </a:endParaRPr>
                    </a:p>
                  </a:txBody>
                  <a:tcPr marL="68580" marR="68580" marT="0" marB="0"/>
                </a:tc>
              </a:tr>
              <a:tr h="1204331">
                <a:tc>
                  <a:txBody>
                    <a:bodyPr/>
                    <a:lstStyle/>
                    <a:p>
                      <a:pPr algn="just">
                        <a:spcAft>
                          <a:spcPts val="0"/>
                        </a:spcAft>
                      </a:pPr>
                      <a:r>
                        <a:rPr lang="en-US" sz="2800" kern="100">
                          <a:effectLst/>
                        </a:rPr>
                        <a:t>QuestionTable</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Varchar</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20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问题表名</a:t>
                      </a:r>
                      <a:endParaRPr lang="zh-CN" sz="2000" kern="100">
                        <a:effectLst/>
                        <a:latin typeface="Calibri"/>
                        <a:ea typeface="宋体"/>
                        <a:cs typeface="Times New Roman"/>
                      </a:endParaRPr>
                    </a:p>
                  </a:txBody>
                  <a:tcPr marL="68580" marR="68580" marT="0" marB="0"/>
                </a:tc>
              </a:tr>
              <a:tr h="602166">
                <a:tc>
                  <a:txBody>
                    <a:bodyPr/>
                    <a:lstStyle/>
                    <a:p>
                      <a:pPr algn="just">
                        <a:spcAft>
                          <a:spcPts val="0"/>
                        </a:spcAft>
                      </a:pPr>
                      <a:r>
                        <a:rPr lang="en-US" sz="2800" kern="100">
                          <a:effectLst/>
                        </a:rPr>
                        <a:t>insertTable</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Varchar</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20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用户数据表名</a:t>
                      </a:r>
                      <a:endParaRPr lang="zh-CN" sz="2000" kern="100">
                        <a:effectLst/>
                        <a:latin typeface="Calibri"/>
                        <a:ea typeface="宋体"/>
                        <a:cs typeface="Times New Roman"/>
                      </a:endParaRPr>
                    </a:p>
                  </a:txBody>
                  <a:tcPr marL="68580" marR="68580" marT="0" marB="0"/>
                </a:tc>
              </a:tr>
              <a:tr h="1204331">
                <a:tc>
                  <a:txBody>
                    <a:bodyPr/>
                    <a:lstStyle/>
                    <a:p>
                      <a:pPr algn="just">
                        <a:spcAft>
                          <a:spcPts val="0"/>
                        </a:spcAft>
                      </a:pPr>
                      <a:r>
                        <a:rPr lang="en-US" sz="2800" kern="100">
                          <a:effectLst/>
                        </a:rPr>
                        <a:t>AdminAccount</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varchar</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800" kern="100">
                          <a:effectLst/>
                        </a:rPr>
                        <a:t>20</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否</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a:effectLst/>
                        </a:rPr>
                        <a:t>是</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800" kern="100" dirty="0">
                          <a:effectLst/>
                        </a:rPr>
                        <a:t>修改此问卷管理员号</a:t>
                      </a:r>
                      <a:endParaRPr lang="zh-CN" sz="20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13455528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9FD4227C-E9E1-4D7A-AEE1-0E39608ED831}"/>
              </a:ext>
            </a:extLst>
          </p:cNvPr>
          <p:cNvSpPr>
            <a:spLocks noGrp="1"/>
          </p:cNvSpPr>
          <p:nvPr>
            <p:ph type="title"/>
          </p:nvPr>
        </p:nvSpPr>
        <p:spPr>
          <a:xfrm>
            <a:off x="1097280" y="286603"/>
            <a:ext cx="10058400" cy="702303"/>
          </a:xfrm>
        </p:spPr>
        <p:txBody>
          <a:bodyPr>
            <a:normAutofit fontScale="90000"/>
          </a:bodyPr>
          <a:lstStyle/>
          <a:p>
            <a:r>
              <a:rPr lang="zh-CN" altLang="en-US" dirty="0" smtClean="0"/>
              <a:t>安全保密设计</a:t>
            </a:r>
            <a:endParaRPr lang="zh-CN" altLang="en-US" dirty="0"/>
          </a:p>
        </p:txBody>
      </p:sp>
      <p:sp>
        <p:nvSpPr>
          <p:cNvPr id="4" name="内容占位符 3">
            <a:extLst>
              <a:ext uri="{FF2B5EF4-FFF2-40B4-BE49-F238E27FC236}">
                <a16:creationId xmlns:a16="http://schemas.microsoft.com/office/drawing/2014/main" xmlns="" id="{BB767ECC-C380-4EDA-A156-5ADD704C6BBF}"/>
              </a:ext>
            </a:extLst>
          </p:cNvPr>
          <p:cNvSpPr>
            <a:spLocks noGrp="1"/>
          </p:cNvSpPr>
          <p:nvPr>
            <p:ph idx="1"/>
          </p:nvPr>
        </p:nvSpPr>
        <p:spPr>
          <a:xfrm>
            <a:off x="539924" y="1156139"/>
            <a:ext cx="10615756" cy="4977032"/>
          </a:xfrm>
        </p:spPr>
        <p:txBody>
          <a:bodyPr>
            <a:noAutofit/>
          </a:bodyPr>
          <a:lstStyle/>
          <a:p>
            <a:r>
              <a:rPr lang="zh-CN" altLang="zh-CN" sz="3200" b="1" dirty="0"/>
              <a:t>访问安全：</a:t>
            </a:r>
          </a:p>
          <a:p>
            <a:r>
              <a:rPr lang="zh-CN" altLang="zh-CN" sz="2400" dirty="0"/>
              <a:t>只有数据库管理员登录</a:t>
            </a:r>
            <a:r>
              <a:rPr lang="en-US" altLang="zh-CN" sz="2400" dirty="0" err="1"/>
              <a:t>phpMyAdmin</a:t>
            </a:r>
            <a:r>
              <a:rPr lang="zh-CN" altLang="zh-CN" sz="2400" dirty="0"/>
              <a:t>才有对所有表进行增删改查的操作的所有权限。</a:t>
            </a:r>
          </a:p>
          <a:p>
            <a:r>
              <a:rPr lang="zh-CN" altLang="zh-CN" sz="2400" dirty="0"/>
              <a:t>微信小程序用户只有查看最新表的权限，以及向数据表插入自己的回答问题的权限，无其他权限。</a:t>
            </a:r>
          </a:p>
          <a:p>
            <a:r>
              <a:rPr lang="zh-CN" altLang="zh-CN" sz="2400" dirty="0"/>
              <a:t>微信小程序调查问卷管理员能够查看最新调查问卷，能够修改此调查问卷来创建一个新的调查问卷表以及新的插入数据表，不能对原表进行增删改查操作，同时也不能查看微信小程序用户插入的数据。</a:t>
            </a:r>
          </a:p>
          <a:p>
            <a:r>
              <a:rPr lang="zh-CN" altLang="zh-CN" sz="2400" dirty="0"/>
              <a:t>只有微信小程序调查问卷管理员输入正确的管理员账号与密码后才能进入</a:t>
            </a:r>
            <a:endParaRPr lang="zh-CN" altLang="en-US" sz="2400" dirty="0"/>
          </a:p>
        </p:txBody>
      </p:sp>
    </p:spTree>
    <p:extLst>
      <p:ext uri="{BB962C8B-B14F-4D97-AF65-F5344CB8AC3E}">
        <p14:creationId xmlns:p14="http://schemas.microsoft.com/office/powerpoint/2010/main" val="386917680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5E3D1D37-9F0A-48BB-B723-A4D98988C16F}"/>
              </a:ext>
            </a:extLst>
          </p:cNvPr>
          <p:cNvSpPr>
            <a:spLocks noGrp="1"/>
          </p:cNvSpPr>
          <p:nvPr>
            <p:ph type="title"/>
          </p:nvPr>
        </p:nvSpPr>
        <p:spPr>
          <a:xfrm>
            <a:off x="1097280" y="286603"/>
            <a:ext cx="10058400" cy="702303"/>
          </a:xfrm>
        </p:spPr>
        <p:txBody>
          <a:bodyPr>
            <a:normAutofit fontScale="90000"/>
          </a:bodyPr>
          <a:lstStyle/>
          <a:p>
            <a:endParaRPr lang="zh-CN" altLang="en-US" dirty="0"/>
          </a:p>
        </p:txBody>
      </p:sp>
      <p:sp>
        <p:nvSpPr>
          <p:cNvPr id="4" name="内容占位符 3">
            <a:extLst>
              <a:ext uri="{FF2B5EF4-FFF2-40B4-BE49-F238E27FC236}">
                <a16:creationId xmlns:a16="http://schemas.microsoft.com/office/drawing/2014/main" xmlns="" id="{11B7C19A-5DAE-4043-9A99-72D33EBBFFFF}"/>
              </a:ext>
            </a:extLst>
          </p:cNvPr>
          <p:cNvSpPr>
            <a:spLocks noGrp="1"/>
          </p:cNvSpPr>
          <p:nvPr>
            <p:ph idx="1"/>
          </p:nvPr>
        </p:nvSpPr>
        <p:spPr/>
        <p:txBody>
          <a:bodyPr>
            <a:normAutofit/>
          </a:bodyPr>
          <a:lstStyle/>
          <a:p>
            <a:r>
              <a:rPr lang="zh-CN" altLang="zh-CN" sz="3600" b="1" dirty="0"/>
              <a:t>网络安全：</a:t>
            </a:r>
          </a:p>
          <a:p>
            <a:r>
              <a:rPr lang="en-US" altLang="zh-CN" sz="3200" dirty="0"/>
              <a:t>	</a:t>
            </a:r>
            <a:r>
              <a:rPr lang="zh-CN" altLang="zh-CN" sz="3200" dirty="0"/>
              <a:t>微信小程序</a:t>
            </a:r>
            <a:r>
              <a:rPr lang="en-US" altLang="zh-CN" sz="3200" dirty="0"/>
              <a:t>request</a:t>
            </a:r>
            <a:r>
              <a:rPr lang="zh-CN" altLang="zh-CN" sz="3200" dirty="0"/>
              <a:t>网络请求仅支持采用</a:t>
            </a:r>
            <a:r>
              <a:rPr lang="en-US" altLang="zh-CN" sz="3200" dirty="0"/>
              <a:t>https</a:t>
            </a:r>
            <a:r>
              <a:rPr lang="zh-CN" altLang="zh-CN" sz="3200" dirty="0"/>
              <a:t>，包含</a:t>
            </a:r>
            <a:r>
              <a:rPr lang="en-US" altLang="zh-CN" sz="3200" dirty="0" err="1"/>
              <a:t>url</a:t>
            </a:r>
            <a:r>
              <a:rPr lang="zh-CN" altLang="zh-CN" sz="3200" dirty="0"/>
              <a:t>校验、域名校验、发起请求和处理相应结果，确保了微信小程序的网络安全。</a:t>
            </a:r>
          </a:p>
          <a:p>
            <a:r>
              <a:rPr lang="zh-CN" altLang="zh-CN" sz="3200" dirty="0"/>
              <a:t>传输安全：</a:t>
            </a:r>
          </a:p>
          <a:p>
            <a:r>
              <a:rPr lang="en-US" altLang="zh-CN" sz="3200" dirty="0"/>
              <a:t>	</a:t>
            </a:r>
            <a:r>
              <a:rPr lang="zh-CN" altLang="zh-CN" sz="3200" dirty="0"/>
              <a:t>微信小程序的</a:t>
            </a:r>
            <a:r>
              <a:rPr lang="en-US" altLang="zh-CN" sz="3200" dirty="0"/>
              <a:t>form</a:t>
            </a:r>
            <a:r>
              <a:rPr lang="zh-CN" altLang="zh-CN" sz="3200" dirty="0"/>
              <a:t>表单进行的传输均为</a:t>
            </a:r>
            <a:r>
              <a:rPr lang="en-US" altLang="zh-CN" sz="3200" dirty="0"/>
              <a:t>POST</a:t>
            </a:r>
            <a:r>
              <a:rPr lang="zh-CN" altLang="zh-CN" sz="3200" dirty="0"/>
              <a:t>加密传输，确保数据的传输安全。</a:t>
            </a:r>
          </a:p>
          <a:p>
            <a:endParaRPr lang="zh-CN" altLang="en-US" sz="3200" dirty="0"/>
          </a:p>
        </p:txBody>
      </p:sp>
      <p:pic>
        <p:nvPicPr>
          <p:cNvPr id="6" name="图片 5">
            <a:extLst>
              <a:ext uri="{FF2B5EF4-FFF2-40B4-BE49-F238E27FC236}">
                <a16:creationId xmlns:a16="http://schemas.microsoft.com/office/drawing/2014/main" xmlns="" id="{AE18EB1E-ED5D-451B-AF58-67FE63743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1382" y="0"/>
            <a:ext cx="2620617" cy="1740090"/>
          </a:xfrm>
          <a:prstGeom prst="rect">
            <a:avLst/>
          </a:prstGeom>
        </p:spPr>
      </p:pic>
    </p:spTree>
    <p:extLst>
      <p:ext uri="{BB962C8B-B14F-4D97-AF65-F5344CB8AC3E}">
        <p14:creationId xmlns:p14="http://schemas.microsoft.com/office/powerpoint/2010/main" val="347215898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矩形 1"/>
          <p:cNvSpPr/>
          <p:nvPr/>
        </p:nvSpPr>
        <p:spPr>
          <a:xfrm>
            <a:off x="1427356" y="1156138"/>
            <a:ext cx="9545444" cy="2554545"/>
          </a:xfrm>
          <a:prstGeom prst="rect">
            <a:avLst/>
          </a:prstGeom>
        </p:spPr>
        <p:txBody>
          <a:bodyPr wrap="square">
            <a:spAutoFit/>
          </a:bodyPr>
          <a:lstStyle/>
          <a:p>
            <a:r>
              <a:rPr lang="zh-CN" altLang="zh-CN" sz="4000" dirty="0"/>
              <a:t>备份安全：</a:t>
            </a:r>
          </a:p>
          <a:p>
            <a:r>
              <a:rPr lang="en-US" altLang="zh-CN" sz="4000" dirty="0"/>
              <a:t>	</a:t>
            </a:r>
            <a:r>
              <a:rPr lang="en-US" altLang="zh-CN" sz="4000" dirty="0" err="1"/>
              <a:t>PhpMyAdmin</a:t>
            </a:r>
            <a:r>
              <a:rPr lang="zh-CN" altLang="zh-CN" sz="4000" dirty="0"/>
              <a:t>有数据导出与导入的功能，一定时期内将数据进行导出进行备份来确定数据库数据的备份安全。</a:t>
            </a:r>
          </a:p>
        </p:txBody>
      </p:sp>
      <p:sp>
        <p:nvSpPr>
          <p:cNvPr id="5" name="矩形 4"/>
          <p:cNvSpPr/>
          <p:nvPr/>
        </p:nvSpPr>
        <p:spPr>
          <a:xfrm>
            <a:off x="1191361" y="3859887"/>
            <a:ext cx="9892951" cy="2123658"/>
          </a:xfrm>
          <a:prstGeom prst="rect">
            <a:avLst/>
          </a:prstGeom>
        </p:spPr>
        <p:txBody>
          <a:bodyPr wrap="square">
            <a:spAutoFit/>
          </a:bodyPr>
          <a:lstStyle/>
          <a:p>
            <a:r>
              <a:rPr lang="zh-CN" altLang="zh-CN" sz="3600" b="1" dirty="0"/>
              <a:t>数据安全：</a:t>
            </a:r>
          </a:p>
          <a:p>
            <a:r>
              <a:rPr lang="en-US" altLang="zh-CN" sz="3200" dirty="0"/>
              <a:t>	</a:t>
            </a:r>
            <a:r>
              <a:rPr lang="zh-CN" altLang="zh-CN" sz="3200" dirty="0"/>
              <a:t>数据库中将数据进行数据约束条件的设置来确保用户输入的数据为有效的数据，以及在微信小程序前台进行数据验证来确保插入数据的合法性。</a:t>
            </a:r>
          </a:p>
        </p:txBody>
      </p:sp>
    </p:spTree>
    <p:extLst>
      <p:ext uri="{BB962C8B-B14F-4D97-AF65-F5344CB8AC3E}">
        <p14:creationId xmlns:p14="http://schemas.microsoft.com/office/powerpoint/2010/main" val="2710008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F43B576-0196-402D-8082-6764CB579CB2}"/>
              </a:ext>
            </a:extLst>
          </p:cNvPr>
          <p:cNvSpPr>
            <a:spLocks noGrp="1"/>
          </p:cNvSpPr>
          <p:nvPr>
            <p:ph type="ctrTitle"/>
          </p:nvPr>
        </p:nvSpPr>
        <p:spPr>
          <a:xfrm>
            <a:off x="1100051" y="1340306"/>
            <a:ext cx="10058400" cy="1523867"/>
          </a:xfrm>
        </p:spPr>
        <p:txBody>
          <a:bodyPr>
            <a:normAutofit/>
          </a:bodyPr>
          <a:lstStyle/>
          <a:p>
            <a:r>
              <a:rPr lang="en-US" altLang="zh-CN" sz="4800" dirty="0">
                <a:latin typeface="+mn-ea"/>
                <a:ea typeface="+mn-ea"/>
              </a:rPr>
              <a:t>《</a:t>
            </a:r>
            <a:r>
              <a:rPr lang="zh-CN" altLang="en-US" sz="4800" dirty="0">
                <a:latin typeface="+mn-ea"/>
                <a:ea typeface="+mn-ea"/>
              </a:rPr>
              <a:t>基于微信小程序的问卷调查系统</a:t>
            </a:r>
            <a:r>
              <a:rPr lang="en-US" altLang="zh-CN" sz="4800" dirty="0">
                <a:latin typeface="+mn-ea"/>
                <a:ea typeface="+mn-ea"/>
              </a:rPr>
              <a:t>》</a:t>
            </a:r>
            <a:br>
              <a:rPr lang="en-US" altLang="zh-CN" sz="4800" dirty="0">
                <a:latin typeface="+mn-ea"/>
                <a:ea typeface="+mn-ea"/>
              </a:rPr>
            </a:br>
            <a:r>
              <a:rPr lang="en-US" altLang="zh-CN" sz="4800" dirty="0">
                <a:latin typeface="+mn-ea"/>
                <a:ea typeface="+mn-ea"/>
              </a:rPr>
              <a:t>          </a:t>
            </a:r>
            <a:r>
              <a:rPr lang="zh-CN" altLang="en-US" sz="4800" dirty="0" smtClean="0">
                <a:latin typeface="+mn-ea"/>
                <a:ea typeface="+mn-ea"/>
              </a:rPr>
              <a:t>数据库设计</a:t>
            </a:r>
            <a:r>
              <a:rPr lang="zh-CN" altLang="en-US" sz="4800" dirty="0" smtClean="0">
                <a:latin typeface="+mn-ea"/>
                <a:ea typeface="+mn-ea"/>
              </a:rPr>
              <a:t>报告</a:t>
            </a:r>
            <a:endParaRPr lang="zh-CN" altLang="en-US" sz="4800" dirty="0">
              <a:latin typeface="+mn-ea"/>
              <a:ea typeface="+mn-ea"/>
            </a:endParaRPr>
          </a:p>
        </p:txBody>
      </p:sp>
      <p:sp>
        <p:nvSpPr>
          <p:cNvPr id="3" name="副标题 2">
            <a:extLst>
              <a:ext uri="{FF2B5EF4-FFF2-40B4-BE49-F238E27FC236}">
                <a16:creationId xmlns:a16="http://schemas.microsoft.com/office/drawing/2014/main" xmlns="" id="{B45C1A96-976E-42EA-841A-BCC2A703E1FC}"/>
              </a:ext>
            </a:extLst>
          </p:cNvPr>
          <p:cNvSpPr>
            <a:spLocks noGrp="1"/>
          </p:cNvSpPr>
          <p:nvPr>
            <p:ph type="subTitle" idx="1"/>
          </p:nvPr>
        </p:nvSpPr>
        <p:spPr>
          <a:xfrm>
            <a:off x="1100050" y="5002923"/>
            <a:ext cx="11091949" cy="1303283"/>
          </a:xfrm>
        </p:spPr>
        <p:txBody>
          <a:bodyPr>
            <a:normAutofit fontScale="85000" lnSpcReduction="10000"/>
          </a:bodyPr>
          <a:lstStyle/>
          <a:p>
            <a:r>
              <a:rPr lang="en-US" altLang="zh-CN" dirty="0">
                <a:solidFill>
                  <a:schemeClr val="tx1"/>
                </a:solidFill>
              </a:rPr>
              <a:t>                                                                                                      </a:t>
            </a:r>
            <a:r>
              <a:rPr lang="zh-CN" altLang="en-US" dirty="0">
                <a:solidFill>
                  <a:schemeClr val="tx1"/>
                </a:solidFill>
              </a:rPr>
              <a:t>报告人</a:t>
            </a:r>
            <a:r>
              <a:rPr lang="zh-CN" altLang="en-US" dirty="0" smtClean="0">
                <a:solidFill>
                  <a:schemeClr val="tx1"/>
                </a:solidFill>
              </a:rPr>
              <a:t>：</a:t>
            </a:r>
            <a:r>
              <a:rPr lang="zh-CN" altLang="en-US" dirty="0">
                <a:solidFill>
                  <a:schemeClr val="tx1"/>
                </a:solidFill>
              </a:rPr>
              <a:t>张凌峰</a:t>
            </a:r>
            <a:endParaRPr lang="en-US" altLang="zh-CN" dirty="0">
              <a:solidFill>
                <a:schemeClr val="tx1"/>
              </a:solidFill>
            </a:endParaRPr>
          </a:p>
          <a:p>
            <a:r>
              <a:rPr lang="en-US" altLang="zh-CN" dirty="0">
                <a:solidFill>
                  <a:schemeClr val="tx1"/>
                </a:solidFill>
              </a:rPr>
              <a:t>                                                                                                      </a:t>
            </a:r>
            <a:r>
              <a:rPr lang="zh-CN" altLang="en-US" dirty="0">
                <a:solidFill>
                  <a:schemeClr val="tx1"/>
                </a:solidFill>
              </a:rPr>
              <a:t>天津理工大学</a:t>
            </a:r>
            <a:endParaRPr lang="en-US" altLang="zh-CN" dirty="0">
              <a:solidFill>
                <a:schemeClr val="tx1"/>
              </a:solidFill>
            </a:endParaRPr>
          </a:p>
          <a:p>
            <a:r>
              <a:rPr lang="en-US" altLang="zh-CN" dirty="0">
                <a:solidFill>
                  <a:schemeClr val="tx1"/>
                </a:solidFill>
              </a:rPr>
              <a:t>                                                                                                           </a:t>
            </a:r>
            <a:r>
              <a:rPr lang="en-US" altLang="zh-CN" dirty="0" smtClean="0">
                <a:solidFill>
                  <a:schemeClr val="tx1"/>
                </a:solidFill>
              </a:rPr>
              <a:t>2018.6.8</a:t>
            </a:r>
            <a:endParaRPr lang="zh-CN" altLang="en-US" dirty="0">
              <a:solidFill>
                <a:schemeClr val="tx1"/>
              </a:solidFill>
            </a:endParaRPr>
          </a:p>
        </p:txBody>
      </p:sp>
      <p:pic>
        <p:nvPicPr>
          <p:cNvPr id="5" name="图片 4">
            <a:extLst>
              <a:ext uri="{FF2B5EF4-FFF2-40B4-BE49-F238E27FC236}">
                <a16:creationId xmlns:a16="http://schemas.microsoft.com/office/drawing/2014/main" xmlns="" id="{18E9C704-8A20-487C-B23D-68D2BABC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 y="76333"/>
            <a:ext cx="1138618" cy="1142867"/>
          </a:xfrm>
          <a:prstGeom prst="rect">
            <a:avLst/>
          </a:prstGeom>
        </p:spPr>
      </p:pic>
    </p:spTree>
    <p:extLst>
      <p:ext uri="{BB962C8B-B14F-4D97-AF65-F5344CB8AC3E}">
        <p14:creationId xmlns:p14="http://schemas.microsoft.com/office/powerpoint/2010/main" val="2573736437"/>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E68ED211-278C-49BA-AC57-0F680C111C85}"/>
              </a:ext>
            </a:extLst>
          </p:cNvPr>
          <p:cNvSpPr>
            <a:spLocks noGrp="1"/>
          </p:cNvSpPr>
          <p:nvPr>
            <p:ph type="title"/>
          </p:nvPr>
        </p:nvSpPr>
        <p:spPr>
          <a:xfrm>
            <a:off x="1097280" y="286603"/>
            <a:ext cx="10058400" cy="702303"/>
          </a:xfrm>
        </p:spPr>
        <p:txBody>
          <a:bodyPr>
            <a:normAutofit fontScale="90000"/>
          </a:bodyPr>
          <a:lstStyle/>
          <a:p>
            <a:endParaRPr lang="zh-CN" altLang="en-US" dirty="0"/>
          </a:p>
        </p:txBody>
      </p:sp>
      <p:sp>
        <p:nvSpPr>
          <p:cNvPr id="6" name="内容占位符 5">
            <a:extLst>
              <a:ext uri="{FF2B5EF4-FFF2-40B4-BE49-F238E27FC236}">
                <a16:creationId xmlns:a16="http://schemas.microsoft.com/office/drawing/2014/main" xmlns="" id="{A53534E1-0517-4B95-A21E-35E259FC794F}"/>
              </a:ext>
            </a:extLst>
          </p:cNvPr>
          <p:cNvSpPr>
            <a:spLocks noGrp="1"/>
          </p:cNvSpPr>
          <p:nvPr>
            <p:ph idx="1"/>
          </p:nvPr>
        </p:nvSpPr>
        <p:spPr>
          <a:xfrm>
            <a:off x="1097280" y="578070"/>
            <a:ext cx="10058400" cy="5291024"/>
          </a:xfrm>
        </p:spPr>
        <p:txBody>
          <a:bodyPr>
            <a:normAutofit fontScale="77500" lnSpcReduction="20000"/>
          </a:bodyPr>
          <a:lstStyle/>
          <a:p>
            <a:r>
              <a:rPr lang="zh-CN" altLang="zh-CN" sz="3100" i="1" dirty="0"/>
              <a:t>参考资料：</a:t>
            </a:r>
          </a:p>
          <a:p>
            <a:pPr lvl="0"/>
            <a:r>
              <a:rPr lang="en-US" altLang="zh-CN" dirty="0" err="1"/>
              <a:t>Php</a:t>
            </a:r>
            <a:r>
              <a:rPr lang="zh-CN" altLang="zh-CN" dirty="0"/>
              <a:t>定义</a:t>
            </a:r>
            <a:r>
              <a:rPr lang="en-US" altLang="zh-CN" dirty="0"/>
              <a:t>-</a:t>
            </a:r>
            <a:r>
              <a:rPr lang="zh-CN" altLang="zh-CN" dirty="0"/>
              <a:t>百度百科：</a:t>
            </a:r>
          </a:p>
          <a:p>
            <a:r>
              <a:rPr lang="en-US" altLang="zh-CN" u="sng" dirty="0">
                <a:hlinkClick r:id="rId3"/>
              </a:rPr>
              <a:t>https://baike.baidu.com/item/PHP/9337?fr=aladdin</a:t>
            </a:r>
            <a:endParaRPr lang="zh-CN" altLang="zh-CN" dirty="0"/>
          </a:p>
          <a:p>
            <a:pPr lvl="0"/>
            <a:r>
              <a:rPr lang="en-US" altLang="zh-CN" dirty="0" err="1"/>
              <a:t>phpMaAdmin</a:t>
            </a:r>
            <a:r>
              <a:rPr lang="zh-CN" altLang="zh-CN" dirty="0"/>
              <a:t>定义</a:t>
            </a:r>
            <a:r>
              <a:rPr lang="en-US" altLang="zh-CN" dirty="0"/>
              <a:t>-</a:t>
            </a:r>
            <a:r>
              <a:rPr lang="zh-CN" altLang="zh-CN" dirty="0"/>
              <a:t>百度百科：</a:t>
            </a:r>
          </a:p>
          <a:p>
            <a:r>
              <a:rPr lang="en-US" altLang="zh-CN" u="sng" dirty="0">
                <a:hlinkClick r:id="rId4"/>
              </a:rPr>
              <a:t>https://baike.baidu.com/item/PhpMyAdmin/9624049?fr=aladdin</a:t>
            </a:r>
            <a:endParaRPr lang="zh-CN" altLang="zh-CN" dirty="0"/>
          </a:p>
          <a:p>
            <a:pPr lvl="0"/>
            <a:r>
              <a:rPr lang="zh-CN" altLang="zh-CN" dirty="0"/>
              <a:t>字段定义</a:t>
            </a:r>
            <a:r>
              <a:rPr lang="en-US" altLang="zh-CN" dirty="0"/>
              <a:t>-</a:t>
            </a:r>
            <a:r>
              <a:rPr lang="zh-CN" altLang="zh-CN" dirty="0"/>
              <a:t>百度百科：</a:t>
            </a:r>
          </a:p>
          <a:p>
            <a:r>
              <a:rPr lang="en-US" altLang="zh-CN" u="sng" dirty="0">
                <a:hlinkClick r:id="rId5"/>
              </a:rPr>
              <a:t>https://baike.baidu.com/item/%E5%AD%97%E6%AE%B5/2885972?fr=aladdin</a:t>
            </a:r>
            <a:endParaRPr lang="zh-CN" altLang="zh-CN" dirty="0"/>
          </a:p>
          <a:p>
            <a:pPr lvl="0"/>
            <a:r>
              <a:rPr lang="en-US" altLang="zh-CN" dirty="0"/>
              <a:t>MySQL</a:t>
            </a:r>
            <a:r>
              <a:rPr lang="zh-CN" altLang="zh-CN" dirty="0"/>
              <a:t>定义</a:t>
            </a:r>
            <a:r>
              <a:rPr lang="en-US" altLang="zh-CN" dirty="0"/>
              <a:t>-</a:t>
            </a:r>
            <a:r>
              <a:rPr lang="zh-CN" altLang="zh-CN" dirty="0"/>
              <a:t>百度百科：</a:t>
            </a:r>
          </a:p>
          <a:p>
            <a:r>
              <a:rPr lang="en-US" altLang="zh-CN" u="sng" dirty="0">
                <a:hlinkClick r:id="rId6"/>
              </a:rPr>
              <a:t>https://baike.baidu.com/item/mySQL/471251?fr=aladdin</a:t>
            </a:r>
            <a:endParaRPr lang="zh-CN" altLang="zh-CN" dirty="0"/>
          </a:p>
          <a:p>
            <a:pPr lvl="0"/>
            <a:r>
              <a:rPr lang="zh-CN" altLang="zh-CN" dirty="0"/>
              <a:t>微信小程序安全浅析</a:t>
            </a:r>
            <a:r>
              <a:rPr lang="en-US" altLang="zh-CN" dirty="0"/>
              <a:t>-By baize-security in CSDN blog</a:t>
            </a:r>
            <a:r>
              <a:rPr lang="zh-CN" altLang="zh-CN" dirty="0"/>
              <a:t>：</a:t>
            </a:r>
          </a:p>
          <a:p>
            <a:r>
              <a:rPr lang="en-US" altLang="zh-CN" u="sng" dirty="0">
                <a:hlinkClick r:id="rId7"/>
              </a:rPr>
              <a:t>https://blog.csdn.net/baize_security/article/details/54582854</a:t>
            </a:r>
            <a:endParaRPr lang="zh-CN" altLang="zh-CN" dirty="0"/>
          </a:p>
          <a:p>
            <a:pPr lvl="0"/>
            <a:r>
              <a:rPr lang="zh-CN" altLang="zh-CN" dirty="0"/>
              <a:t>完整的开发文档数据库设计说明书</a:t>
            </a:r>
            <a:r>
              <a:rPr lang="en-US" altLang="zh-CN" dirty="0"/>
              <a:t>-By Rockyou44</a:t>
            </a:r>
            <a:r>
              <a:rPr lang="zh-CN" altLang="zh-CN" dirty="0"/>
              <a:t>：</a:t>
            </a:r>
          </a:p>
          <a:p>
            <a:r>
              <a:rPr lang="en-US" altLang="zh-CN" u="sng" dirty="0">
                <a:hlinkClick r:id="rId8"/>
              </a:rPr>
              <a:t>https://wenku.baidu.com/view/9a221e1c168884868762d6a4.html?from=search</a:t>
            </a:r>
            <a:endParaRPr lang="zh-CN" altLang="zh-CN" dirty="0"/>
          </a:p>
          <a:p>
            <a:pPr lvl="0"/>
            <a:r>
              <a:rPr lang="en-US" altLang="zh-CN" dirty="0"/>
              <a:t>https</a:t>
            </a:r>
            <a:r>
              <a:rPr lang="zh-CN" altLang="zh-CN" dirty="0"/>
              <a:t>定义</a:t>
            </a:r>
            <a:r>
              <a:rPr lang="en-US" altLang="zh-CN" dirty="0"/>
              <a:t>-</a:t>
            </a:r>
            <a:r>
              <a:rPr lang="zh-CN" altLang="zh-CN" dirty="0"/>
              <a:t>百度百科</a:t>
            </a:r>
            <a:r>
              <a:rPr lang="en-US" altLang="zh-CN" dirty="0"/>
              <a:t>:</a:t>
            </a:r>
            <a:endParaRPr lang="zh-CN" altLang="zh-CN" dirty="0"/>
          </a:p>
          <a:p>
            <a:r>
              <a:rPr lang="en-US" altLang="zh-CN" u="sng" dirty="0">
                <a:hlinkClick r:id="rId9"/>
              </a:rPr>
              <a:t>https://baike.baidu.com/item/https/285356?fr=aladdin</a:t>
            </a:r>
            <a:endParaRPr lang="zh-CN" altLang="zh-CN" dirty="0"/>
          </a:p>
          <a:p>
            <a:endParaRPr lang="zh-CN" altLang="en-US" dirty="0"/>
          </a:p>
        </p:txBody>
      </p:sp>
    </p:spTree>
    <p:extLst>
      <p:ext uri="{BB962C8B-B14F-4D97-AF65-F5344CB8AC3E}">
        <p14:creationId xmlns:p14="http://schemas.microsoft.com/office/powerpoint/2010/main" val="597753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5" name="标题 4">
            <a:extLst>
              <a:ext uri="{FF2B5EF4-FFF2-40B4-BE49-F238E27FC236}">
                <a16:creationId xmlns:a16="http://schemas.microsoft.com/office/drawing/2014/main" xmlns="" id="{C4B0661B-9685-4251-8F2A-B4F890D7DE38}"/>
              </a:ext>
            </a:extLst>
          </p:cNvPr>
          <p:cNvSpPr>
            <a:spLocks noGrp="1"/>
          </p:cNvSpPr>
          <p:nvPr>
            <p:ph type="title"/>
          </p:nvPr>
        </p:nvSpPr>
        <p:spPr>
          <a:xfrm>
            <a:off x="1097280" y="286604"/>
            <a:ext cx="10058400" cy="869536"/>
          </a:xfrm>
        </p:spPr>
        <p:txBody>
          <a:bodyPr/>
          <a:lstStyle/>
          <a:p>
            <a:r>
              <a:rPr lang="zh-CN" altLang="en-US" dirty="0"/>
              <a:t>                                引言</a:t>
            </a:r>
          </a:p>
        </p:txBody>
      </p:sp>
      <p:sp>
        <p:nvSpPr>
          <p:cNvPr id="6" name="内容占位符 5">
            <a:extLst>
              <a:ext uri="{FF2B5EF4-FFF2-40B4-BE49-F238E27FC236}">
                <a16:creationId xmlns:a16="http://schemas.microsoft.com/office/drawing/2014/main" xmlns="" id="{6A57514D-99AD-4C8C-82FB-96C1A6D12CEE}"/>
              </a:ext>
            </a:extLst>
          </p:cNvPr>
          <p:cNvSpPr>
            <a:spLocks noGrp="1"/>
          </p:cNvSpPr>
          <p:nvPr>
            <p:ph idx="1"/>
          </p:nvPr>
        </p:nvSpPr>
        <p:spPr>
          <a:xfrm>
            <a:off x="1097280" y="1845734"/>
            <a:ext cx="10058400" cy="4023360"/>
          </a:xfrm>
        </p:spPr>
        <p:txBody>
          <a:bodyPr>
            <a:normAutofit lnSpcReduction="10000"/>
          </a:bodyPr>
          <a:lstStyle/>
          <a:p>
            <a:r>
              <a:rPr lang="zh-CN" altLang="zh-CN" sz="3200" dirty="0"/>
              <a:t>本数据库设计说明书是对微信小程序调查问卷后台数据库的定义、以及系统数据逻辑结构设计等。编写数据库设计文档的目的是明确数据库内数据表的个数、相应数据表名以及数据表结构，同时明确数据表中的字段名、字段类型、以及数据表中的约束限制以及数据之间相应的关联关系。这些数据信息用来指导后期数据库</a:t>
            </a:r>
            <a:r>
              <a:rPr lang="en-US" altLang="zh-CN" sz="3200" dirty="0" err="1"/>
              <a:t>php</a:t>
            </a:r>
            <a:r>
              <a:rPr lang="zh-CN" altLang="zh-CN" sz="3200" dirty="0"/>
              <a:t>脚本的开发。本文档的读者对象是需求人员、系统设计人员、开发人员、测试人员、数据库管理员、系统维护人员</a:t>
            </a:r>
            <a:r>
              <a:rPr lang="zh-CN" altLang="zh-CN" dirty="0"/>
              <a:t>。</a:t>
            </a:r>
            <a:endParaRPr lang="zh-CN" altLang="en-US" dirty="0"/>
          </a:p>
        </p:txBody>
      </p:sp>
    </p:spTree>
    <p:extLst>
      <p:ext uri="{BB962C8B-B14F-4D97-AF65-F5344CB8AC3E}">
        <p14:creationId xmlns:p14="http://schemas.microsoft.com/office/powerpoint/2010/main" val="38299149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1AD99CFC-5438-4FD9-ABCA-B764961BC2B4}"/>
              </a:ext>
            </a:extLst>
          </p:cNvPr>
          <p:cNvSpPr>
            <a:spLocks noGrp="1"/>
          </p:cNvSpPr>
          <p:nvPr>
            <p:ph type="title"/>
          </p:nvPr>
        </p:nvSpPr>
        <p:spPr>
          <a:xfrm>
            <a:off x="1097280" y="5303520"/>
            <a:ext cx="10113264" cy="594360"/>
          </a:xfrm>
        </p:spPr>
        <p:txBody>
          <a:bodyPr/>
          <a:lstStyle/>
          <a:p>
            <a:endParaRPr lang="zh-CN" altLang="en-US" dirty="0"/>
          </a:p>
        </p:txBody>
      </p:sp>
      <p:pic>
        <p:nvPicPr>
          <p:cNvPr id="15" name="图片占位符 14">
            <a:extLst>
              <a:ext uri="{FF2B5EF4-FFF2-40B4-BE49-F238E27FC236}">
                <a16:creationId xmlns:a16="http://schemas.microsoft.com/office/drawing/2014/main" xmlns="" id="{4EA691CC-303C-41CF-A487-3849AE3C54E3}"/>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8990" b="18990"/>
          <a:stretch>
            <a:fillRect/>
          </a:stretch>
        </p:blipFill>
        <p:spPr>
          <a:xfrm>
            <a:off x="4638917" y="-15105"/>
            <a:ext cx="2914167" cy="2426191"/>
          </a:xfrm>
        </p:spPr>
      </p:pic>
      <p:sp>
        <p:nvSpPr>
          <p:cNvPr id="5" name="文本占位符 4">
            <a:extLst>
              <a:ext uri="{FF2B5EF4-FFF2-40B4-BE49-F238E27FC236}">
                <a16:creationId xmlns:a16="http://schemas.microsoft.com/office/drawing/2014/main" xmlns="" id="{EF6BEEDA-501B-495F-9A34-699B5E66B119}"/>
              </a:ext>
            </a:extLst>
          </p:cNvPr>
          <p:cNvSpPr>
            <a:spLocks noGrp="1"/>
          </p:cNvSpPr>
          <p:nvPr>
            <p:ph type="body" sz="half" idx="2"/>
          </p:nvPr>
        </p:nvSpPr>
        <p:spPr/>
        <p:txBody>
          <a:bodyPr/>
          <a:lstStyle/>
          <a:p>
            <a:endParaRPr lang="zh-CN" altLang="en-US" dirty="0"/>
          </a:p>
        </p:txBody>
      </p:sp>
      <p:pic>
        <p:nvPicPr>
          <p:cNvPr id="17" name="图片 16">
            <a:extLst>
              <a:ext uri="{FF2B5EF4-FFF2-40B4-BE49-F238E27FC236}">
                <a16:creationId xmlns:a16="http://schemas.microsoft.com/office/drawing/2014/main" xmlns="" id="{B562B26B-CBAE-42C1-9878-B19B34FD42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649" y="1742966"/>
            <a:ext cx="4638899" cy="3227151"/>
          </a:xfrm>
          <a:prstGeom prst="rect">
            <a:avLst/>
          </a:prstGeom>
        </p:spPr>
      </p:pic>
      <p:pic>
        <p:nvPicPr>
          <p:cNvPr id="19" name="图片 18">
            <a:extLst>
              <a:ext uri="{FF2B5EF4-FFF2-40B4-BE49-F238E27FC236}">
                <a16:creationId xmlns:a16="http://schemas.microsoft.com/office/drawing/2014/main" xmlns="" id="{8F07F0F5-F471-46D0-869E-7362A732D5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42966"/>
            <a:ext cx="4623352" cy="3227151"/>
          </a:xfrm>
          <a:prstGeom prst="rect">
            <a:avLst/>
          </a:prstGeom>
        </p:spPr>
      </p:pic>
      <p:pic>
        <p:nvPicPr>
          <p:cNvPr id="21" name="图片 20">
            <a:extLst>
              <a:ext uri="{FF2B5EF4-FFF2-40B4-BE49-F238E27FC236}">
                <a16:creationId xmlns:a16="http://schemas.microsoft.com/office/drawing/2014/main" xmlns="" id="{36DAA7E1-7017-45F2-9EA3-557EAD213B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3353" y="4899991"/>
            <a:ext cx="2937014" cy="1958010"/>
          </a:xfrm>
          <a:prstGeom prst="rect">
            <a:avLst/>
          </a:prstGeom>
        </p:spPr>
      </p:pic>
    </p:spTree>
    <p:extLst>
      <p:ext uri="{BB962C8B-B14F-4D97-AF65-F5344CB8AC3E}">
        <p14:creationId xmlns:p14="http://schemas.microsoft.com/office/powerpoint/2010/main" val="16919821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462" y="5880171"/>
            <a:ext cx="913306" cy="977829"/>
          </a:xfrm>
          <a:prstGeom prst="rect">
            <a:avLst/>
          </a:prstGeom>
        </p:spPr>
      </p:pic>
      <p:sp>
        <p:nvSpPr>
          <p:cNvPr id="6" name="标题 5">
            <a:extLst>
              <a:ext uri="{FF2B5EF4-FFF2-40B4-BE49-F238E27FC236}">
                <a16:creationId xmlns:a16="http://schemas.microsoft.com/office/drawing/2014/main" xmlns="" id="{E8F456A8-B824-4C8F-882A-BCCE9A0A9507}"/>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a16="http://schemas.microsoft.com/office/drawing/2014/main" xmlns="" id="{27985FE6-F835-44C1-BAC9-C7334DBBBC0D}"/>
              </a:ext>
            </a:extLst>
          </p:cNvPr>
          <p:cNvSpPr>
            <a:spLocks noGrp="1"/>
          </p:cNvSpPr>
          <p:nvPr>
            <p:ph idx="1"/>
          </p:nvPr>
        </p:nvSpPr>
        <p:spPr>
          <a:xfrm>
            <a:off x="4104862" y="0"/>
            <a:ext cx="8087138" cy="6858000"/>
          </a:xfrm>
        </p:spPr>
        <p:txBody>
          <a:bodyPr>
            <a:normAutofit/>
          </a:bodyPr>
          <a:lstStyle/>
          <a:p>
            <a:r>
              <a:rPr lang="zh-CN" altLang="en-US" sz="3600" b="1" dirty="0" smtClean="0"/>
              <a:t>背景：</a:t>
            </a:r>
            <a:endParaRPr lang="en-US" altLang="zh-CN" sz="3600" b="1" dirty="0" smtClean="0"/>
          </a:p>
          <a:p>
            <a:r>
              <a:rPr lang="en-US" altLang="zh-CN" sz="2600" dirty="0"/>
              <a:t>a.</a:t>
            </a:r>
            <a:r>
              <a:rPr lang="zh-CN" altLang="zh-CN" sz="2600" dirty="0"/>
              <a:t>此数据库名称为：</a:t>
            </a:r>
            <a:r>
              <a:rPr lang="en-US" altLang="zh-CN" sz="2600" dirty="0" err="1"/>
              <a:t>testresult</a:t>
            </a:r>
            <a:r>
              <a:rPr lang="zh-CN" altLang="zh-CN" sz="2600" dirty="0"/>
              <a:t>，内容大致为微信小程序调查问卷问题的采集数据。使用此数据库软件系统的名称为</a:t>
            </a:r>
            <a:r>
              <a:rPr lang="en-US" altLang="zh-CN" sz="2600" dirty="0" err="1"/>
              <a:t>PhpMyAdmin</a:t>
            </a:r>
            <a:r>
              <a:rPr lang="en-US" altLang="zh-CN" sz="2600" dirty="0"/>
              <a:t> 4.7.0</a:t>
            </a:r>
            <a:r>
              <a:rPr lang="zh-CN" altLang="zh-CN" sz="2600" dirty="0"/>
              <a:t>。数据库服务器为</a:t>
            </a:r>
            <a:r>
              <a:rPr lang="en-US" altLang="zh-CN" sz="2600" dirty="0"/>
              <a:t>Localhost via UNIX socket</a:t>
            </a:r>
            <a:r>
              <a:rPr lang="zh-CN" altLang="zh-CN" sz="2600" dirty="0"/>
              <a:t>。服务器类型为</a:t>
            </a:r>
            <a:r>
              <a:rPr lang="en-US" altLang="zh-CN" sz="2600" dirty="0"/>
              <a:t>MySQL</a:t>
            </a:r>
            <a:r>
              <a:rPr lang="zh-CN" altLang="zh-CN" sz="2600" dirty="0"/>
              <a:t>。服务器版本为</a:t>
            </a:r>
            <a:r>
              <a:rPr lang="en-US" altLang="zh-CN" sz="2600" dirty="0"/>
              <a:t>5.7.18-MySQL Community Server(GPL)</a:t>
            </a:r>
            <a:r>
              <a:rPr lang="zh-CN" altLang="zh-CN" sz="2600" dirty="0"/>
              <a:t>。协议版本为</a:t>
            </a:r>
            <a:r>
              <a:rPr lang="en-US" altLang="zh-CN" sz="2600" dirty="0"/>
              <a:t>10</a:t>
            </a:r>
            <a:r>
              <a:rPr lang="zh-CN" altLang="zh-CN" sz="2600" dirty="0"/>
              <a:t>。用户为</a:t>
            </a:r>
            <a:r>
              <a:rPr lang="en-US" altLang="zh-CN" sz="2600" dirty="0" err="1"/>
              <a:t>root@localhost</a:t>
            </a:r>
            <a:r>
              <a:rPr lang="zh-CN" altLang="zh-CN" sz="2600" dirty="0"/>
              <a:t>。网站服务器为</a:t>
            </a:r>
            <a:r>
              <a:rPr lang="en-US" altLang="zh-CN" sz="2600" dirty="0" err="1"/>
              <a:t>nginx</a:t>
            </a:r>
            <a:r>
              <a:rPr lang="en-US" altLang="zh-CN" sz="2600" dirty="0"/>
              <a:t>/1.10.2</a:t>
            </a:r>
            <a:r>
              <a:rPr lang="zh-CN" altLang="zh-CN" sz="2600" dirty="0"/>
              <a:t>。数据库客服端版本</a:t>
            </a:r>
            <a:r>
              <a:rPr lang="en-US" altLang="zh-CN" sz="2600" dirty="0"/>
              <a:t>: </a:t>
            </a:r>
            <a:r>
              <a:rPr lang="en-US" altLang="zh-CN" sz="2600" dirty="0" err="1"/>
              <a:t>libmysql</a:t>
            </a:r>
            <a:r>
              <a:rPr lang="en-US" altLang="zh-CN" sz="2600" dirty="0"/>
              <a:t> - </a:t>
            </a:r>
            <a:r>
              <a:rPr lang="en-US" altLang="zh-CN" sz="2600" dirty="0" err="1"/>
              <a:t>mysqlnd</a:t>
            </a:r>
            <a:r>
              <a:rPr lang="en-US" altLang="zh-CN" sz="2600" dirty="0"/>
              <a:t> 5.0.11-dev - 20120503 - $Id: 76b08b24596e12d4553bd41fc93cccd5bac2fe7a $</a:t>
            </a:r>
            <a:r>
              <a:rPr lang="zh-CN" altLang="zh-CN" sz="2600" dirty="0"/>
              <a:t>。</a:t>
            </a:r>
          </a:p>
          <a:p>
            <a:r>
              <a:rPr lang="en-US" altLang="zh-CN" sz="2600" dirty="0"/>
              <a:t>b.</a:t>
            </a:r>
            <a:r>
              <a:rPr lang="zh-CN" altLang="zh-CN" sz="2600" dirty="0"/>
              <a:t>本项目任务的提出者天津理工大学计算机科学与工程学院企划与项目开发导师以及指导学长学姐。开发者为企划与项目开发课程微信小程序调查问卷开发小组。用户为企划与项目开发课程学生、能参与问卷调查各行各业的人员、有需要通过问卷调查来确定潜在消费者的商家。</a:t>
            </a:r>
          </a:p>
          <a:p>
            <a:endParaRPr lang="zh-CN" altLang="en-US" dirty="0"/>
          </a:p>
        </p:txBody>
      </p:sp>
      <p:sp>
        <p:nvSpPr>
          <p:cNvPr id="8" name="文本占位符 7">
            <a:extLst>
              <a:ext uri="{FF2B5EF4-FFF2-40B4-BE49-F238E27FC236}">
                <a16:creationId xmlns:a16="http://schemas.microsoft.com/office/drawing/2014/main" xmlns="" id="{8DA67858-E5B3-4DF2-AFEA-D099D8A8BD78}"/>
              </a:ext>
            </a:extLst>
          </p:cNvPr>
          <p:cNvSpPr>
            <a:spLocks noGrp="1"/>
          </p:cNvSpPr>
          <p:nvPr>
            <p:ph type="body" sz="half" idx="2"/>
          </p:nvPr>
        </p:nvSpPr>
        <p:spPr/>
        <p:txBody>
          <a:bodyPr/>
          <a:lstStyle/>
          <a:p>
            <a:endParaRPr lang="zh-CN" altLang="en-US" dirty="0"/>
          </a:p>
        </p:txBody>
      </p:sp>
      <p:pic>
        <p:nvPicPr>
          <p:cNvPr id="12" name="图片 11">
            <a:extLst>
              <a:ext uri="{FF2B5EF4-FFF2-40B4-BE49-F238E27FC236}">
                <a16:creationId xmlns:a16="http://schemas.microsoft.com/office/drawing/2014/main" xmlns="" id="{B4560DB5-B23C-4698-B1F8-B803BE9EF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 y="0"/>
            <a:ext cx="4103948" cy="6858000"/>
          </a:xfrm>
          <a:prstGeom prst="rect">
            <a:avLst/>
          </a:prstGeom>
        </p:spPr>
      </p:pic>
    </p:spTree>
    <p:extLst>
      <p:ext uri="{BB962C8B-B14F-4D97-AF65-F5344CB8AC3E}">
        <p14:creationId xmlns:p14="http://schemas.microsoft.com/office/powerpoint/2010/main" val="22732768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B520457A-6D97-4745-8BA5-52FFE4053806}"/>
              </a:ext>
            </a:extLst>
          </p:cNvPr>
          <p:cNvSpPr>
            <a:spLocks noGrp="1"/>
          </p:cNvSpPr>
          <p:nvPr>
            <p:ph type="title"/>
          </p:nvPr>
        </p:nvSpPr>
        <p:spPr>
          <a:xfrm>
            <a:off x="1097280" y="417443"/>
            <a:ext cx="10058400" cy="605443"/>
          </a:xfrm>
        </p:spPr>
        <p:txBody>
          <a:bodyPr>
            <a:normAutofit fontScale="90000"/>
          </a:bodyPr>
          <a:lstStyle/>
          <a:p>
            <a:r>
              <a:rPr lang="zh-CN" altLang="en-US" dirty="0"/>
              <a:t>                             </a:t>
            </a:r>
          </a:p>
        </p:txBody>
      </p:sp>
      <p:sp>
        <p:nvSpPr>
          <p:cNvPr id="4" name="文本占位符 3">
            <a:extLst>
              <a:ext uri="{FF2B5EF4-FFF2-40B4-BE49-F238E27FC236}">
                <a16:creationId xmlns:a16="http://schemas.microsoft.com/office/drawing/2014/main" xmlns="" id="{0132E61A-7185-4656-82A2-478D8C72DC94}"/>
              </a:ext>
            </a:extLst>
          </p:cNvPr>
          <p:cNvSpPr>
            <a:spLocks noGrp="1"/>
          </p:cNvSpPr>
          <p:nvPr>
            <p:ph type="body" idx="1"/>
          </p:nvPr>
        </p:nvSpPr>
        <p:spPr/>
        <p:txBody>
          <a:bodyPr/>
          <a:lstStyle/>
          <a:p>
            <a:endParaRPr lang="zh-CN" altLang="en-US"/>
          </a:p>
        </p:txBody>
      </p:sp>
      <p:pic>
        <p:nvPicPr>
          <p:cNvPr id="9" name="内容占位符 8">
            <a:extLst>
              <a:ext uri="{FF2B5EF4-FFF2-40B4-BE49-F238E27FC236}">
                <a16:creationId xmlns:a16="http://schemas.microsoft.com/office/drawing/2014/main" xmlns="" id="{28028EEE-3AAA-4164-9312-088B057C899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75041" y="1846052"/>
            <a:ext cx="5120959" cy="4415600"/>
          </a:xfrm>
        </p:spPr>
      </p:pic>
      <p:sp>
        <p:nvSpPr>
          <p:cNvPr id="6" name="文本占位符 5">
            <a:extLst>
              <a:ext uri="{FF2B5EF4-FFF2-40B4-BE49-F238E27FC236}">
                <a16:creationId xmlns:a16="http://schemas.microsoft.com/office/drawing/2014/main" xmlns="" id="{5DB93BAD-EDC8-4846-A476-56C3D2209B82}"/>
              </a:ext>
            </a:extLst>
          </p:cNvPr>
          <p:cNvSpPr>
            <a:spLocks noGrp="1"/>
          </p:cNvSpPr>
          <p:nvPr>
            <p:ph type="body" sz="quarter" idx="3"/>
          </p:nvPr>
        </p:nvSpPr>
        <p:spPr/>
        <p:txBody>
          <a:bodyPr/>
          <a:lstStyle/>
          <a:p>
            <a:endParaRPr lang="zh-CN" altLang="en-US"/>
          </a:p>
        </p:txBody>
      </p:sp>
      <p:pic>
        <p:nvPicPr>
          <p:cNvPr id="11" name="内容占位符 10">
            <a:extLst>
              <a:ext uri="{FF2B5EF4-FFF2-40B4-BE49-F238E27FC236}">
                <a16:creationId xmlns:a16="http://schemas.microsoft.com/office/drawing/2014/main" xmlns="" id="{92A5007A-E21E-4617-A505-54F7B254EAD6}"/>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21684" y="1769165"/>
            <a:ext cx="5196551" cy="4492487"/>
          </a:xfrm>
        </p:spPr>
      </p:pic>
    </p:spTree>
    <p:extLst>
      <p:ext uri="{BB962C8B-B14F-4D97-AF65-F5344CB8AC3E}">
        <p14:creationId xmlns:p14="http://schemas.microsoft.com/office/powerpoint/2010/main" val="9574944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pic>
        <p:nvPicPr>
          <p:cNvPr id="11" name="图片 10">
            <a:extLst>
              <a:ext uri="{FF2B5EF4-FFF2-40B4-BE49-F238E27FC236}">
                <a16:creationId xmlns:a16="http://schemas.microsoft.com/office/drawing/2014/main" xmlns="" id="{A29A0643-AC49-426F-95B6-805E0337A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8" y="1702904"/>
            <a:ext cx="4716015" cy="3452191"/>
          </a:xfrm>
          <a:prstGeom prst="rect">
            <a:avLst/>
          </a:prstGeom>
        </p:spPr>
      </p:pic>
      <p:pic>
        <p:nvPicPr>
          <p:cNvPr id="13" name="图片 12">
            <a:extLst>
              <a:ext uri="{FF2B5EF4-FFF2-40B4-BE49-F238E27FC236}">
                <a16:creationId xmlns:a16="http://schemas.microsoft.com/office/drawing/2014/main" xmlns="" id="{05294E2C-A807-45BB-A811-9A28453812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839" y="1702905"/>
            <a:ext cx="4716014" cy="3452190"/>
          </a:xfrm>
          <a:prstGeom prst="rect">
            <a:avLst/>
          </a:prstGeom>
        </p:spPr>
      </p:pic>
      <p:pic>
        <p:nvPicPr>
          <p:cNvPr id="15" name="图片 14">
            <a:extLst>
              <a:ext uri="{FF2B5EF4-FFF2-40B4-BE49-F238E27FC236}">
                <a16:creationId xmlns:a16="http://schemas.microsoft.com/office/drawing/2014/main" xmlns="" id="{7920B3CB-9556-4EF8-93F8-2F73C98D84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1000" y="2506500"/>
            <a:ext cx="2010000" cy="1845000"/>
          </a:xfrm>
          <a:prstGeom prst="rect">
            <a:avLst/>
          </a:prstGeom>
        </p:spPr>
      </p:pic>
    </p:spTree>
    <p:extLst>
      <p:ext uri="{BB962C8B-B14F-4D97-AF65-F5344CB8AC3E}">
        <p14:creationId xmlns:p14="http://schemas.microsoft.com/office/powerpoint/2010/main" val="496028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2" name="标题 1">
            <a:extLst>
              <a:ext uri="{FF2B5EF4-FFF2-40B4-BE49-F238E27FC236}">
                <a16:creationId xmlns:a16="http://schemas.microsoft.com/office/drawing/2014/main" xmlns="" id="{A0BC23E7-8DF1-40E7-9AC8-973175E10478}"/>
              </a:ext>
            </a:extLst>
          </p:cNvPr>
          <p:cNvSpPr>
            <a:spLocks noGrp="1"/>
          </p:cNvSpPr>
          <p:nvPr>
            <p:ph type="title"/>
          </p:nvPr>
        </p:nvSpPr>
        <p:spPr>
          <a:xfrm>
            <a:off x="1166854" y="240452"/>
            <a:ext cx="10058400" cy="748454"/>
          </a:xfrm>
        </p:spPr>
        <p:txBody>
          <a:bodyPr/>
          <a:lstStyle/>
          <a:p>
            <a:r>
              <a:rPr lang="zh-CN" altLang="en-US" dirty="0" smtClean="0"/>
              <a:t>外部设计</a:t>
            </a:r>
            <a:endParaRPr lang="zh-CN" altLang="en-US" dirty="0"/>
          </a:p>
        </p:txBody>
      </p:sp>
      <p:sp>
        <p:nvSpPr>
          <p:cNvPr id="4" name="内容占位符 3">
            <a:extLst>
              <a:ext uri="{FF2B5EF4-FFF2-40B4-BE49-F238E27FC236}">
                <a16:creationId xmlns:a16="http://schemas.microsoft.com/office/drawing/2014/main" xmlns="" id="{46C7BAE6-FE4B-4DFC-A6FE-D20B81C27C56}"/>
              </a:ext>
            </a:extLst>
          </p:cNvPr>
          <p:cNvSpPr>
            <a:spLocks noGrp="1"/>
          </p:cNvSpPr>
          <p:nvPr>
            <p:ph idx="1"/>
          </p:nvPr>
        </p:nvSpPr>
        <p:spPr/>
        <p:txBody>
          <a:bodyPr>
            <a:normAutofit/>
          </a:bodyPr>
          <a:lstStyle/>
          <a:p>
            <a:r>
              <a:rPr lang="zh-CN" altLang="en-US" sz="3200" dirty="0" smtClean="0"/>
              <a:t>标识符状态：</a:t>
            </a:r>
            <a:endParaRPr lang="en-US" altLang="zh-CN" sz="3200" dirty="0" smtClean="0"/>
          </a:p>
          <a:p>
            <a:r>
              <a:rPr lang="zh-CN" altLang="zh-CN" sz="3200" dirty="0"/>
              <a:t>数据库软件：</a:t>
            </a:r>
            <a:r>
              <a:rPr lang="en-US" altLang="zh-CN" sz="3200" dirty="0" err="1"/>
              <a:t>phpMyAdmin</a:t>
            </a:r>
            <a:endParaRPr lang="zh-CN" altLang="zh-CN" sz="3200" dirty="0"/>
          </a:p>
          <a:p>
            <a:r>
              <a:rPr lang="zh-CN" altLang="zh-CN" sz="3200" dirty="0"/>
              <a:t>数据库服务器：</a:t>
            </a:r>
            <a:r>
              <a:rPr lang="en-US" altLang="zh-CN" sz="3200" dirty="0"/>
              <a:t>localhost</a:t>
            </a:r>
            <a:endParaRPr lang="zh-CN" altLang="zh-CN" sz="3200" dirty="0"/>
          </a:p>
          <a:p>
            <a:r>
              <a:rPr lang="zh-CN" altLang="zh-CN" sz="3200" dirty="0"/>
              <a:t>数据库名：</a:t>
            </a:r>
            <a:r>
              <a:rPr lang="en-US" altLang="zh-CN" sz="3200" dirty="0" err="1"/>
              <a:t>testresult</a:t>
            </a:r>
            <a:endParaRPr lang="zh-CN" altLang="zh-CN" sz="3200" dirty="0"/>
          </a:p>
          <a:p>
            <a:r>
              <a:rPr lang="zh-CN" altLang="zh-CN" sz="3200" dirty="0"/>
              <a:t>数据库状态：正在使用</a:t>
            </a:r>
          </a:p>
          <a:p>
            <a:r>
              <a:rPr lang="zh-CN" altLang="en-US" sz="3200" dirty="0" smtClean="0"/>
              <a:t>数据库：腾讯云</a:t>
            </a:r>
            <a:endParaRPr lang="zh-CN" altLang="en-US" sz="3200" dirty="0"/>
          </a:p>
        </p:txBody>
      </p:sp>
    </p:spTree>
    <p:extLst>
      <p:ext uri="{BB962C8B-B14F-4D97-AF65-F5344CB8AC3E}">
        <p14:creationId xmlns:p14="http://schemas.microsoft.com/office/powerpoint/2010/main" val="38239798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2FFA7E32-F521-4505-AD2A-A4F16F226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79849" cy="1156138"/>
          </a:xfrm>
          <a:prstGeom prst="rect">
            <a:avLst/>
          </a:prstGeom>
        </p:spPr>
      </p:pic>
      <p:sp>
        <p:nvSpPr>
          <p:cNvPr id="4" name="标题 3">
            <a:extLst>
              <a:ext uri="{FF2B5EF4-FFF2-40B4-BE49-F238E27FC236}">
                <a16:creationId xmlns:a16="http://schemas.microsoft.com/office/drawing/2014/main" xmlns="" id="{D7624680-A2DF-48E9-B972-A246FF9722DC}"/>
              </a:ext>
            </a:extLst>
          </p:cNvPr>
          <p:cNvSpPr>
            <a:spLocks noGrp="1"/>
          </p:cNvSpPr>
          <p:nvPr>
            <p:ph type="title"/>
          </p:nvPr>
        </p:nvSpPr>
        <p:spPr>
          <a:xfrm>
            <a:off x="1176793" y="255322"/>
            <a:ext cx="10058400" cy="753461"/>
          </a:xfrm>
        </p:spPr>
        <p:txBody>
          <a:bodyPr>
            <a:normAutofit/>
          </a:bodyPr>
          <a:lstStyle/>
          <a:p>
            <a:r>
              <a:rPr lang="zh-CN" altLang="en-US" sz="4400" b="1" dirty="0" smtClean="0"/>
              <a:t>使用数据库的程序</a:t>
            </a:r>
            <a:endParaRPr lang="zh-CN" altLang="en-US" sz="4400" dirty="0"/>
          </a:p>
        </p:txBody>
      </p:sp>
      <p:sp>
        <p:nvSpPr>
          <p:cNvPr id="2" name="内容占位符 1"/>
          <p:cNvSpPr>
            <a:spLocks noGrp="1"/>
          </p:cNvSpPr>
          <p:nvPr>
            <p:ph idx="1"/>
          </p:nvPr>
        </p:nvSpPr>
        <p:spPr/>
        <p:txBody>
          <a:bodyPr/>
          <a:lstStyle/>
          <a:p>
            <a:r>
              <a:rPr lang="en-US" altLang="zh-CN" sz="3600" dirty="0"/>
              <a:t>1.</a:t>
            </a:r>
            <a:r>
              <a:rPr lang="zh-CN" altLang="zh-CN" sz="3600" dirty="0"/>
              <a:t>调查问卷微信小程序：调查问卷微信小程序</a:t>
            </a:r>
            <a:r>
              <a:rPr lang="en-US" altLang="zh-CN" sz="3600" dirty="0"/>
              <a:t>version 1.1</a:t>
            </a:r>
            <a:endParaRPr lang="zh-CN" altLang="zh-CN" sz="3600" dirty="0"/>
          </a:p>
          <a:p>
            <a:r>
              <a:rPr lang="en-US" altLang="zh-CN" sz="3600" dirty="0"/>
              <a:t>2.</a:t>
            </a:r>
            <a:r>
              <a:rPr lang="zh-CN" altLang="zh-CN" sz="3600" dirty="0"/>
              <a:t>调查问卷生成器：微信开发者工具</a:t>
            </a:r>
            <a:r>
              <a:rPr lang="en-US" altLang="zh-CN" sz="3600" dirty="0"/>
              <a:t>v1.02.1803210 AppID:wxd8655758ace75afa</a:t>
            </a:r>
            <a:endParaRPr lang="zh-CN" altLang="zh-CN" sz="3600" dirty="0"/>
          </a:p>
          <a:p>
            <a:pPr marL="0" indent="0">
              <a:buNone/>
            </a:pPr>
            <a:endParaRPr lang="zh-CN" altLang="en-US" dirty="0"/>
          </a:p>
        </p:txBody>
      </p:sp>
    </p:spTree>
    <p:extLst>
      <p:ext uri="{BB962C8B-B14F-4D97-AF65-F5344CB8AC3E}">
        <p14:creationId xmlns:p14="http://schemas.microsoft.com/office/powerpoint/2010/main" val="39232524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202</TotalTime>
  <Words>881</Words>
  <Application>Microsoft Office PowerPoint</Application>
  <PresentationFormat>自定义</PresentationFormat>
  <Paragraphs>229</Paragraphs>
  <Slides>20</Slides>
  <Notes>2</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回顾</vt:lpstr>
      <vt:lpstr>PowerPoint 演示文稿</vt:lpstr>
      <vt:lpstr>《基于微信小程序的问卷调查系统》           数据库设计报告</vt:lpstr>
      <vt:lpstr>                                引言</vt:lpstr>
      <vt:lpstr>PowerPoint 演示文稿</vt:lpstr>
      <vt:lpstr>PowerPoint 演示文稿</vt:lpstr>
      <vt:lpstr>                             </vt:lpstr>
      <vt:lpstr>PowerPoint 演示文稿</vt:lpstr>
      <vt:lpstr>外部设计</vt:lpstr>
      <vt:lpstr>使用数据库的程序</vt:lpstr>
      <vt:lpstr>                                         结构设计</vt:lpstr>
      <vt:lpstr>PowerPoint 演示文稿</vt:lpstr>
      <vt:lpstr>PowerPoint 演示文稿</vt:lpstr>
      <vt:lpstr>数据字典设计</vt:lpstr>
      <vt:lpstr>PowerPoint 演示文稿</vt:lpstr>
      <vt:lpstr>用户搜集数据newinsert表</vt:lpstr>
      <vt:lpstr>问题答案表名对应表relation：</vt:lpstr>
      <vt:lpstr>安全保密设计</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《基于微信小程序的问卷调查系统》           需求分析报告</dc:title>
  <dc:creator>lenovo</dc:creator>
  <cp:lastModifiedBy>张凌峰</cp:lastModifiedBy>
  <cp:revision>42</cp:revision>
  <dcterms:created xsi:type="dcterms:W3CDTF">2018-04-20T00:49:38Z</dcterms:created>
  <dcterms:modified xsi:type="dcterms:W3CDTF">2018-06-08T12:36:27Z</dcterms:modified>
</cp:coreProperties>
</file>