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307" r:id="rId2"/>
    <p:sldId id="256" r:id="rId3"/>
    <p:sldId id="259" r:id="rId4"/>
    <p:sldId id="260" r:id="rId5"/>
    <p:sldId id="313" r:id="rId6"/>
    <p:sldId id="262" r:id="rId7"/>
    <p:sldId id="263" r:id="rId8"/>
    <p:sldId id="264" r:id="rId9"/>
    <p:sldId id="314" r:id="rId10"/>
    <p:sldId id="289" r:id="rId11"/>
    <p:sldId id="265" r:id="rId12"/>
    <p:sldId id="268" r:id="rId13"/>
    <p:sldId id="316" r:id="rId14"/>
    <p:sldId id="317" r:id="rId15"/>
    <p:sldId id="318" r:id="rId16"/>
    <p:sldId id="269" r:id="rId17"/>
    <p:sldId id="319" r:id="rId18"/>
    <p:sldId id="320" r:id="rId19"/>
    <p:sldId id="321" r:id="rId20"/>
    <p:sldId id="323" r:id="rId21"/>
    <p:sldId id="324" r:id="rId22"/>
    <p:sldId id="325" r:id="rId23"/>
    <p:sldId id="335" r:id="rId24"/>
    <p:sldId id="336" r:id="rId25"/>
    <p:sldId id="337" r:id="rId26"/>
    <p:sldId id="338" r:id="rId27"/>
    <p:sldId id="339" r:id="rId28"/>
    <p:sldId id="340" r:id="rId29"/>
    <p:sldId id="341" r:id="rId30"/>
    <p:sldId id="343" r:id="rId31"/>
    <p:sldId id="344" r:id="rId32"/>
    <p:sldId id="345" r:id="rId33"/>
    <p:sldId id="312" r:id="rId34"/>
    <p:sldId id="30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62" d="100"/>
          <a:sy n="62" d="100"/>
        </p:scale>
        <p:origin x="-10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F9EE-B011-4358-A8B9-3C4129BC0454}" type="datetimeFigureOut">
              <a:rPr lang="zh-CN" altLang="en-US" smtClean="0"/>
              <a:t>2018/6/17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66DAF-05AD-443C-8FA6-3791D27ECFAB}" type="slidenum">
              <a:rPr lang="zh-CN" altLang="en-US" smtClean="0"/>
              <a:t>‹#›</a:t>
            </a:fld>
            <a:endParaRPr lang="zh-CN" altLang="en-US"/>
          </a:p>
        </p:txBody>
      </p:sp>
    </p:spTree>
    <p:extLst>
      <p:ext uri="{BB962C8B-B14F-4D97-AF65-F5344CB8AC3E}">
        <p14:creationId xmlns:p14="http://schemas.microsoft.com/office/powerpoint/2010/main" val="180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a:t>
            </a:fld>
            <a:endParaRPr lang="zh-CN" altLang="en-US"/>
          </a:p>
        </p:txBody>
      </p:sp>
    </p:spTree>
    <p:extLst>
      <p:ext uri="{BB962C8B-B14F-4D97-AF65-F5344CB8AC3E}">
        <p14:creationId xmlns:p14="http://schemas.microsoft.com/office/powerpoint/2010/main" val="7688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11</a:t>
            </a:fld>
            <a:endParaRPr lang="zh-CN" altLang="en-US"/>
          </a:p>
        </p:txBody>
      </p:sp>
    </p:spTree>
    <p:extLst>
      <p:ext uri="{BB962C8B-B14F-4D97-AF65-F5344CB8AC3E}">
        <p14:creationId xmlns:p14="http://schemas.microsoft.com/office/powerpoint/2010/main" val="428227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737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8164483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4243461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6199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21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586437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983864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39668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2916518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B60985-82B7-4380-8A88-B100655F6D25}" type="datetimeFigureOut">
              <a:rPr lang="zh-CN" altLang="en-US" smtClean="0"/>
              <a:t>2018/6/17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3014565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400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B60985-82B7-4380-8A88-B100655F6D25}" type="datetimeFigureOut">
              <a:rPr lang="zh-CN" altLang="en-US" smtClean="0"/>
              <a:t>2018/6/17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EE2362-7A04-4C76-A56A-40E45D6030E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4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93312" cy="1063487"/>
          </a:xfrm>
          <a:prstGeom prst="rect">
            <a:avLst/>
          </a:prstGeom>
        </p:spPr>
      </p:pic>
      <p:pic>
        <p:nvPicPr>
          <p:cNvPr id="8" name="图片 7">
            <a:extLst>
              <a:ext uri="{FF2B5EF4-FFF2-40B4-BE49-F238E27FC236}">
                <a16:creationId xmlns="" xmlns:a16="http://schemas.microsoft.com/office/drawing/2014/main" id="{6D102E46-1A78-4321-800C-61A4900BF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6784"/>
            <a:ext cx="4204252" cy="3647660"/>
          </a:xfrm>
          <a:prstGeom prst="rect">
            <a:avLst/>
          </a:prstGeom>
        </p:spPr>
      </p:pic>
      <p:pic>
        <p:nvPicPr>
          <p:cNvPr id="10" name="图片 9">
            <a:extLst>
              <a:ext uri="{FF2B5EF4-FFF2-40B4-BE49-F238E27FC236}">
                <a16:creationId xmlns="" xmlns:a16="http://schemas.microsoft.com/office/drawing/2014/main" id="{32D1CD32-4DF0-4A31-AE29-0B6FA68E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0876"/>
            <a:ext cx="4572000" cy="2857500"/>
          </a:xfrm>
          <a:prstGeom prst="rect">
            <a:avLst/>
          </a:prstGeom>
        </p:spPr>
      </p:pic>
      <p:pic>
        <p:nvPicPr>
          <p:cNvPr id="12" name="图片 11">
            <a:extLst>
              <a:ext uri="{FF2B5EF4-FFF2-40B4-BE49-F238E27FC236}">
                <a16:creationId xmlns="" xmlns:a16="http://schemas.microsoft.com/office/drawing/2014/main" id="{EA6709A1-3456-4988-8342-8985CCCE4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7650" y="3530876"/>
            <a:ext cx="8134350" cy="2857500"/>
          </a:xfrm>
          <a:prstGeom prst="rect">
            <a:avLst/>
          </a:prstGeom>
        </p:spPr>
      </p:pic>
      <p:pic>
        <p:nvPicPr>
          <p:cNvPr id="14" name="图片 13">
            <a:extLst>
              <a:ext uri="{FF2B5EF4-FFF2-40B4-BE49-F238E27FC236}">
                <a16:creationId xmlns="" xmlns:a16="http://schemas.microsoft.com/office/drawing/2014/main" id="{10239BC8-E8E3-40E3-9B44-B9B746C7F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686" y="-101876"/>
            <a:ext cx="5296314" cy="3530876"/>
          </a:xfrm>
          <a:prstGeom prst="rect">
            <a:avLst/>
          </a:prstGeom>
        </p:spPr>
      </p:pic>
      <p:pic>
        <p:nvPicPr>
          <p:cNvPr id="16" name="图片 15">
            <a:extLst>
              <a:ext uri="{FF2B5EF4-FFF2-40B4-BE49-F238E27FC236}">
                <a16:creationId xmlns="" xmlns:a16="http://schemas.microsoft.com/office/drawing/2014/main" id="{3CE0F08C-C8A5-4884-906E-5430051018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3497" y="-69574"/>
            <a:ext cx="2772189" cy="3530876"/>
          </a:xfrm>
          <a:prstGeom prst="rect">
            <a:avLst/>
          </a:prstGeom>
        </p:spPr>
      </p:pic>
    </p:spTree>
    <p:extLst>
      <p:ext uri="{BB962C8B-B14F-4D97-AF65-F5344CB8AC3E}">
        <p14:creationId xmlns:p14="http://schemas.microsoft.com/office/powerpoint/2010/main" val="1102100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F7E9A152-E217-430A-A9B9-41831BCA578A}"/>
              </a:ext>
            </a:extLst>
          </p:cNvPr>
          <p:cNvSpPr>
            <a:spLocks noGrp="1"/>
          </p:cNvSpPr>
          <p:nvPr>
            <p:ph type="title"/>
          </p:nvPr>
        </p:nvSpPr>
        <p:spPr/>
        <p:txBody>
          <a:bodyPr/>
          <a:lstStyle/>
          <a:p>
            <a:pPr algn="ctr"/>
            <a:r>
              <a:rPr lang="zh-CN" altLang="en-US" dirty="0" smtClean="0"/>
              <a:t>程序设计</a:t>
            </a:r>
            <a:r>
              <a:rPr lang="zh-CN" altLang="en-US" dirty="0"/>
              <a:t>说明</a:t>
            </a:r>
          </a:p>
        </p:txBody>
      </p:sp>
      <p:pic>
        <p:nvPicPr>
          <p:cNvPr id="8" name="图片占位符 7">
            <a:extLst>
              <a:ext uri="{FF2B5EF4-FFF2-40B4-BE49-F238E27FC236}">
                <a16:creationId xmlns="" xmlns:a16="http://schemas.microsoft.com/office/drawing/2014/main" id="{54BA7AC5-FD82-4022-94DC-051CFEC602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271" b="20271"/>
          <a:stretch>
            <a:fillRect/>
          </a:stretch>
        </p:blipFill>
        <p:spPr>
          <a:xfrm>
            <a:off x="0" y="0"/>
            <a:ext cx="12191985" cy="4994590"/>
          </a:xfrm>
        </p:spPr>
      </p:pic>
    </p:spTree>
    <p:extLst>
      <p:ext uri="{BB962C8B-B14F-4D97-AF65-F5344CB8AC3E}">
        <p14:creationId xmlns:p14="http://schemas.microsoft.com/office/powerpoint/2010/main" val="190821684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194529C8-38FE-42DA-BF90-4C92B6D43DFC}"/>
              </a:ext>
            </a:extLst>
          </p:cNvPr>
          <p:cNvSpPr>
            <a:spLocks noGrp="1"/>
          </p:cNvSpPr>
          <p:nvPr>
            <p:ph type="title"/>
          </p:nvPr>
        </p:nvSpPr>
        <p:spPr>
          <a:xfrm>
            <a:off x="1097280" y="324972"/>
            <a:ext cx="10058400" cy="663934"/>
          </a:xfrm>
        </p:spPr>
        <p:txBody>
          <a:bodyPr>
            <a:normAutofit fontScale="90000"/>
          </a:bodyPr>
          <a:lstStyle/>
          <a:p>
            <a:r>
              <a:rPr lang="zh-CN" altLang="en-US" dirty="0" smtClean="0"/>
              <a:t>模块描述</a:t>
            </a:r>
            <a:endParaRPr lang="zh-CN" altLang="en-US" dirty="0"/>
          </a:p>
        </p:txBody>
      </p:sp>
      <p:sp>
        <p:nvSpPr>
          <p:cNvPr id="4" name="内容占位符 3">
            <a:extLst>
              <a:ext uri="{FF2B5EF4-FFF2-40B4-BE49-F238E27FC236}">
                <a16:creationId xmlns="" xmlns:a16="http://schemas.microsoft.com/office/drawing/2014/main" id="{6A8AFAA4-4D88-4F60-A88B-ED80BEC9D82A}"/>
              </a:ext>
            </a:extLst>
          </p:cNvPr>
          <p:cNvSpPr>
            <a:spLocks noGrp="1"/>
          </p:cNvSpPr>
          <p:nvPr>
            <p:ph idx="1"/>
          </p:nvPr>
        </p:nvSpPr>
        <p:spPr>
          <a:xfrm>
            <a:off x="765555" y="1156139"/>
            <a:ext cx="10058400" cy="4139685"/>
          </a:xfrm>
        </p:spPr>
        <p:txBody>
          <a:bodyPr>
            <a:normAutofit/>
          </a:bodyPr>
          <a:lstStyle/>
          <a:p>
            <a:r>
              <a:rPr lang="zh-CN" altLang="zh-CN" sz="2800" dirty="0"/>
              <a:t>本软件的详细功能模块图如图所示：</a:t>
            </a:r>
          </a:p>
          <a:p>
            <a:endParaRPr lang="zh-CN" altLang="en-US" sz="2800" dirty="0">
              <a:latin typeface="+mj-ea"/>
              <a:ea typeface="+mj-ea"/>
            </a:endParaRPr>
          </a:p>
        </p:txBody>
      </p:sp>
      <p:pic>
        <p:nvPicPr>
          <p:cNvPr id="6" name="图片 5"/>
          <p:cNvPicPr/>
          <p:nvPr/>
        </p:nvPicPr>
        <p:blipFill>
          <a:blip r:embed="rId4"/>
          <a:stretch>
            <a:fillRect/>
          </a:stretch>
        </p:blipFill>
        <p:spPr>
          <a:xfrm>
            <a:off x="2335891" y="1691641"/>
            <a:ext cx="7539629" cy="4934790"/>
          </a:xfrm>
          <a:prstGeom prst="rect">
            <a:avLst/>
          </a:prstGeom>
        </p:spPr>
      </p:pic>
    </p:spTree>
    <p:extLst>
      <p:ext uri="{BB962C8B-B14F-4D97-AF65-F5344CB8AC3E}">
        <p14:creationId xmlns:p14="http://schemas.microsoft.com/office/powerpoint/2010/main" val="3571623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7BDA70A4-5905-4051-BD58-952F7E01B0DA}"/>
              </a:ext>
            </a:extLst>
          </p:cNvPr>
          <p:cNvSpPr>
            <a:spLocks noGrp="1"/>
          </p:cNvSpPr>
          <p:nvPr>
            <p:ph type="title"/>
          </p:nvPr>
        </p:nvSpPr>
        <p:spPr>
          <a:xfrm>
            <a:off x="1097280" y="286603"/>
            <a:ext cx="10058400" cy="869536"/>
          </a:xfrm>
        </p:spPr>
        <p:txBody>
          <a:bodyPr>
            <a:noAutofit/>
          </a:bodyPr>
          <a:lstStyle/>
          <a:p>
            <a:r>
              <a:rPr lang="en-US" altLang="zh-CN" sz="2400" dirty="0"/>
              <a:t>1</a:t>
            </a:r>
            <a:r>
              <a:rPr lang="zh-CN" altLang="en-US" sz="2400" dirty="0" smtClean="0"/>
              <a:t>）</a:t>
            </a:r>
            <a:r>
              <a:rPr lang="zh-CN" altLang="zh-CN" sz="2400" dirty="0" smtClean="0"/>
              <a:t>初始化</a:t>
            </a:r>
            <a:r>
              <a:rPr lang="zh-CN" altLang="zh-CN" sz="2400" dirty="0"/>
              <a:t>问题及答案模块</a:t>
            </a:r>
            <a:endParaRPr lang="zh-CN" altLang="en-US" sz="2400" dirty="0"/>
          </a:p>
        </p:txBody>
      </p:sp>
      <p:sp>
        <p:nvSpPr>
          <p:cNvPr id="4" name="内容占位符 3">
            <a:extLst>
              <a:ext uri="{FF2B5EF4-FFF2-40B4-BE49-F238E27FC236}">
                <a16:creationId xmlns="" xmlns:a16="http://schemas.microsoft.com/office/drawing/2014/main" id="{D626685E-D2E3-4C69-A8B9-A938FF74753D}"/>
              </a:ext>
            </a:extLst>
          </p:cNvPr>
          <p:cNvSpPr>
            <a:spLocks noGrp="1"/>
          </p:cNvSpPr>
          <p:nvPr>
            <p:ph idx="1"/>
          </p:nvPr>
        </p:nvSpPr>
        <p:spPr/>
        <p:txBody>
          <a:bodyPr>
            <a:normAutofit/>
          </a:bodyPr>
          <a:lstStyle/>
          <a:p>
            <a:r>
              <a:rPr lang="zh-CN" altLang="en-US" dirty="0"/>
              <a:t> </a:t>
            </a:r>
            <a:r>
              <a:rPr lang="zh-CN" altLang="en-US" dirty="0" smtClean="0"/>
              <a:t> 功能</a:t>
            </a:r>
            <a:r>
              <a:rPr lang="zh-CN" altLang="en-US" dirty="0"/>
              <a:t>：初始化问卷，显示问题以及备选项，并使系统进入正常工作状态</a:t>
            </a:r>
          </a:p>
          <a:p>
            <a:r>
              <a:rPr lang="zh-CN" altLang="en-US" dirty="0" smtClean="0"/>
              <a:t>  性能</a:t>
            </a:r>
            <a:r>
              <a:rPr lang="zh-CN" altLang="en-US" dirty="0"/>
              <a:t>：</a:t>
            </a:r>
            <a:r>
              <a:rPr lang="en-US" altLang="zh-CN" dirty="0"/>
              <a:t>2</a:t>
            </a:r>
            <a:r>
              <a:rPr lang="zh-CN" altLang="en-US" dirty="0"/>
              <a:t>秒内完成</a:t>
            </a:r>
          </a:p>
          <a:p>
            <a:r>
              <a:rPr lang="zh-CN" altLang="en-US" dirty="0"/>
              <a:t>  输入项目：配置文件、数据库文件</a:t>
            </a:r>
          </a:p>
          <a:p>
            <a:r>
              <a:rPr lang="zh-CN" altLang="en-US" dirty="0"/>
              <a:t>  输出项目：产生全局变量，包括问题数组、备选项数组</a:t>
            </a:r>
          </a:p>
          <a:p>
            <a:r>
              <a:rPr lang="zh-CN" altLang="en-US" dirty="0"/>
              <a:t>  储存分配：程序运行需要占用内存约</a:t>
            </a:r>
            <a:r>
              <a:rPr lang="en-US" altLang="zh-CN" dirty="0" smtClean="0"/>
              <a:t>1MB</a:t>
            </a:r>
          </a:p>
          <a:p>
            <a:r>
              <a:rPr lang="en-US" altLang="zh-CN" dirty="0" smtClean="0"/>
              <a:t>   </a:t>
            </a:r>
            <a:r>
              <a:rPr lang="zh-CN" altLang="zh-CN" dirty="0" smtClean="0"/>
              <a:t>接口</a:t>
            </a:r>
            <a:r>
              <a:rPr lang="zh-CN" altLang="zh-CN" dirty="0"/>
              <a:t>：通过</a:t>
            </a:r>
            <a:r>
              <a:rPr lang="en-US" altLang="zh-CN" dirty="0" err="1"/>
              <a:t>wx.request</a:t>
            </a:r>
            <a:r>
              <a:rPr lang="zh-CN" altLang="zh-CN" dirty="0"/>
              <a:t>访问腾讯云生产环境中的</a:t>
            </a:r>
            <a:r>
              <a:rPr lang="en-US" altLang="zh-CN" dirty="0" err="1"/>
              <a:t>php</a:t>
            </a:r>
            <a:r>
              <a:rPr lang="zh-CN" altLang="zh-CN" dirty="0"/>
              <a:t>脚本文件</a:t>
            </a:r>
            <a:endParaRPr lang="zh-CN" altLang="en-US" dirty="0"/>
          </a:p>
        </p:txBody>
      </p:sp>
    </p:spTree>
    <p:extLst>
      <p:ext uri="{BB962C8B-B14F-4D97-AF65-F5344CB8AC3E}">
        <p14:creationId xmlns:p14="http://schemas.microsoft.com/office/powerpoint/2010/main" val="19930701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7BDA70A4-5905-4051-BD58-952F7E01B0DA}"/>
              </a:ext>
            </a:extLst>
          </p:cNvPr>
          <p:cNvSpPr>
            <a:spLocks noGrp="1"/>
          </p:cNvSpPr>
          <p:nvPr>
            <p:ph type="title"/>
          </p:nvPr>
        </p:nvSpPr>
        <p:spPr>
          <a:xfrm>
            <a:off x="1097280" y="286603"/>
            <a:ext cx="10058400" cy="869536"/>
          </a:xfrm>
        </p:spPr>
        <p:txBody>
          <a:bodyPr>
            <a:noAutofit/>
          </a:bodyPr>
          <a:lstStyle/>
          <a:p>
            <a:r>
              <a:rPr lang="en-US" altLang="zh-CN" sz="2400" dirty="0"/>
              <a:t>1</a:t>
            </a:r>
            <a:r>
              <a:rPr lang="zh-CN" altLang="en-US" sz="2400" dirty="0" smtClean="0"/>
              <a:t>）</a:t>
            </a:r>
            <a:r>
              <a:rPr lang="zh-CN" altLang="zh-CN" sz="2400" dirty="0" smtClean="0"/>
              <a:t>初始化</a:t>
            </a:r>
            <a:r>
              <a:rPr lang="zh-CN" altLang="zh-CN" sz="2400" dirty="0"/>
              <a:t>问题及答案模块</a:t>
            </a:r>
            <a:endParaRPr lang="zh-CN" altLang="en-US" sz="2400" dirty="0"/>
          </a:p>
        </p:txBody>
      </p:sp>
      <p:sp>
        <p:nvSpPr>
          <p:cNvPr id="4" name="内容占位符 3">
            <a:extLst>
              <a:ext uri="{FF2B5EF4-FFF2-40B4-BE49-F238E27FC236}">
                <a16:creationId xmlns="" xmlns:a16="http://schemas.microsoft.com/office/drawing/2014/main" id="{D626685E-D2E3-4C69-A8B9-A938FF74753D}"/>
              </a:ext>
            </a:extLst>
          </p:cNvPr>
          <p:cNvSpPr>
            <a:spLocks noGrp="1"/>
          </p:cNvSpPr>
          <p:nvPr>
            <p:ph idx="1"/>
          </p:nvPr>
        </p:nvSpPr>
        <p:spPr/>
        <p:txBody>
          <a:bodyPr>
            <a:normAutofit/>
          </a:bodyPr>
          <a:lstStyle/>
          <a:p>
            <a:r>
              <a:rPr lang="zh-CN" altLang="zh-CN" dirty="0"/>
              <a:t>软件设计方法</a:t>
            </a:r>
            <a:r>
              <a:rPr lang="en-US" altLang="zh-CN" dirty="0"/>
              <a:t>(</a:t>
            </a:r>
            <a:r>
              <a:rPr lang="zh-CN" altLang="zh-CN" dirty="0"/>
              <a:t>算法</a:t>
            </a:r>
            <a:r>
              <a:rPr lang="en-US" altLang="zh-CN" dirty="0"/>
              <a:t>)</a:t>
            </a:r>
            <a:r>
              <a:rPr lang="zh-CN" altLang="zh-CN" dirty="0"/>
              <a:t>：</a:t>
            </a:r>
          </a:p>
          <a:p>
            <a:r>
              <a:rPr lang="en-US" altLang="zh-CN" dirty="0"/>
              <a:t>  </a:t>
            </a:r>
            <a:r>
              <a:rPr lang="zh-CN" altLang="zh-CN" dirty="0"/>
              <a:t>该算法的目的是从数据库中取出管理员已经修改好的问题以及备选项，用于前端渲染。</a:t>
            </a:r>
          </a:p>
          <a:p>
            <a:r>
              <a:rPr lang="en-US" altLang="zh-CN" dirty="0"/>
              <a:t>  </a:t>
            </a:r>
            <a:r>
              <a:rPr lang="zh-CN" altLang="zh-CN" dirty="0"/>
              <a:t>数据库内容：</a:t>
            </a:r>
          </a:p>
          <a:p>
            <a:endParaRPr lang="zh-CN" altLang="en-US" dirty="0"/>
          </a:p>
        </p:txBody>
      </p:sp>
      <p:pic>
        <p:nvPicPr>
          <p:cNvPr id="5" name="图片 4"/>
          <p:cNvPicPr/>
          <p:nvPr/>
        </p:nvPicPr>
        <p:blipFill>
          <a:blip r:embed="rId3"/>
          <a:stretch>
            <a:fillRect/>
          </a:stretch>
        </p:blipFill>
        <p:spPr>
          <a:xfrm>
            <a:off x="3019457" y="2766289"/>
            <a:ext cx="7454579" cy="3349503"/>
          </a:xfrm>
          <a:prstGeom prst="rect">
            <a:avLst/>
          </a:prstGeom>
        </p:spPr>
      </p:pic>
    </p:spTree>
    <p:extLst>
      <p:ext uri="{BB962C8B-B14F-4D97-AF65-F5344CB8AC3E}">
        <p14:creationId xmlns:p14="http://schemas.microsoft.com/office/powerpoint/2010/main" val="34556693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7BDA70A4-5905-4051-BD58-952F7E01B0DA}"/>
              </a:ext>
            </a:extLst>
          </p:cNvPr>
          <p:cNvSpPr>
            <a:spLocks noGrp="1"/>
          </p:cNvSpPr>
          <p:nvPr>
            <p:ph type="title"/>
          </p:nvPr>
        </p:nvSpPr>
        <p:spPr>
          <a:xfrm>
            <a:off x="1097280" y="286603"/>
            <a:ext cx="10058400" cy="869536"/>
          </a:xfrm>
        </p:spPr>
        <p:txBody>
          <a:bodyPr>
            <a:noAutofit/>
          </a:bodyPr>
          <a:lstStyle/>
          <a:p>
            <a:r>
              <a:rPr lang="en-US" altLang="zh-CN" sz="2400" dirty="0"/>
              <a:t>1</a:t>
            </a:r>
            <a:r>
              <a:rPr lang="zh-CN" altLang="en-US" sz="2400" dirty="0" smtClean="0"/>
              <a:t>）</a:t>
            </a:r>
            <a:r>
              <a:rPr lang="zh-CN" altLang="zh-CN" sz="2400" dirty="0" smtClean="0"/>
              <a:t>初始化</a:t>
            </a:r>
            <a:r>
              <a:rPr lang="zh-CN" altLang="zh-CN" sz="2400" dirty="0"/>
              <a:t>问题及答案模块</a:t>
            </a:r>
            <a:endParaRPr lang="zh-CN" altLang="en-US" sz="2400" dirty="0"/>
          </a:p>
        </p:txBody>
      </p:sp>
      <p:sp>
        <p:nvSpPr>
          <p:cNvPr id="4" name="内容占位符 3">
            <a:extLst>
              <a:ext uri="{FF2B5EF4-FFF2-40B4-BE49-F238E27FC236}">
                <a16:creationId xmlns="" xmlns:a16="http://schemas.microsoft.com/office/drawing/2014/main" id="{D626685E-D2E3-4C69-A8B9-A938FF74753D}"/>
              </a:ext>
            </a:extLst>
          </p:cNvPr>
          <p:cNvSpPr>
            <a:spLocks noGrp="1"/>
          </p:cNvSpPr>
          <p:nvPr>
            <p:ph idx="1"/>
          </p:nvPr>
        </p:nvSpPr>
        <p:spPr/>
        <p:txBody>
          <a:bodyPr>
            <a:normAutofit/>
          </a:bodyPr>
          <a:lstStyle/>
          <a:p>
            <a:r>
              <a:rPr lang="zh-CN" altLang="zh-CN" sz="1400" dirty="0"/>
              <a:t>软件设计方法</a:t>
            </a:r>
            <a:r>
              <a:rPr lang="en-US" altLang="zh-CN" sz="1400" dirty="0"/>
              <a:t>(</a:t>
            </a:r>
            <a:r>
              <a:rPr lang="zh-CN" altLang="zh-CN" sz="1400" dirty="0"/>
              <a:t>算法</a:t>
            </a:r>
            <a:r>
              <a:rPr lang="en-US" altLang="zh-CN" sz="1400" dirty="0"/>
              <a:t>)</a:t>
            </a:r>
            <a:r>
              <a:rPr lang="zh-CN" altLang="zh-CN" sz="1400" dirty="0"/>
              <a:t>：</a:t>
            </a:r>
          </a:p>
          <a:p>
            <a:pPr lvl="0"/>
            <a:r>
              <a:rPr lang="en-US" altLang="zh-CN" sz="1400" dirty="0" smtClean="0"/>
              <a:t>1. </a:t>
            </a:r>
            <a:r>
              <a:rPr lang="zh-CN" altLang="zh-CN" sz="1400" dirty="0" smtClean="0"/>
              <a:t>取出</a:t>
            </a:r>
            <a:r>
              <a:rPr lang="zh-CN" altLang="zh-CN" sz="1400" dirty="0"/>
              <a:t>问题算法：</a:t>
            </a: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091" y="2537483"/>
            <a:ext cx="54102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3881" y="2846241"/>
            <a:ext cx="49244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48315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7BDA70A4-5905-4051-BD58-952F7E01B0DA}"/>
              </a:ext>
            </a:extLst>
          </p:cNvPr>
          <p:cNvSpPr>
            <a:spLocks noGrp="1"/>
          </p:cNvSpPr>
          <p:nvPr>
            <p:ph type="title"/>
          </p:nvPr>
        </p:nvSpPr>
        <p:spPr>
          <a:xfrm>
            <a:off x="1097280" y="286603"/>
            <a:ext cx="10058400" cy="869536"/>
          </a:xfrm>
        </p:spPr>
        <p:txBody>
          <a:bodyPr>
            <a:noAutofit/>
          </a:bodyPr>
          <a:lstStyle/>
          <a:p>
            <a:r>
              <a:rPr lang="en-US" altLang="zh-CN" sz="2400" dirty="0"/>
              <a:t>1</a:t>
            </a:r>
            <a:r>
              <a:rPr lang="zh-CN" altLang="en-US" sz="2400" dirty="0" smtClean="0"/>
              <a:t>）</a:t>
            </a:r>
            <a:r>
              <a:rPr lang="zh-CN" altLang="zh-CN" sz="2400" dirty="0" smtClean="0"/>
              <a:t>初始化</a:t>
            </a:r>
            <a:r>
              <a:rPr lang="zh-CN" altLang="zh-CN" sz="2400" dirty="0"/>
              <a:t>问题及答案模块</a:t>
            </a:r>
            <a:endParaRPr lang="zh-CN" altLang="en-US" sz="2400" dirty="0"/>
          </a:p>
        </p:txBody>
      </p:sp>
      <p:sp>
        <p:nvSpPr>
          <p:cNvPr id="4" name="内容占位符 3">
            <a:extLst>
              <a:ext uri="{FF2B5EF4-FFF2-40B4-BE49-F238E27FC236}">
                <a16:creationId xmlns="" xmlns:a16="http://schemas.microsoft.com/office/drawing/2014/main" id="{D626685E-D2E3-4C69-A8B9-A938FF74753D}"/>
              </a:ext>
            </a:extLst>
          </p:cNvPr>
          <p:cNvSpPr>
            <a:spLocks noGrp="1"/>
          </p:cNvSpPr>
          <p:nvPr>
            <p:ph idx="1"/>
          </p:nvPr>
        </p:nvSpPr>
        <p:spPr/>
        <p:txBody>
          <a:bodyPr>
            <a:normAutofit/>
          </a:bodyPr>
          <a:lstStyle/>
          <a:p>
            <a:r>
              <a:rPr lang="zh-CN" altLang="zh-CN" sz="1400" dirty="0"/>
              <a:t>软件设计方法</a:t>
            </a:r>
            <a:r>
              <a:rPr lang="en-US" altLang="zh-CN" sz="1400" dirty="0"/>
              <a:t>(</a:t>
            </a:r>
            <a:r>
              <a:rPr lang="zh-CN" altLang="zh-CN" sz="1400" dirty="0"/>
              <a:t>算法</a:t>
            </a:r>
            <a:r>
              <a:rPr lang="en-US" altLang="zh-CN" sz="1400" dirty="0"/>
              <a:t>)</a:t>
            </a:r>
            <a:r>
              <a:rPr lang="zh-CN" altLang="zh-CN" sz="1400" dirty="0"/>
              <a:t>：</a:t>
            </a:r>
          </a:p>
          <a:p>
            <a:pPr lvl="0"/>
            <a:r>
              <a:rPr lang="en-US" altLang="zh-CN" sz="1400" dirty="0" smtClean="0"/>
              <a:t>2. </a:t>
            </a:r>
            <a:r>
              <a:rPr lang="zh-CN" altLang="zh-CN" sz="1400" dirty="0" smtClean="0"/>
              <a:t>取出</a:t>
            </a:r>
            <a:r>
              <a:rPr lang="zh-CN" altLang="zh-CN" sz="1400" dirty="0"/>
              <a:t>答案算法</a:t>
            </a:r>
            <a:r>
              <a:rPr lang="zh-CN" altLang="zh-CN" sz="1400" dirty="0" smtClean="0"/>
              <a:t>：</a:t>
            </a:r>
            <a:endParaRPr lang="zh-CN" altLang="zh-CN" sz="1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105" y="2449780"/>
            <a:ext cx="4964565" cy="385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755" y="1"/>
            <a:ext cx="4532045" cy="4398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604" y="4461402"/>
            <a:ext cx="3454050" cy="2256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47589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 xmlns:a16="http://schemas.microsoft.com/office/drawing/2014/main" id="{DEF90778-6F34-4E50-BA5B-916E1521B8EF}"/>
              </a:ext>
            </a:extLst>
          </p:cNvPr>
          <p:cNvSpPr>
            <a:spLocks noGrp="1"/>
          </p:cNvSpPr>
          <p:nvPr>
            <p:ph type="title"/>
          </p:nvPr>
        </p:nvSpPr>
        <p:spPr>
          <a:xfrm>
            <a:off x="1097280" y="286603"/>
            <a:ext cx="10058400" cy="702303"/>
          </a:xfrm>
        </p:spPr>
        <p:txBody>
          <a:bodyPr>
            <a:noAutofit/>
          </a:bodyPr>
          <a:lstStyle/>
          <a:p>
            <a:r>
              <a:rPr lang="en-US" altLang="zh-CN" sz="3200" dirty="0"/>
              <a:t>2</a:t>
            </a:r>
            <a:r>
              <a:rPr lang="zh-CN" altLang="en-US" sz="3200" dirty="0" smtClean="0"/>
              <a:t>）</a:t>
            </a:r>
            <a:r>
              <a:rPr lang="zh-CN" altLang="zh-CN" sz="3200" dirty="0" smtClean="0"/>
              <a:t>动态</a:t>
            </a:r>
            <a:r>
              <a:rPr lang="zh-CN" altLang="zh-CN" sz="3200" dirty="0"/>
              <a:t>展示问卷模块</a:t>
            </a:r>
          </a:p>
        </p:txBody>
      </p:sp>
      <p:sp>
        <p:nvSpPr>
          <p:cNvPr id="4" name="内容占位符 3">
            <a:extLst>
              <a:ext uri="{FF2B5EF4-FFF2-40B4-BE49-F238E27FC236}">
                <a16:creationId xmlns="" xmlns:a16="http://schemas.microsoft.com/office/drawing/2014/main" id="{8F7F1F9C-8C21-4B5D-ADE3-223CC2C74D46}"/>
              </a:ext>
            </a:extLst>
          </p:cNvPr>
          <p:cNvSpPr>
            <a:spLocks noGrp="1"/>
          </p:cNvSpPr>
          <p:nvPr>
            <p:ph idx="1"/>
          </p:nvPr>
        </p:nvSpPr>
        <p:spPr>
          <a:xfrm>
            <a:off x="1097280" y="1845734"/>
            <a:ext cx="9805946" cy="4023360"/>
          </a:xfrm>
        </p:spPr>
        <p:txBody>
          <a:bodyPr/>
          <a:lstStyle/>
          <a:p>
            <a:r>
              <a:rPr lang="zh-CN" altLang="en-US" dirty="0"/>
              <a:t> 功能：将初始化模块执行后所获得的输出项目</a:t>
            </a:r>
            <a:r>
              <a:rPr lang="en-US" altLang="zh-CN" dirty="0"/>
              <a:t>(</a:t>
            </a:r>
            <a:r>
              <a:rPr lang="zh-CN" altLang="en-US" dirty="0"/>
              <a:t>全局问题、答案变量</a:t>
            </a:r>
            <a:r>
              <a:rPr lang="en-US" altLang="zh-CN" dirty="0"/>
              <a:t>)</a:t>
            </a:r>
            <a:r>
              <a:rPr lang="zh-CN" altLang="en-US" dirty="0"/>
              <a:t>在前端动态渲染</a:t>
            </a:r>
          </a:p>
          <a:p>
            <a:r>
              <a:rPr lang="zh-CN" altLang="en-US" dirty="0" smtClean="0"/>
              <a:t>  性能</a:t>
            </a:r>
            <a:r>
              <a:rPr lang="zh-CN" altLang="en-US" dirty="0"/>
              <a:t>：</a:t>
            </a:r>
            <a:r>
              <a:rPr lang="en-US" altLang="zh-CN" dirty="0"/>
              <a:t>1</a:t>
            </a:r>
            <a:r>
              <a:rPr lang="zh-CN" altLang="en-US" dirty="0"/>
              <a:t>秒内完成</a:t>
            </a:r>
          </a:p>
          <a:p>
            <a:r>
              <a:rPr lang="zh-CN" altLang="en-US" dirty="0"/>
              <a:t>  输入项目：全局变量，包括问题数组、备选项数组</a:t>
            </a:r>
          </a:p>
          <a:p>
            <a:r>
              <a:rPr lang="zh-CN" altLang="en-US" dirty="0"/>
              <a:t>  输出项目：前台信息</a:t>
            </a:r>
          </a:p>
          <a:p>
            <a:r>
              <a:rPr lang="zh-CN" altLang="en-US" dirty="0"/>
              <a:t>  储存分配：程序运行需要占用内存约</a:t>
            </a:r>
            <a:r>
              <a:rPr lang="en-US" altLang="zh-CN" dirty="0" smtClean="0"/>
              <a:t>1MB</a:t>
            </a:r>
          </a:p>
          <a:p>
            <a:r>
              <a:rPr lang="en-US" altLang="zh-CN" dirty="0" smtClean="0"/>
              <a:t>  </a:t>
            </a:r>
            <a:r>
              <a:rPr lang="zh-CN" altLang="zh-CN" dirty="0" smtClean="0"/>
              <a:t>接口</a:t>
            </a:r>
            <a:r>
              <a:rPr lang="zh-CN" altLang="zh-CN" dirty="0"/>
              <a:t>：用到了</a:t>
            </a:r>
            <a:r>
              <a:rPr lang="en-US" altLang="zh-CN" dirty="0" err="1"/>
              <a:t>wxml</a:t>
            </a:r>
            <a:r>
              <a:rPr lang="zh-CN" altLang="zh-CN" dirty="0"/>
              <a:t>与</a:t>
            </a:r>
            <a:r>
              <a:rPr lang="en-US" altLang="zh-CN" dirty="0" err="1"/>
              <a:t>js</a:t>
            </a:r>
            <a:r>
              <a:rPr lang="zh-CN" altLang="zh-CN" dirty="0"/>
              <a:t>间的内部接口，以数据传递方式实现</a:t>
            </a:r>
            <a:endParaRPr lang="zh-CN" altLang="en-US" dirty="0"/>
          </a:p>
        </p:txBody>
      </p:sp>
    </p:spTree>
    <p:extLst>
      <p:ext uri="{BB962C8B-B14F-4D97-AF65-F5344CB8AC3E}">
        <p14:creationId xmlns:p14="http://schemas.microsoft.com/office/powerpoint/2010/main" val="231758724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 xmlns:a16="http://schemas.microsoft.com/office/drawing/2014/main" id="{DEF90778-6F34-4E50-BA5B-916E1521B8EF}"/>
              </a:ext>
            </a:extLst>
          </p:cNvPr>
          <p:cNvSpPr>
            <a:spLocks noGrp="1"/>
          </p:cNvSpPr>
          <p:nvPr>
            <p:ph type="title"/>
          </p:nvPr>
        </p:nvSpPr>
        <p:spPr>
          <a:xfrm>
            <a:off x="1097280" y="286603"/>
            <a:ext cx="10058400" cy="702303"/>
          </a:xfrm>
        </p:spPr>
        <p:txBody>
          <a:bodyPr>
            <a:noAutofit/>
          </a:bodyPr>
          <a:lstStyle/>
          <a:p>
            <a:r>
              <a:rPr lang="en-US" altLang="zh-CN" sz="3200" dirty="0"/>
              <a:t>2</a:t>
            </a:r>
            <a:r>
              <a:rPr lang="zh-CN" altLang="en-US" sz="3200" dirty="0" smtClean="0"/>
              <a:t>）</a:t>
            </a:r>
            <a:r>
              <a:rPr lang="zh-CN" altLang="zh-CN" sz="3200" dirty="0" smtClean="0"/>
              <a:t>动态</a:t>
            </a:r>
            <a:r>
              <a:rPr lang="zh-CN" altLang="zh-CN" sz="3200" dirty="0"/>
              <a:t>展示问卷模块</a:t>
            </a:r>
          </a:p>
        </p:txBody>
      </p:sp>
      <p:sp>
        <p:nvSpPr>
          <p:cNvPr id="4" name="内容占位符 3">
            <a:extLst>
              <a:ext uri="{FF2B5EF4-FFF2-40B4-BE49-F238E27FC236}">
                <a16:creationId xmlns="" xmlns:a16="http://schemas.microsoft.com/office/drawing/2014/main" id="{8F7F1F9C-8C21-4B5D-ADE3-223CC2C74D46}"/>
              </a:ext>
            </a:extLst>
          </p:cNvPr>
          <p:cNvSpPr>
            <a:spLocks noGrp="1"/>
          </p:cNvSpPr>
          <p:nvPr>
            <p:ph idx="1"/>
          </p:nvPr>
        </p:nvSpPr>
        <p:spPr>
          <a:xfrm>
            <a:off x="1097280" y="1845734"/>
            <a:ext cx="9805946" cy="4023360"/>
          </a:xfrm>
        </p:spPr>
        <p:txBody>
          <a:bodyPr/>
          <a:lstStyle/>
          <a:p>
            <a:r>
              <a:rPr lang="zh-CN" altLang="en-US" dirty="0"/>
              <a:t> </a:t>
            </a:r>
            <a:r>
              <a:rPr lang="en-US" altLang="zh-CN" dirty="0"/>
              <a:t> </a:t>
            </a:r>
            <a:r>
              <a:rPr lang="zh-CN" altLang="zh-CN" dirty="0"/>
              <a:t>模块界面</a:t>
            </a:r>
            <a:r>
              <a:rPr lang="zh-CN" altLang="zh-CN" dirty="0" smtClean="0"/>
              <a:t>：</a:t>
            </a:r>
            <a:endParaRPr lang="en-US" altLang="zh-CN" dirty="0" smtClean="0"/>
          </a:p>
          <a:p>
            <a:endParaRPr lang="zh-CN" altLang="en-US" dirty="0"/>
          </a:p>
        </p:txBody>
      </p:sp>
      <p:pic>
        <p:nvPicPr>
          <p:cNvPr id="5" name="图片 4"/>
          <p:cNvPicPr/>
          <p:nvPr/>
        </p:nvPicPr>
        <p:blipFill>
          <a:blip r:embed="rId3"/>
          <a:stretch>
            <a:fillRect/>
          </a:stretch>
        </p:blipFill>
        <p:spPr>
          <a:xfrm>
            <a:off x="2938462" y="1836332"/>
            <a:ext cx="2657475" cy="4349115"/>
          </a:xfrm>
          <a:prstGeom prst="rect">
            <a:avLst/>
          </a:prstGeom>
        </p:spPr>
      </p:pic>
    </p:spTree>
    <p:extLst>
      <p:ext uri="{BB962C8B-B14F-4D97-AF65-F5344CB8AC3E}">
        <p14:creationId xmlns:p14="http://schemas.microsoft.com/office/powerpoint/2010/main" val="344382129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 xmlns:a16="http://schemas.microsoft.com/office/drawing/2014/main" id="{DEF90778-6F34-4E50-BA5B-916E1521B8EF}"/>
              </a:ext>
            </a:extLst>
          </p:cNvPr>
          <p:cNvSpPr>
            <a:spLocks noGrp="1"/>
          </p:cNvSpPr>
          <p:nvPr>
            <p:ph type="title"/>
          </p:nvPr>
        </p:nvSpPr>
        <p:spPr>
          <a:xfrm>
            <a:off x="1097280" y="286603"/>
            <a:ext cx="10058400" cy="702303"/>
          </a:xfrm>
        </p:spPr>
        <p:txBody>
          <a:bodyPr>
            <a:noAutofit/>
          </a:bodyPr>
          <a:lstStyle/>
          <a:p>
            <a:r>
              <a:rPr lang="en-US" altLang="zh-CN" sz="3200" dirty="0"/>
              <a:t>2</a:t>
            </a:r>
            <a:r>
              <a:rPr lang="zh-CN" altLang="en-US" sz="3200" dirty="0" smtClean="0"/>
              <a:t>）</a:t>
            </a:r>
            <a:r>
              <a:rPr lang="zh-CN" altLang="zh-CN" sz="3200" dirty="0" smtClean="0"/>
              <a:t>动态</a:t>
            </a:r>
            <a:r>
              <a:rPr lang="zh-CN" altLang="zh-CN" sz="3200" dirty="0"/>
              <a:t>展示问卷模块</a:t>
            </a:r>
          </a:p>
        </p:txBody>
      </p:sp>
      <p:sp>
        <p:nvSpPr>
          <p:cNvPr id="4" name="内容占位符 3">
            <a:extLst>
              <a:ext uri="{FF2B5EF4-FFF2-40B4-BE49-F238E27FC236}">
                <a16:creationId xmlns="" xmlns:a16="http://schemas.microsoft.com/office/drawing/2014/main" id="{8F7F1F9C-8C21-4B5D-ADE3-223CC2C74D46}"/>
              </a:ext>
            </a:extLst>
          </p:cNvPr>
          <p:cNvSpPr>
            <a:spLocks noGrp="1"/>
          </p:cNvSpPr>
          <p:nvPr>
            <p:ph idx="1"/>
          </p:nvPr>
        </p:nvSpPr>
        <p:spPr>
          <a:xfrm>
            <a:off x="993311" y="1275719"/>
            <a:ext cx="9805946" cy="4023360"/>
          </a:xfrm>
        </p:spPr>
        <p:txBody>
          <a:bodyPr/>
          <a:lstStyle/>
          <a:p>
            <a:r>
              <a:rPr lang="zh-CN" altLang="zh-CN" dirty="0"/>
              <a:t>软件设计方法</a:t>
            </a:r>
            <a:r>
              <a:rPr lang="en-US" altLang="zh-CN" dirty="0"/>
              <a:t>(</a:t>
            </a:r>
            <a:r>
              <a:rPr lang="zh-CN" altLang="zh-CN" dirty="0"/>
              <a:t>算法</a:t>
            </a:r>
            <a:r>
              <a:rPr lang="en-US" altLang="zh-CN" dirty="0"/>
              <a:t>)</a:t>
            </a:r>
            <a:r>
              <a:rPr lang="zh-CN" altLang="zh-CN" dirty="0" smtClean="0"/>
              <a:t>：</a:t>
            </a:r>
            <a:r>
              <a:rPr lang="en-US" altLang="zh-CN" dirty="0" smtClean="0"/>
              <a:t>                                                               </a:t>
            </a:r>
            <a:r>
              <a:rPr lang="en-US" altLang="zh-CN" dirty="0"/>
              <a:t> </a:t>
            </a:r>
            <a:r>
              <a:rPr lang="zh-CN" altLang="zh-CN" dirty="0"/>
              <a:t>流程逻辑：</a:t>
            </a:r>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311" y="1817570"/>
            <a:ext cx="5370458" cy="504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984" y="1817570"/>
            <a:ext cx="29241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81214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 xmlns:a16="http://schemas.microsoft.com/office/drawing/2014/main" id="{DEF90778-6F34-4E50-BA5B-916E1521B8EF}"/>
              </a:ext>
            </a:extLst>
          </p:cNvPr>
          <p:cNvSpPr>
            <a:spLocks noGrp="1"/>
          </p:cNvSpPr>
          <p:nvPr>
            <p:ph type="title"/>
          </p:nvPr>
        </p:nvSpPr>
        <p:spPr>
          <a:xfrm>
            <a:off x="1097280" y="286603"/>
            <a:ext cx="10058400" cy="702303"/>
          </a:xfrm>
        </p:spPr>
        <p:txBody>
          <a:bodyPr>
            <a:noAutofit/>
          </a:bodyPr>
          <a:lstStyle/>
          <a:p>
            <a:r>
              <a:rPr lang="en-US" altLang="zh-CN" sz="3200" dirty="0"/>
              <a:t>2</a:t>
            </a:r>
            <a:r>
              <a:rPr lang="zh-CN" altLang="en-US" sz="3200" dirty="0" smtClean="0"/>
              <a:t>）</a:t>
            </a:r>
            <a:r>
              <a:rPr lang="zh-CN" altLang="zh-CN" sz="3200" dirty="0" smtClean="0"/>
              <a:t>动态</a:t>
            </a:r>
            <a:r>
              <a:rPr lang="zh-CN" altLang="zh-CN" sz="3200" dirty="0"/>
              <a:t>展示问卷模块</a:t>
            </a:r>
          </a:p>
        </p:txBody>
      </p:sp>
      <p:sp>
        <p:nvSpPr>
          <p:cNvPr id="4" name="内容占位符 3">
            <a:extLst>
              <a:ext uri="{FF2B5EF4-FFF2-40B4-BE49-F238E27FC236}">
                <a16:creationId xmlns="" xmlns:a16="http://schemas.microsoft.com/office/drawing/2014/main" id="{8F7F1F9C-8C21-4B5D-ADE3-223CC2C74D46}"/>
              </a:ext>
            </a:extLst>
          </p:cNvPr>
          <p:cNvSpPr>
            <a:spLocks noGrp="1"/>
          </p:cNvSpPr>
          <p:nvPr>
            <p:ph idx="1"/>
          </p:nvPr>
        </p:nvSpPr>
        <p:spPr>
          <a:xfrm>
            <a:off x="993311" y="1275719"/>
            <a:ext cx="9805946" cy="4023360"/>
          </a:xfrm>
        </p:spPr>
        <p:txBody>
          <a:bodyPr/>
          <a:lstStyle/>
          <a:p>
            <a:r>
              <a:rPr lang="zh-CN" altLang="zh-CN" dirty="0"/>
              <a:t>控件名称及其功能：</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987" y="1770165"/>
            <a:ext cx="520065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16715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43B576-0196-402D-8082-6764CB579CB2}"/>
              </a:ext>
            </a:extLst>
          </p:cNvPr>
          <p:cNvSpPr>
            <a:spLocks noGrp="1"/>
          </p:cNvSpPr>
          <p:nvPr>
            <p:ph type="ctrTitle"/>
          </p:nvPr>
        </p:nvSpPr>
        <p:spPr>
          <a:xfrm>
            <a:off x="1100051" y="1340306"/>
            <a:ext cx="10058400" cy="1523867"/>
          </a:xfrm>
        </p:spPr>
        <p:txBody>
          <a:bodyPr>
            <a:normAutofit/>
          </a:bodyPr>
          <a:lstStyle/>
          <a:p>
            <a:r>
              <a:rPr lang="en-US" altLang="zh-CN" sz="4800" dirty="0">
                <a:latin typeface="+mn-ea"/>
                <a:ea typeface="+mn-ea"/>
              </a:rPr>
              <a:t>《</a:t>
            </a:r>
            <a:r>
              <a:rPr lang="zh-CN" altLang="en-US" sz="4800" dirty="0">
                <a:latin typeface="+mn-ea"/>
                <a:ea typeface="+mn-ea"/>
              </a:rPr>
              <a:t>基于微信小程序的问卷调查系统</a:t>
            </a:r>
            <a:r>
              <a:rPr lang="en-US" altLang="zh-CN" sz="4800" dirty="0">
                <a:latin typeface="+mn-ea"/>
                <a:ea typeface="+mn-ea"/>
              </a:rPr>
              <a:t>》</a:t>
            </a:r>
            <a:br>
              <a:rPr lang="en-US" altLang="zh-CN" sz="4800" dirty="0">
                <a:latin typeface="+mn-ea"/>
                <a:ea typeface="+mn-ea"/>
              </a:rPr>
            </a:br>
            <a:r>
              <a:rPr lang="en-US" altLang="zh-CN" sz="4800" dirty="0">
                <a:latin typeface="+mn-ea"/>
                <a:ea typeface="+mn-ea"/>
              </a:rPr>
              <a:t>          </a:t>
            </a:r>
            <a:r>
              <a:rPr lang="zh-CN" altLang="en-US" sz="4800" dirty="0" smtClean="0">
                <a:latin typeface="+mn-ea"/>
                <a:ea typeface="+mn-ea"/>
              </a:rPr>
              <a:t>详细设计报告</a:t>
            </a:r>
            <a:endParaRPr lang="zh-CN" altLang="en-US" sz="4800" dirty="0">
              <a:latin typeface="+mn-ea"/>
              <a:ea typeface="+mn-ea"/>
            </a:endParaRPr>
          </a:p>
        </p:txBody>
      </p:sp>
      <p:sp>
        <p:nvSpPr>
          <p:cNvPr id="3" name="副标题 2">
            <a:extLst>
              <a:ext uri="{FF2B5EF4-FFF2-40B4-BE49-F238E27FC236}">
                <a16:creationId xmlns="" xmlns:a16="http://schemas.microsoft.com/office/drawing/2014/main" id="{B45C1A96-976E-42EA-841A-BCC2A703E1FC}"/>
              </a:ext>
            </a:extLst>
          </p:cNvPr>
          <p:cNvSpPr>
            <a:spLocks noGrp="1"/>
          </p:cNvSpPr>
          <p:nvPr>
            <p:ph type="subTitle" idx="1"/>
          </p:nvPr>
        </p:nvSpPr>
        <p:spPr>
          <a:xfrm>
            <a:off x="1100050" y="5002923"/>
            <a:ext cx="11091949" cy="1303283"/>
          </a:xfrm>
        </p:spPr>
        <p:txBody>
          <a:bodyPr>
            <a:normAutofit fontScale="85000" lnSpcReduction="10000"/>
          </a:bodyPr>
          <a:lstStyle/>
          <a:p>
            <a:r>
              <a:rPr lang="en-US" altLang="zh-CN" dirty="0">
                <a:solidFill>
                  <a:schemeClr val="tx1"/>
                </a:solidFill>
              </a:rPr>
              <a:t>                                                                                                      </a:t>
            </a:r>
            <a:r>
              <a:rPr lang="zh-CN" altLang="en-US" dirty="0">
                <a:solidFill>
                  <a:schemeClr val="tx1"/>
                </a:solidFill>
              </a:rPr>
              <a:t>报告人</a:t>
            </a:r>
            <a:r>
              <a:rPr lang="zh-CN" altLang="en-US" dirty="0" smtClean="0">
                <a:solidFill>
                  <a:schemeClr val="tx1"/>
                </a:solidFill>
              </a:rPr>
              <a:t>：张洲</a:t>
            </a:r>
            <a:endParaRPr lang="en-US" altLang="zh-CN" dirty="0" smtClean="0">
              <a:solidFill>
                <a:schemeClr val="tx1"/>
              </a:solidFill>
            </a:endParaRPr>
          </a:p>
          <a:p>
            <a:r>
              <a:rPr lang="en-US" altLang="zh-CN" dirty="0" smtClean="0">
                <a:solidFill>
                  <a:schemeClr val="tx1"/>
                </a:solidFill>
              </a:rPr>
              <a:t>                                                                                                       </a:t>
            </a:r>
            <a:r>
              <a:rPr lang="zh-CN" altLang="en-US" dirty="0" smtClean="0">
                <a:solidFill>
                  <a:schemeClr val="tx1"/>
                </a:solidFill>
              </a:rPr>
              <a:t>天津理工大学</a:t>
            </a:r>
            <a:endParaRPr lang="en-US" altLang="zh-CN" dirty="0" smtClean="0">
              <a:solidFill>
                <a:schemeClr val="tx1"/>
              </a:solidFill>
            </a:endParaRPr>
          </a:p>
          <a:p>
            <a:r>
              <a:rPr lang="en-US" altLang="zh-CN" dirty="0" smtClean="0">
                <a:solidFill>
                  <a:schemeClr val="tx1"/>
                </a:solidFill>
              </a:rPr>
              <a:t>                                                                                                           2018.6.17</a:t>
            </a:r>
          </a:p>
          <a:p>
            <a:endParaRPr lang="zh-CN" altLang="en-US" dirty="0">
              <a:solidFill>
                <a:schemeClr val="tx1"/>
              </a:solidFill>
            </a:endParaRPr>
          </a:p>
        </p:txBody>
      </p:sp>
      <p:pic>
        <p:nvPicPr>
          <p:cNvPr id="5" name="图片 4">
            <a:extLst>
              <a:ext uri="{FF2B5EF4-FFF2-40B4-BE49-F238E27FC236}">
                <a16:creationId xmlns="" xmlns:a16="http://schemas.microsoft.com/office/drawing/2014/main" id="{18E9C704-8A20-487C-B23D-68D2BABC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 y="76333"/>
            <a:ext cx="1138618" cy="1142867"/>
          </a:xfrm>
          <a:prstGeom prst="rect">
            <a:avLst/>
          </a:prstGeom>
        </p:spPr>
      </p:pic>
    </p:spTree>
    <p:extLst>
      <p:ext uri="{BB962C8B-B14F-4D97-AF65-F5344CB8AC3E}">
        <p14:creationId xmlns:p14="http://schemas.microsoft.com/office/powerpoint/2010/main" val="2573736437"/>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3</a:t>
            </a:r>
            <a:r>
              <a:rPr lang="zh-CN" altLang="zh-CN" sz="2800" dirty="0" smtClean="0"/>
              <a:t>）</a:t>
            </a:r>
            <a:r>
              <a:rPr lang="zh-CN" altLang="zh-CN" sz="2800" dirty="0"/>
              <a:t>表单提交模块</a:t>
            </a:r>
          </a:p>
        </p:txBody>
      </p:sp>
      <p:sp>
        <p:nvSpPr>
          <p:cNvPr id="4" name="内容占位符 3">
            <a:extLst>
              <a:ext uri="{FF2B5EF4-FFF2-40B4-BE49-F238E27FC236}">
                <a16:creationId xmlns="" xmlns:a16="http://schemas.microsoft.com/office/drawing/2014/main" id="{BB767ECC-C380-4EDA-A156-5ADD704C6BBF}"/>
              </a:ext>
            </a:extLst>
          </p:cNvPr>
          <p:cNvSpPr>
            <a:spLocks noGrp="1"/>
          </p:cNvSpPr>
          <p:nvPr>
            <p:ph idx="1"/>
          </p:nvPr>
        </p:nvSpPr>
        <p:spPr/>
        <p:txBody>
          <a:bodyPr/>
          <a:lstStyle/>
          <a:p>
            <a:r>
              <a:rPr lang="en-US" altLang="zh-CN" dirty="0"/>
              <a:t> </a:t>
            </a:r>
            <a:r>
              <a:rPr lang="en-US" altLang="zh-CN" dirty="0" smtClean="0"/>
              <a:t> </a:t>
            </a:r>
            <a:r>
              <a:rPr lang="zh-CN" altLang="zh-CN" dirty="0" smtClean="0"/>
              <a:t>功能</a:t>
            </a:r>
            <a:r>
              <a:rPr lang="zh-CN" altLang="zh-CN" dirty="0"/>
              <a:t>：将用户提交的数据上传至云端</a:t>
            </a:r>
            <a:r>
              <a:rPr lang="zh-CN" altLang="zh-CN" dirty="0" smtClean="0"/>
              <a:t>服务器</a:t>
            </a:r>
            <a:r>
              <a:rPr lang="zh-CN" altLang="en-US" dirty="0" smtClean="0"/>
              <a:t>数据库中</a:t>
            </a:r>
            <a:endParaRPr lang="en-US" altLang="zh-CN" dirty="0" smtClean="0"/>
          </a:p>
          <a:p>
            <a:r>
              <a:rPr lang="en-US" altLang="zh-CN" dirty="0" smtClean="0"/>
              <a:t>  </a:t>
            </a:r>
            <a:r>
              <a:rPr lang="zh-CN" altLang="zh-CN" dirty="0" smtClean="0"/>
              <a:t>性能</a:t>
            </a:r>
            <a:r>
              <a:rPr lang="zh-CN" altLang="zh-CN" dirty="0"/>
              <a:t>：</a:t>
            </a:r>
            <a:r>
              <a:rPr lang="en-US" altLang="zh-CN" dirty="0"/>
              <a:t>1</a:t>
            </a:r>
            <a:r>
              <a:rPr lang="zh-CN" altLang="zh-CN" dirty="0"/>
              <a:t>秒内完成</a:t>
            </a:r>
          </a:p>
          <a:p>
            <a:r>
              <a:rPr lang="en-US" altLang="zh-CN" dirty="0"/>
              <a:t>  </a:t>
            </a:r>
            <a:r>
              <a:rPr lang="zh-CN" altLang="zh-CN" dirty="0"/>
              <a:t>输入项目：点击事件</a:t>
            </a:r>
          </a:p>
          <a:p>
            <a:r>
              <a:rPr lang="en-US" altLang="zh-CN" dirty="0"/>
              <a:t>  </a:t>
            </a:r>
            <a:r>
              <a:rPr lang="zh-CN" altLang="zh-CN" dirty="0"/>
              <a:t>输出项目：</a:t>
            </a:r>
            <a:r>
              <a:rPr lang="en-US" altLang="zh-CN" dirty="0" err="1"/>
              <a:t>e.detail.value</a:t>
            </a:r>
            <a:r>
              <a:rPr lang="en-US" altLang="zh-CN" dirty="0"/>
              <a:t>(</a:t>
            </a:r>
            <a:r>
              <a:rPr lang="zh-CN" altLang="zh-CN" dirty="0"/>
              <a:t>用户提交的数据</a:t>
            </a:r>
            <a:r>
              <a:rPr lang="en-US" altLang="zh-CN" dirty="0"/>
              <a:t>)</a:t>
            </a:r>
            <a:r>
              <a:rPr lang="zh-CN" altLang="zh-CN" dirty="0"/>
              <a:t>、提交成功页面</a:t>
            </a:r>
          </a:p>
          <a:p>
            <a:r>
              <a:rPr lang="en-US" altLang="zh-CN" dirty="0"/>
              <a:t>  </a:t>
            </a:r>
            <a:r>
              <a:rPr lang="zh-CN" altLang="zh-CN" dirty="0"/>
              <a:t>储存分配：程序运行需要占用内存至多</a:t>
            </a:r>
            <a:r>
              <a:rPr lang="en-US" altLang="zh-CN" dirty="0" smtClean="0"/>
              <a:t>1MB</a:t>
            </a:r>
          </a:p>
          <a:p>
            <a:r>
              <a:rPr lang="zh-CN" altLang="zh-CN" dirty="0"/>
              <a:t> 模块界面：</a:t>
            </a:r>
            <a:endParaRPr lang="zh-CN" altLang="en-US" dirty="0"/>
          </a:p>
        </p:txBody>
      </p:sp>
      <p:pic>
        <p:nvPicPr>
          <p:cNvPr id="7" name="图片 6"/>
          <p:cNvPicPr/>
          <p:nvPr/>
        </p:nvPicPr>
        <p:blipFill>
          <a:blip r:embed="rId3"/>
          <a:stretch>
            <a:fillRect/>
          </a:stretch>
        </p:blipFill>
        <p:spPr>
          <a:xfrm>
            <a:off x="1396844" y="4577389"/>
            <a:ext cx="3056890" cy="1123315"/>
          </a:xfrm>
          <a:prstGeom prst="rect">
            <a:avLst/>
          </a:prstGeom>
        </p:spPr>
      </p:pic>
    </p:spTree>
    <p:extLst>
      <p:ext uri="{BB962C8B-B14F-4D97-AF65-F5344CB8AC3E}">
        <p14:creationId xmlns:p14="http://schemas.microsoft.com/office/powerpoint/2010/main" val="425691515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3</a:t>
            </a:r>
            <a:r>
              <a:rPr lang="zh-CN" altLang="zh-CN" sz="2800" dirty="0" smtClean="0"/>
              <a:t>）</a:t>
            </a:r>
            <a:r>
              <a:rPr lang="zh-CN" altLang="zh-CN" sz="2800" dirty="0"/>
              <a:t>表单提交模块</a:t>
            </a:r>
          </a:p>
        </p:txBody>
      </p:sp>
      <p:sp>
        <p:nvSpPr>
          <p:cNvPr id="4" name="内容占位符 3">
            <a:extLst>
              <a:ext uri="{FF2B5EF4-FFF2-40B4-BE49-F238E27FC236}">
                <a16:creationId xmlns="" xmlns:a16="http://schemas.microsoft.com/office/drawing/2014/main" id="{BB767ECC-C380-4EDA-A156-5ADD704C6BBF}"/>
              </a:ext>
            </a:extLst>
          </p:cNvPr>
          <p:cNvSpPr>
            <a:spLocks noGrp="1"/>
          </p:cNvSpPr>
          <p:nvPr>
            <p:ph idx="1"/>
          </p:nvPr>
        </p:nvSpPr>
        <p:spPr/>
        <p:txBody>
          <a:bodyPr/>
          <a:lstStyle/>
          <a:p>
            <a:r>
              <a:rPr lang="zh-CN" altLang="zh-CN" dirty="0"/>
              <a:t>软件设计方法</a:t>
            </a:r>
            <a:r>
              <a:rPr lang="en-US" altLang="zh-CN" dirty="0"/>
              <a:t>(</a:t>
            </a:r>
            <a:r>
              <a:rPr lang="zh-CN" altLang="zh-CN" dirty="0"/>
              <a:t>算法</a:t>
            </a:r>
            <a:r>
              <a:rPr lang="en-US" altLang="zh-CN" dirty="0"/>
              <a:t>)</a:t>
            </a:r>
            <a:r>
              <a:rPr lang="zh-CN" altLang="zh-CN" dirty="0"/>
              <a:t>：</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407" y="2505075"/>
            <a:ext cx="47815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946" y="1"/>
            <a:ext cx="4210235" cy="44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947" y="4463244"/>
            <a:ext cx="4024911" cy="224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1406" y="3971919"/>
            <a:ext cx="517207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8011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3</a:t>
            </a:r>
            <a:r>
              <a:rPr lang="zh-CN" altLang="zh-CN" sz="2800" dirty="0" smtClean="0"/>
              <a:t>）</a:t>
            </a:r>
            <a:r>
              <a:rPr lang="zh-CN" altLang="zh-CN" sz="2800" dirty="0"/>
              <a:t>表单提交模块</a:t>
            </a:r>
          </a:p>
        </p:txBody>
      </p:sp>
      <p:sp>
        <p:nvSpPr>
          <p:cNvPr id="4" name="内容占位符 3">
            <a:extLst>
              <a:ext uri="{FF2B5EF4-FFF2-40B4-BE49-F238E27FC236}">
                <a16:creationId xmlns="" xmlns:a16="http://schemas.microsoft.com/office/drawing/2014/main" id="{BB767ECC-C380-4EDA-A156-5ADD704C6BBF}"/>
              </a:ext>
            </a:extLst>
          </p:cNvPr>
          <p:cNvSpPr>
            <a:spLocks noGrp="1"/>
          </p:cNvSpPr>
          <p:nvPr>
            <p:ph idx="1"/>
          </p:nvPr>
        </p:nvSpPr>
        <p:spPr/>
        <p:txBody>
          <a:bodyPr/>
          <a:lstStyle/>
          <a:p>
            <a:r>
              <a:rPr lang="zh-CN" altLang="zh-CN" dirty="0"/>
              <a:t>控件名称及其功能</a:t>
            </a:r>
            <a:r>
              <a:rPr lang="zh-CN" altLang="zh-CN" dirty="0" smtClean="0"/>
              <a:t>：</a:t>
            </a:r>
            <a:endParaRPr lang="en-US" altLang="zh-CN" dirty="0" smtClean="0"/>
          </a:p>
          <a:p>
            <a:endParaRPr lang="en-US" altLang="zh-CN" dirty="0"/>
          </a:p>
          <a:p>
            <a:endParaRPr lang="en-US" altLang="zh-CN" dirty="0" smtClean="0"/>
          </a:p>
          <a:p>
            <a:r>
              <a:rPr lang="zh-CN" altLang="zh-CN" dirty="0"/>
              <a:t>接口：</a:t>
            </a:r>
            <a:r>
              <a:rPr lang="en-US" altLang="zh-CN" dirty="0" err="1"/>
              <a:t>wx.request</a:t>
            </a:r>
            <a:r>
              <a:rPr lang="zh-CN" altLang="zh-CN" dirty="0"/>
              <a:t>，</a:t>
            </a:r>
            <a:r>
              <a:rPr lang="en-US" altLang="zh-CN" dirty="0" err="1"/>
              <a:t>wx.navigateTo</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963" y="2399991"/>
            <a:ext cx="52197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47364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smtClean="0"/>
              <a:t>4</a:t>
            </a:r>
            <a:r>
              <a:rPr lang="zh-CN" altLang="zh-CN" sz="2800" dirty="0" smtClean="0"/>
              <a:t>）</a:t>
            </a:r>
            <a:r>
              <a:rPr lang="zh-CN" altLang="zh-CN" sz="2800" dirty="0"/>
              <a:t>基于用户的协同推荐模块</a:t>
            </a:r>
          </a:p>
        </p:txBody>
      </p:sp>
      <p:sp>
        <p:nvSpPr>
          <p:cNvPr id="5" name="TextBox 4"/>
          <p:cNvSpPr txBox="1"/>
          <p:nvPr/>
        </p:nvSpPr>
        <p:spPr>
          <a:xfrm>
            <a:off x="1079849" y="1920240"/>
            <a:ext cx="7317391" cy="1200329"/>
          </a:xfrm>
          <a:prstGeom prst="rect">
            <a:avLst/>
          </a:prstGeom>
          <a:noFill/>
        </p:spPr>
        <p:txBody>
          <a:bodyPr wrap="square" rtlCol="0">
            <a:spAutoFit/>
          </a:bodyPr>
          <a:lstStyle/>
          <a:p>
            <a:r>
              <a:rPr lang="en-US" altLang="zh-CN" dirty="0"/>
              <a:t> </a:t>
            </a:r>
            <a:r>
              <a:rPr lang="en-US" altLang="zh-CN" dirty="0" smtClean="0"/>
              <a:t> </a:t>
            </a:r>
            <a:r>
              <a:rPr lang="zh-CN" altLang="zh-CN" dirty="0" smtClean="0"/>
              <a:t>功能</a:t>
            </a:r>
            <a:r>
              <a:rPr lang="zh-CN" altLang="zh-CN" dirty="0"/>
              <a:t>：用基于用户的相关度分析算法向用户推荐</a:t>
            </a:r>
          </a:p>
          <a:p>
            <a:r>
              <a:rPr lang="en-US" altLang="zh-CN" dirty="0"/>
              <a:t>  </a:t>
            </a:r>
            <a:r>
              <a:rPr lang="zh-CN" altLang="zh-CN" dirty="0"/>
              <a:t>输入项目：指定用户</a:t>
            </a:r>
            <a:r>
              <a:rPr lang="en-US" altLang="zh-CN" dirty="0"/>
              <a:t>id</a:t>
            </a:r>
            <a:endParaRPr lang="zh-CN" altLang="zh-CN" dirty="0"/>
          </a:p>
          <a:p>
            <a:r>
              <a:rPr lang="en-US" altLang="zh-CN" dirty="0"/>
              <a:t>  </a:t>
            </a:r>
            <a:r>
              <a:rPr lang="zh-CN" altLang="zh-CN" dirty="0"/>
              <a:t>输出项目：对该用户推荐的货物</a:t>
            </a:r>
            <a:r>
              <a:rPr lang="en-US" altLang="zh-CN" dirty="0" smtClean="0"/>
              <a:t>id</a:t>
            </a:r>
          </a:p>
          <a:p>
            <a:r>
              <a:rPr lang="en-US" altLang="zh-CN" dirty="0" smtClean="0"/>
              <a:t>  </a:t>
            </a:r>
            <a:r>
              <a:rPr lang="zh-CN" altLang="zh-CN" dirty="0" smtClean="0"/>
              <a:t>运行</a:t>
            </a:r>
            <a:r>
              <a:rPr lang="zh-CN" altLang="zh-CN" dirty="0"/>
              <a:t>界面：</a:t>
            </a:r>
            <a:endParaRPr lang="zh-CN" altLang="en-US" dirty="0"/>
          </a:p>
        </p:txBody>
      </p:sp>
      <p:pic>
        <p:nvPicPr>
          <p:cNvPr id="10" name="图片 9"/>
          <p:cNvPicPr/>
          <p:nvPr/>
        </p:nvPicPr>
        <p:blipFill>
          <a:blip r:embed="rId3"/>
          <a:stretch>
            <a:fillRect/>
          </a:stretch>
        </p:blipFill>
        <p:spPr>
          <a:xfrm>
            <a:off x="1294764" y="3120569"/>
            <a:ext cx="5608955" cy="2243911"/>
          </a:xfrm>
          <a:prstGeom prst="rect">
            <a:avLst/>
          </a:prstGeom>
        </p:spPr>
      </p:pic>
    </p:spTree>
    <p:extLst>
      <p:ext uri="{BB962C8B-B14F-4D97-AF65-F5344CB8AC3E}">
        <p14:creationId xmlns:p14="http://schemas.microsoft.com/office/powerpoint/2010/main" val="183225590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4</a:t>
            </a:r>
            <a:r>
              <a:rPr lang="zh-CN" altLang="zh-CN" sz="2800" dirty="0" smtClean="0"/>
              <a:t>）</a:t>
            </a:r>
            <a:r>
              <a:rPr lang="zh-CN" altLang="zh-CN" sz="2800" dirty="0"/>
              <a:t>基于用户的协同推荐模块</a:t>
            </a:r>
          </a:p>
        </p:txBody>
      </p:sp>
      <p:sp>
        <p:nvSpPr>
          <p:cNvPr id="5" name="TextBox 4"/>
          <p:cNvSpPr txBox="1"/>
          <p:nvPr/>
        </p:nvSpPr>
        <p:spPr>
          <a:xfrm>
            <a:off x="1079849" y="1920240"/>
            <a:ext cx="7317391" cy="4247317"/>
          </a:xfrm>
          <a:prstGeom prst="rect">
            <a:avLst/>
          </a:prstGeom>
          <a:noFill/>
        </p:spPr>
        <p:txBody>
          <a:bodyPr wrap="square" rtlCol="0">
            <a:spAutoFit/>
          </a:bodyPr>
          <a:lstStyle/>
          <a:p>
            <a:r>
              <a:rPr lang="zh-CN" altLang="en-US" dirty="0"/>
              <a:t>流程逻辑：</a:t>
            </a:r>
          </a:p>
          <a:p>
            <a:r>
              <a:rPr lang="zh-CN" altLang="en-US" dirty="0"/>
              <a:t>  </a:t>
            </a:r>
            <a:r>
              <a:rPr lang="en-US" altLang="zh-CN" dirty="0"/>
              <a:t>START</a:t>
            </a:r>
          </a:p>
          <a:p>
            <a:r>
              <a:rPr lang="en-US" altLang="zh-CN" dirty="0"/>
              <a:t>  #</a:t>
            </a:r>
            <a:r>
              <a:rPr lang="zh-CN" altLang="en-US" dirty="0"/>
              <a:t>导入数据</a:t>
            </a:r>
          </a:p>
          <a:p>
            <a:r>
              <a:rPr lang="en-US" altLang="zh-CN" dirty="0" smtClean="0"/>
              <a:t>  #</a:t>
            </a:r>
            <a:r>
              <a:rPr lang="zh-CN" altLang="en-US" dirty="0"/>
              <a:t>以上将每个用户</a:t>
            </a:r>
            <a:r>
              <a:rPr lang="en-US" altLang="zh-CN" dirty="0"/>
              <a:t>ID</a:t>
            </a:r>
            <a:r>
              <a:rPr lang="zh-CN" altLang="en-US" dirty="0"/>
              <a:t>所购买的所有产品种类对应关系放入</a:t>
            </a:r>
            <a:r>
              <a:rPr lang="en-US" altLang="zh-CN" dirty="0"/>
              <a:t>relation</a:t>
            </a:r>
            <a:r>
              <a:rPr lang="zh-CN" altLang="en-US" dirty="0"/>
              <a:t>字典中</a:t>
            </a:r>
            <a:r>
              <a:rPr lang="en-US" altLang="zh-CN" dirty="0" smtClean="0"/>
              <a:t>,    </a:t>
            </a:r>
            <a:r>
              <a:rPr lang="zh-CN" altLang="en-US" dirty="0" smtClean="0"/>
              <a:t>例如</a:t>
            </a:r>
            <a:r>
              <a:rPr lang="zh-CN" altLang="en-US" dirty="0"/>
              <a:t>：顾客</a:t>
            </a:r>
            <a:r>
              <a:rPr lang="en-US" altLang="zh-CN" dirty="0"/>
              <a:t>1</a:t>
            </a:r>
            <a:r>
              <a:rPr lang="zh-CN" altLang="en-US" dirty="0"/>
              <a:t>购买了</a:t>
            </a:r>
            <a:r>
              <a:rPr lang="en-US" altLang="zh-CN" dirty="0"/>
              <a:t>L,J,J </a:t>
            </a:r>
            <a:r>
              <a:rPr lang="zh-CN" altLang="en-US" dirty="0"/>
              <a:t>则对应</a:t>
            </a:r>
            <a:r>
              <a:rPr lang="en-US" altLang="zh-CN" dirty="0"/>
              <a:t>relation[1]={L,J,J}</a:t>
            </a:r>
          </a:p>
          <a:p>
            <a:r>
              <a:rPr lang="en-US" altLang="zh-CN" dirty="0" smtClean="0"/>
              <a:t>  #</a:t>
            </a:r>
            <a:r>
              <a:rPr lang="zh-CN" altLang="en-US" dirty="0"/>
              <a:t>输入想要推荐用户的</a:t>
            </a:r>
            <a:r>
              <a:rPr lang="en-US" altLang="zh-CN" dirty="0"/>
              <a:t>id</a:t>
            </a:r>
            <a:r>
              <a:rPr lang="zh-CN" altLang="en-US" dirty="0"/>
              <a:t>，通过</a:t>
            </a:r>
            <a:r>
              <a:rPr lang="en-US" altLang="zh-CN" dirty="0"/>
              <a:t>relation</a:t>
            </a:r>
            <a:r>
              <a:rPr lang="zh-CN" altLang="en-US" dirty="0"/>
              <a:t>字典找出其买过的商品</a:t>
            </a:r>
          </a:p>
          <a:p>
            <a:r>
              <a:rPr lang="en-US" altLang="zh-CN" dirty="0" smtClean="0"/>
              <a:t>  #</a:t>
            </a:r>
            <a:r>
              <a:rPr lang="zh-CN" altLang="en-US" dirty="0"/>
              <a:t>通过余弦相似度公式计算该用户与其他每个用户间的相似度</a:t>
            </a:r>
          </a:p>
          <a:p>
            <a:r>
              <a:rPr lang="en-US" altLang="zh-CN" dirty="0" smtClean="0"/>
              <a:t>  #</a:t>
            </a:r>
            <a:r>
              <a:rPr lang="zh-CN" altLang="en-US" dirty="0"/>
              <a:t>排序，找出和该用户最高相似度的五个用户</a:t>
            </a:r>
          </a:p>
          <a:p>
            <a:r>
              <a:rPr lang="en-US" altLang="zh-CN" dirty="0" smtClean="0"/>
              <a:t>  #</a:t>
            </a:r>
            <a:r>
              <a:rPr lang="zh-CN" altLang="en-US" dirty="0"/>
              <a:t>找出五个用户与需要推荐的用户所购买物品的差集</a:t>
            </a:r>
          </a:p>
          <a:p>
            <a:r>
              <a:rPr lang="en-US" altLang="zh-CN" dirty="0" smtClean="0"/>
              <a:t>  #</a:t>
            </a:r>
            <a:r>
              <a:rPr lang="zh-CN" altLang="en-US" dirty="0"/>
              <a:t>计算上一步所求差集中每个物品的权重</a:t>
            </a:r>
          </a:p>
          <a:p>
            <a:r>
              <a:rPr lang="en-US" altLang="zh-CN" dirty="0" smtClean="0"/>
              <a:t>  #(</a:t>
            </a:r>
            <a:r>
              <a:rPr lang="en-US" altLang="zh-CN" dirty="0"/>
              <a:t>note</a:t>
            </a:r>
            <a:r>
              <a:rPr lang="zh-CN" altLang="en-US" dirty="0"/>
              <a:t>：权重计算方式：例  </a:t>
            </a:r>
            <a:r>
              <a:rPr lang="en-US" altLang="zh-CN" dirty="0"/>
              <a:t>1</a:t>
            </a:r>
            <a:r>
              <a:rPr lang="zh-CN" altLang="en-US" dirty="0"/>
              <a:t>：</a:t>
            </a:r>
            <a:r>
              <a:rPr lang="en-US" altLang="zh-CN" dirty="0"/>
              <a:t>A</a:t>
            </a:r>
            <a:r>
              <a:rPr lang="zh-CN" altLang="en-US" dirty="0"/>
              <a:t>，</a:t>
            </a:r>
            <a:r>
              <a:rPr lang="en-US" altLang="zh-CN" dirty="0"/>
              <a:t>B 2</a:t>
            </a:r>
            <a:r>
              <a:rPr lang="zh-CN" altLang="en-US" dirty="0"/>
              <a:t>：</a:t>
            </a:r>
            <a:r>
              <a:rPr lang="en-US" altLang="zh-CN" dirty="0"/>
              <a:t>A</a:t>
            </a:r>
            <a:r>
              <a:rPr lang="zh-CN" altLang="en-US" dirty="0"/>
              <a:t>，</a:t>
            </a:r>
            <a:r>
              <a:rPr lang="en-US" altLang="zh-CN" dirty="0"/>
              <a:t>B</a:t>
            </a:r>
            <a:r>
              <a:rPr lang="zh-CN" altLang="en-US" dirty="0"/>
              <a:t>，</a:t>
            </a:r>
            <a:r>
              <a:rPr lang="en-US" altLang="zh-CN" dirty="0"/>
              <a:t>C 3</a:t>
            </a:r>
            <a:r>
              <a:rPr lang="zh-CN" altLang="en-US" dirty="0"/>
              <a:t>：</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；向</a:t>
            </a:r>
            <a:r>
              <a:rPr lang="en-US" altLang="zh-CN" dirty="0" smtClean="0"/>
              <a:t>1  </a:t>
            </a:r>
            <a:r>
              <a:rPr lang="zh-CN" altLang="en-US" dirty="0" smtClean="0"/>
              <a:t>用户</a:t>
            </a:r>
            <a:r>
              <a:rPr lang="zh-CN" altLang="en-US" dirty="0"/>
              <a:t>进行推荐，则</a:t>
            </a:r>
            <a:r>
              <a:rPr lang="en-US" altLang="zh-CN" dirty="0"/>
              <a:t>C</a:t>
            </a:r>
            <a:r>
              <a:rPr lang="zh-CN" altLang="en-US" dirty="0"/>
              <a:t>的权重为</a:t>
            </a:r>
            <a:r>
              <a:rPr lang="en-US" altLang="zh-CN" dirty="0"/>
              <a:t>2</a:t>
            </a:r>
            <a:r>
              <a:rPr lang="zh-CN" altLang="en-US" dirty="0"/>
              <a:t>和</a:t>
            </a:r>
            <a:r>
              <a:rPr lang="en-US" altLang="zh-CN" dirty="0"/>
              <a:t>3</a:t>
            </a:r>
            <a:r>
              <a:rPr lang="zh-CN" altLang="en-US" dirty="0"/>
              <a:t>用户的相似度相加、</a:t>
            </a:r>
            <a:r>
              <a:rPr lang="en-US" altLang="zh-CN" dirty="0"/>
              <a:t>D</a:t>
            </a:r>
            <a:r>
              <a:rPr lang="zh-CN" altLang="en-US" dirty="0"/>
              <a:t>的权重为</a:t>
            </a:r>
            <a:r>
              <a:rPr lang="en-US" altLang="zh-CN" dirty="0"/>
              <a:t>3</a:t>
            </a:r>
            <a:r>
              <a:rPr lang="zh-CN" altLang="en-US" dirty="0"/>
              <a:t>的相似度</a:t>
            </a:r>
            <a:r>
              <a:rPr lang="en-US" altLang="zh-CN" dirty="0"/>
              <a:t>)</a:t>
            </a:r>
          </a:p>
          <a:p>
            <a:r>
              <a:rPr lang="en-US" altLang="zh-CN" dirty="0" smtClean="0"/>
              <a:t>  #</a:t>
            </a:r>
            <a:r>
              <a:rPr lang="zh-CN" altLang="en-US" dirty="0"/>
              <a:t>取出权重最大的五个商品进行推荐</a:t>
            </a:r>
          </a:p>
          <a:p>
            <a:r>
              <a:rPr lang="zh-CN" altLang="en-US" dirty="0"/>
              <a:t>  </a:t>
            </a:r>
            <a:r>
              <a:rPr lang="en-US" altLang="zh-CN" dirty="0"/>
              <a:t>STOP</a:t>
            </a:r>
          </a:p>
        </p:txBody>
      </p:sp>
    </p:spTree>
    <p:extLst>
      <p:ext uri="{BB962C8B-B14F-4D97-AF65-F5344CB8AC3E}">
        <p14:creationId xmlns:p14="http://schemas.microsoft.com/office/powerpoint/2010/main" val="86243307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4</a:t>
            </a:r>
            <a:r>
              <a:rPr lang="zh-CN" altLang="zh-CN" sz="2800" dirty="0" smtClean="0"/>
              <a:t>）</a:t>
            </a:r>
            <a:r>
              <a:rPr lang="zh-CN" altLang="zh-CN" sz="2800" dirty="0"/>
              <a:t>基于用户的协同推荐模块</a:t>
            </a:r>
          </a:p>
        </p:txBody>
      </p:sp>
      <p:sp>
        <p:nvSpPr>
          <p:cNvPr id="5" name="TextBox 4"/>
          <p:cNvSpPr txBox="1"/>
          <p:nvPr/>
        </p:nvSpPr>
        <p:spPr>
          <a:xfrm>
            <a:off x="1079849" y="1920240"/>
            <a:ext cx="7317391" cy="3693319"/>
          </a:xfrm>
          <a:prstGeom prst="rect">
            <a:avLst/>
          </a:prstGeom>
          <a:noFill/>
        </p:spPr>
        <p:txBody>
          <a:bodyPr wrap="square" rtlCol="0">
            <a:spAutoFit/>
          </a:bodyPr>
          <a:lstStyle/>
          <a:p>
            <a:r>
              <a:rPr lang="zh-CN" altLang="en-US" dirty="0" smtClean="0"/>
              <a:t>举例：</a:t>
            </a:r>
            <a:endParaRPr lang="en-US" altLang="zh-CN" dirty="0" smtClean="0"/>
          </a:p>
          <a:p>
            <a:r>
              <a:rPr lang="en-US" altLang="zh-CN" dirty="0"/>
              <a:t> </a:t>
            </a:r>
            <a:r>
              <a:rPr lang="zh-CN" altLang="zh-CN" dirty="0"/>
              <a:t>用户</a:t>
            </a:r>
            <a:r>
              <a:rPr lang="en-US" altLang="zh-CN" dirty="0"/>
              <a:t> 1</a:t>
            </a:r>
            <a:r>
              <a:rPr lang="zh-CN" altLang="zh-CN" dirty="0"/>
              <a:t>：</a:t>
            </a:r>
            <a:r>
              <a:rPr lang="en-US" altLang="zh-CN" dirty="0"/>
              <a:t>A,B</a:t>
            </a:r>
            <a:endParaRPr lang="zh-CN" altLang="zh-CN" dirty="0"/>
          </a:p>
          <a:p>
            <a:r>
              <a:rPr lang="en-US" altLang="zh-CN" dirty="0" smtClean="0"/>
              <a:t>           2</a:t>
            </a:r>
            <a:r>
              <a:rPr lang="zh-CN" altLang="zh-CN" dirty="0"/>
              <a:t>：</a:t>
            </a:r>
            <a:r>
              <a:rPr lang="en-US" altLang="zh-CN" dirty="0"/>
              <a:t>A,B,C </a:t>
            </a:r>
            <a:endParaRPr lang="zh-CN" altLang="zh-CN" dirty="0"/>
          </a:p>
          <a:p>
            <a:r>
              <a:rPr lang="en-US" altLang="zh-CN" dirty="0" smtClean="0"/>
              <a:t>           3</a:t>
            </a:r>
            <a:r>
              <a:rPr lang="zh-CN" altLang="zh-CN" dirty="0"/>
              <a:t>：</a:t>
            </a:r>
            <a:r>
              <a:rPr lang="en-US" altLang="zh-CN" dirty="0"/>
              <a:t>A,B,C,D</a:t>
            </a:r>
            <a:endParaRPr lang="zh-CN" altLang="zh-CN" dirty="0"/>
          </a:p>
          <a:p>
            <a:r>
              <a:rPr lang="en-US" altLang="zh-CN" dirty="0"/>
              <a:t>  </a:t>
            </a:r>
            <a:r>
              <a:rPr lang="zh-CN" altLang="zh-CN" dirty="0"/>
              <a:t>根据原矩阵计算每个用户及其购买的商品，并存入</a:t>
            </a:r>
            <a:r>
              <a:rPr lang="en-US" altLang="zh-CN" dirty="0"/>
              <a:t>relation</a:t>
            </a:r>
            <a:r>
              <a:rPr lang="zh-CN" altLang="zh-CN" dirty="0"/>
              <a:t>字典</a:t>
            </a:r>
          </a:p>
          <a:p>
            <a:r>
              <a:rPr lang="en-US" altLang="zh-CN" dirty="0"/>
              <a:t>  </a:t>
            </a:r>
            <a:r>
              <a:rPr lang="zh-CN" altLang="en-US" dirty="0" smtClean="0"/>
              <a:t>假如向用户</a:t>
            </a:r>
            <a:r>
              <a:rPr lang="en-US" altLang="zh-CN" dirty="0" smtClean="0"/>
              <a:t>1</a:t>
            </a:r>
            <a:r>
              <a:rPr lang="zh-CN" altLang="zh-CN" dirty="0" smtClean="0"/>
              <a:t>推荐</a:t>
            </a:r>
            <a:r>
              <a:rPr lang="zh-CN" altLang="zh-CN" dirty="0"/>
              <a:t>一个商品</a:t>
            </a:r>
          </a:p>
          <a:p>
            <a:r>
              <a:rPr lang="en-US" altLang="zh-CN" dirty="0"/>
              <a:t>  </a:t>
            </a:r>
            <a:r>
              <a:rPr lang="zh-CN" altLang="zh-CN" dirty="0"/>
              <a:t>利用余弦公式计算</a:t>
            </a:r>
            <a:r>
              <a:rPr lang="en-US" altLang="zh-CN" dirty="0"/>
              <a:t>1</a:t>
            </a:r>
            <a:r>
              <a:rPr lang="zh-CN" altLang="zh-CN" dirty="0"/>
              <a:t>用户与其他用户的相关度，例：</a:t>
            </a:r>
          </a:p>
          <a:p>
            <a:r>
              <a:rPr lang="en-US" altLang="zh-CN" dirty="0"/>
              <a:t>  1-&gt;2 : 0.2</a:t>
            </a:r>
            <a:endParaRPr lang="zh-CN" altLang="zh-CN" dirty="0"/>
          </a:p>
          <a:p>
            <a:r>
              <a:rPr lang="en-US" altLang="zh-CN" dirty="0"/>
              <a:t>  1-&gt;3 : 0.3</a:t>
            </a:r>
            <a:endParaRPr lang="zh-CN" altLang="zh-CN" dirty="0"/>
          </a:p>
          <a:p>
            <a:r>
              <a:rPr lang="en-US" altLang="zh-CN" dirty="0"/>
              <a:t>  </a:t>
            </a:r>
            <a:r>
              <a:rPr lang="zh-CN" altLang="zh-CN" dirty="0"/>
              <a:t>因为</a:t>
            </a:r>
            <a:r>
              <a:rPr lang="en-US" altLang="zh-CN" dirty="0"/>
              <a:t>3</a:t>
            </a:r>
            <a:r>
              <a:rPr lang="zh-CN" altLang="zh-CN" dirty="0"/>
              <a:t>的相关度更高，所以选择</a:t>
            </a:r>
            <a:r>
              <a:rPr lang="en-US" altLang="zh-CN" dirty="0"/>
              <a:t>3</a:t>
            </a:r>
            <a:r>
              <a:rPr lang="zh-CN" altLang="zh-CN" dirty="0"/>
              <a:t>用户的商品对</a:t>
            </a:r>
            <a:r>
              <a:rPr lang="en-US" altLang="zh-CN" dirty="0"/>
              <a:t>1</a:t>
            </a:r>
            <a:r>
              <a:rPr lang="zh-CN" altLang="zh-CN" dirty="0"/>
              <a:t>用户进行推荐</a:t>
            </a:r>
          </a:p>
          <a:p>
            <a:r>
              <a:rPr lang="en-US" altLang="zh-CN" dirty="0"/>
              <a:t>  </a:t>
            </a:r>
            <a:r>
              <a:rPr lang="zh-CN" altLang="zh-CN" dirty="0"/>
              <a:t>计算</a:t>
            </a:r>
            <a:r>
              <a:rPr lang="en-US" altLang="zh-CN" dirty="0"/>
              <a:t>3</a:t>
            </a:r>
            <a:r>
              <a:rPr lang="zh-CN" altLang="zh-CN" dirty="0"/>
              <a:t>用户商品与</a:t>
            </a:r>
            <a:r>
              <a:rPr lang="en-US" altLang="zh-CN" dirty="0"/>
              <a:t>1</a:t>
            </a:r>
            <a:r>
              <a:rPr lang="zh-CN" altLang="zh-CN" dirty="0"/>
              <a:t>用户商品的差集，为</a:t>
            </a:r>
            <a:r>
              <a:rPr lang="en-US" altLang="zh-CN" dirty="0"/>
              <a:t> C,D</a:t>
            </a:r>
            <a:endParaRPr lang="zh-CN" altLang="zh-CN" dirty="0"/>
          </a:p>
          <a:p>
            <a:r>
              <a:rPr lang="en-US" altLang="zh-CN" dirty="0"/>
              <a:t>  </a:t>
            </a:r>
            <a:r>
              <a:rPr lang="zh-CN" altLang="zh-CN" dirty="0"/>
              <a:t>计算</a:t>
            </a:r>
            <a:r>
              <a:rPr lang="en-US" altLang="zh-CN" dirty="0"/>
              <a:t>C,D</a:t>
            </a:r>
            <a:r>
              <a:rPr lang="zh-CN" altLang="zh-CN" dirty="0"/>
              <a:t>权重为</a:t>
            </a:r>
            <a:r>
              <a:rPr lang="en-US" altLang="zh-CN" dirty="0"/>
              <a:t> 0.3 0.3</a:t>
            </a:r>
            <a:endParaRPr lang="zh-CN" altLang="zh-CN" dirty="0"/>
          </a:p>
          <a:p>
            <a:r>
              <a:rPr lang="en-US" altLang="zh-CN" dirty="0"/>
              <a:t>  </a:t>
            </a:r>
            <a:r>
              <a:rPr lang="zh-CN" altLang="zh-CN" dirty="0"/>
              <a:t>选择权重最大的商品进行推荐，因为权重相同，所以即可推荐</a:t>
            </a:r>
            <a:r>
              <a:rPr lang="en-US" altLang="zh-CN" dirty="0"/>
              <a:t>C</a:t>
            </a:r>
            <a:r>
              <a:rPr lang="zh-CN" altLang="zh-CN" dirty="0"/>
              <a:t>也可</a:t>
            </a:r>
            <a:r>
              <a:rPr lang="en-US" altLang="zh-CN" dirty="0"/>
              <a:t>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580" y="5622465"/>
            <a:ext cx="8885237"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21203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5</a:t>
            </a:r>
            <a:r>
              <a:rPr lang="zh-CN" altLang="zh-CN" sz="2800" dirty="0" smtClean="0"/>
              <a:t>）</a:t>
            </a:r>
            <a:r>
              <a:rPr lang="zh-CN" altLang="zh-CN" sz="2800" dirty="0"/>
              <a:t>基于物品的协同推荐模块</a:t>
            </a:r>
          </a:p>
        </p:txBody>
      </p:sp>
      <p:sp>
        <p:nvSpPr>
          <p:cNvPr id="5" name="TextBox 4"/>
          <p:cNvSpPr txBox="1"/>
          <p:nvPr/>
        </p:nvSpPr>
        <p:spPr>
          <a:xfrm>
            <a:off x="1079849" y="1920240"/>
            <a:ext cx="7317391" cy="1477328"/>
          </a:xfrm>
          <a:prstGeom prst="rect">
            <a:avLst/>
          </a:prstGeom>
          <a:noFill/>
        </p:spPr>
        <p:txBody>
          <a:bodyPr wrap="square" rtlCol="0">
            <a:spAutoFit/>
          </a:bodyPr>
          <a:lstStyle/>
          <a:p>
            <a:r>
              <a:rPr lang="en-US" altLang="zh-CN" dirty="0"/>
              <a:t> </a:t>
            </a:r>
            <a:r>
              <a:rPr lang="zh-CN" altLang="zh-CN" dirty="0"/>
              <a:t>功能：用基于物品的相关度分析算法向用户推荐</a:t>
            </a:r>
          </a:p>
          <a:p>
            <a:r>
              <a:rPr lang="en-US" altLang="zh-CN" dirty="0"/>
              <a:t>  </a:t>
            </a:r>
            <a:r>
              <a:rPr lang="zh-CN" altLang="zh-CN" dirty="0"/>
              <a:t>输入项目：指定用户</a:t>
            </a:r>
            <a:r>
              <a:rPr lang="en-US" altLang="zh-CN" dirty="0"/>
              <a:t>id</a:t>
            </a:r>
            <a:endParaRPr lang="zh-CN" altLang="zh-CN" dirty="0"/>
          </a:p>
          <a:p>
            <a:r>
              <a:rPr lang="en-US" altLang="zh-CN" dirty="0"/>
              <a:t>  </a:t>
            </a:r>
            <a:r>
              <a:rPr lang="zh-CN" altLang="zh-CN" dirty="0"/>
              <a:t>输出项目：推荐的商品</a:t>
            </a:r>
            <a:r>
              <a:rPr lang="en-US" altLang="zh-CN" dirty="0" smtClean="0"/>
              <a:t>id</a:t>
            </a:r>
          </a:p>
          <a:p>
            <a:r>
              <a:rPr lang="en-US" altLang="zh-CN" dirty="0" smtClean="0"/>
              <a:t>  </a:t>
            </a:r>
            <a:r>
              <a:rPr lang="zh-CN" altLang="zh-CN" dirty="0" smtClean="0"/>
              <a:t>界面</a:t>
            </a:r>
            <a:r>
              <a:rPr lang="zh-CN" altLang="zh-CN" dirty="0"/>
              <a:t>截图</a:t>
            </a:r>
            <a:r>
              <a:rPr lang="zh-CN" altLang="zh-CN" dirty="0" smtClean="0"/>
              <a:t>：</a:t>
            </a:r>
            <a:endParaRPr lang="en-US" altLang="zh-CN" dirty="0" smtClean="0"/>
          </a:p>
          <a:p>
            <a:r>
              <a:rPr lang="en-US" altLang="zh-CN" dirty="0"/>
              <a:t> </a:t>
            </a:r>
            <a:r>
              <a:rPr lang="en-US" altLang="zh-CN" dirty="0" smtClean="0"/>
              <a:t> </a:t>
            </a:r>
            <a:endParaRPr lang="en-US" altLang="zh-CN" dirty="0"/>
          </a:p>
        </p:txBody>
      </p:sp>
      <p:pic>
        <p:nvPicPr>
          <p:cNvPr id="6" name="图片 5"/>
          <p:cNvPicPr/>
          <p:nvPr/>
        </p:nvPicPr>
        <p:blipFill>
          <a:blip r:embed="rId3"/>
          <a:stretch>
            <a:fillRect/>
          </a:stretch>
        </p:blipFill>
        <p:spPr>
          <a:xfrm>
            <a:off x="1294765" y="3186747"/>
            <a:ext cx="5274310" cy="1734185"/>
          </a:xfrm>
          <a:prstGeom prst="rect">
            <a:avLst/>
          </a:prstGeom>
        </p:spPr>
      </p:pic>
    </p:spTree>
    <p:extLst>
      <p:ext uri="{BB962C8B-B14F-4D97-AF65-F5344CB8AC3E}">
        <p14:creationId xmlns:p14="http://schemas.microsoft.com/office/powerpoint/2010/main" val="322811047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a:t>5</a:t>
            </a:r>
            <a:r>
              <a:rPr lang="zh-CN" altLang="zh-CN" sz="2800" dirty="0" smtClean="0"/>
              <a:t>）</a:t>
            </a:r>
            <a:r>
              <a:rPr lang="zh-CN" altLang="zh-CN" sz="2800" dirty="0"/>
              <a:t>基于物品的协同推荐模块</a:t>
            </a:r>
          </a:p>
        </p:txBody>
      </p:sp>
      <p:sp>
        <p:nvSpPr>
          <p:cNvPr id="5" name="TextBox 4"/>
          <p:cNvSpPr txBox="1"/>
          <p:nvPr/>
        </p:nvSpPr>
        <p:spPr>
          <a:xfrm>
            <a:off x="1079849" y="1920240"/>
            <a:ext cx="7317391" cy="3970318"/>
          </a:xfrm>
          <a:prstGeom prst="rect">
            <a:avLst/>
          </a:prstGeom>
          <a:noFill/>
        </p:spPr>
        <p:txBody>
          <a:bodyPr wrap="square" rtlCol="0">
            <a:spAutoFit/>
          </a:bodyPr>
          <a:lstStyle/>
          <a:p>
            <a:r>
              <a:rPr lang="zh-CN" altLang="zh-CN" dirty="0"/>
              <a:t> 流程逻辑：</a:t>
            </a:r>
          </a:p>
          <a:p>
            <a:r>
              <a:rPr lang="en-US" altLang="zh-CN" dirty="0"/>
              <a:t>  START</a:t>
            </a:r>
            <a:endParaRPr lang="zh-CN" altLang="zh-CN" dirty="0"/>
          </a:p>
          <a:p>
            <a:r>
              <a:rPr lang="en-US" altLang="zh-CN" dirty="0"/>
              <a:t>  #</a:t>
            </a:r>
            <a:r>
              <a:rPr lang="zh-CN" altLang="zh-CN" dirty="0"/>
              <a:t>导入数据</a:t>
            </a:r>
          </a:p>
          <a:p>
            <a:r>
              <a:rPr lang="en-US" altLang="zh-CN" dirty="0" smtClean="0"/>
              <a:t>  #</a:t>
            </a:r>
            <a:r>
              <a:rPr lang="zh-CN" altLang="zh-CN" dirty="0"/>
              <a:t>以上将每个用户</a:t>
            </a:r>
            <a:r>
              <a:rPr lang="en-US" altLang="zh-CN" dirty="0"/>
              <a:t>ID</a:t>
            </a:r>
            <a:r>
              <a:rPr lang="zh-CN" altLang="zh-CN" dirty="0"/>
              <a:t>所购买的所有产品种类对应关系放入</a:t>
            </a:r>
            <a:r>
              <a:rPr lang="en-US" altLang="zh-CN" dirty="0"/>
              <a:t>relation</a:t>
            </a:r>
            <a:r>
              <a:rPr lang="zh-CN" altLang="zh-CN" dirty="0"/>
              <a:t>字典中</a:t>
            </a:r>
            <a:r>
              <a:rPr lang="en-US" altLang="zh-CN" dirty="0"/>
              <a:t>,</a:t>
            </a:r>
            <a:r>
              <a:rPr lang="zh-CN" altLang="zh-CN" dirty="0"/>
              <a:t>例如：顾客</a:t>
            </a:r>
            <a:r>
              <a:rPr lang="en-US" altLang="zh-CN" dirty="0"/>
              <a:t>1</a:t>
            </a:r>
            <a:r>
              <a:rPr lang="zh-CN" altLang="zh-CN" dirty="0"/>
              <a:t>购买了</a:t>
            </a:r>
            <a:r>
              <a:rPr lang="en-US" altLang="zh-CN" dirty="0"/>
              <a:t>L,J,J </a:t>
            </a:r>
            <a:r>
              <a:rPr lang="zh-CN" altLang="zh-CN" dirty="0"/>
              <a:t>则对应</a:t>
            </a:r>
            <a:r>
              <a:rPr lang="en-US" altLang="zh-CN" dirty="0"/>
              <a:t>relation[1]={L,J,J}</a:t>
            </a:r>
            <a:endParaRPr lang="zh-CN" altLang="zh-CN" dirty="0"/>
          </a:p>
          <a:p>
            <a:r>
              <a:rPr lang="en-US" altLang="zh-CN" dirty="0" smtClean="0"/>
              <a:t>  #</a:t>
            </a:r>
            <a:r>
              <a:rPr lang="zh-CN" altLang="zh-CN" dirty="0"/>
              <a:t>找出购买各个产品的用户并存放在数组中</a:t>
            </a:r>
          </a:p>
          <a:p>
            <a:r>
              <a:rPr lang="en-US" altLang="zh-CN" dirty="0" smtClean="0"/>
              <a:t>  #</a:t>
            </a:r>
            <a:r>
              <a:rPr lang="zh-CN" altLang="zh-CN" dirty="0"/>
              <a:t>利用上面得到的数组以及余弦相似度公式，将数组里面的元素两两计算相似度，存入字典</a:t>
            </a:r>
            <a:r>
              <a:rPr lang="en-US" altLang="zh-CN" dirty="0"/>
              <a:t>similarity</a:t>
            </a:r>
            <a:r>
              <a:rPr lang="zh-CN" altLang="zh-CN" dirty="0"/>
              <a:t>中</a:t>
            </a:r>
          </a:p>
          <a:p>
            <a:r>
              <a:rPr lang="en-US" altLang="zh-CN" dirty="0" smtClean="0"/>
              <a:t>  #</a:t>
            </a:r>
            <a:r>
              <a:rPr lang="zh-CN" altLang="zh-CN" dirty="0"/>
              <a:t>输入想要推荐用户的</a:t>
            </a:r>
            <a:r>
              <a:rPr lang="en-US" altLang="zh-CN" dirty="0"/>
              <a:t>id</a:t>
            </a:r>
            <a:r>
              <a:rPr lang="zh-CN" altLang="zh-CN" dirty="0"/>
              <a:t>，通过</a:t>
            </a:r>
            <a:r>
              <a:rPr lang="en-US" altLang="zh-CN" dirty="0"/>
              <a:t>relation</a:t>
            </a:r>
            <a:r>
              <a:rPr lang="zh-CN" altLang="zh-CN" dirty="0"/>
              <a:t>字典找出其买过的商品</a:t>
            </a:r>
          </a:p>
          <a:p>
            <a:r>
              <a:rPr lang="en-US" altLang="zh-CN" dirty="0" smtClean="0"/>
              <a:t>  #</a:t>
            </a:r>
            <a:r>
              <a:rPr lang="zh-CN" altLang="zh-CN" dirty="0"/>
              <a:t>将该用户购买的商品所有有关的商品相似度相加，找出与这些商品相似度最高的五个商品</a:t>
            </a:r>
          </a:p>
          <a:p>
            <a:r>
              <a:rPr lang="en-US" altLang="zh-CN" dirty="0" smtClean="0"/>
              <a:t>  #</a:t>
            </a:r>
            <a:r>
              <a:rPr lang="zh-CN" altLang="zh-CN" dirty="0"/>
              <a:t>进行推荐</a:t>
            </a:r>
          </a:p>
          <a:p>
            <a:r>
              <a:rPr lang="en-US" altLang="zh-CN" dirty="0"/>
              <a:t>  STOP</a:t>
            </a:r>
            <a:endParaRPr lang="zh-CN" altLang="zh-CN" dirty="0"/>
          </a:p>
          <a:p>
            <a:r>
              <a:rPr lang="en-US" altLang="zh-CN" dirty="0" smtClean="0"/>
              <a:t>  </a:t>
            </a:r>
            <a:endParaRPr lang="en-US" altLang="zh-CN" dirty="0"/>
          </a:p>
        </p:txBody>
      </p:sp>
    </p:spTree>
    <p:extLst>
      <p:ext uri="{BB962C8B-B14F-4D97-AF65-F5344CB8AC3E}">
        <p14:creationId xmlns:p14="http://schemas.microsoft.com/office/powerpoint/2010/main" val="424356578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smtClean="0"/>
              <a:t>5</a:t>
            </a:r>
            <a:r>
              <a:rPr lang="zh-CN" altLang="zh-CN" sz="2800" dirty="0" smtClean="0"/>
              <a:t>）</a:t>
            </a:r>
            <a:r>
              <a:rPr lang="zh-CN" altLang="zh-CN" sz="2800" dirty="0"/>
              <a:t>基于物品的协同推荐模块</a:t>
            </a:r>
          </a:p>
        </p:txBody>
      </p:sp>
      <p:sp>
        <p:nvSpPr>
          <p:cNvPr id="5" name="TextBox 4"/>
          <p:cNvSpPr txBox="1"/>
          <p:nvPr/>
        </p:nvSpPr>
        <p:spPr>
          <a:xfrm>
            <a:off x="1079847" y="1444407"/>
            <a:ext cx="7317391" cy="5078313"/>
          </a:xfrm>
          <a:prstGeom prst="rect">
            <a:avLst/>
          </a:prstGeom>
          <a:noFill/>
        </p:spPr>
        <p:txBody>
          <a:bodyPr wrap="square" rtlCol="0">
            <a:spAutoFit/>
          </a:bodyPr>
          <a:lstStyle/>
          <a:p>
            <a:r>
              <a:rPr lang="zh-CN" altLang="zh-CN" dirty="0"/>
              <a:t> </a:t>
            </a:r>
            <a:r>
              <a:rPr lang="zh-CN" altLang="en-US" dirty="0" smtClean="0"/>
              <a:t>举例：</a:t>
            </a:r>
            <a:endParaRPr lang="en-US" altLang="zh-CN" dirty="0" smtClean="0"/>
          </a:p>
          <a:p>
            <a:r>
              <a:rPr lang="zh-CN" altLang="zh-CN" dirty="0"/>
              <a:t>用户 </a:t>
            </a:r>
            <a:r>
              <a:rPr lang="en-US" altLang="zh-CN" dirty="0"/>
              <a:t>1</a:t>
            </a:r>
            <a:r>
              <a:rPr lang="zh-CN" altLang="zh-CN" dirty="0"/>
              <a:t>：</a:t>
            </a:r>
            <a:r>
              <a:rPr lang="en-US" altLang="zh-CN" dirty="0"/>
              <a:t>A,B</a:t>
            </a:r>
            <a:endParaRPr lang="zh-CN" altLang="zh-CN" dirty="0"/>
          </a:p>
          <a:p>
            <a:r>
              <a:rPr lang="en-US" altLang="zh-CN" dirty="0" smtClean="0"/>
              <a:t>          2</a:t>
            </a:r>
            <a:r>
              <a:rPr lang="zh-CN" altLang="zh-CN" dirty="0"/>
              <a:t>：</a:t>
            </a:r>
            <a:r>
              <a:rPr lang="en-US" altLang="zh-CN" dirty="0"/>
              <a:t>A,B,C </a:t>
            </a:r>
            <a:endParaRPr lang="zh-CN" altLang="zh-CN" dirty="0"/>
          </a:p>
          <a:p>
            <a:r>
              <a:rPr lang="en-US" altLang="zh-CN" dirty="0" smtClean="0"/>
              <a:t>          3</a:t>
            </a:r>
            <a:r>
              <a:rPr lang="zh-CN" altLang="zh-CN" dirty="0"/>
              <a:t>：</a:t>
            </a:r>
            <a:r>
              <a:rPr lang="en-US" altLang="zh-CN" dirty="0"/>
              <a:t>A,B,C,D</a:t>
            </a:r>
            <a:endParaRPr lang="zh-CN" altLang="zh-CN" dirty="0"/>
          </a:p>
          <a:p>
            <a:r>
              <a:rPr lang="en-US" altLang="zh-CN" dirty="0"/>
              <a:t>  </a:t>
            </a:r>
            <a:r>
              <a:rPr lang="zh-CN" altLang="zh-CN" dirty="0"/>
              <a:t>求逆：</a:t>
            </a:r>
          </a:p>
          <a:p>
            <a:r>
              <a:rPr lang="en-US" altLang="zh-CN" dirty="0"/>
              <a:t>       A</a:t>
            </a:r>
            <a:r>
              <a:rPr lang="zh-CN" altLang="zh-CN" dirty="0"/>
              <a:t>：</a:t>
            </a:r>
            <a:r>
              <a:rPr lang="en-US" altLang="zh-CN" dirty="0"/>
              <a:t>1,2,3</a:t>
            </a:r>
            <a:endParaRPr lang="zh-CN" altLang="zh-CN" dirty="0"/>
          </a:p>
          <a:p>
            <a:r>
              <a:rPr lang="en-US" altLang="zh-CN" dirty="0"/>
              <a:t>       B</a:t>
            </a:r>
            <a:r>
              <a:rPr lang="zh-CN" altLang="zh-CN" dirty="0"/>
              <a:t>：</a:t>
            </a:r>
            <a:r>
              <a:rPr lang="en-US" altLang="zh-CN" dirty="0"/>
              <a:t>1,2,3</a:t>
            </a:r>
            <a:endParaRPr lang="zh-CN" altLang="zh-CN" dirty="0"/>
          </a:p>
          <a:p>
            <a:r>
              <a:rPr lang="en-US" altLang="zh-CN" dirty="0"/>
              <a:t>       C</a:t>
            </a:r>
            <a:r>
              <a:rPr lang="zh-CN" altLang="zh-CN" dirty="0"/>
              <a:t>：</a:t>
            </a:r>
            <a:r>
              <a:rPr lang="en-US" altLang="zh-CN" dirty="0"/>
              <a:t>2,3</a:t>
            </a:r>
            <a:endParaRPr lang="zh-CN" altLang="zh-CN" dirty="0"/>
          </a:p>
          <a:p>
            <a:r>
              <a:rPr lang="en-US" altLang="zh-CN" dirty="0"/>
              <a:t>       D</a:t>
            </a:r>
            <a:r>
              <a:rPr lang="zh-CN" altLang="zh-CN" dirty="0"/>
              <a:t>：</a:t>
            </a:r>
            <a:r>
              <a:rPr lang="en-US" altLang="zh-CN" dirty="0"/>
              <a:t>3</a:t>
            </a:r>
            <a:endParaRPr lang="zh-CN" altLang="zh-CN" dirty="0"/>
          </a:p>
          <a:p>
            <a:r>
              <a:rPr lang="en-US" altLang="zh-CN" dirty="0"/>
              <a:t>  </a:t>
            </a:r>
            <a:r>
              <a:rPr lang="zh-CN" altLang="zh-CN" dirty="0"/>
              <a:t>根据原矩阵计算每个用户及其购买的商品，并存入</a:t>
            </a:r>
            <a:r>
              <a:rPr lang="en-US" altLang="zh-CN" dirty="0"/>
              <a:t>relation</a:t>
            </a:r>
            <a:r>
              <a:rPr lang="zh-CN" altLang="zh-CN" dirty="0"/>
              <a:t>字典</a:t>
            </a:r>
          </a:p>
          <a:p>
            <a:r>
              <a:rPr lang="en-US" altLang="zh-CN" dirty="0"/>
              <a:t>  </a:t>
            </a:r>
            <a:r>
              <a:rPr lang="zh-CN" altLang="zh-CN" dirty="0"/>
              <a:t>根据逆矩阵计算</a:t>
            </a:r>
            <a:r>
              <a:rPr lang="en-US" altLang="zh-CN" dirty="0"/>
              <a:t>A,B,C,D</a:t>
            </a:r>
            <a:r>
              <a:rPr lang="zh-CN" altLang="zh-CN" dirty="0"/>
              <a:t>两两之间的相似度。</a:t>
            </a:r>
          </a:p>
          <a:p>
            <a:r>
              <a:rPr lang="en-US" altLang="zh-CN" dirty="0"/>
              <a:t>  (A,B)-&gt;0.1</a:t>
            </a:r>
            <a:r>
              <a:rPr lang="en-US" altLang="zh-CN" dirty="0" smtClean="0"/>
              <a:t>;</a:t>
            </a:r>
            <a:r>
              <a:rPr lang="en-US" altLang="zh-CN" dirty="0"/>
              <a:t> </a:t>
            </a:r>
            <a:r>
              <a:rPr lang="en-US" altLang="zh-CN" dirty="0" smtClean="0"/>
              <a:t>(</a:t>
            </a:r>
            <a:r>
              <a:rPr lang="en-US" altLang="zh-CN" dirty="0"/>
              <a:t>A,C)-&gt;0.2</a:t>
            </a:r>
            <a:r>
              <a:rPr lang="en-US" altLang="zh-CN" dirty="0" smtClean="0"/>
              <a:t>;</a:t>
            </a:r>
            <a:r>
              <a:rPr lang="en-US" altLang="zh-CN" dirty="0"/>
              <a:t> </a:t>
            </a:r>
            <a:r>
              <a:rPr lang="en-US" altLang="zh-CN" dirty="0" smtClean="0"/>
              <a:t>(</a:t>
            </a:r>
            <a:r>
              <a:rPr lang="en-US" altLang="zh-CN" dirty="0"/>
              <a:t>A,D)-&gt;0.3</a:t>
            </a:r>
            <a:r>
              <a:rPr lang="en-US" altLang="zh-CN" dirty="0" smtClean="0"/>
              <a:t>;</a:t>
            </a:r>
            <a:r>
              <a:rPr lang="en-US" altLang="zh-CN" dirty="0"/>
              <a:t> </a:t>
            </a:r>
            <a:r>
              <a:rPr lang="en-US" altLang="zh-CN" dirty="0" smtClean="0"/>
              <a:t>(</a:t>
            </a:r>
            <a:r>
              <a:rPr lang="en-US" altLang="zh-CN" dirty="0"/>
              <a:t>B,C)-&gt;0.4</a:t>
            </a:r>
            <a:r>
              <a:rPr lang="en-US" altLang="zh-CN" dirty="0" smtClean="0"/>
              <a:t>;</a:t>
            </a:r>
            <a:r>
              <a:rPr lang="en-US" altLang="zh-CN" dirty="0"/>
              <a:t> </a:t>
            </a:r>
            <a:r>
              <a:rPr lang="en-US" altLang="zh-CN" dirty="0" smtClean="0"/>
              <a:t>(</a:t>
            </a:r>
            <a:r>
              <a:rPr lang="en-US" altLang="zh-CN" dirty="0"/>
              <a:t>B,D)-&gt;0.5</a:t>
            </a:r>
            <a:r>
              <a:rPr lang="en-US" altLang="zh-CN" dirty="0" smtClean="0"/>
              <a:t>;</a:t>
            </a:r>
            <a:r>
              <a:rPr lang="en-US" altLang="zh-CN" dirty="0"/>
              <a:t> </a:t>
            </a:r>
            <a:r>
              <a:rPr lang="en-US" altLang="zh-CN" dirty="0" smtClean="0"/>
              <a:t>(C,D</a:t>
            </a:r>
            <a:r>
              <a:rPr lang="en-US" altLang="zh-CN" dirty="0"/>
              <a:t>)-&gt;0.6;</a:t>
            </a:r>
            <a:endParaRPr lang="zh-CN" altLang="zh-CN" dirty="0"/>
          </a:p>
          <a:p>
            <a:r>
              <a:rPr lang="en-US" altLang="zh-CN" dirty="0"/>
              <a:t>  </a:t>
            </a:r>
            <a:r>
              <a:rPr lang="zh-CN" altLang="zh-CN" dirty="0"/>
              <a:t>假如求向用户</a:t>
            </a:r>
            <a:r>
              <a:rPr lang="en-US" altLang="zh-CN" dirty="0"/>
              <a:t>1</a:t>
            </a:r>
            <a:r>
              <a:rPr lang="zh-CN" altLang="zh-CN" dirty="0"/>
              <a:t>推荐一个商品</a:t>
            </a:r>
          </a:p>
          <a:p>
            <a:r>
              <a:rPr lang="en-US" altLang="zh-CN" dirty="0"/>
              <a:t>  </a:t>
            </a:r>
            <a:r>
              <a:rPr lang="zh-CN" altLang="zh-CN" dirty="0"/>
              <a:t>计算 除</a:t>
            </a:r>
            <a:r>
              <a:rPr lang="en-US" altLang="zh-CN" dirty="0"/>
              <a:t>A,B</a:t>
            </a:r>
            <a:r>
              <a:rPr lang="zh-CN" altLang="zh-CN" dirty="0"/>
              <a:t>商品外，其他和</a:t>
            </a:r>
            <a:r>
              <a:rPr lang="en-US" altLang="zh-CN" dirty="0"/>
              <a:t>A,B</a:t>
            </a:r>
            <a:r>
              <a:rPr lang="zh-CN" altLang="zh-CN" dirty="0"/>
              <a:t>商品有关的商品的累积相似度，例：</a:t>
            </a:r>
          </a:p>
          <a:p>
            <a:r>
              <a:rPr lang="en-US" altLang="zh-CN" dirty="0"/>
              <a:t>  C-&gt;0.2+0.4</a:t>
            </a:r>
            <a:endParaRPr lang="zh-CN" altLang="zh-CN" dirty="0"/>
          </a:p>
          <a:p>
            <a:r>
              <a:rPr lang="en-US" altLang="zh-CN" dirty="0"/>
              <a:t>  D-&gt;0.3+0.5</a:t>
            </a:r>
            <a:endParaRPr lang="zh-CN" altLang="zh-CN" dirty="0"/>
          </a:p>
          <a:p>
            <a:r>
              <a:rPr lang="en-US" altLang="zh-CN" dirty="0"/>
              <a:t>  </a:t>
            </a:r>
            <a:r>
              <a:rPr lang="zh-CN" altLang="zh-CN" dirty="0"/>
              <a:t>选择一个最大相似度的商品进行推荐，即推荐</a:t>
            </a:r>
            <a:r>
              <a:rPr lang="en-US" altLang="zh-CN" dirty="0"/>
              <a:t>D</a:t>
            </a:r>
            <a:r>
              <a:rPr lang="zh-CN" altLang="zh-CN" dirty="0"/>
              <a:t>商品</a:t>
            </a:r>
          </a:p>
          <a:p>
            <a:r>
              <a:rPr lang="en-US" altLang="zh-CN" dirty="0" smtClean="0"/>
              <a:t>  </a:t>
            </a:r>
            <a:endParaRPr lang="en-US" altLang="zh-CN"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55" y="6210300"/>
            <a:ext cx="11714163"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372246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smtClean="0"/>
              <a:t>6</a:t>
            </a:r>
            <a:r>
              <a:rPr lang="zh-CN" altLang="zh-CN" sz="2800" dirty="0" smtClean="0"/>
              <a:t>）</a:t>
            </a:r>
            <a:r>
              <a:rPr lang="zh-CN" altLang="zh-CN" sz="2800" dirty="0"/>
              <a:t>发送邮件模块</a:t>
            </a:r>
          </a:p>
        </p:txBody>
      </p:sp>
      <p:sp>
        <p:nvSpPr>
          <p:cNvPr id="5" name="TextBox 4"/>
          <p:cNvSpPr txBox="1"/>
          <p:nvPr/>
        </p:nvSpPr>
        <p:spPr>
          <a:xfrm>
            <a:off x="1079849" y="1733967"/>
            <a:ext cx="7317391" cy="1200329"/>
          </a:xfrm>
          <a:prstGeom prst="rect">
            <a:avLst/>
          </a:prstGeom>
          <a:noFill/>
        </p:spPr>
        <p:txBody>
          <a:bodyPr wrap="square" rtlCol="0">
            <a:spAutoFit/>
          </a:bodyPr>
          <a:lstStyle/>
          <a:p>
            <a:r>
              <a:rPr lang="en-US" altLang="zh-CN" dirty="0" smtClean="0"/>
              <a:t>   </a:t>
            </a:r>
            <a:r>
              <a:rPr lang="zh-CN" altLang="zh-CN" dirty="0"/>
              <a:t>功能：向推荐对象发送邮件</a:t>
            </a:r>
          </a:p>
          <a:p>
            <a:r>
              <a:rPr lang="en-US" altLang="zh-CN" dirty="0"/>
              <a:t>  </a:t>
            </a:r>
            <a:r>
              <a:rPr lang="zh-CN" altLang="zh-CN" dirty="0"/>
              <a:t>输入项目：推荐内容</a:t>
            </a:r>
          </a:p>
          <a:p>
            <a:r>
              <a:rPr lang="en-US" altLang="zh-CN" dirty="0"/>
              <a:t>  </a:t>
            </a:r>
            <a:r>
              <a:rPr lang="zh-CN" altLang="zh-CN" dirty="0"/>
              <a:t>输出项目：一封邮件</a:t>
            </a:r>
          </a:p>
          <a:p>
            <a:r>
              <a:rPr lang="en-US" altLang="zh-CN" dirty="0"/>
              <a:t>  </a:t>
            </a:r>
            <a:r>
              <a:rPr lang="zh-CN" altLang="zh-CN" dirty="0"/>
              <a:t>软件设计方法</a:t>
            </a:r>
            <a:r>
              <a:rPr lang="en-US" altLang="zh-CN" dirty="0"/>
              <a:t>(</a:t>
            </a:r>
            <a:r>
              <a:rPr lang="zh-CN" altLang="zh-CN" dirty="0"/>
              <a:t>算法</a:t>
            </a:r>
            <a:r>
              <a:rPr lang="en-US" altLang="zh-CN" dirty="0"/>
              <a:t>)</a:t>
            </a:r>
            <a:r>
              <a:rPr lang="zh-CN" altLang="zh-CN" dirty="0"/>
              <a:t>：</a:t>
            </a:r>
            <a:r>
              <a:rPr lang="en-US" altLang="zh-CN" dirty="0" smtClean="0"/>
              <a:t>  </a:t>
            </a:r>
            <a:endParaRPr lang="en-US" altLang="zh-CN"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804" y="1907411"/>
            <a:ext cx="5672869" cy="4219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64477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1AD99CFC-5438-4FD9-ABCA-B764961BC2B4}"/>
              </a:ext>
            </a:extLst>
          </p:cNvPr>
          <p:cNvSpPr>
            <a:spLocks noGrp="1"/>
          </p:cNvSpPr>
          <p:nvPr>
            <p:ph type="title"/>
          </p:nvPr>
        </p:nvSpPr>
        <p:spPr>
          <a:xfrm>
            <a:off x="4831466" y="3356541"/>
            <a:ext cx="10113264" cy="594360"/>
          </a:xfrm>
        </p:spPr>
        <p:txBody>
          <a:bodyPr/>
          <a:lstStyle/>
          <a:p>
            <a:r>
              <a:rPr lang="zh-CN" altLang="en-US" sz="4400" b="1">
                <a:solidFill>
                  <a:srgbClr val="FF0000"/>
                </a:solidFill>
              </a:rPr>
              <a:t>总体</a:t>
            </a:r>
            <a:r>
              <a:rPr lang="zh-CN" altLang="en-US" sz="4400" b="1" smtClean="0">
                <a:solidFill>
                  <a:srgbClr val="FF0000"/>
                </a:solidFill>
              </a:rPr>
              <a:t>设计</a:t>
            </a:r>
            <a:endParaRPr lang="zh-CN" altLang="en-US" sz="4400" b="1" dirty="0">
              <a:solidFill>
                <a:srgbClr val="FF0000"/>
              </a:solidFill>
            </a:endParaRPr>
          </a:p>
        </p:txBody>
      </p:sp>
      <p:pic>
        <p:nvPicPr>
          <p:cNvPr id="15" name="图片占位符 14">
            <a:extLst>
              <a:ext uri="{FF2B5EF4-FFF2-40B4-BE49-F238E27FC236}">
                <a16:creationId xmlns="" xmlns:a16="http://schemas.microsoft.com/office/drawing/2014/main" id="{4EA691CC-303C-41CF-A487-3849AE3C54E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8990" b="18990"/>
          <a:stretch>
            <a:fillRect/>
          </a:stretch>
        </p:blipFill>
        <p:spPr>
          <a:xfrm>
            <a:off x="4638917" y="-15105"/>
            <a:ext cx="2914167" cy="2426191"/>
          </a:xfrm>
        </p:spPr>
      </p:pic>
      <p:sp>
        <p:nvSpPr>
          <p:cNvPr id="5" name="文本占位符 4">
            <a:extLst>
              <a:ext uri="{FF2B5EF4-FFF2-40B4-BE49-F238E27FC236}">
                <a16:creationId xmlns="" xmlns:a16="http://schemas.microsoft.com/office/drawing/2014/main" id="{EF6BEEDA-501B-495F-9A34-699B5E66B119}"/>
              </a:ext>
            </a:extLst>
          </p:cNvPr>
          <p:cNvSpPr>
            <a:spLocks noGrp="1"/>
          </p:cNvSpPr>
          <p:nvPr>
            <p:ph type="body" sz="half" idx="2"/>
          </p:nvPr>
        </p:nvSpPr>
        <p:spPr/>
        <p:txBody>
          <a:bodyPr/>
          <a:lstStyle/>
          <a:p>
            <a:endParaRPr lang="zh-CN" altLang="en-US" dirty="0"/>
          </a:p>
        </p:txBody>
      </p:sp>
      <p:pic>
        <p:nvPicPr>
          <p:cNvPr id="17" name="图片 16">
            <a:extLst>
              <a:ext uri="{FF2B5EF4-FFF2-40B4-BE49-F238E27FC236}">
                <a16:creationId xmlns="" xmlns:a16="http://schemas.microsoft.com/office/drawing/2014/main" id="{B562B26B-CBAE-42C1-9878-B19B34FD4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649" y="1742966"/>
            <a:ext cx="4638899" cy="3227151"/>
          </a:xfrm>
          <a:prstGeom prst="rect">
            <a:avLst/>
          </a:prstGeom>
        </p:spPr>
      </p:pic>
      <p:pic>
        <p:nvPicPr>
          <p:cNvPr id="19" name="图片 18">
            <a:extLst>
              <a:ext uri="{FF2B5EF4-FFF2-40B4-BE49-F238E27FC236}">
                <a16:creationId xmlns="" xmlns:a16="http://schemas.microsoft.com/office/drawing/2014/main" id="{8F07F0F5-F471-46D0-869E-7362A732D5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42966"/>
            <a:ext cx="4623352" cy="3227151"/>
          </a:xfrm>
          <a:prstGeom prst="rect">
            <a:avLst/>
          </a:prstGeom>
        </p:spPr>
      </p:pic>
      <p:pic>
        <p:nvPicPr>
          <p:cNvPr id="21" name="图片 20">
            <a:extLst>
              <a:ext uri="{FF2B5EF4-FFF2-40B4-BE49-F238E27FC236}">
                <a16:creationId xmlns="" xmlns:a16="http://schemas.microsoft.com/office/drawing/2014/main" id="{36DAA7E1-7017-45F2-9EA3-557EAD213B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3353" y="4899991"/>
            <a:ext cx="2937014" cy="1958010"/>
          </a:xfrm>
          <a:prstGeom prst="rect">
            <a:avLst/>
          </a:prstGeom>
        </p:spPr>
      </p:pic>
    </p:spTree>
    <p:extLst>
      <p:ext uri="{BB962C8B-B14F-4D97-AF65-F5344CB8AC3E}">
        <p14:creationId xmlns:p14="http://schemas.microsoft.com/office/powerpoint/2010/main" val="16919821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smtClean="0"/>
              <a:t>7</a:t>
            </a:r>
            <a:r>
              <a:rPr lang="zh-CN" altLang="zh-CN" sz="2800" dirty="0" smtClean="0"/>
              <a:t>）</a:t>
            </a:r>
            <a:r>
              <a:rPr lang="zh-CN" altLang="zh-CN" sz="2800" dirty="0"/>
              <a:t>验证账号密码模块</a:t>
            </a:r>
          </a:p>
        </p:txBody>
      </p:sp>
      <p:sp>
        <p:nvSpPr>
          <p:cNvPr id="5" name="TextBox 4"/>
          <p:cNvSpPr txBox="1"/>
          <p:nvPr/>
        </p:nvSpPr>
        <p:spPr>
          <a:xfrm>
            <a:off x="1079849" y="1733967"/>
            <a:ext cx="7317391" cy="1754326"/>
          </a:xfrm>
          <a:prstGeom prst="rect">
            <a:avLst/>
          </a:prstGeom>
          <a:noFill/>
        </p:spPr>
        <p:txBody>
          <a:bodyPr wrap="square" rtlCol="0">
            <a:spAutoFit/>
          </a:bodyPr>
          <a:lstStyle/>
          <a:p>
            <a:r>
              <a:rPr lang="en-US" altLang="zh-CN" dirty="0"/>
              <a:t> </a:t>
            </a:r>
            <a:r>
              <a:rPr lang="en-US" altLang="zh-CN" dirty="0" smtClean="0"/>
              <a:t> </a:t>
            </a:r>
            <a:r>
              <a:rPr lang="zh-CN" altLang="zh-CN" dirty="0" smtClean="0"/>
              <a:t>功能</a:t>
            </a:r>
            <a:r>
              <a:rPr lang="zh-CN" altLang="zh-CN" dirty="0"/>
              <a:t>：验证管理员账号与密码</a:t>
            </a:r>
          </a:p>
          <a:p>
            <a:r>
              <a:rPr lang="en-US" altLang="zh-CN" dirty="0"/>
              <a:t>  </a:t>
            </a:r>
            <a:r>
              <a:rPr lang="zh-CN" altLang="zh-CN" dirty="0"/>
              <a:t>输入项目：输入用户名和密码</a:t>
            </a:r>
          </a:p>
          <a:p>
            <a:r>
              <a:rPr lang="en-US" altLang="zh-CN" dirty="0"/>
              <a:t>  </a:t>
            </a:r>
            <a:r>
              <a:rPr lang="zh-CN" altLang="zh-CN" dirty="0"/>
              <a:t>输出项目：管理员权限页面</a:t>
            </a:r>
          </a:p>
          <a:p>
            <a:r>
              <a:rPr lang="en-US" altLang="zh-CN" dirty="0"/>
              <a:t>  </a:t>
            </a:r>
            <a:r>
              <a:rPr lang="zh-CN" altLang="zh-CN" dirty="0"/>
              <a:t>储存分配：程序运行需要占用内存至多</a:t>
            </a:r>
            <a:r>
              <a:rPr lang="en-US" altLang="zh-CN" dirty="0" smtClean="0"/>
              <a:t>1MB</a:t>
            </a:r>
          </a:p>
          <a:p>
            <a:r>
              <a:rPr lang="en-US" altLang="zh-CN" dirty="0" smtClean="0"/>
              <a:t>  </a:t>
            </a:r>
            <a:r>
              <a:rPr lang="zh-CN" altLang="en-US" dirty="0" smtClean="0"/>
              <a:t>接口：</a:t>
            </a:r>
            <a:r>
              <a:rPr lang="en-US" altLang="zh-CN" dirty="0" err="1" smtClean="0"/>
              <a:t>wx.request</a:t>
            </a:r>
            <a:r>
              <a:rPr lang="en-US" altLang="zh-CN" dirty="0" smtClean="0"/>
              <a:t> </a:t>
            </a:r>
            <a:r>
              <a:rPr lang="zh-CN" altLang="zh-CN" dirty="0"/>
              <a:t>、</a:t>
            </a:r>
            <a:r>
              <a:rPr lang="en-US" altLang="zh-CN" dirty="0" err="1"/>
              <a:t>wx</a:t>
            </a:r>
            <a:r>
              <a:rPr lang="en-US" altLang="zh-CN" dirty="0"/>
              <a:t>. </a:t>
            </a:r>
            <a:r>
              <a:rPr lang="en-US" altLang="zh-CN" dirty="0" err="1"/>
              <a:t>navigateTo</a:t>
            </a:r>
            <a:r>
              <a:rPr lang="zh-CN" altLang="zh-CN" dirty="0"/>
              <a:t>、</a:t>
            </a:r>
            <a:r>
              <a:rPr lang="en-US" altLang="zh-CN" dirty="0" err="1"/>
              <a:t>wx.navigateBack</a:t>
            </a:r>
            <a:r>
              <a:rPr lang="zh-CN" altLang="zh-CN" dirty="0"/>
              <a:t>、前台和后台的内部函数</a:t>
            </a:r>
            <a:r>
              <a:rPr lang="zh-CN" altLang="zh-CN" dirty="0" smtClean="0"/>
              <a:t>接口</a:t>
            </a:r>
            <a:endParaRPr lang="zh-CN" altLang="zh-CN" dirty="0"/>
          </a:p>
        </p:txBody>
      </p:sp>
    </p:spTree>
    <p:extLst>
      <p:ext uri="{BB962C8B-B14F-4D97-AF65-F5344CB8AC3E}">
        <p14:creationId xmlns:p14="http://schemas.microsoft.com/office/powerpoint/2010/main" val="326221487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78070"/>
            <a:ext cx="10058400" cy="702303"/>
          </a:xfrm>
        </p:spPr>
        <p:txBody>
          <a:bodyPr>
            <a:noAutofit/>
          </a:bodyPr>
          <a:lstStyle/>
          <a:p>
            <a:r>
              <a:rPr lang="en-US" altLang="zh-CN" sz="2800" dirty="0" smtClean="0"/>
              <a:t>7</a:t>
            </a:r>
            <a:r>
              <a:rPr lang="zh-CN" altLang="zh-CN" sz="2800" dirty="0" smtClean="0"/>
              <a:t>）</a:t>
            </a:r>
            <a:r>
              <a:rPr lang="zh-CN" altLang="zh-CN" sz="2800" dirty="0"/>
              <a:t>验证账号密码模块</a:t>
            </a:r>
          </a:p>
        </p:txBody>
      </p:sp>
      <p:sp>
        <p:nvSpPr>
          <p:cNvPr id="5" name="TextBox 4"/>
          <p:cNvSpPr txBox="1"/>
          <p:nvPr/>
        </p:nvSpPr>
        <p:spPr>
          <a:xfrm>
            <a:off x="1247489" y="1761052"/>
            <a:ext cx="7317391" cy="646331"/>
          </a:xfrm>
          <a:prstGeom prst="rect">
            <a:avLst/>
          </a:prstGeom>
          <a:noFill/>
        </p:spPr>
        <p:txBody>
          <a:bodyPr wrap="square" rtlCol="0">
            <a:spAutoFit/>
          </a:bodyPr>
          <a:lstStyle/>
          <a:p>
            <a:r>
              <a:rPr lang="en-US" altLang="zh-CN" dirty="0"/>
              <a:t> </a:t>
            </a:r>
            <a:r>
              <a:rPr lang="en-US" altLang="zh-CN" dirty="0" smtClean="0"/>
              <a:t> </a:t>
            </a:r>
            <a:r>
              <a:rPr lang="en-US" altLang="zh-CN" dirty="0"/>
              <a:t> </a:t>
            </a:r>
            <a:r>
              <a:rPr lang="zh-CN" altLang="zh-CN" dirty="0"/>
              <a:t>模块界面：</a:t>
            </a:r>
          </a:p>
          <a:p>
            <a:r>
              <a:rPr lang="en-US" altLang="zh-CN" dirty="0"/>
              <a:t>    </a:t>
            </a:r>
            <a:r>
              <a:rPr lang="zh-CN" altLang="zh-CN" dirty="0"/>
              <a:t>提交前：</a:t>
            </a:r>
            <a:endParaRPr lang="en-US" altLang="zh-CN" dirty="0"/>
          </a:p>
        </p:txBody>
      </p:sp>
      <p:pic>
        <p:nvPicPr>
          <p:cNvPr id="6" name="图片 5"/>
          <p:cNvPicPr/>
          <p:nvPr/>
        </p:nvPicPr>
        <p:blipFill>
          <a:blip r:embed="rId3"/>
          <a:stretch>
            <a:fillRect/>
          </a:stretch>
        </p:blipFill>
        <p:spPr>
          <a:xfrm>
            <a:off x="2139633" y="2630170"/>
            <a:ext cx="1807528" cy="3267710"/>
          </a:xfrm>
          <a:prstGeom prst="rect">
            <a:avLst/>
          </a:prstGeom>
        </p:spPr>
      </p:pic>
      <p:sp>
        <p:nvSpPr>
          <p:cNvPr id="4" name="TextBox 3"/>
          <p:cNvSpPr txBox="1"/>
          <p:nvPr/>
        </p:nvSpPr>
        <p:spPr>
          <a:xfrm>
            <a:off x="4906184" y="1761052"/>
            <a:ext cx="1525096" cy="369332"/>
          </a:xfrm>
          <a:prstGeom prst="rect">
            <a:avLst/>
          </a:prstGeom>
          <a:noFill/>
        </p:spPr>
        <p:txBody>
          <a:bodyPr wrap="square" rtlCol="0">
            <a:spAutoFit/>
          </a:bodyPr>
          <a:lstStyle/>
          <a:p>
            <a:r>
              <a:rPr lang="zh-CN" altLang="zh-CN" dirty="0"/>
              <a:t>正确提交后：</a:t>
            </a:r>
            <a:endParaRPr lang="zh-CN" altLang="en-US" dirty="0"/>
          </a:p>
        </p:txBody>
      </p:sp>
      <p:pic>
        <p:nvPicPr>
          <p:cNvPr id="7" name="图片 6"/>
          <p:cNvPicPr/>
          <p:nvPr/>
        </p:nvPicPr>
        <p:blipFill>
          <a:blip r:embed="rId4"/>
          <a:stretch>
            <a:fillRect/>
          </a:stretch>
        </p:blipFill>
        <p:spPr>
          <a:xfrm>
            <a:off x="5668732" y="2437863"/>
            <a:ext cx="3114040" cy="2047240"/>
          </a:xfrm>
          <a:prstGeom prst="rect">
            <a:avLst/>
          </a:prstGeom>
        </p:spPr>
      </p:pic>
    </p:spTree>
    <p:extLst>
      <p:ext uri="{BB962C8B-B14F-4D97-AF65-F5344CB8AC3E}">
        <p14:creationId xmlns:p14="http://schemas.microsoft.com/office/powerpoint/2010/main" val="36292448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9FD4227C-E9E1-4D7A-AEE1-0E39608ED831}"/>
              </a:ext>
            </a:extLst>
          </p:cNvPr>
          <p:cNvSpPr>
            <a:spLocks noGrp="1"/>
          </p:cNvSpPr>
          <p:nvPr>
            <p:ph type="title"/>
          </p:nvPr>
        </p:nvSpPr>
        <p:spPr>
          <a:xfrm>
            <a:off x="1079849" y="533132"/>
            <a:ext cx="10058400" cy="702303"/>
          </a:xfrm>
        </p:spPr>
        <p:txBody>
          <a:bodyPr>
            <a:noAutofit/>
          </a:bodyPr>
          <a:lstStyle/>
          <a:p>
            <a:r>
              <a:rPr lang="en-US" altLang="zh-CN" sz="2800" dirty="0" smtClean="0"/>
              <a:t>7</a:t>
            </a:r>
            <a:r>
              <a:rPr lang="zh-CN" altLang="zh-CN" sz="2800" dirty="0" smtClean="0"/>
              <a:t>）</a:t>
            </a:r>
            <a:r>
              <a:rPr lang="zh-CN" altLang="zh-CN" sz="2800" dirty="0"/>
              <a:t>验证账号密码模块</a:t>
            </a:r>
          </a:p>
        </p:txBody>
      </p:sp>
      <p:sp>
        <p:nvSpPr>
          <p:cNvPr id="5" name="TextBox 4"/>
          <p:cNvSpPr txBox="1"/>
          <p:nvPr/>
        </p:nvSpPr>
        <p:spPr>
          <a:xfrm>
            <a:off x="1247487" y="1359456"/>
            <a:ext cx="7317391" cy="5355312"/>
          </a:xfrm>
          <a:prstGeom prst="rect">
            <a:avLst/>
          </a:prstGeom>
          <a:noFill/>
        </p:spPr>
        <p:txBody>
          <a:bodyPr wrap="square" rtlCol="0">
            <a:spAutoFit/>
          </a:bodyPr>
          <a:lstStyle/>
          <a:p>
            <a:r>
              <a:rPr lang="zh-CN" altLang="zh-CN" dirty="0"/>
              <a:t>流程逻辑</a:t>
            </a:r>
            <a:r>
              <a:rPr lang="zh-CN" altLang="zh-CN" dirty="0" smtClean="0"/>
              <a:t>：</a:t>
            </a:r>
            <a:endParaRPr lang="en-US" altLang="zh-CN" dirty="0" smtClean="0"/>
          </a:p>
          <a:p>
            <a:r>
              <a:rPr lang="en-US" altLang="zh-CN" dirty="0"/>
              <a:t> START</a:t>
            </a:r>
            <a:endParaRPr lang="zh-CN" altLang="zh-CN" dirty="0"/>
          </a:p>
          <a:p>
            <a:r>
              <a:rPr lang="en-US" altLang="zh-CN" dirty="0"/>
              <a:t>    Input account;</a:t>
            </a:r>
            <a:endParaRPr lang="zh-CN" altLang="zh-CN" dirty="0"/>
          </a:p>
          <a:p>
            <a:r>
              <a:rPr lang="en-US" altLang="zh-CN" dirty="0"/>
              <a:t>    Input password;</a:t>
            </a:r>
            <a:endParaRPr lang="zh-CN" altLang="zh-CN" dirty="0"/>
          </a:p>
          <a:p>
            <a:r>
              <a:rPr lang="en-US" altLang="zh-CN" dirty="0"/>
              <a:t>If(Submit)</a:t>
            </a:r>
            <a:endParaRPr lang="zh-CN" altLang="zh-CN" dirty="0"/>
          </a:p>
          <a:p>
            <a:r>
              <a:rPr lang="en-US" altLang="zh-CN" dirty="0"/>
              <a:t>  </a:t>
            </a:r>
            <a:r>
              <a:rPr lang="en-US" altLang="zh-CN" dirty="0" err="1"/>
              <a:t>Wx.request</a:t>
            </a:r>
            <a:r>
              <a:rPr lang="en-US" altLang="zh-CN" dirty="0"/>
              <a:t>({</a:t>
            </a:r>
            <a:endParaRPr lang="zh-CN" altLang="zh-CN" dirty="0"/>
          </a:p>
          <a:p>
            <a:r>
              <a:rPr lang="en-US" altLang="zh-CN" dirty="0"/>
              <a:t>    Upload account;</a:t>
            </a:r>
            <a:endParaRPr lang="zh-CN" altLang="zh-CN" dirty="0"/>
          </a:p>
          <a:p>
            <a:r>
              <a:rPr lang="en-US" altLang="zh-CN" dirty="0"/>
              <a:t>    Return item;</a:t>
            </a:r>
            <a:endParaRPr lang="zh-CN" altLang="zh-CN" dirty="0"/>
          </a:p>
          <a:p>
            <a:r>
              <a:rPr lang="en-US" altLang="zh-CN" dirty="0"/>
              <a:t>})</a:t>
            </a:r>
            <a:endParaRPr lang="zh-CN" altLang="zh-CN" dirty="0"/>
          </a:p>
          <a:p>
            <a:r>
              <a:rPr lang="en-US" altLang="zh-CN" dirty="0"/>
              <a:t>If(item == password){</a:t>
            </a:r>
            <a:endParaRPr lang="zh-CN" altLang="zh-CN" dirty="0"/>
          </a:p>
          <a:p>
            <a:r>
              <a:rPr lang="en-US" altLang="zh-CN" dirty="0"/>
              <a:t>  </a:t>
            </a:r>
            <a:r>
              <a:rPr lang="en-US" altLang="zh-CN" dirty="0" err="1"/>
              <a:t>wx.navigateTo</a:t>
            </a:r>
            <a:r>
              <a:rPr lang="en-US" altLang="zh-CN" dirty="0"/>
              <a:t>;</a:t>
            </a:r>
            <a:endParaRPr lang="zh-CN" altLang="zh-CN" dirty="0"/>
          </a:p>
          <a:p>
            <a:r>
              <a:rPr lang="en-US" altLang="zh-CN" dirty="0"/>
              <a:t>}</a:t>
            </a:r>
            <a:endParaRPr lang="zh-CN" altLang="zh-CN" dirty="0"/>
          </a:p>
          <a:p>
            <a:r>
              <a:rPr lang="en-US" altLang="zh-CN" dirty="0"/>
              <a:t>Else if(reset){</a:t>
            </a:r>
            <a:endParaRPr lang="zh-CN" altLang="zh-CN" dirty="0"/>
          </a:p>
          <a:p>
            <a:r>
              <a:rPr lang="en-US" altLang="zh-CN" dirty="0"/>
              <a:t>  </a:t>
            </a:r>
            <a:r>
              <a:rPr lang="en-US" altLang="zh-CN" dirty="0" err="1"/>
              <a:t>setData</a:t>
            </a:r>
            <a:r>
              <a:rPr lang="en-US" altLang="zh-CN" dirty="0"/>
              <a:t> : </a:t>
            </a:r>
            <a:r>
              <a:rPr lang="en-US" altLang="zh-CN" dirty="0" err="1"/>
              <a:t>allValue</a:t>
            </a:r>
            <a:r>
              <a:rPr lang="en-US" altLang="zh-CN" dirty="0"/>
              <a:t>: ''</a:t>
            </a:r>
            <a:endParaRPr lang="zh-CN" altLang="zh-CN" dirty="0"/>
          </a:p>
          <a:p>
            <a:r>
              <a:rPr lang="en-US" altLang="zh-CN" dirty="0"/>
              <a:t>}</a:t>
            </a:r>
            <a:endParaRPr lang="zh-CN" altLang="zh-CN" dirty="0"/>
          </a:p>
          <a:p>
            <a:r>
              <a:rPr lang="en-US" altLang="zh-CN" dirty="0"/>
              <a:t>Else{</a:t>
            </a:r>
            <a:endParaRPr lang="zh-CN" altLang="zh-CN" dirty="0"/>
          </a:p>
          <a:p>
            <a:r>
              <a:rPr lang="en-US" altLang="zh-CN" dirty="0"/>
              <a:t>  </a:t>
            </a:r>
            <a:r>
              <a:rPr lang="en-US" altLang="zh-CN" dirty="0" err="1"/>
              <a:t>wx.navigateBack</a:t>
            </a:r>
            <a:r>
              <a:rPr lang="en-US" altLang="zh-CN" dirty="0"/>
              <a:t>;</a:t>
            </a:r>
            <a:endParaRPr lang="zh-CN" altLang="zh-CN" dirty="0"/>
          </a:p>
          <a:p>
            <a:r>
              <a:rPr lang="en-US" altLang="zh-CN" dirty="0"/>
              <a:t>}</a:t>
            </a:r>
            <a:endParaRPr lang="zh-CN" altLang="zh-CN" dirty="0"/>
          </a:p>
          <a:p>
            <a:r>
              <a:rPr lang="en-US" altLang="zh-CN" dirty="0"/>
              <a:t>  STOP</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910" y="1809750"/>
            <a:ext cx="5219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26669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descr="C:\Users\46507\Desktop\O[PR)B7]QRC8DN}ORY4HLC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837" y="425004"/>
            <a:ext cx="5695405" cy="573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068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 xmlns:a16="http://schemas.microsoft.com/office/drawing/2014/main" id="{20D45BDF-1778-4221-B7C8-CFF1051F1196}"/>
              </a:ext>
            </a:extLst>
          </p:cNvPr>
          <p:cNvSpPr>
            <a:spLocks noGrp="1"/>
          </p:cNvSpPr>
          <p:nvPr>
            <p:ph type="title"/>
          </p:nvPr>
        </p:nvSpPr>
        <p:spPr>
          <a:xfrm>
            <a:off x="1079849" y="5833203"/>
            <a:ext cx="10113264" cy="822960"/>
          </a:xfrm>
        </p:spPr>
        <p:txBody>
          <a:bodyPr/>
          <a:lstStyle/>
          <a:p>
            <a:r>
              <a:rPr lang="zh-CN" altLang="en-US" dirty="0"/>
              <a:t>                                               结束</a:t>
            </a:r>
          </a:p>
        </p:txBody>
      </p:sp>
      <p:sp>
        <p:nvSpPr>
          <p:cNvPr id="7" name="文本占位符 6">
            <a:extLst>
              <a:ext uri="{FF2B5EF4-FFF2-40B4-BE49-F238E27FC236}">
                <a16:creationId xmlns="" xmlns:a16="http://schemas.microsoft.com/office/drawing/2014/main" id="{F4C739F8-ACF1-42D8-BE73-324213B295A5}"/>
              </a:ext>
            </a:extLst>
          </p:cNvPr>
          <p:cNvSpPr>
            <a:spLocks noGrp="1"/>
          </p:cNvSpPr>
          <p:nvPr>
            <p:ph type="body" sz="half" idx="2"/>
          </p:nvPr>
        </p:nvSpPr>
        <p:spPr/>
        <p:txBody>
          <a:bodyPr/>
          <a:lstStyle/>
          <a:p>
            <a:endParaRPr lang="zh-CN" altLang="en-US"/>
          </a:p>
        </p:txBody>
      </p:sp>
      <p:pic>
        <p:nvPicPr>
          <p:cNvPr id="13" name="图片占位符 12">
            <a:extLst>
              <a:ext uri="{FF2B5EF4-FFF2-40B4-BE49-F238E27FC236}">
                <a16:creationId xmlns="" xmlns:a16="http://schemas.microsoft.com/office/drawing/2014/main" id="{39BB5DA6-5F1F-4880-A483-7F4A51DB509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3125" b="23125"/>
          <a:stretch>
            <a:fillRect/>
          </a:stretch>
        </p:blipFill>
        <p:spPr/>
      </p:pic>
    </p:spTree>
    <p:extLst>
      <p:ext uri="{BB962C8B-B14F-4D97-AF65-F5344CB8AC3E}">
        <p14:creationId xmlns:p14="http://schemas.microsoft.com/office/powerpoint/2010/main" val="75323711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462" y="5880171"/>
            <a:ext cx="913306" cy="977829"/>
          </a:xfrm>
          <a:prstGeom prst="rect">
            <a:avLst/>
          </a:prstGeom>
        </p:spPr>
      </p:pic>
      <p:sp>
        <p:nvSpPr>
          <p:cNvPr id="6" name="标题 5">
            <a:extLst>
              <a:ext uri="{FF2B5EF4-FFF2-40B4-BE49-F238E27FC236}">
                <a16:creationId xmlns="" xmlns:a16="http://schemas.microsoft.com/office/drawing/2014/main" id="{E8F456A8-B824-4C8F-882A-BCCE9A0A9507}"/>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 xmlns:a16="http://schemas.microsoft.com/office/drawing/2014/main" id="{27985FE6-F835-44C1-BAC9-C7334DBBBC0D}"/>
              </a:ext>
            </a:extLst>
          </p:cNvPr>
          <p:cNvSpPr>
            <a:spLocks noGrp="1"/>
          </p:cNvSpPr>
          <p:nvPr>
            <p:ph idx="1"/>
          </p:nvPr>
        </p:nvSpPr>
        <p:spPr/>
        <p:txBody>
          <a:bodyPr>
            <a:normAutofit lnSpcReduction="10000"/>
          </a:bodyPr>
          <a:lstStyle/>
          <a:p>
            <a:r>
              <a:rPr lang="zh-CN" altLang="en-US" sz="4000" b="1" dirty="0"/>
              <a:t>需求概述</a:t>
            </a:r>
            <a:endParaRPr lang="zh-CN" altLang="zh-CN" sz="4000" b="1" dirty="0"/>
          </a:p>
          <a:p>
            <a:r>
              <a:rPr lang="zh-CN" altLang="en-US" dirty="0" smtClean="0"/>
              <a:t>本软件有如下几方面功能</a:t>
            </a:r>
            <a:endParaRPr lang="en-US" altLang="zh-CN" dirty="0" smtClean="0"/>
          </a:p>
          <a:p>
            <a:r>
              <a:rPr lang="zh-CN" altLang="en-US" dirty="0"/>
              <a:t>（</a:t>
            </a:r>
            <a:r>
              <a:rPr lang="en-US" altLang="zh-CN" dirty="0"/>
              <a:t>1</a:t>
            </a:r>
            <a:r>
              <a:rPr lang="zh-CN" altLang="en-US" dirty="0"/>
              <a:t>）生成问卷功能</a:t>
            </a:r>
          </a:p>
          <a:p>
            <a:r>
              <a:rPr lang="zh-CN" altLang="en-US" dirty="0"/>
              <a:t>前台显示的问题由后台数据库中的指定的问题表动态生成</a:t>
            </a:r>
          </a:p>
          <a:p>
            <a:r>
              <a:rPr lang="zh-CN" altLang="en-US" dirty="0"/>
              <a:t>（</a:t>
            </a:r>
            <a:r>
              <a:rPr lang="en-US" altLang="zh-CN" dirty="0"/>
              <a:t>2</a:t>
            </a:r>
            <a:r>
              <a:rPr lang="zh-CN" altLang="en-US" dirty="0"/>
              <a:t>）用户填写问卷功能</a:t>
            </a:r>
          </a:p>
          <a:p>
            <a:r>
              <a:rPr lang="zh-CN" altLang="en-US" dirty="0"/>
              <a:t>用户可查看问卷并对问卷进行填写</a:t>
            </a:r>
          </a:p>
          <a:p>
            <a:r>
              <a:rPr lang="zh-CN" altLang="en-US" dirty="0"/>
              <a:t>（</a:t>
            </a:r>
            <a:r>
              <a:rPr lang="en-US" altLang="zh-CN" dirty="0"/>
              <a:t>3</a:t>
            </a:r>
            <a:r>
              <a:rPr lang="zh-CN" altLang="en-US" dirty="0"/>
              <a:t>）收集问卷功能</a:t>
            </a:r>
          </a:p>
          <a:p>
            <a:r>
              <a:rPr lang="zh-CN" altLang="en-US" dirty="0"/>
              <a:t>用户提交后的问卷结果可以上传到腾讯云的云端数据库中</a:t>
            </a:r>
          </a:p>
          <a:p>
            <a:r>
              <a:rPr lang="zh-CN" altLang="en-US" dirty="0"/>
              <a:t>（</a:t>
            </a:r>
            <a:r>
              <a:rPr lang="en-US" altLang="zh-CN" dirty="0"/>
              <a:t>4</a:t>
            </a:r>
            <a:r>
              <a:rPr lang="zh-CN" altLang="en-US" dirty="0"/>
              <a:t>）表单验证功能</a:t>
            </a:r>
          </a:p>
          <a:p>
            <a:r>
              <a:rPr lang="zh-CN" altLang="en-US" dirty="0"/>
              <a:t>用户必须将全部问题答完才能提交问卷</a:t>
            </a:r>
          </a:p>
          <a:p>
            <a:r>
              <a:rPr lang="zh-CN" altLang="en-US" dirty="0"/>
              <a:t>（</a:t>
            </a:r>
            <a:r>
              <a:rPr lang="en-US" altLang="zh-CN" dirty="0"/>
              <a:t>5</a:t>
            </a:r>
            <a:r>
              <a:rPr lang="zh-CN" altLang="en-US" dirty="0"/>
              <a:t>）管理员登录验证功能</a:t>
            </a:r>
          </a:p>
          <a:p>
            <a:r>
              <a:rPr lang="zh-CN" altLang="en-US" dirty="0"/>
              <a:t>具有管理员权限的用户可登录至小程序后台修改问卷</a:t>
            </a:r>
          </a:p>
          <a:p>
            <a:endParaRPr lang="zh-CN" altLang="en-US" dirty="0"/>
          </a:p>
        </p:txBody>
      </p:sp>
      <p:sp>
        <p:nvSpPr>
          <p:cNvPr id="8" name="文本占位符 7">
            <a:extLst>
              <a:ext uri="{FF2B5EF4-FFF2-40B4-BE49-F238E27FC236}">
                <a16:creationId xmlns="" xmlns:a16="http://schemas.microsoft.com/office/drawing/2014/main" id="{8DA67858-E5B3-4DF2-AFEA-D099D8A8BD78}"/>
              </a:ext>
            </a:extLst>
          </p:cNvPr>
          <p:cNvSpPr>
            <a:spLocks noGrp="1"/>
          </p:cNvSpPr>
          <p:nvPr>
            <p:ph type="body" sz="half" idx="2"/>
          </p:nvPr>
        </p:nvSpPr>
        <p:spPr/>
        <p:txBody>
          <a:bodyPr/>
          <a:lstStyle/>
          <a:p>
            <a:endParaRPr lang="zh-CN" altLang="en-US" dirty="0"/>
          </a:p>
        </p:txBody>
      </p:sp>
      <p:pic>
        <p:nvPicPr>
          <p:cNvPr id="12" name="图片 11">
            <a:extLst>
              <a:ext uri="{FF2B5EF4-FFF2-40B4-BE49-F238E27FC236}">
                <a16:creationId xmlns="" xmlns:a16="http://schemas.microsoft.com/office/drawing/2014/main" id="{B4560DB5-B23C-4698-B1F8-B803BE9EF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 y="0"/>
            <a:ext cx="4103948" cy="6858000"/>
          </a:xfrm>
          <a:prstGeom prst="rect">
            <a:avLst/>
          </a:prstGeom>
        </p:spPr>
      </p:pic>
    </p:spTree>
    <p:extLst>
      <p:ext uri="{BB962C8B-B14F-4D97-AF65-F5344CB8AC3E}">
        <p14:creationId xmlns:p14="http://schemas.microsoft.com/office/powerpoint/2010/main" val="2273276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462" y="5880171"/>
            <a:ext cx="913306" cy="977829"/>
          </a:xfrm>
          <a:prstGeom prst="rect">
            <a:avLst/>
          </a:prstGeom>
        </p:spPr>
      </p:pic>
      <p:sp>
        <p:nvSpPr>
          <p:cNvPr id="6" name="标题 5">
            <a:extLst>
              <a:ext uri="{FF2B5EF4-FFF2-40B4-BE49-F238E27FC236}">
                <a16:creationId xmlns="" xmlns:a16="http://schemas.microsoft.com/office/drawing/2014/main" id="{E8F456A8-B824-4C8F-882A-BCCE9A0A9507}"/>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 xmlns:a16="http://schemas.microsoft.com/office/drawing/2014/main" id="{27985FE6-F835-44C1-BAC9-C7334DBBBC0D}"/>
              </a:ext>
            </a:extLst>
          </p:cNvPr>
          <p:cNvSpPr>
            <a:spLocks noGrp="1"/>
          </p:cNvSpPr>
          <p:nvPr>
            <p:ph idx="1"/>
          </p:nvPr>
        </p:nvSpPr>
        <p:spPr/>
        <p:txBody>
          <a:bodyPr>
            <a:normAutofit fontScale="85000" lnSpcReduction="20000"/>
          </a:bodyPr>
          <a:lstStyle/>
          <a:p>
            <a:r>
              <a:rPr lang="zh-CN" altLang="en-US" sz="4000" b="1" dirty="0"/>
              <a:t>需求概述</a:t>
            </a:r>
            <a:endParaRPr lang="zh-CN" altLang="zh-CN" sz="4000" b="1" dirty="0"/>
          </a:p>
          <a:p>
            <a:r>
              <a:rPr lang="zh-CN" altLang="en-US" dirty="0"/>
              <a:t>（</a:t>
            </a:r>
            <a:r>
              <a:rPr lang="en-US" altLang="zh-CN" dirty="0"/>
              <a:t>6</a:t>
            </a:r>
            <a:r>
              <a:rPr lang="zh-CN" altLang="en-US" dirty="0"/>
              <a:t>）管理员修改问卷功能</a:t>
            </a:r>
          </a:p>
          <a:p>
            <a:r>
              <a:rPr lang="zh-CN" altLang="en-US" dirty="0"/>
              <a:t>管理员有权限对问卷中的问题进行增删改查等基本操作</a:t>
            </a:r>
          </a:p>
          <a:p>
            <a:r>
              <a:rPr lang="zh-CN" altLang="en-US" dirty="0"/>
              <a:t>（</a:t>
            </a:r>
            <a:r>
              <a:rPr lang="en-US" altLang="zh-CN" dirty="0"/>
              <a:t>7</a:t>
            </a:r>
            <a:r>
              <a:rPr lang="zh-CN" altLang="en-US" dirty="0"/>
              <a:t>）管理员发布问卷功能</a:t>
            </a:r>
          </a:p>
          <a:p>
            <a:r>
              <a:rPr lang="zh-CN" altLang="en-US" dirty="0"/>
              <a:t>不同管理员可以发布不同的问卷并记录在数据库中</a:t>
            </a:r>
          </a:p>
          <a:p>
            <a:r>
              <a:rPr lang="zh-CN" altLang="en-US" dirty="0"/>
              <a:t>（</a:t>
            </a:r>
            <a:r>
              <a:rPr lang="en-US" altLang="zh-CN" dirty="0"/>
              <a:t>8</a:t>
            </a:r>
            <a:r>
              <a:rPr lang="zh-CN" altLang="en-US" dirty="0"/>
              <a:t>）导入或导出</a:t>
            </a:r>
          </a:p>
          <a:p>
            <a:r>
              <a:rPr lang="zh-CN" altLang="en-US" dirty="0"/>
              <a:t>数据库中的数据均可导入或导出到其他设备中</a:t>
            </a:r>
          </a:p>
          <a:p>
            <a:r>
              <a:rPr lang="zh-CN" altLang="en-US" dirty="0"/>
              <a:t>（</a:t>
            </a:r>
            <a:r>
              <a:rPr lang="en-US" altLang="zh-CN" dirty="0"/>
              <a:t>9</a:t>
            </a:r>
            <a:r>
              <a:rPr lang="zh-CN" altLang="en-US" dirty="0"/>
              <a:t>）对于用户的推荐功能</a:t>
            </a:r>
          </a:p>
          <a:p>
            <a:pPr>
              <a:lnSpc>
                <a:spcPct val="120000"/>
              </a:lnSpc>
            </a:pPr>
            <a:r>
              <a:rPr lang="zh-CN" altLang="en-US" dirty="0"/>
              <a:t>数据库管理员可对数据库中导出的填写问卷结果进行分析，对一个指定的用户分别进行基于用户的协同推荐算法和基于物品的协同推荐算法分析，算出与该用户相关度较高的五个用户并根据这五个用户所选择的物品计算每个物品的权重，选择权重最高的前五个物品对该用户进行推荐</a:t>
            </a:r>
          </a:p>
          <a:p>
            <a:r>
              <a:rPr lang="zh-CN" altLang="en-US" dirty="0"/>
              <a:t>（</a:t>
            </a:r>
            <a:r>
              <a:rPr lang="en-US" altLang="zh-CN" dirty="0"/>
              <a:t>10</a:t>
            </a:r>
            <a:r>
              <a:rPr lang="zh-CN" altLang="en-US" dirty="0"/>
              <a:t>）	推送功能</a:t>
            </a:r>
          </a:p>
          <a:p>
            <a:r>
              <a:rPr lang="zh-CN" altLang="en-US" dirty="0"/>
              <a:t>管理员可对数据分析结果以发送邮件的方式进行推送</a:t>
            </a:r>
          </a:p>
          <a:p>
            <a:endParaRPr lang="zh-CN" altLang="en-US" dirty="0"/>
          </a:p>
        </p:txBody>
      </p:sp>
      <p:sp>
        <p:nvSpPr>
          <p:cNvPr id="8" name="文本占位符 7">
            <a:extLst>
              <a:ext uri="{FF2B5EF4-FFF2-40B4-BE49-F238E27FC236}">
                <a16:creationId xmlns="" xmlns:a16="http://schemas.microsoft.com/office/drawing/2014/main" id="{8DA67858-E5B3-4DF2-AFEA-D099D8A8BD78}"/>
              </a:ext>
            </a:extLst>
          </p:cNvPr>
          <p:cNvSpPr>
            <a:spLocks noGrp="1"/>
          </p:cNvSpPr>
          <p:nvPr>
            <p:ph type="body" sz="half" idx="2"/>
          </p:nvPr>
        </p:nvSpPr>
        <p:spPr/>
        <p:txBody>
          <a:bodyPr/>
          <a:lstStyle/>
          <a:p>
            <a:endParaRPr lang="zh-CN" altLang="en-US" dirty="0"/>
          </a:p>
        </p:txBody>
      </p:sp>
      <p:pic>
        <p:nvPicPr>
          <p:cNvPr id="12" name="图片 11">
            <a:extLst>
              <a:ext uri="{FF2B5EF4-FFF2-40B4-BE49-F238E27FC236}">
                <a16:creationId xmlns="" xmlns:a16="http://schemas.microsoft.com/office/drawing/2014/main" id="{B4560DB5-B23C-4698-B1F8-B803BE9EF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 y="0"/>
            <a:ext cx="4103948" cy="6858000"/>
          </a:xfrm>
          <a:prstGeom prst="rect">
            <a:avLst/>
          </a:prstGeom>
        </p:spPr>
      </p:pic>
    </p:spTree>
    <p:extLst>
      <p:ext uri="{BB962C8B-B14F-4D97-AF65-F5344CB8AC3E}">
        <p14:creationId xmlns:p14="http://schemas.microsoft.com/office/powerpoint/2010/main" val="4049149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11" name="图片 10">
            <a:extLst>
              <a:ext uri="{FF2B5EF4-FFF2-40B4-BE49-F238E27FC236}">
                <a16:creationId xmlns="" xmlns:a16="http://schemas.microsoft.com/office/drawing/2014/main" id="{A29A0643-AC49-426F-95B6-805E0337A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1702904"/>
            <a:ext cx="4716015" cy="3452191"/>
          </a:xfrm>
          <a:prstGeom prst="rect">
            <a:avLst/>
          </a:prstGeom>
        </p:spPr>
      </p:pic>
      <p:pic>
        <p:nvPicPr>
          <p:cNvPr id="13" name="图片 12">
            <a:extLst>
              <a:ext uri="{FF2B5EF4-FFF2-40B4-BE49-F238E27FC236}">
                <a16:creationId xmlns="" xmlns:a16="http://schemas.microsoft.com/office/drawing/2014/main" id="{05294E2C-A807-45BB-A811-9A2845381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839" y="1702905"/>
            <a:ext cx="4716014" cy="3452190"/>
          </a:xfrm>
          <a:prstGeom prst="rect">
            <a:avLst/>
          </a:prstGeom>
        </p:spPr>
      </p:pic>
      <p:pic>
        <p:nvPicPr>
          <p:cNvPr id="15" name="图片 14">
            <a:extLst>
              <a:ext uri="{FF2B5EF4-FFF2-40B4-BE49-F238E27FC236}">
                <a16:creationId xmlns="" xmlns:a16="http://schemas.microsoft.com/office/drawing/2014/main" id="{7920B3CB-9556-4EF8-93F8-2F73C98D8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000" y="2506500"/>
            <a:ext cx="2010000" cy="1845000"/>
          </a:xfrm>
          <a:prstGeom prst="rect">
            <a:avLst/>
          </a:prstGeom>
        </p:spPr>
      </p:pic>
    </p:spTree>
    <p:extLst>
      <p:ext uri="{BB962C8B-B14F-4D97-AF65-F5344CB8AC3E}">
        <p14:creationId xmlns:p14="http://schemas.microsoft.com/office/powerpoint/2010/main" val="49602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 xmlns:a16="http://schemas.microsoft.com/office/drawing/2014/main" id="{A0BC23E7-8DF1-40E7-9AC8-973175E10478}"/>
              </a:ext>
            </a:extLst>
          </p:cNvPr>
          <p:cNvSpPr>
            <a:spLocks noGrp="1"/>
          </p:cNvSpPr>
          <p:nvPr>
            <p:ph type="title"/>
          </p:nvPr>
        </p:nvSpPr>
        <p:spPr>
          <a:xfrm>
            <a:off x="1166854" y="240452"/>
            <a:ext cx="10058400" cy="748454"/>
          </a:xfrm>
        </p:spPr>
        <p:txBody>
          <a:bodyPr/>
          <a:lstStyle/>
          <a:p>
            <a:r>
              <a:rPr lang="zh-CN" altLang="en-US" dirty="0" smtClean="0"/>
              <a:t>软件结构</a:t>
            </a:r>
            <a:endParaRPr lang="zh-CN" altLang="en-US" dirty="0"/>
          </a:p>
        </p:txBody>
      </p:sp>
      <p:sp>
        <p:nvSpPr>
          <p:cNvPr id="4" name="内容占位符 3">
            <a:extLst>
              <a:ext uri="{FF2B5EF4-FFF2-40B4-BE49-F238E27FC236}">
                <a16:creationId xmlns="" xmlns:a16="http://schemas.microsoft.com/office/drawing/2014/main" id="{46C7BAE6-FE4B-4DFC-A6FE-D20B81C27C56}"/>
              </a:ext>
            </a:extLst>
          </p:cNvPr>
          <p:cNvSpPr>
            <a:spLocks noGrp="1"/>
          </p:cNvSpPr>
          <p:nvPr>
            <p:ph idx="1"/>
          </p:nvPr>
        </p:nvSpPr>
        <p:spPr/>
        <p:txBody>
          <a:bodyPr>
            <a:noAutofit/>
          </a:bodyPr>
          <a:lstStyle/>
          <a:p>
            <a:r>
              <a:rPr lang="en-US" altLang="zh-CN" sz="2400" dirty="0"/>
              <a:t>(1)</a:t>
            </a:r>
            <a:r>
              <a:rPr lang="zh-CN" altLang="en-US" sz="2400" dirty="0"/>
              <a:t>顶层</a:t>
            </a:r>
            <a:r>
              <a:rPr lang="zh-CN" altLang="en-US" sz="2400" dirty="0" smtClean="0"/>
              <a:t>数据流图</a:t>
            </a:r>
            <a:endParaRPr lang="en-US" altLang="zh-CN" sz="2400" dirty="0" smtClean="0"/>
          </a:p>
          <a:p>
            <a:r>
              <a:rPr lang="en-US" altLang="zh-CN" sz="2400" dirty="0"/>
              <a:t> </a:t>
            </a:r>
            <a:r>
              <a:rPr lang="en-US" altLang="zh-CN" sz="2400" dirty="0" smtClean="0"/>
              <a:t>   </a:t>
            </a:r>
            <a:endParaRPr lang="zh-CN" altLang="en-US" sz="2400" dirty="0"/>
          </a:p>
        </p:txBody>
      </p:sp>
      <p:pic>
        <p:nvPicPr>
          <p:cNvPr id="5" name="图片 4"/>
          <p:cNvPicPr/>
          <p:nvPr/>
        </p:nvPicPr>
        <p:blipFill>
          <a:blip r:embed="rId3"/>
          <a:stretch>
            <a:fillRect/>
          </a:stretch>
        </p:blipFill>
        <p:spPr>
          <a:xfrm>
            <a:off x="2956956" y="2419667"/>
            <a:ext cx="6115792" cy="2686723"/>
          </a:xfrm>
          <a:prstGeom prst="rect">
            <a:avLst/>
          </a:prstGeom>
        </p:spPr>
      </p:pic>
    </p:spTree>
    <p:extLst>
      <p:ext uri="{BB962C8B-B14F-4D97-AF65-F5344CB8AC3E}">
        <p14:creationId xmlns:p14="http://schemas.microsoft.com/office/powerpoint/2010/main" val="3823979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 xmlns:a16="http://schemas.microsoft.com/office/drawing/2014/main" id="{D7624680-A2DF-48E9-B972-A246FF9722DC}"/>
              </a:ext>
            </a:extLst>
          </p:cNvPr>
          <p:cNvSpPr>
            <a:spLocks noGrp="1"/>
          </p:cNvSpPr>
          <p:nvPr>
            <p:ph type="title"/>
          </p:nvPr>
        </p:nvSpPr>
        <p:spPr>
          <a:xfrm>
            <a:off x="1176793" y="255322"/>
            <a:ext cx="10058400" cy="753461"/>
          </a:xfrm>
        </p:spPr>
        <p:txBody>
          <a:bodyPr>
            <a:normAutofit/>
          </a:bodyPr>
          <a:lstStyle/>
          <a:p>
            <a:r>
              <a:rPr lang="zh-CN" altLang="en-US" sz="4400" dirty="0" smtClean="0"/>
              <a:t>软件结构</a:t>
            </a:r>
            <a:endParaRPr lang="zh-CN" altLang="en-US" sz="4400" dirty="0"/>
          </a:p>
        </p:txBody>
      </p:sp>
      <p:sp>
        <p:nvSpPr>
          <p:cNvPr id="5" name="内容占位符 4">
            <a:extLst>
              <a:ext uri="{FF2B5EF4-FFF2-40B4-BE49-F238E27FC236}">
                <a16:creationId xmlns="" xmlns:a16="http://schemas.microsoft.com/office/drawing/2014/main" id="{9F9D71A8-77C6-4121-8250-2C68355D0312}"/>
              </a:ext>
            </a:extLst>
          </p:cNvPr>
          <p:cNvSpPr>
            <a:spLocks noGrp="1"/>
          </p:cNvSpPr>
          <p:nvPr>
            <p:ph idx="1"/>
          </p:nvPr>
        </p:nvSpPr>
        <p:spPr>
          <a:xfrm>
            <a:off x="1176793" y="1948070"/>
            <a:ext cx="10058400" cy="3901146"/>
          </a:xfrm>
        </p:spPr>
        <p:txBody>
          <a:bodyPr>
            <a:normAutofit/>
          </a:bodyPr>
          <a:lstStyle/>
          <a:p>
            <a:r>
              <a:rPr lang="zh-CN" altLang="en-US" sz="2800" dirty="0"/>
              <a:t>（</a:t>
            </a:r>
            <a:r>
              <a:rPr lang="en-US" altLang="zh-CN" sz="2800" dirty="0"/>
              <a:t>2</a:t>
            </a:r>
            <a:r>
              <a:rPr lang="zh-CN" altLang="en-US" sz="2800" dirty="0"/>
              <a:t>）二层</a:t>
            </a:r>
            <a:r>
              <a:rPr lang="zh-CN" altLang="en-US" sz="2800" dirty="0" smtClean="0"/>
              <a:t>数据流图</a:t>
            </a:r>
            <a:endParaRPr lang="en-US" altLang="zh-CN" sz="2800" dirty="0" smtClean="0"/>
          </a:p>
          <a:p>
            <a:endParaRPr lang="zh-CN" altLang="en-US" sz="2800" dirty="0"/>
          </a:p>
        </p:txBody>
      </p:sp>
      <p:pic>
        <p:nvPicPr>
          <p:cNvPr id="6" name="图片 5"/>
          <p:cNvPicPr/>
          <p:nvPr/>
        </p:nvPicPr>
        <p:blipFill>
          <a:blip r:embed="rId3"/>
          <a:stretch>
            <a:fillRect/>
          </a:stretch>
        </p:blipFill>
        <p:spPr>
          <a:xfrm>
            <a:off x="4800756" y="1856785"/>
            <a:ext cx="5274310" cy="4455795"/>
          </a:xfrm>
          <a:prstGeom prst="rect">
            <a:avLst/>
          </a:prstGeom>
        </p:spPr>
      </p:pic>
    </p:spTree>
    <p:extLst>
      <p:ext uri="{BB962C8B-B14F-4D97-AF65-F5344CB8AC3E}">
        <p14:creationId xmlns:p14="http://schemas.microsoft.com/office/powerpoint/2010/main" val="3923252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 xmlns:a16="http://schemas.microsoft.com/office/drawing/2014/main" id="{D7624680-A2DF-48E9-B972-A246FF9722DC}"/>
              </a:ext>
            </a:extLst>
          </p:cNvPr>
          <p:cNvSpPr>
            <a:spLocks noGrp="1"/>
          </p:cNvSpPr>
          <p:nvPr>
            <p:ph type="title"/>
          </p:nvPr>
        </p:nvSpPr>
        <p:spPr>
          <a:xfrm>
            <a:off x="1176793" y="255322"/>
            <a:ext cx="10058400" cy="753461"/>
          </a:xfrm>
        </p:spPr>
        <p:txBody>
          <a:bodyPr>
            <a:normAutofit/>
          </a:bodyPr>
          <a:lstStyle/>
          <a:p>
            <a:r>
              <a:rPr lang="zh-CN" altLang="en-US" sz="4400" dirty="0" smtClean="0"/>
              <a:t>软件结构</a:t>
            </a:r>
            <a:endParaRPr lang="zh-CN" altLang="en-US" sz="4400" dirty="0"/>
          </a:p>
        </p:txBody>
      </p:sp>
      <p:sp>
        <p:nvSpPr>
          <p:cNvPr id="5" name="内容占位符 4">
            <a:extLst>
              <a:ext uri="{FF2B5EF4-FFF2-40B4-BE49-F238E27FC236}">
                <a16:creationId xmlns="" xmlns:a16="http://schemas.microsoft.com/office/drawing/2014/main" id="{9F9D71A8-77C6-4121-8250-2C68355D0312}"/>
              </a:ext>
            </a:extLst>
          </p:cNvPr>
          <p:cNvSpPr>
            <a:spLocks noGrp="1"/>
          </p:cNvSpPr>
          <p:nvPr>
            <p:ph idx="1"/>
          </p:nvPr>
        </p:nvSpPr>
        <p:spPr>
          <a:xfrm>
            <a:off x="1176793" y="1948070"/>
            <a:ext cx="10058400" cy="3901146"/>
          </a:xfrm>
        </p:spPr>
        <p:txBody>
          <a:bodyPr>
            <a:normAutofit/>
          </a:bodyPr>
          <a:lstStyle/>
          <a:p>
            <a:r>
              <a:rPr lang="zh-CN" altLang="zh-CN" sz="2800" dirty="0"/>
              <a:t>（</a:t>
            </a:r>
            <a:r>
              <a:rPr lang="en-US" altLang="zh-CN" sz="2800" dirty="0"/>
              <a:t>3</a:t>
            </a:r>
            <a:r>
              <a:rPr lang="zh-CN" altLang="zh-CN" sz="2800" dirty="0"/>
              <a:t>）层次</a:t>
            </a:r>
            <a:r>
              <a:rPr lang="zh-CN" altLang="zh-CN" sz="2800" dirty="0" smtClean="0"/>
              <a:t>方框图</a:t>
            </a:r>
            <a:endParaRPr lang="en-US" altLang="zh-CN" sz="2800" dirty="0" smtClean="0"/>
          </a:p>
          <a:p>
            <a:endParaRPr lang="zh-CN" altLang="zh-CN" sz="2800" dirty="0"/>
          </a:p>
          <a:p>
            <a:endParaRPr lang="zh-CN" altLang="en-US" sz="2800" dirty="0"/>
          </a:p>
        </p:txBody>
      </p:sp>
      <p:pic>
        <p:nvPicPr>
          <p:cNvPr id="7" name="图片 6"/>
          <p:cNvPicPr/>
          <p:nvPr/>
        </p:nvPicPr>
        <p:blipFill>
          <a:blip r:embed="rId3"/>
          <a:stretch>
            <a:fillRect/>
          </a:stretch>
        </p:blipFill>
        <p:spPr>
          <a:xfrm>
            <a:off x="4521963" y="2027960"/>
            <a:ext cx="5655190" cy="3850326"/>
          </a:xfrm>
          <a:prstGeom prst="rect">
            <a:avLst/>
          </a:prstGeom>
        </p:spPr>
      </p:pic>
    </p:spTree>
    <p:extLst>
      <p:ext uri="{BB962C8B-B14F-4D97-AF65-F5344CB8AC3E}">
        <p14:creationId xmlns:p14="http://schemas.microsoft.com/office/powerpoint/2010/main" val="729027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615</TotalTime>
  <Words>1577</Words>
  <Application>Microsoft Office PowerPoint</Application>
  <PresentationFormat>自定义</PresentationFormat>
  <Paragraphs>189</Paragraphs>
  <Slides>34</Slides>
  <Notes>2</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回顾</vt:lpstr>
      <vt:lpstr>PowerPoint 演示文稿</vt:lpstr>
      <vt:lpstr>《基于微信小程序的问卷调查系统》           详细设计报告</vt:lpstr>
      <vt:lpstr>总体设计</vt:lpstr>
      <vt:lpstr>PowerPoint 演示文稿</vt:lpstr>
      <vt:lpstr>PowerPoint 演示文稿</vt:lpstr>
      <vt:lpstr>PowerPoint 演示文稿</vt:lpstr>
      <vt:lpstr>软件结构</vt:lpstr>
      <vt:lpstr>软件结构</vt:lpstr>
      <vt:lpstr>软件结构</vt:lpstr>
      <vt:lpstr>程序设计说明</vt:lpstr>
      <vt:lpstr>模块描述</vt:lpstr>
      <vt:lpstr>1）初始化问题及答案模块</vt:lpstr>
      <vt:lpstr>1）初始化问题及答案模块</vt:lpstr>
      <vt:lpstr>1）初始化问题及答案模块</vt:lpstr>
      <vt:lpstr>1）初始化问题及答案模块</vt:lpstr>
      <vt:lpstr>2）动态展示问卷模块</vt:lpstr>
      <vt:lpstr>2）动态展示问卷模块</vt:lpstr>
      <vt:lpstr>2）动态展示问卷模块</vt:lpstr>
      <vt:lpstr>2）动态展示问卷模块</vt:lpstr>
      <vt:lpstr>3）表单提交模块</vt:lpstr>
      <vt:lpstr>3）表单提交模块</vt:lpstr>
      <vt:lpstr>3）表单提交模块</vt:lpstr>
      <vt:lpstr>4）基于用户的协同推荐模块</vt:lpstr>
      <vt:lpstr>4）基于用户的协同推荐模块</vt:lpstr>
      <vt:lpstr>4）基于用户的协同推荐模块</vt:lpstr>
      <vt:lpstr>5）基于物品的协同推荐模块</vt:lpstr>
      <vt:lpstr>5）基于物品的协同推荐模块</vt:lpstr>
      <vt:lpstr>5）基于物品的协同推荐模块</vt:lpstr>
      <vt:lpstr>6）发送邮件模块</vt:lpstr>
      <vt:lpstr>7）验证账号密码模块</vt:lpstr>
      <vt:lpstr>7）验证账号密码模块</vt:lpstr>
      <vt:lpstr>7）验证账号密码模块</vt:lpstr>
      <vt:lpstr>PowerPoint 演示文稿</vt:lpstr>
      <vt:lpstr>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《基于微信小程序的问卷调查系统》</dc:title>
  <dc:creator>lenovo</dc:creator>
  <cp:lastModifiedBy>lenovo</cp:lastModifiedBy>
  <cp:revision>124</cp:revision>
  <dcterms:created xsi:type="dcterms:W3CDTF">2018-04-20T00:49:38Z</dcterms:created>
  <dcterms:modified xsi:type="dcterms:W3CDTF">2018-06-17T06:07:50Z</dcterms:modified>
</cp:coreProperties>
</file>