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4"/>
  </p:notesMasterIdLst>
  <p:sldIdLst>
    <p:sldId id="307" r:id="rId2"/>
    <p:sldId id="256" r:id="rId3"/>
    <p:sldId id="258" r:id="rId4"/>
    <p:sldId id="259" r:id="rId5"/>
    <p:sldId id="260" r:id="rId6"/>
    <p:sldId id="261" r:id="rId7"/>
    <p:sldId id="262" r:id="rId8"/>
    <p:sldId id="263" r:id="rId9"/>
    <p:sldId id="264" r:id="rId10"/>
    <p:sldId id="289" r:id="rId11"/>
    <p:sldId id="265" r:id="rId12"/>
    <p:sldId id="267" r:id="rId13"/>
    <p:sldId id="268" r:id="rId14"/>
    <p:sldId id="269" r:id="rId15"/>
    <p:sldId id="270" r:id="rId16"/>
    <p:sldId id="271" r:id="rId17"/>
    <p:sldId id="272" r:id="rId18"/>
    <p:sldId id="266" r:id="rId19"/>
    <p:sldId id="288" r:id="rId20"/>
    <p:sldId id="273" r:id="rId21"/>
    <p:sldId id="275" r:id="rId22"/>
    <p:sldId id="274" r:id="rId23"/>
    <p:sldId id="278" r:id="rId24"/>
    <p:sldId id="276" r:id="rId25"/>
    <p:sldId id="277" r:id="rId26"/>
    <p:sldId id="279" r:id="rId27"/>
    <p:sldId id="280" r:id="rId28"/>
    <p:sldId id="281" r:id="rId29"/>
    <p:sldId id="282" r:id="rId30"/>
    <p:sldId id="290" r:id="rId31"/>
    <p:sldId id="283" r:id="rId32"/>
    <p:sldId id="284" r:id="rId33"/>
    <p:sldId id="285" r:id="rId34"/>
    <p:sldId id="286" r:id="rId35"/>
    <p:sldId id="287" r:id="rId36"/>
    <p:sldId id="291" r:id="rId37"/>
    <p:sldId id="298" r:id="rId38"/>
    <p:sldId id="299" r:id="rId39"/>
    <p:sldId id="300" r:id="rId40"/>
    <p:sldId id="301" r:id="rId41"/>
    <p:sldId id="302" r:id="rId42"/>
    <p:sldId id="306"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60" autoAdjust="0"/>
    <p:restoredTop sz="94660"/>
  </p:normalViewPr>
  <p:slideViewPr>
    <p:cSldViewPr snapToGrid="0">
      <p:cViewPr varScale="1">
        <p:scale>
          <a:sx n="64" d="100"/>
          <a:sy n="64" d="100"/>
        </p:scale>
        <p:origin x="86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3F9EE-B011-4358-A8B9-3C4129BC0454}" type="datetimeFigureOut">
              <a:rPr lang="zh-CN" altLang="en-US" smtClean="0"/>
              <a:t>2018/4/20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366DAF-05AD-443C-8FA6-3791D27ECFAB}" type="slidenum">
              <a:rPr lang="zh-CN" altLang="en-US" smtClean="0"/>
              <a:t>‹#›</a:t>
            </a:fld>
            <a:endParaRPr lang="zh-CN" altLang="en-US"/>
          </a:p>
        </p:txBody>
      </p:sp>
    </p:spTree>
    <p:extLst>
      <p:ext uri="{BB962C8B-B14F-4D97-AF65-F5344CB8AC3E}">
        <p14:creationId xmlns:p14="http://schemas.microsoft.com/office/powerpoint/2010/main" val="18052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366DAF-05AD-443C-8FA6-3791D27ECFAB}" type="slidenum">
              <a:rPr lang="zh-CN" altLang="en-US" smtClean="0"/>
              <a:t>1</a:t>
            </a:fld>
            <a:endParaRPr lang="zh-CN" altLang="en-US"/>
          </a:p>
        </p:txBody>
      </p:sp>
    </p:spTree>
    <p:extLst>
      <p:ext uri="{BB962C8B-B14F-4D97-AF65-F5344CB8AC3E}">
        <p14:creationId xmlns:p14="http://schemas.microsoft.com/office/powerpoint/2010/main" val="768848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366DAF-05AD-443C-8FA6-3791D27ECFAB}" type="slidenum">
              <a:rPr lang="zh-CN" altLang="en-US" smtClean="0"/>
              <a:t>11</a:t>
            </a:fld>
            <a:endParaRPr lang="zh-CN" altLang="en-US"/>
          </a:p>
        </p:txBody>
      </p:sp>
    </p:spTree>
    <p:extLst>
      <p:ext uri="{BB962C8B-B14F-4D97-AF65-F5344CB8AC3E}">
        <p14:creationId xmlns:p14="http://schemas.microsoft.com/office/powerpoint/2010/main" val="4282275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1B60985-82B7-4380-8A88-B100655F6D25}" type="datetimeFigureOut">
              <a:rPr lang="zh-CN" altLang="en-US" smtClean="0"/>
              <a:t>2018/4/20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EE2362-7A04-4C76-A56A-40E45D6030E0}"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773785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1B60985-82B7-4380-8A88-B100655F6D25}" type="datetimeFigureOut">
              <a:rPr lang="zh-CN" altLang="en-US" smtClean="0"/>
              <a:t>2018/4/20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EE2362-7A04-4C76-A56A-40E45D6030E0}" type="slidenum">
              <a:rPr lang="zh-CN" altLang="en-US" smtClean="0"/>
              <a:t>‹#›</a:t>
            </a:fld>
            <a:endParaRPr lang="zh-CN" altLang="en-US"/>
          </a:p>
        </p:txBody>
      </p:sp>
    </p:spTree>
    <p:extLst>
      <p:ext uri="{BB962C8B-B14F-4D97-AF65-F5344CB8AC3E}">
        <p14:creationId xmlns:p14="http://schemas.microsoft.com/office/powerpoint/2010/main" val="181644835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1B60985-82B7-4380-8A88-B100655F6D25}" type="datetimeFigureOut">
              <a:rPr lang="zh-CN" altLang="en-US" smtClean="0"/>
              <a:t>2018/4/20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EE2362-7A04-4C76-A56A-40E45D6030E0}" type="slidenum">
              <a:rPr lang="zh-CN" altLang="en-US" smtClean="0"/>
              <a:t>‹#›</a:t>
            </a:fld>
            <a:endParaRPr lang="zh-CN" altLang="en-US"/>
          </a:p>
        </p:txBody>
      </p:sp>
    </p:spTree>
    <p:extLst>
      <p:ext uri="{BB962C8B-B14F-4D97-AF65-F5344CB8AC3E}">
        <p14:creationId xmlns:p14="http://schemas.microsoft.com/office/powerpoint/2010/main" val="424346116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1B60985-82B7-4380-8A88-B100655F6D25}" type="datetimeFigureOut">
              <a:rPr lang="zh-CN" altLang="en-US" smtClean="0"/>
              <a:t>2018/4/20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EE2362-7A04-4C76-A56A-40E45D6030E0}" type="slidenum">
              <a:rPr lang="zh-CN" altLang="en-US" smtClean="0"/>
              <a:t>‹#›</a:t>
            </a:fld>
            <a:endParaRPr lang="zh-CN" altLang="en-US"/>
          </a:p>
        </p:txBody>
      </p:sp>
    </p:spTree>
    <p:extLst>
      <p:ext uri="{BB962C8B-B14F-4D97-AF65-F5344CB8AC3E}">
        <p14:creationId xmlns:p14="http://schemas.microsoft.com/office/powerpoint/2010/main" val="261999614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1B60985-82B7-4380-8A88-B100655F6D25}" type="datetimeFigureOut">
              <a:rPr lang="zh-CN" altLang="en-US" smtClean="0"/>
              <a:t>2018/4/20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EE2362-7A04-4C76-A56A-40E45D6030E0}"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102114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1B60985-82B7-4380-8A88-B100655F6D25}" type="datetimeFigureOut">
              <a:rPr lang="zh-CN" altLang="en-US" smtClean="0"/>
              <a:t>2018/4/20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4EE2362-7A04-4C76-A56A-40E45D6030E0}" type="slidenum">
              <a:rPr lang="zh-CN" altLang="en-US" smtClean="0"/>
              <a:t>‹#›</a:t>
            </a:fld>
            <a:endParaRPr lang="zh-CN" altLang="en-US"/>
          </a:p>
        </p:txBody>
      </p:sp>
    </p:spTree>
    <p:extLst>
      <p:ext uri="{BB962C8B-B14F-4D97-AF65-F5344CB8AC3E}">
        <p14:creationId xmlns:p14="http://schemas.microsoft.com/office/powerpoint/2010/main" val="358643798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1B60985-82B7-4380-8A88-B100655F6D25}" type="datetimeFigureOut">
              <a:rPr lang="zh-CN" altLang="en-US" smtClean="0"/>
              <a:t>2018/4/20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4EE2362-7A04-4C76-A56A-40E45D6030E0}" type="slidenum">
              <a:rPr lang="zh-CN" altLang="en-US" smtClean="0"/>
              <a:t>‹#›</a:t>
            </a:fld>
            <a:endParaRPr lang="zh-CN" altLang="en-US"/>
          </a:p>
        </p:txBody>
      </p:sp>
    </p:spTree>
    <p:extLst>
      <p:ext uri="{BB962C8B-B14F-4D97-AF65-F5344CB8AC3E}">
        <p14:creationId xmlns:p14="http://schemas.microsoft.com/office/powerpoint/2010/main" val="398386472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1B60985-82B7-4380-8A88-B100655F6D25}" type="datetimeFigureOut">
              <a:rPr lang="zh-CN" altLang="en-US" smtClean="0"/>
              <a:t>2018/4/20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4EE2362-7A04-4C76-A56A-40E45D6030E0}" type="slidenum">
              <a:rPr lang="zh-CN" altLang="en-US" smtClean="0"/>
              <a:t>‹#›</a:t>
            </a:fld>
            <a:endParaRPr lang="zh-CN" altLang="en-US"/>
          </a:p>
        </p:txBody>
      </p:sp>
    </p:spTree>
    <p:extLst>
      <p:ext uri="{BB962C8B-B14F-4D97-AF65-F5344CB8AC3E}">
        <p14:creationId xmlns:p14="http://schemas.microsoft.com/office/powerpoint/2010/main" val="293966847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1B60985-82B7-4380-8A88-B100655F6D25}" type="datetimeFigureOut">
              <a:rPr lang="zh-CN" altLang="en-US" smtClean="0"/>
              <a:t>2018/4/20</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94EE2362-7A04-4C76-A56A-40E45D6030E0}" type="slidenum">
              <a:rPr lang="zh-CN" altLang="en-US" smtClean="0"/>
              <a:t>‹#›</a:t>
            </a:fld>
            <a:endParaRPr lang="zh-CN" altLang="en-US"/>
          </a:p>
        </p:txBody>
      </p:sp>
    </p:spTree>
    <p:extLst>
      <p:ext uri="{BB962C8B-B14F-4D97-AF65-F5344CB8AC3E}">
        <p14:creationId xmlns:p14="http://schemas.microsoft.com/office/powerpoint/2010/main" val="129165183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1B60985-82B7-4380-8A88-B100655F6D25}" type="datetimeFigureOut">
              <a:rPr lang="zh-CN" altLang="en-US" smtClean="0"/>
              <a:t>2018/4/20</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4EE2362-7A04-4C76-A56A-40E45D6030E0}" type="slidenum">
              <a:rPr lang="zh-CN" altLang="en-US" smtClean="0"/>
              <a:t>‹#›</a:t>
            </a:fld>
            <a:endParaRPr lang="zh-CN" altLang="en-US"/>
          </a:p>
        </p:txBody>
      </p:sp>
    </p:spTree>
    <p:extLst>
      <p:ext uri="{BB962C8B-B14F-4D97-AF65-F5344CB8AC3E}">
        <p14:creationId xmlns:p14="http://schemas.microsoft.com/office/powerpoint/2010/main" val="230145654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1B60985-82B7-4380-8A88-B100655F6D25}" type="datetimeFigureOut">
              <a:rPr lang="zh-CN" altLang="en-US" smtClean="0"/>
              <a:t>2018/4/20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4EE2362-7A04-4C76-A56A-40E45D6030E0}" type="slidenum">
              <a:rPr lang="zh-CN" altLang="en-US" smtClean="0"/>
              <a:t>‹#›</a:t>
            </a:fld>
            <a:endParaRPr lang="zh-CN" altLang="en-US"/>
          </a:p>
        </p:txBody>
      </p:sp>
    </p:spTree>
    <p:extLst>
      <p:ext uri="{BB962C8B-B14F-4D97-AF65-F5344CB8AC3E}">
        <p14:creationId xmlns:p14="http://schemas.microsoft.com/office/powerpoint/2010/main" val="2940032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1B60985-82B7-4380-8A88-B100655F6D25}" type="datetimeFigureOut">
              <a:rPr lang="zh-CN" altLang="en-US" smtClean="0"/>
              <a:t>2018/4/20</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4EE2362-7A04-4C76-A56A-40E45D6030E0}"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6441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jpg"/><Relationship Id="rId1" Type="http://schemas.openxmlformats.org/officeDocument/2006/relationships/slideLayout" Target="../slideLayouts/slideLayout4.xml"/><Relationship Id="rId4" Type="http://schemas.openxmlformats.org/officeDocument/2006/relationships/image" Target="../media/image22.jpeg"/></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jpg"/><Relationship Id="rId1" Type="http://schemas.openxmlformats.org/officeDocument/2006/relationships/slideLayout" Target="../slideLayouts/slideLayout9.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jpg"/><Relationship Id="rId1" Type="http://schemas.openxmlformats.org/officeDocument/2006/relationships/slideLayout" Target="../slideLayouts/slideLayout5.xml"/><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16.jpg"/><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FFA7E32-F521-4505-AD2A-A4F16F2269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93312" cy="1063487"/>
          </a:xfrm>
          <a:prstGeom prst="rect">
            <a:avLst/>
          </a:prstGeom>
        </p:spPr>
      </p:pic>
      <p:pic>
        <p:nvPicPr>
          <p:cNvPr id="8" name="图片 7">
            <a:extLst>
              <a:ext uri="{FF2B5EF4-FFF2-40B4-BE49-F238E27FC236}">
                <a16:creationId xmlns:a16="http://schemas.microsoft.com/office/drawing/2014/main" id="{6D102E46-1A78-4321-800C-61A4900BF7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16784"/>
            <a:ext cx="4204252" cy="3647660"/>
          </a:xfrm>
          <a:prstGeom prst="rect">
            <a:avLst/>
          </a:prstGeom>
        </p:spPr>
      </p:pic>
      <p:pic>
        <p:nvPicPr>
          <p:cNvPr id="10" name="图片 9">
            <a:extLst>
              <a:ext uri="{FF2B5EF4-FFF2-40B4-BE49-F238E27FC236}">
                <a16:creationId xmlns:a16="http://schemas.microsoft.com/office/drawing/2014/main" id="{32D1CD32-4DF0-4A31-AE29-0B6FA68E56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530876"/>
            <a:ext cx="4572000" cy="2857500"/>
          </a:xfrm>
          <a:prstGeom prst="rect">
            <a:avLst/>
          </a:prstGeom>
        </p:spPr>
      </p:pic>
      <p:pic>
        <p:nvPicPr>
          <p:cNvPr id="12" name="图片 11">
            <a:extLst>
              <a:ext uri="{FF2B5EF4-FFF2-40B4-BE49-F238E27FC236}">
                <a16:creationId xmlns:a16="http://schemas.microsoft.com/office/drawing/2014/main" id="{EA6709A1-3456-4988-8342-8985CCCE4D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57650" y="3530876"/>
            <a:ext cx="8134350" cy="2857500"/>
          </a:xfrm>
          <a:prstGeom prst="rect">
            <a:avLst/>
          </a:prstGeom>
        </p:spPr>
      </p:pic>
      <p:pic>
        <p:nvPicPr>
          <p:cNvPr id="14" name="图片 13">
            <a:extLst>
              <a:ext uri="{FF2B5EF4-FFF2-40B4-BE49-F238E27FC236}">
                <a16:creationId xmlns:a16="http://schemas.microsoft.com/office/drawing/2014/main" id="{10239BC8-E8E3-40E3-9B44-B9B746C7FD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95686" y="-101876"/>
            <a:ext cx="5296314" cy="3530876"/>
          </a:xfrm>
          <a:prstGeom prst="rect">
            <a:avLst/>
          </a:prstGeom>
        </p:spPr>
      </p:pic>
      <p:pic>
        <p:nvPicPr>
          <p:cNvPr id="16" name="图片 15">
            <a:extLst>
              <a:ext uri="{FF2B5EF4-FFF2-40B4-BE49-F238E27FC236}">
                <a16:creationId xmlns:a16="http://schemas.microsoft.com/office/drawing/2014/main" id="{3CE0F08C-C8A5-4884-906E-54300510181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23497" y="-69574"/>
            <a:ext cx="2772189" cy="3530876"/>
          </a:xfrm>
          <a:prstGeom prst="rect">
            <a:avLst/>
          </a:prstGeom>
        </p:spPr>
      </p:pic>
    </p:spTree>
    <p:extLst>
      <p:ext uri="{BB962C8B-B14F-4D97-AF65-F5344CB8AC3E}">
        <p14:creationId xmlns:p14="http://schemas.microsoft.com/office/powerpoint/2010/main" val="110210054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7E9A152-E217-430A-A9B9-41831BCA578A}"/>
              </a:ext>
            </a:extLst>
          </p:cNvPr>
          <p:cNvSpPr>
            <a:spLocks noGrp="1"/>
          </p:cNvSpPr>
          <p:nvPr>
            <p:ph type="title"/>
          </p:nvPr>
        </p:nvSpPr>
        <p:spPr/>
        <p:txBody>
          <a:bodyPr/>
          <a:lstStyle/>
          <a:p>
            <a:r>
              <a:rPr lang="en-US" altLang="zh-CN" b="1" dirty="0"/>
              <a:t>                                          </a:t>
            </a:r>
            <a:r>
              <a:rPr lang="zh-CN" altLang="zh-CN" b="1" dirty="0"/>
              <a:t>功能需求</a:t>
            </a:r>
            <a:endParaRPr lang="zh-CN" altLang="en-US" dirty="0"/>
          </a:p>
        </p:txBody>
      </p:sp>
      <p:pic>
        <p:nvPicPr>
          <p:cNvPr id="8" name="图片占位符 7">
            <a:extLst>
              <a:ext uri="{FF2B5EF4-FFF2-40B4-BE49-F238E27FC236}">
                <a16:creationId xmlns:a16="http://schemas.microsoft.com/office/drawing/2014/main" id="{54BA7AC5-FD82-4022-94DC-051CFEC602A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0271" b="20271"/>
          <a:stretch>
            <a:fillRect/>
          </a:stretch>
        </p:blipFill>
        <p:spPr>
          <a:xfrm>
            <a:off x="0" y="0"/>
            <a:ext cx="12191985" cy="4994590"/>
          </a:xfrm>
        </p:spPr>
      </p:pic>
      <p:sp>
        <p:nvSpPr>
          <p:cNvPr id="6" name="文本占位符 5">
            <a:extLst>
              <a:ext uri="{FF2B5EF4-FFF2-40B4-BE49-F238E27FC236}">
                <a16:creationId xmlns:a16="http://schemas.microsoft.com/office/drawing/2014/main" id="{8711DE85-3AC6-46BE-9BF2-A8C9EA8886B4}"/>
              </a:ext>
            </a:extLst>
          </p:cNvPr>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1908216845"/>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FFA7E32-F521-4505-AD2A-A4F16F2269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id="{194529C8-38FE-42DA-BF90-4C92B6D43DFC}"/>
              </a:ext>
            </a:extLst>
          </p:cNvPr>
          <p:cNvSpPr>
            <a:spLocks noGrp="1"/>
          </p:cNvSpPr>
          <p:nvPr>
            <p:ph type="title"/>
          </p:nvPr>
        </p:nvSpPr>
        <p:spPr>
          <a:xfrm>
            <a:off x="1097280" y="324972"/>
            <a:ext cx="10058400" cy="663934"/>
          </a:xfrm>
        </p:spPr>
        <p:txBody>
          <a:bodyPr>
            <a:normAutofit fontScale="90000"/>
          </a:bodyPr>
          <a:lstStyle/>
          <a:p>
            <a:r>
              <a:rPr lang="zh-CN" altLang="en-US" dirty="0"/>
              <a:t>软件功能</a:t>
            </a:r>
          </a:p>
        </p:txBody>
      </p:sp>
      <p:sp>
        <p:nvSpPr>
          <p:cNvPr id="4" name="内容占位符 3">
            <a:extLst>
              <a:ext uri="{FF2B5EF4-FFF2-40B4-BE49-F238E27FC236}">
                <a16:creationId xmlns:a16="http://schemas.microsoft.com/office/drawing/2014/main" id="{6A8AFAA4-4D88-4F60-A88B-ED80BEC9D82A}"/>
              </a:ext>
            </a:extLst>
          </p:cNvPr>
          <p:cNvSpPr>
            <a:spLocks noGrp="1"/>
          </p:cNvSpPr>
          <p:nvPr>
            <p:ph idx="1"/>
          </p:nvPr>
        </p:nvSpPr>
        <p:spPr>
          <a:xfrm>
            <a:off x="1097280" y="1729409"/>
            <a:ext cx="10058400" cy="4139685"/>
          </a:xfrm>
        </p:spPr>
        <p:txBody>
          <a:bodyPr>
            <a:normAutofit/>
          </a:bodyPr>
          <a:lstStyle/>
          <a:p>
            <a:pPr lvl="0" fontAlgn="base"/>
            <a:r>
              <a:rPr lang="en-US" altLang="zh-CN" sz="2800" dirty="0">
                <a:latin typeface="+mj-ea"/>
                <a:ea typeface="+mj-ea"/>
              </a:rPr>
              <a:t>·</a:t>
            </a:r>
            <a:r>
              <a:rPr lang="zh-CN" altLang="zh-CN" b="1" dirty="0"/>
              <a:t>用户管理</a:t>
            </a:r>
          </a:p>
          <a:p>
            <a:pPr lvl="0" fontAlgn="base"/>
            <a:r>
              <a:rPr lang="en-US" altLang="zh-CN" sz="2800" dirty="0">
                <a:latin typeface="+mj-ea"/>
              </a:rPr>
              <a:t>·</a:t>
            </a:r>
            <a:r>
              <a:rPr lang="zh-CN" altLang="zh-CN" b="1" dirty="0"/>
              <a:t>权限管理</a:t>
            </a:r>
          </a:p>
          <a:p>
            <a:pPr lvl="0" fontAlgn="base"/>
            <a:r>
              <a:rPr lang="en-US" altLang="zh-CN" sz="2800" dirty="0">
                <a:latin typeface="+mj-ea"/>
              </a:rPr>
              <a:t>·</a:t>
            </a:r>
            <a:r>
              <a:rPr lang="zh-CN" altLang="zh-CN" b="1" dirty="0"/>
              <a:t>问卷</a:t>
            </a:r>
            <a:r>
              <a:rPr lang="zh-CN" altLang="en-US" b="1" dirty="0"/>
              <a:t>问题</a:t>
            </a:r>
            <a:r>
              <a:rPr lang="zh-CN" altLang="zh-CN" b="1" dirty="0"/>
              <a:t>管理</a:t>
            </a:r>
          </a:p>
          <a:p>
            <a:pPr lvl="0" fontAlgn="base"/>
            <a:r>
              <a:rPr lang="en-US" altLang="zh-CN" sz="2800" dirty="0">
                <a:latin typeface="+mj-ea"/>
              </a:rPr>
              <a:t>·</a:t>
            </a:r>
            <a:r>
              <a:rPr lang="zh-CN" altLang="zh-CN" b="1" dirty="0"/>
              <a:t>问卷结果管理</a:t>
            </a:r>
          </a:p>
          <a:p>
            <a:pPr lvl="0" fontAlgn="base"/>
            <a:r>
              <a:rPr lang="en-US" altLang="zh-CN" sz="2800" dirty="0">
                <a:latin typeface="+mj-ea"/>
              </a:rPr>
              <a:t>·</a:t>
            </a:r>
            <a:r>
              <a:rPr lang="zh-CN" altLang="zh-CN" b="1" dirty="0"/>
              <a:t>数据处理管理</a:t>
            </a:r>
          </a:p>
          <a:p>
            <a:pPr lvl="0" fontAlgn="base"/>
            <a:r>
              <a:rPr lang="en-US" altLang="zh-CN" sz="2800" dirty="0">
                <a:latin typeface="+mj-ea"/>
              </a:rPr>
              <a:t>·</a:t>
            </a:r>
            <a:r>
              <a:rPr lang="zh-CN" altLang="zh-CN" b="1" dirty="0"/>
              <a:t>推送管理</a:t>
            </a:r>
          </a:p>
          <a:p>
            <a:endParaRPr lang="zh-CN" altLang="en-US" sz="2800" dirty="0">
              <a:latin typeface="+mj-ea"/>
              <a:ea typeface="+mj-ea"/>
            </a:endParaRPr>
          </a:p>
        </p:txBody>
      </p:sp>
    </p:spTree>
    <p:extLst>
      <p:ext uri="{BB962C8B-B14F-4D97-AF65-F5344CB8AC3E}">
        <p14:creationId xmlns:p14="http://schemas.microsoft.com/office/powerpoint/2010/main" val="357162329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4" name="标题 3">
            <a:extLst>
              <a:ext uri="{FF2B5EF4-FFF2-40B4-BE49-F238E27FC236}">
                <a16:creationId xmlns:a16="http://schemas.microsoft.com/office/drawing/2014/main" id="{FD5646FB-FF3E-48AB-881E-E1890DB6E216}"/>
              </a:ext>
            </a:extLst>
          </p:cNvPr>
          <p:cNvSpPr>
            <a:spLocks noGrp="1"/>
          </p:cNvSpPr>
          <p:nvPr>
            <p:ph type="title"/>
          </p:nvPr>
        </p:nvSpPr>
        <p:spPr>
          <a:xfrm>
            <a:off x="1097280" y="286603"/>
            <a:ext cx="10058400" cy="702303"/>
          </a:xfrm>
        </p:spPr>
        <p:txBody>
          <a:bodyPr>
            <a:normAutofit fontScale="90000"/>
          </a:bodyPr>
          <a:lstStyle/>
          <a:p>
            <a:r>
              <a:rPr lang="zh-CN" altLang="en-US" dirty="0"/>
              <a:t>用户管理</a:t>
            </a:r>
          </a:p>
        </p:txBody>
      </p:sp>
      <p:sp>
        <p:nvSpPr>
          <p:cNvPr id="5" name="内容占位符 4">
            <a:extLst>
              <a:ext uri="{FF2B5EF4-FFF2-40B4-BE49-F238E27FC236}">
                <a16:creationId xmlns:a16="http://schemas.microsoft.com/office/drawing/2014/main" id="{8D9A1F08-335D-4A8D-AF27-E3439DC6420D}"/>
              </a:ext>
            </a:extLst>
          </p:cNvPr>
          <p:cNvSpPr>
            <a:spLocks noGrp="1"/>
          </p:cNvSpPr>
          <p:nvPr>
            <p:ph idx="1"/>
          </p:nvPr>
        </p:nvSpPr>
        <p:spPr/>
        <p:txBody>
          <a:bodyPr/>
          <a:lstStyle/>
          <a:p>
            <a:r>
              <a:rPr lang="zh-CN" altLang="zh-CN" b="1" dirty="0"/>
              <a:t>实现功能：</a:t>
            </a:r>
          </a:p>
          <a:p>
            <a:r>
              <a:rPr lang="zh-CN" altLang="zh-CN" b="1" dirty="0"/>
              <a:t>查看用户信息、修改用户信息、删除用户</a:t>
            </a:r>
          </a:p>
          <a:p>
            <a:r>
              <a:rPr lang="zh-CN" altLang="zh-CN" b="1" dirty="0"/>
              <a:t>管理员根据问卷的需要选出特定的用户群体，定向发布问卷</a:t>
            </a:r>
          </a:p>
          <a:p>
            <a:r>
              <a:rPr lang="zh-CN" altLang="zh-CN" b="1" dirty="0"/>
              <a:t>管理员对用户数据库管理，对用户进行必要的信息标注</a:t>
            </a:r>
          </a:p>
          <a:p>
            <a:endParaRPr lang="zh-CN" altLang="en-US" dirty="0"/>
          </a:p>
        </p:txBody>
      </p:sp>
    </p:spTree>
    <p:extLst>
      <p:ext uri="{BB962C8B-B14F-4D97-AF65-F5344CB8AC3E}">
        <p14:creationId xmlns:p14="http://schemas.microsoft.com/office/powerpoint/2010/main" val="52118735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id="{7BDA70A4-5905-4051-BD58-952F7E01B0DA}"/>
              </a:ext>
            </a:extLst>
          </p:cNvPr>
          <p:cNvSpPr>
            <a:spLocks noGrp="1"/>
          </p:cNvSpPr>
          <p:nvPr>
            <p:ph type="title"/>
          </p:nvPr>
        </p:nvSpPr>
        <p:spPr>
          <a:xfrm>
            <a:off x="1097280" y="286603"/>
            <a:ext cx="10058400" cy="702303"/>
          </a:xfrm>
        </p:spPr>
        <p:txBody>
          <a:bodyPr>
            <a:normAutofit fontScale="90000"/>
          </a:bodyPr>
          <a:lstStyle/>
          <a:p>
            <a:r>
              <a:rPr lang="zh-CN" altLang="en-US" dirty="0"/>
              <a:t>问卷问题管理</a:t>
            </a:r>
          </a:p>
        </p:txBody>
      </p:sp>
      <p:sp>
        <p:nvSpPr>
          <p:cNvPr id="4" name="内容占位符 3">
            <a:extLst>
              <a:ext uri="{FF2B5EF4-FFF2-40B4-BE49-F238E27FC236}">
                <a16:creationId xmlns:a16="http://schemas.microsoft.com/office/drawing/2014/main" id="{D626685E-D2E3-4C69-A8B9-A938FF74753D}"/>
              </a:ext>
            </a:extLst>
          </p:cNvPr>
          <p:cNvSpPr>
            <a:spLocks noGrp="1"/>
          </p:cNvSpPr>
          <p:nvPr>
            <p:ph idx="1"/>
          </p:nvPr>
        </p:nvSpPr>
        <p:spPr/>
        <p:txBody>
          <a:bodyPr>
            <a:normAutofit fontScale="92500" lnSpcReduction="20000"/>
          </a:bodyPr>
          <a:lstStyle/>
          <a:p>
            <a:r>
              <a:rPr lang="zh-CN" altLang="zh-CN" sz="2200" b="1" dirty="0"/>
              <a:t>实现功能：</a:t>
            </a:r>
          </a:p>
          <a:p>
            <a:r>
              <a:rPr lang="zh-CN" altLang="zh-CN" sz="2200" b="1" dirty="0"/>
              <a:t>①查看问卷</a:t>
            </a:r>
          </a:p>
          <a:p>
            <a:r>
              <a:rPr lang="zh-CN" altLang="zh-CN" sz="2200" b="1" dirty="0"/>
              <a:t>浏览发布的问卷</a:t>
            </a:r>
          </a:p>
          <a:p>
            <a:r>
              <a:rPr lang="zh-CN" altLang="zh-CN" sz="2200" b="1" dirty="0"/>
              <a:t>②生成问卷</a:t>
            </a:r>
          </a:p>
          <a:p>
            <a:r>
              <a:rPr lang="zh-CN" altLang="zh-CN" sz="2200" b="1" dirty="0"/>
              <a:t>根据发布的需要从问卷数据库中选取相关内容的问卷问题生成相应的问卷</a:t>
            </a:r>
          </a:p>
          <a:p>
            <a:r>
              <a:rPr lang="zh-CN" altLang="zh-CN" sz="2200" b="1" dirty="0"/>
              <a:t>③发布问卷</a:t>
            </a:r>
          </a:p>
          <a:p>
            <a:r>
              <a:rPr lang="zh-CN" altLang="zh-CN" sz="2200" b="1" dirty="0"/>
              <a:t>管理员可以指定发布对象或者随机发布</a:t>
            </a:r>
          </a:p>
          <a:p>
            <a:r>
              <a:rPr lang="zh-CN" altLang="zh-CN" sz="2200" b="1" dirty="0"/>
              <a:t>④问卷数据库管理</a:t>
            </a:r>
          </a:p>
          <a:p>
            <a:r>
              <a:rPr lang="zh-CN" altLang="zh-CN" sz="2200" b="1" dirty="0"/>
              <a:t>管理员新增问卷问题进行分类管理并问题进行标识。</a:t>
            </a:r>
          </a:p>
          <a:p>
            <a:r>
              <a:rPr lang="zh-CN" altLang="zh-CN" sz="2200" b="1" dirty="0"/>
              <a:t>管理员对数据库中问卷题目和问卷选项的增加删除修改。</a:t>
            </a:r>
          </a:p>
          <a:p>
            <a:endParaRPr lang="zh-CN" altLang="en-US" dirty="0"/>
          </a:p>
        </p:txBody>
      </p:sp>
    </p:spTree>
    <p:extLst>
      <p:ext uri="{BB962C8B-B14F-4D97-AF65-F5344CB8AC3E}">
        <p14:creationId xmlns:p14="http://schemas.microsoft.com/office/powerpoint/2010/main" val="199307014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93311" cy="1063486"/>
          </a:xfrm>
          <a:prstGeom prst="rect">
            <a:avLst/>
          </a:prstGeom>
        </p:spPr>
      </p:pic>
      <p:sp>
        <p:nvSpPr>
          <p:cNvPr id="2" name="标题 1">
            <a:extLst>
              <a:ext uri="{FF2B5EF4-FFF2-40B4-BE49-F238E27FC236}">
                <a16:creationId xmlns:a16="http://schemas.microsoft.com/office/drawing/2014/main" id="{DEF90778-6F34-4E50-BA5B-916E1521B8EF}"/>
              </a:ext>
            </a:extLst>
          </p:cNvPr>
          <p:cNvSpPr>
            <a:spLocks noGrp="1"/>
          </p:cNvSpPr>
          <p:nvPr>
            <p:ph type="title"/>
          </p:nvPr>
        </p:nvSpPr>
        <p:spPr>
          <a:xfrm>
            <a:off x="1097280" y="286603"/>
            <a:ext cx="10058400" cy="702303"/>
          </a:xfrm>
        </p:spPr>
        <p:txBody>
          <a:bodyPr>
            <a:normAutofit fontScale="90000"/>
          </a:bodyPr>
          <a:lstStyle/>
          <a:p>
            <a:r>
              <a:rPr lang="zh-CN" altLang="en-US" dirty="0"/>
              <a:t>权限管理</a:t>
            </a:r>
          </a:p>
        </p:txBody>
      </p:sp>
      <p:sp>
        <p:nvSpPr>
          <p:cNvPr id="4" name="内容占位符 3">
            <a:extLst>
              <a:ext uri="{FF2B5EF4-FFF2-40B4-BE49-F238E27FC236}">
                <a16:creationId xmlns:a16="http://schemas.microsoft.com/office/drawing/2014/main" id="{8F7F1F9C-8C21-4B5D-ADE3-223CC2C74D46}"/>
              </a:ext>
            </a:extLst>
          </p:cNvPr>
          <p:cNvSpPr>
            <a:spLocks noGrp="1"/>
          </p:cNvSpPr>
          <p:nvPr>
            <p:ph idx="1"/>
          </p:nvPr>
        </p:nvSpPr>
        <p:spPr>
          <a:xfrm>
            <a:off x="1097280" y="1845734"/>
            <a:ext cx="9805946" cy="4023360"/>
          </a:xfrm>
        </p:spPr>
        <p:txBody>
          <a:bodyPr/>
          <a:lstStyle/>
          <a:p>
            <a:r>
              <a:rPr lang="zh-CN" altLang="zh-CN" b="1" dirty="0">
                <a:latin typeface="+mn-ea"/>
              </a:rPr>
              <a:t>实现功能：</a:t>
            </a:r>
          </a:p>
          <a:p>
            <a:r>
              <a:rPr lang="en-US" altLang="zh-CN" b="1" dirty="0">
                <a:latin typeface="+mn-ea"/>
              </a:rPr>
              <a:t>·</a:t>
            </a:r>
            <a:r>
              <a:rPr lang="zh-CN" altLang="zh-CN" b="1" dirty="0">
                <a:latin typeface="+mn-ea"/>
              </a:rPr>
              <a:t>系统管理员对员工进行角色分配。</a:t>
            </a:r>
          </a:p>
          <a:p>
            <a:r>
              <a:rPr lang="en-US" altLang="zh-CN" b="1" dirty="0">
                <a:latin typeface="+mn-ea"/>
              </a:rPr>
              <a:t>  </a:t>
            </a:r>
            <a:r>
              <a:rPr lang="zh-CN" altLang="zh-CN" b="1" dirty="0">
                <a:latin typeface="+mn-ea"/>
              </a:rPr>
              <a:t>每个用户可以分配多个角色，每个角色可以绑定多个用户，而且每个角色绑定多个</a:t>
            </a:r>
            <a:r>
              <a:rPr lang="en-US" altLang="zh-CN" b="1" dirty="0">
                <a:latin typeface="+mn-ea"/>
              </a:rPr>
              <a:t>                                                                                                                                                  </a:t>
            </a:r>
            <a:r>
              <a:rPr lang="zh-CN" altLang="zh-CN" b="1" dirty="0">
                <a:latin typeface="+mn-ea"/>
              </a:rPr>
              <a:t>功能模块。</a:t>
            </a:r>
          </a:p>
          <a:p>
            <a:endParaRPr lang="zh-CN" altLang="en-US" dirty="0"/>
          </a:p>
        </p:txBody>
      </p:sp>
    </p:spTree>
    <p:extLst>
      <p:ext uri="{BB962C8B-B14F-4D97-AF65-F5344CB8AC3E}">
        <p14:creationId xmlns:p14="http://schemas.microsoft.com/office/powerpoint/2010/main" val="231758724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934278" cy="1000283"/>
          </a:xfrm>
          <a:prstGeom prst="rect">
            <a:avLst/>
          </a:prstGeom>
        </p:spPr>
      </p:pic>
      <p:sp>
        <p:nvSpPr>
          <p:cNvPr id="2" name="标题 1">
            <a:extLst>
              <a:ext uri="{FF2B5EF4-FFF2-40B4-BE49-F238E27FC236}">
                <a16:creationId xmlns:a16="http://schemas.microsoft.com/office/drawing/2014/main" id="{2F499D21-5402-4138-AC82-FCE50CA38697}"/>
              </a:ext>
            </a:extLst>
          </p:cNvPr>
          <p:cNvSpPr>
            <a:spLocks noGrp="1"/>
          </p:cNvSpPr>
          <p:nvPr>
            <p:ph type="title"/>
          </p:nvPr>
        </p:nvSpPr>
        <p:spPr>
          <a:xfrm>
            <a:off x="1097280" y="286604"/>
            <a:ext cx="10058400" cy="702302"/>
          </a:xfrm>
        </p:spPr>
        <p:txBody>
          <a:bodyPr>
            <a:normAutofit fontScale="90000"/>
          </a:bodyPr>
          <a:lstStyle/>
          <a:p>
            <a:r>
              <a:rPr lang="zh-CN" altLang="zh-CN" dirty="0"/>
              <a:t>问卷结果管理</a:t>
            </a:r>
            <a:endParaRPr lang="zh-CN" altLang="en-US" dirty="0"/>
          </a:p>
        </p:txBody>
      </p:sp>
      <p:sp>
        <p:nvSpPr>
          <p:cNvPr id="4" name="内容占位符 3">
            <a:extLst>
              <a:ext uri="{FF2B5EF4-FFF2-40B4-BE49-F238E27FC236}">
                <a16:creationId xmlns:a16="http://schemas.microsoft.com/office/drawing/2014/main" id="{5FB05136-69FB-4C52-8B61-EC76FA4717D5}"/>
              </a:ext>
            </a:extLst>
          </p:cNvPr>
          <p:cNvSpPr>
            <a:spLocks noGrp="1"/>
          </p:cNvSpPr>
          <p:nvPr>
            <p:ph idx="1"/>
          </p:nvPr>
        </p:nvSpPr>
        <p:spPr/>
        <p:txBody>
          <a:bodyPr/>
          <a:lstStyle/>
          <a:p>
            <a:pPr lvl="0"/>
            <a:r>
              <a:rPr lang="en-US" altLang="zh-CN" b="1" dirty="0">
                <a:latin typeface="+mn-ea"/>
              </a:rPr>
              <a:t> </a:t>
            </a:r>
            <a:r>
              <a:rPr lang="zh-CN" altLang="zh-CN" b="1" dirty="0">
                <a:latin typeface="+mn-ea"/>
              </a:rPr>
              <a:t>实现功能：</a:t>
            </a:r>
          </a:p>
          <a:p>
            <a:pPr marL="201168" lvl="1" indent="0">
              <a:buNone/>
            </a:pPr>
            <a:r>
              <a:rPr lang="en-US" altLang="zh-CN" sz="2000" b="1" dirty="0">
                <a:latin typeface="+mn-ea"/>
              </a:rPr>
              <a:t>·</a:t>
            </a:r>
            <a:r>
              <a:rPr lang="zh-CN" altLang="zh-CN" sz="2000" b="1" dirty="0">
                <a:latin typeface="+mn-ea"/>
              </a:rPr>
              <a:t>收集用户上传上来的问题答案</a:t>
            </a:r>
          </a:p>
          <a:p>
            <a:pPr marL="201168" lvl="1" indent="0">
              <a:buNone/>
            </a:pPr>
            <a:r>
              <a:rPr lang="en-US" altLang="zh-CN" sz="2000" b="1" dirty="0">
                <a:latin typeface="+mn-ea"/>
              </a:rPr>
              <a:t>·</a:t>
            </a:r>
            <a:r>
              <a:rPr lang="zh-CN" altLang="zh-CN" sz="2000" b="1" dirty="0">
                <a:latin typeface="+mn-ea"/>
              </a:rPr>
              <a:t>查看发布结果</a:t>
            </a:r>
          </a:p>
          <a:p>
            <a:pPr marL="201168" lvl="1" indent="0">
              <a:buNone/>
            </a:pPr>
            <a:r>
              <a:rPr lang="en-US" altLang="zh-CN" sz="2000" b="1" dirty="0">
                <a:latin typeface="+mn-ea"/>
              </a:rPr>
              <a:t>·</a:t>
            </a:r>
            <a:r>
              <a:rPr lang="zh-CN" altLang="zh-CN" sz="2000" b="1" dirty="0">
                <a:latin typeface="+mn-ea"/>
              </a:rPr>
              <a:t>问卷答案数据库管理</a:t>
            </a:r>
          </a:p>
          <a:p>
            <a:r>
              <a:rPr lang="en-US" altLang="zh-CN" b="1" dirty="0">
                <a:latin typeface="+mn-ea"/>
              </a:rPr>
              <a:t>   </a:t>
            </a:r>
            <a:r>
              <a:rPr lang="zh-CN" altLang="zh-CN" b="1" dirty="0">
                <a:latin typeface="+mn-ea"/>
              </a:rPr>
              <a:t>管理员将收集上来的问卷答案数据按照问卷编号对问卷答案分类并存入数据库中。</a:t>
            </a:r>
          </a:p>
          <a:p>
            <a:endParaRPr lang="zh-CN" altLang="en-US" dirty="0"/>
          </a:p>
        </p:txBody>
      </p:sp>
    </p:spTree>
    <p:extLst>
      <p:ext uri="{BB962C8B-B14F-4D97-AF65-F5344CB8AC3E}">
        <p14:creationId xmlns:p14="http://schemas.microsoft.com/office/powerpoint/2010/main" val="113455528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id="{9FD4227C-E9E1-4D7A-AEE1-0E39608ED831}"/>
              </a:ext>
            </a:extLst>
          </p:cNvPr>
          <p:cNvSpPr>
            <a:spLocks noGrp="1"/>
          </p:cNvSpPr>
          <p:nvPr>
            <p:ph type="title"/>
          </p:nvPr>
        </p:nvSpPr>
        <p:spPr>
          <a:xfrm>
            <a:off x="1097280" y="286603"/>
            <a:ext cx="10058400" cy="702303"/>
          </a:xfrm>
        </p:spPr>
        <p:txBody>
          <a:bodyPr>
            <a:normAutofit fontScale="90000"/>
          </a:bodyPr>
          <a:lstStyle/>
          <a:p>
            <a:r>
              <a:rPr lang="zh-CN" altLang="zh-CN" dirty="0"/>
              <a:t>数据处理管理</a:t>
            </a:r>
            <a:endParaRPr lang="zh-CN" altLang="en-US" dirty="0"/>
          </a:p>
        </p:txBody>
      </p:sp>
      <p:sp>
        <p:nvSpPr>
          <p:cNvPr id="4" name="内容占位符 3">
            <a:extLst>
              <a:ext uri="{FF2B5EF4-FFF2-40B4-BE49-F238E27FC236}">
                <a16:creationId xmlns:a16="http://schemas.microsoft.com/office/drawing/2014/main" id="{BB767ECC-C380-4EDA-A156-5ADD704C6BBF}"/>
              </a:ext>
            </a:extLst>
          </p:cNvPr>
          <p:cNvSpPr>
            <a:spLocks noGrp="1"/>
          </p:cNvSpPr>
          <p:nvPr>
            <p:ph idx="1"/>
          </p:nvPr>
        </p:nvSpPr>
        <p:spPr/>
        <p:txBody>
          <a:bodyPr/>
          <a:lstStyle/>
          <a:p>
            <a:pPr marL="201168" lvl="1" indent="0">
              <a:buNone/>
            </a:pPr>
            <a:r>
              <a:rPr lang="zh-CN" altLang="en-US" sz="2000" b="1" dirty="0">
                <a:latin typeface="+mj-ea"/>
                <a:ea typeface="+mj-ea"/>
              </a:rPr>
              <a:t>实现功能：</a:t>
            </a:r>
            <a:endParaRPr lang="en-US" altLang="zh-CN" sz="2000" b="1" dirty="0">
              <a:latin typeface="+mj-ea"/>
              <a:ea typeface="+mj-ea"/>
            </a:endParaRPr>
          </a:p>
          <a:p>
            <a:pPr marL="201168" lvl="1" indent="0">
              <a:buNone/>
            </a:pPr>
            <a:r>
              <a:rPr lang="en-US" altLang="zh-CN" sz="4000" b="1" dirty="0"/>
              <a:t>·</a:t>
            </a:r>
            <a:r>
              <a:rPr lang="zh-CN" altLang="zh-CN" sz="2000" b="1" dirty="0"/>
              <a:t>利用问卷答案数据库对答案数据导出运用数学软件分析生成图表，</a:t>
            </a:r>
          </a:p>
          <a:p>
            <a:pPr marL="201168" lvl="1" indent="0">
              <a:buNone/>
            </a:pPr>
            <a:r>
              <a:rPr lang="en-US" altLang="zh-CN" sz="4000" b="1" dirty="0"/>
              <a:t>·</a:t>
            </a:r>
            <a:r>
              <a:rPr lang="zh-CN" altLang="zh-CN" sz="2000" b="1" dirty="0"/>
              <a:t>数据分析数据库管理</a:t>
            </a:r>
            <a:endParaRPr lang="en-US" altLang="zh-CN" sz="2000" b="1" dirty="0"/>
          </a:p>
          <a:p>
            <a:pPr marL="201168" lvl="1" indent="0">
              <a:buNone/>
            </a:pPr>
            <a:r>
              <a:rPr lang="en-US" altLang="zh-CN" sz="2000" b="1" dirty="0"/>
              <a:t>  </a:t>
            </a:r>
            <a:r>
              <a:rPr lang="zh-CN" altLang="zh-CN" sz="2000" b="1" dirty="0"/>
              <a:t>管理员将分析后用户选择频率高的答案存入数据库中</a:t>
            </a:r>
          </a:p>
          <a:p>
            <a:endParaRPr lang="zh-CN" altLang="en-US" dirty="0"/>
          </a:p>
        </p:txBody>
      </p:sp>
    </p:spTree>
    <p:extLst>
      <p:ext uri="{BB962C8B-B14F-4D97-AF65-F5344CB8AC3E}">
        <p14:creationId xmlns:p14="http://schemas.microsoft.com/office/powerpoint/2010/main" val="386917680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id="{5E3D1D37-9F0A-48BB-B723-A4D98988C16F}"/>
              </a:ext>
            </a:extLst>
          </p:cNvPr>
          <p:cNvSpPr>
            <a:spLocks noGrp="1"/>
          </p:cNvSpPr>
          <p:nvPr>
            <p:ph type="title"/>
          </p:nvPr>
        </p:nvSpPr>
        <p:spPr>
          <a:xfrm>
            <a:off x="1097280" y="286603"/>
            <a:ext cx="10058400" cy="702303"/>
          </a:xfrm>
        </p:spPr>
        <p:txBody>
          <a:bodyPr>
            <a:normAutofit fontScale="90000"/>
          </a:bodyPr>
          <a:lstStyle/>
          <a:p>
            <a:r>
              <a:rPr lang="zh-CN" altLang="zh-CN" dirty="0"/>
              <a:t>推送管理</a:t>
            </a:r>
            <a:endParaRPr lang="zh-CN" altLang="en-US" dirty="0"/>
          </a:p>
        </p:txBody>
      </p:sp>
      <p:sp>
        <p:nvSpPr>
          <p:cNvPr id="4" name="内容占位符 3">
            <a:extLst>
              <a:ext uri="{FF2B5EF4-FFF2-40B4-BE49-F238E27FC236}">
                <a16:creationId xmlns:a16="http://schemas.microsoft.com/office/drawing/2014/main" id="{11B7C19A-5DAE-4043-9A99-72D33EBBFFFF}"/>
              </a:ext>
            </a:extLst>
          </p:cNvPr>
          <p:cNvSpPr>
            <a:spLocks noGrp="1"/>
          </p:cNvSpPr>
          <p:nvPr>
            <p:ph idx="1"/>
          </p:nvPr>
        </p:nvSpPr>
        <p:spPr/>
        <p:txBody>
          <a:bodyPr/>
          <a:lstStyle/>
          <a:p>
            <a:r>
              <a:rPr lang="en-US" altLang="zh-CN" b="1" dirty="0">
                <a:latin typeface="+mn-ea"/>
              </a:rPr>
              <a:t>·</a:t>
            </a:r>
            <a:r>
              <a:rPr lang="zh-CN" altLang="zh-CN" b="1" dirty="0">
                <a:latin typeface="+mn-ea"/>
              </a:rPr>
              <a:t>管理员根据需要从数据分析数据库导出内容进行推送。</a:t>
            </a:r>
          </a:p>
          <a:p>
            <a:endParaRPr lang="zh-CN" altLang="en-US" dirty="0"/>
          </a:p>
        </p:txBody>
      </p:sp>
      <p:pic>
        <p:nvPicPr>
          <p:cNvPr id="6" name="图片 5">
            <a:extLst>
              <a:ext uri="{FF2B5EF4-FFF2-40B4-BE49-F238E27FC236}">
                <a16:creationId xmlns:a16="http://schemas.microsoft.com/office/drawing/2014/main" id="{AE18EB1E-ED5D-451B-AF58-67FE637432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1382" y="0"/>
            <a:ext cx="2620617" cy="1740090"/>
          </a:xfrm>
          <a:prstGeom prst="rect">
            <a:avLst/>
          </a:prstGeom>
        </p:spPr>
      </p:pic>
    </p:spTree>
    <p:extLst>
      <p:ext uri="{BB962C8B-B14F-4D97-AF65-F5344CB8AC3E}">
        <p14:creationId xmlns:p14="http://schemas.microsoft.com/office/powerpoint/2010/main" val="347215898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pic>
        <p:nvPicPr>
          <p:cNvPr id="4" name="图片 3" descr="C:\Users\lenovo\AppData\Roaming\Tencent\Users\2606076069\TIM\WinTemp\RichOle\`@6RB0KZ3[KJZ7B{$HJ6W6V.png">
            <a:extLst>
              <a:ext uri="{FF2B5EF4-FFF2-40B4-BE49-F238E27FC236}">
                <a16:creationId xmlns:a16="http://schemas.microsoft.com/office/drawing/2014/main" id="{A6A3FF29-EA8B-4BDF-95A5-509844588A4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9274" y="924340"/>
            <a:ext cx="9233451" cy="5237922"/>
          </a:xfrm>
          <a:prstGeom prst="rect">
            <a:avLst/>
          </a:prstGeom>
          <a:noFill/>
          <a:ln>
            <a:noFill/>
          </a:ln>
        </p:spPr>
      </p:pic>
    </p:spTree>
    <p:extLst>
      <p:ext uri="{BB962C8B-B14F-4D97-AF65-F5344CB8AC3E}">
        <p14:creationId xmlns:p14="http://schemas.microsoft.com/office/powerpoint/2010/main" val="271000800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7547A5-910C-492A-9B14-CCA1CD50A3B3}"/>
              </a:ext>
            </a:extLst>
          </p:cNvPr>
          <p:cNvSpPr>
            <a:spLocks noGrp="1"/>
          </p:cNvSpPr>
          <p:nvPr>
            <p:ph type="title"/>
          </p:nvPr>
        </p:nvSpPr>
        <p:spPr/>
        <p:txBody>
          <a:bodyPr/>
          <a:lstStyle/>
          <a:p>
            <a:r>
              <a:rPr lang="en-US" altLang="zh-CN" b="1" dirty="0"/>
              <a:t>                                           </a:t>
            </a:r>
            <a:r>
              <a:rPr lang="zh-CN" altLang="zh-CN" b="1" dirty="0"/>
              <a:t>外部接口</a:t>
            </a:r>
            <a:endParaRPr lang="zh-CN" altLang="en-US" dirty="0"/>
          </a:p>
        </p:txBody>
      </p:sp>
      <p:sp>
        <p:nvSpPr>
          <p:cNvPr id="4" name="文本占位符 3">
            <a:extLst>
              <a:ext uri="{FF2B5EF4-FFF2-40B4-BE49-F238E27FC236}">
                <a16:creationId xmlns:a16="http://schemas.microsoft.com/office/drawing/2014/main" id="{61F305C3-0EB9-446E-A027-1381ED2B7148}"/>
              </a:ext>
            </a:extLst>
          </p:cNvPr>
          <p:cNvSpPr>
            <a:spLocks noGrp="1"/>
          </p:cNvSpPr>
          <p:nvPr>
            <p:ph type="body" sz="half" idx="2"/>
          </p:nvPr>
        </p:nvSpPr>
        <p:spPr/>
        <p:txBody>
          <a:bodyPr/>
          <a:lstStyle/>
          <a:p>
            <a:endParaRPr lang="zh-CN" altLang="en-US"/>
          </a:p>
        </p:txBody>
      </p:sp>
      <p:pic>
        <p:nvPicPr>
          <p:cNvPr id="10" name="图片占位符 9">
            <a:extLst>
              <a:ext uri="{FF2B5EF4-FFF2-40B4-BE49-F238E27FC236}">
                <a16:creationId xmlns:a16="http://schemas.microsoft.com/office/drawing/2014/main" id="{172FA4D4-1B54-45BE-AB9D-74F11F10429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4685" b="24685"/>
          <a:stretch>
            <a:fillRect/>
          </a:stretch>
        </p:blipFill>
        <p:spPr>
          <a:xfrm>
            <a:off x="1371599" y="412681"/>
            <a:ext cx="9723323" cy="4218953"/>
          </a:xfrm>
        </p:spPr>
      </p:pic>
    </p:spTree>
    <p:extLst>
      <p:ext uri="{BB962C8B-B14F-4D97-AF65-F5344CB8AC3E}">
        <p14:creationId xmlns:p14="http://schemas.microsoft.com/office/powerpoint/2010/main" val="458682159"/>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3B576-0196-402D-8082-6764CB579CB2}"/>
              </a:ext>
            </a:extLst>
          </p:cNvPr>
          <p:cNvSpPr>
            <a:spLocks noGrp="1"/>
          </p:cNvSpPr>
          <p:nvPr>
            <p:ph type="ctrTitle"/>
          </p:nvPr>
        </p:nvSpPr>
        <p:spPr>
          <a:xfrm>
            <a:off x="1100051" y="1340306"/>
            <a:ext cx="10058400" cy="1523867"/>
          </a:xfrm>
        </p:spPr>
        <p:txBody>
          <a:bodyPr>
            <a:normAutofit/>
          </a:bodyPr>
          <a:lstStyle/>
          <a:p>
            <a:r>
              <a:rPr lang="en-US" altLang="zh-CN" sz="4800" dirty="0">
                <a:latin typeface="+mn-ea"/>
                <a:ea typeface="+mn-ea"/>
              </a:rPr>
              <a:t>《</a:t>
            </a:r>
            <a:r>
              <a:rPr lang="zh-CN" altLang="en-US" sz="4800" dirty="0">
                <a:latin typeface="+mn-ea"/>
                <a:ea typeface="+mn-ea"/>
              </a:rPr>
              <a:t>基于微信小程序的问卷调查系统</a:t>
            </a:r>
            <a:r>
              <a:rPr lang="en-US" altLang="zh-CN" sz="4800" dirty="0">
                <a:latin typeface="+mn-ea"/>
                <a:ea typeface="+mn-ea"/>
              </a:rPr>
              <a:t>》</a:t>
            </a:r>
            <a:br>
              <a:rPr lang="en-US" altLang="zh-CN" sz="4800" dirty="0">
                <a:latin typeface="+mn-ea"/>
                <a:ea typeface="+mn-ea"/>
              </a:rPr>
            </a:br>
            <a:r>
              <a:rPr lang="en-US" altLang="zh-CN" sz="4800" dirty="0">
                <a:latin typeface="+mn-ea"/>
                <a:ea typeface="+mn-ea"/>
              </a:rPr>
              <a:t>          </a:t>
            </a:r>
            <a:r>
              <a:rPr lang="zh-CN" altLang="en-US" sz="4800" dirty="0">
                <a:latin typeface="+mn-ea"/>
                <a:ea typeface="+mn-ea"/>
              </a:rPr>
              <a:t>需求分析报告</a:t>
            </a:r>
          </a:p>
        </p:txBody>
      </p:sp>
      <p:sp>
        <p:nvSpPr>
          <p:cNvPr id="3" name="副标题 2">
            <a:extLst>
              <a:ext uri="{FF2B5EF4-FFF2-40B4-BE49-F238E27FC236}">
                <a16:creationId xmlns:a16="http://schemas.microsoft.com/office/drawing/2014/main" id="{B45C1A96-976E-42EA-841A-BCC2A703E1FC}"/>
              </a:ext>
            </a:extLst>
          </p:cNvPr>
          <p:cNvSpPr>
            <a:spLocks noGrp="1"/>
          </p:cNvSpPr>
          <p:nvPr>
            <p:ph type="subTitle" idx="1"/>
          </p:nvPr>
        </p:nvSpPr>
        <p:spPr>
          <a:xfrm>
            <a:off x="1100050" y="5002923"/>
            <a:ext cx="11091949" cy="1303283"/>
          </a:xfrm>
        </p:spPr>
        <p:txBody>
          <a:bodyPr>
            <a:normAutofit fontScale="92500" lnSpcReduction="10000"/>
          </a:bodyPr>
          <a:lstStyle/>
          <a:p>
            <a:r>
              <a:rPr lang="en-US" altLang="zh-CN" dirty="0">
                <a:solidFill>
                  <a:schemeClr val="tx1"/>
                </a:solidFill>
              </a:rPr>
              <a:t>                                                                                                      </a:t>
            </a:r>
            <a:r>
              <a:rPr lang="zh-CN" altLang="en-US" dirty="0">
                <a:solidFill>
                  <a:schemeClr val="tx1"/>
                </a:solidFill>
              </a:rPr>
              <a:t>报告人：周琳</a:t>
            </a:r>
            <a:endParaRPr lang="en-US" altLang="zh-CN" dirty="0">
              <a:solidFill>
                <a:schemeClr val="tx1"/>
              </a:solidFill>
            </a:endParaRPr>
          </a:p>
          <a:p>
            <a:r>
              <a:rPr lang="en-US" altLang="zh-CN" dirty="0">
                <a:solidFill>
                  <a:schemeClr val="tx1"/>
                </a:solidFill>
              </a:rPr>
              <a:t>                                                                                                      </a:t>
            </a:r>
            <a:r>
              <a:rPr lang="zh-CN" altLang="en-US" dirty="0">
                <a:solidFill>
                  <a:schemeClr val="tx1"/>
                </a:solidFill>
              </a:rPr>
              <a:t>天津理工大学</a:t>
            </a:r>
            <a:endParaRPr lang="en-US" altLang="zh-CN" dirty="0">
              <a:solidFill>
                <a:schemeClr val="tx1"/>
              </a:solidFill>
            </a:endParaRPr>
          </a:p>
          <a:p>
            <a:r>
              <a:rPr lang="en-US" altLang="zh-CN" dirty="0">
                <a:solidFill>
                  <a:schemeClr val="tx1"/>
                </a:solidFill>
              </a:rPr>
              <a:t>                                                                                                           2018.4.21</a:t>
            </a:r>
            <a:endParaRPr lang="zh-CN" altLang="en-US" dirty="0">
              <a:solidFill>
                <a:schemeClr val="tx1"/>
              </a:solidFill>
            </a:endParaRPr>
          </a:p>
        </p:txBody>
      </p:sp>
      <p:pic>
        <p:nvPicPr>
          <p:cNvPr id="5" name="图片 4">
            <a:extLst>
              <a:ext uri="{FF2B5EF4-FFF2-40B4-BE49-F238E27FC236}">
                <a16:creationId xmlns:a16="http://schemas.microsoft.com/office/drawing/2014/main" id="{18E9C704-8A20-487C-B23D-68D2BABC8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8" y="76333"/>
            <a:ext cx="1138618" cy="1142867"/>
          </a:xfrm>
          <a:prstGeom prst="rect">
            <a:avLst/>
          </a:prstGeom>
        </p:spPr>
      </p:pic>
    </p:spTree>
    <p:extLst>
      <p:ext uri="{BB962C8B-B14F-4D97-AF65-F5344CB8AC3E}">
        <p14:creationId xmlns:p14="http://schemas.microsoft.com/office/powerpoint/2010/main" val="2573736437"/>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id="{25F40C33-F8D6-4625-B021-4E1D4E61E2E6}"/>
              </a:ext>
            </a:extLst>
          </p:cNvPr>
          <p:cNvSpPr>
            <a:spLocks noGrp="1"/>
          </p:cNvSpPr>
          <p:nvPr>
            <p:ph type="title"/>
          </p:nvPr>
        </p:nvSpPr>
        <p:spPr>
          <a:xfrm>
            <a:off x="1097280" y="286603"/>
            <a:ext cx="10058400" cy="702303"/>
          </a:xfrm>
        </p:spPr>
        <p:txBody>
          <a:bodyPr>
            <a:normAutofit fontScale="90000"/>
          </a:bodyPr>
          <a:lstStyle/>
          <a:p>
            <a:r>
              <a:rPr lang="zh-CN" altLang="zh-CN" b="1" dirty="0"/>
              <a:t>运行环境 </a:t>
            </a:r>
            <a:endParaRPr lang="zh-CN" altLang="en-US" dirty="0"/>
          </a:p>
        </p:txBody>
      </p:sp>
      <p:sp>
        <p:nvSpPr>
          <p:cNvPr id="4" name="内容占位符 3">
            <a:extLst>
              <a:ext uri="{FF2B5EF4-FFF2-40B4-BE49-F238E27FC236}">
                <a16:creationId xmlns:a16="http://schemas.microsoft.com/office/drawing/2014/main" id="{177B0DB8-1153-4FEE-A50B-198AF652A713}"/>
              </a:ext>
            </a:extLst>
          </p:cNvPr>
          <p:cNvSpPr>
            <a:spLocks noGrp="1"/>
          </p:cNvSpPr>
          <p:nvPr>
            <p:ph idx="1"/>
          </p:nvPr>
        </p:nvSpPr>
        <p:spPr/>
        <p:txBody>
          <a:bodyPr/>
          <a:lstStyle/>
          <a:p>
            <a:r>
              <a:rPr lang="en-US" altLang="zh-CN" sz="4000" b="1" dirty="0"/>
              <a:t>·</a:t>
            </a:r>
            <a:r>
              <a:rPr lang="zh-CN" altLang="zh-CN" b="1" dirty="0"/>
              <a:t>硬件环境 </a:t>
            </a:r>
            <a:endParaRPr lang="zh-CN" altLang="zh-CN" dirty="0"/>
          </a:p>
          <a:p>
            <a:r>
              <a:rPr lang="zh-CN" altLang="zh-CN" dirty="0"/>
              <a:t>处理器：高通</a:t>
            </a:r>
            <a:r>
              <a:rPr lang="en-US" altLang="zh-CN" dirty="0"/>
              <a:t>820/821 650/652/653</a:t>
            </a:r>
            <a:endParaRPr lang="zh-CN" altLang="zh-CN" dirty="0"/>
          </a:p>
          <a:p>
            <a:r>
              <a:rPr lang="zh-CN" altLang="zh-CN" dirty="0"/>
              <a:t>苹果</a:t>
            </a:r>
            <a:r>
              <a:rPr lang="en-US" altLang="zh-CN" dirty="0"/>
              <a:t> A8</a:t>
            </a:r>
            <a:r>
              <a:rPr lang="zh-CN" altLang="zh-CN" dirty="0"/>
              <a:t>及以上</a:t>
            </a:r>
          </a:p>
          <a:p>
            <a:r>
              <a:rPr lang="zh-CN" altLang="zh-CN" dirty="0"/>
              <a:t>内存：</a:t>
            </a:r>
            <a:r>
              <a:rPr lang="en-US" altLang="zh-CN" dirty="0"/>
              <a:t>1G</a:t>
            </a:r>
            <a:r>
              <a:rPr lang="zh-CN" altLang="zh-CN" dirty="0"/>
              <a:t>及以上</a:t>
            </a:r>
          </a:p>
          <a:p>
            <a:r>
              <a:rPr lang="zh-CN" altLang="zh-CN" dirty="0"/>
              <a:t>屏幕大小：建议</a:t>
            </a:r>
            <a:r>
              <a:rPr lang="en-US" altLang="zh-CN" dirty="0"/>
              <a:t>4</a:t>
            </a:r>
            <a:r>
              <a:rPr lang="zh-CN" altLang="zh-CN" dirty="0"/>
              <a:t>寸及以上</a:t>
            </a:r>
          </a:p>
          <a:p>
            <a:r>
              <a:rPr lang="en-US" altLang="zh-CN" sz="3600" b="1" dirty="0"/>
              <a:t>·</a:t>
            </a:r>
            <a:r>
              <a:rPr lang="zh-CN" altLang="zh-CN" b="1" dirty="0"/>
              <a:t>软件环境 </a:t>
            </a:r>
            <a:endParaRPr lang="zh-CN" altLang="zh-CN" dirty="0"/>
          </a:p>
          <a:p>
            <a:r>
              <a:rPr lang="en-US" altLang="zh-CN" dirty="0"/>
              <a:t>Mac OS 10.12</a:t>
            </a:r>
            <a:r>
              <a:rPr lang="zh-CN" altLang="zh-CN" dirty="0"/>
              <a:t>系统及以上，</a:t>
            </a:r>
            <a:r>
              <a:rPr lang="en-US" altLang="zh-CN" i="1" dirty="0"/>
              <a:t>Android</a:t>
            </a:r>
            <a:r>
              <a:rPr lang="zh-CN" altLang="zh-CN" i="1" dirty="0"/>
              <a:t>系统</a:t>
            </a:r>
            <a:r>
              <a:rPr lang="en-US" altLang="zh-CN" dirty="0"/>
              <a:t>4.0</a:t>
            </a:r>
            <a:r>
              <a:rPr lang="zh-CN" altLang="zh-CN" dirty="0"/>
              <a:t>以上。</a:t>
            </a:r>
          </a:p>
          <a:p>
            <a:endParaRPr lang="zh-CN" altLang="en-US" dirty="0"/>
          </a:p>
        </p:txBody>
      </p:sp>
    </p:spTree>
    <p:extLst>
      <p:ext uri="{BB962C8B-B14F-4D97-AF65-F5344CB8AC3E}">
        <p14:creationId xmlns:p14="http://schemas.microsoft.com/office/powerpoint/2010/main" val="266419535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5" name="标题 4">
            <a:extLst>
              <a:ext uri="{FF2B5EF4-FFF2-40B4-BE49-F238E27FC236}">
                <a16:creationId xmlns:a16="http://schemas.microsoft.com/office/drawing/2014/main" id="{4855E4CC-D8AD-4BB5-9E53-E9A27C9164DA}"/>
              </a:ext>
            </a:extLst>
          </p:cNvPr>
          <p:cNvSpPr>
            <a:spLocks noGrp="1"/>
          </p:cNvSpPr>
          <p:nvPr>
            <p:ph type="title"/>
          </p:nvPr>
        </p:nvSpPr>
        <p:spPr>
          <a:xfrm>
            <a:off x="1097280" y="286604"/>
            <a:ext cx="10058400" cy="702302"/>
          </a:xfrm>
        </p:spPr>
        <p:txBody>
          <a:bodyPr>
            <a:normAutofit fontScale="90000"/>
          </a:bodyPr>
          <a:lstStyle/>
          <a:p>
            <a:r>
              <a:rPr lang="zh-CN" altLang="zh-CN" b="1" dirty="0"/>
              <a:t>用户界面 </a:t>
            </a:r>
            <a:endParaRPr lang="zh-CN" altLang="en-US" dirty="0"/>
          </a:p>
        </p:txBody>
      </p:sp>
      <p:pic>
        <p:nvPicPr>
          <p:cNvPr id="8" name="内容占位符 7" descr="F:\QQ文件\2606076069\Image\C2C\96F7E03003A5761913C8E910BB029004.jpg">
            <a:extLst>
              <a:ext uri="{FF2B5EF4-FFF2-40B4-BE49-F238E27FC236}">
                <a16:creationId xmlns:a16="http://schemas.microsoft.com/office/drawing/2014/main" id="{1646C2EE-3BAB-4A4A-9403-D0CEC055D62B}"/>
              </a:ext>
            </a:extLst>
          </p:cNvPr>
          <p:cNvPicPr>
            <a:picLocks noGrp="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bwMode="auto">
          <a:xfrm>
            <a:off x="2220401" y="1785037"/>
            <a:ext cx="3203053" cy="4605824"/>
          </a:xfrm>
          <a:prstGeom prst="rect">
            <a:avLst/>
          </a:prstGeom>
          <a:noFill/>
          <a:ln>
            <a:noFill/>
          </a:ln>
        </p:spPr>
      </p:pic>
      <p:pic>
        <p:nvPicPr>
          <p:cNvPr id="9" name="内容占位符 8" descr="F:\QQ文件\2606076069\Image\C2C\5861E15C0EF04226D5DDBB0DBC14B403.jpg">
            <a:extLst>
              <a:ext uri="{FF2B5EF4-FFF2-40B4-BE49-F238E27FC236}">
                <a16:creationId xmlns:a16="http://schemas.microsoft.com/office/drawing/2014/main" id="{B62EDBDB-5B2F-4946-9406-5CFDFA8650B6}"/>
              </a:ext>
            </a:extLst>
          </p:cNvPr>
          <p:cNvPicPr>
            <a:picLocks noGrp="1"/>
          </p:cNvPicPr>
          <p:nvPr>
            <p:ph sz="half" idx="2"/>
          </p:nvPr>
        </p:nvPicPr>
        <p:blipFill>
          <a:blip r:embed="rId4" cstate="print">
            <a:extLst>
              <a:ext uri="{28A0092B-C50C-407E-A947-70E740481C1C}">
                <a14:useLocalDpi xmlns:a14="http://schemas.microsoft.com/office/drawing/2010/main" val="0"/>
              </a:ext>
            </a:extLst>
          </a:blip>
          <a:srcRect/>
          <a:stretch>
            <a:fillRect/>
          </a:stretch>
        </p:blipFill>
        <p:spPr bwMode="auto">
          <a:xfrm>
            <a:off x="7007086" y="1785037"/>
            <a:ext cx="3321093" cy="4605824"/>
          </a:xfrm>
          <a:prstGeom prst="rect">
            <a:avLst/>
          </a:prstGeom>
          <a:noFill/>
          <a:ln>
            <a:noFill/>
          </a:ln>
        </p:spPr>
      </p:pic>
      <p:sp>
        <p:nvSpPr>
          <p:cNvPr id="10" name="文本框 9">
            <a:extLst>
              <a:ext uri="{FF2B5EF4-FFF2-40B4-BE49-F238E27FC236}">
                <a16:creationId xmlns:a16="http://schemas.microsoft.com/office/drawing/2014/main" id="{B7520B9E-5BFD-4118-8AB4-151FD814CAFF}"/>
              </a:ext>
            </a:extLst>
          </p:cNvPr>
          <p:cNvSpPr txBox="1"/>
          <p:nvPr/>
        </p:nvSpPr>
        <p:spPr>
          <a:xfrm>
            <a:off x="2220401" y="1156139"/>
            <a:ext cx="8186857" cy="461665"/>
          </a:xfrm>
          <a:prstGeom prst="rect">
            <a:avLst/>
          </a:prstGeom>
          <a:noFill/>
        </p:spPr>
        <p:txBody>
          <a:bodyPr wrap="none" rtlCol="0">
            <a:spAutoFit/>
          </a:bodyPr>
          <a:lstStyle/>
          <a:p>
            <a:r>
              <a:rPr lang="zh-CN" altLang="zh-CN" sz="2400" dirty="0"/>
              <a:t>追求尽量简洁的界面，争取直观的传递给客户尽量多的讯息</a:t>
            </a:r>
            <a:endParaRPr lang="zh-CN" altLang="en-US" sz="2400" dirty="0"/>
          </a:p>
        </p:txBody>
      </p:sp>
    </p:spTree>
    <p:extLst>
      <p:ext uri="{BB962C8B-B14F-4D97-AF65-F5344CB8AC3E}">
        <p14:creationId xmlns:p14="http://schemas.microsoft.com/office/powerpoint/2010/main" val="40625616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id="{61FD7C76-A7E9-4A15-8094-CC9C5C6275C6}"/>
              </a:ext>
            </a:extLst>
          </p:cNvPr>
          <p:cNvSpPr>
            <a:spLocks noGrp="1"/>
          </p:cNvSpPr>
          <p:nvPr>
            <p:ph type="title"/>
          </p:nvPr>
        </p:nvSpPr>
        <p:spPr>
          <a:xfrm>
            <a:off x="1097280" y="286603"/>
            <a:ext cx="10058400" cy="702303"/>
          </a:xfrm>
        </p:spPr>
        <p:txBody>
          <a:bodyPr>
            <a:normAutofit fontScale="90000"/>
          </a:bodyPr>
          <a:lstStyle/>
          <a:p>
            <a:r>
              <a:rPr lang="zh-CN" altLang="zh-CN" b="1" dirty="0"/>
              <a:t>软件接口</a:t>
            </a:r>
            <a:endParaRPr lang="zh-CN" altLang="en-US" dirty="0"/>
          </a:p>
        </p:txBody>
      </p:sp>
      <p:sp>
        <p:nvSpPr>
          <p:cNvPr id="4" name="内容占位符 3">
            <a:extLst>
              <a:ext uri="{FF2B5EF4-FFF2-40B4-BE49-F238E27FC236}">
                <a16:creationId xmlns:a16="http://schemas.microsoft.com/office/drawing/2014/main" id="{DDF7E71E-5D95-4CFF-B1A6-0E1BEE5F4220}"/>
              </a:ext>
            </a:extLst>
          </p:cNvPr>
          <p:cNvSpPr>
            <a:spLocks noGrp="1"/>
          </p:cNvSpPr>
          <p:nvPr>
            <p:ph idx="1"/>
          </p:nvPr>
        </p:nvSpPr>
        <p:spPr>
          <a:xfrm>
            <a:off x="1097280" y="1759226"/>
            <a:ext cx="10058400" cy="4109868"/>
          </a:xfrm>
        </p:spPr>
        <p:txBody>
          <a:bodyPr>
            <a:normAutofit fontScale="70000" lnSpcReduction="20000"/>
          </a:bodyPr>
          <a:lstStyle/>
          <a:p>
            <a:r>
              <a:rPr lang="en-US" altLang="zh-CN" sz="2600" dirty="0">
                <a:latin typeface="+mn-ea"/>
              </a:rPr>
              <a:t>     1)</a:t>
            </a:r>
            <a:r>
              <a:rPr lang="en-US" altLang="zh-CN" sz="2600" dirty="0" err="1">
                <a:latin typeface="+mn-ea"/>
              </a:rPr>
              <a:t>wx.request</a:t>
            </a:r>
            <a:r>
              <a:rPr lang="en-US" altLang="zh-CN" sz="2600" dirty="0">
                <a:latin typeface="+mn-ea"/>
              </a:rPr>
              <a:t>                     </a:t>
            </a:r>
            <a:r>
              <a:rPr lang="zh-CN" altLang="zh-CN" sz="2600" dirty="0">
                <a:latin typeface="+mn-ea"/>
              </a:rPr>
              <a:t>连接服务器</a:t>
            </a:r>
          </a:p>
          <a:p>
            <a:r>
              <a:rPr lang="en-US" altLang="zh-CN" sz="2600" dirty="0">
                <a:latin typeface="+mn-ea"/>
              </a:rPr>
              <a:t>     2)</a:t>
            </a:r>
            <a:r>
              <a:rPr lang="en-US" altLang="zh-CN" sz="2600" dirty="0" err="1">
                <a:latin typeface="+mn-ea"/>
              </a:rPr>
              <a:t>wx.saveFile</a:t>
            </a:r>
            <a:r>
              <a:rPr lang="en-US" altLang="zh-CN" sz="2600" dirty="0">
                <a:latin typeface="+mn-ea"/>
              </a:rPr>
              <a:t>                    </a:t>
            </a:r>
            <a:r>
              <a:rPr lang="zh-CN" altLang="zh-CN" sz="2600" dirty="0">
                <a:latin typeface="+mn-ea"/>
              </a:rPr>
              <a:t>保存文件</a:t>
            </a:r>
          </a:p>
          <a:p>
            <a:r>
              <a:rPr lang="en-US" altLang="zh-CN" sz="2600" dirty="0">
                <a:latin typeface="+mn-ea"/>
              </a:rPr>
              <a:t>     3)</a:t>
            </a:r>
            <a:r>
              <a:rPr lang="en-US" altLang="zh-CN" sz="2600" dirty="0" err="1">
                <a:latin typeface="+mn-ea"/>
              </a:rPr>
              <a:t>wx.openFile</a:t>
            </a:r>
            <a:r>
              <a:rPr lang="en-US" altLang="zh-CN" sz="2600" dirty="0">
                <a:latin typeface="+mn-ea"/>
              </a:rPr>
              <a:t>                    </a:t>
            </a:r>
            <a:r>
              <a:rPr lang="zh-CN" altLang="zh-CN" sz="2600" dirty="0">
                <a:latin typeface="+mn-ea"/>
              </a:rPr>
              <a:t>打开文件</a:t>
            </a:r>
          </a:p>
          <a:p>
            <a:r>
              <a:rPr lang="en-US" altLang="zh-CN" sz="2600" dirty="0">
                <a:latin typeface="+mn-ea"/>
              </a:rPr>
              <a:t>     4)</a:t>
            </a:r>
            <a:r>
              <a:rPr lang="en-US" altLang="zh-CN" sz="2600" dirty="0" err="1">
                <a:latin typeface="+mn-ea"/>
              </a:rPr>
              <a:t>wx.getSavedFileList</a:t>
            </a:r>
            <a:r>
              <a:rPr lang="en-US" altLang="zh-CN" sz="2600" dirty="0">
                <a:latin typeface="+mn-ea"/>
              </a:rPr>
              <a:t>            </a:t>
            </a:r>
            <a:r>
              <a:rPr lang="zh-CN" altLang="zh-CN" sz="2600" dirty="0">
                <a:latin typeface="+mn-ea"/>
              </a:rPr>
              <a:t>获取存储文件列表</a:t>
            </a:r>
          </a:p>
          <a:p>
            <a:r>
              <a:rPr lang="en-US" altLang="zh-CN" sz="2600" dirty="0">
                <a:latin typeface="+mn-ea"/>
              </a:rPr>
              <a:t>     5)</a:t>
            </a:r>
            <a:r>
              <a:rPr lang="en-US" altLang="zh-CN" sz="2600" dirty="0" err="1">
                <a:latin typeface="+mn-ea"/>
              </a:rPr>
              <a:t>wx.onNetworkType</a:t>
            </a:r>
            <a:r>
              <a:rPr lang="en-US" altLang="zh-CN" sz="2600" dirty="0">
                <a:latin typeface="+mn-ea"/>
              </a:rPr>
              <a:t>               </a:t>
            </a:r>
            <a:r>
              <a:rPr lang="zh-CN" altLang="zh-CN" sz="2600" dirty="0">
                <a:latin typeface="+mn-ea"/>
              </a:rPr>
              <a:t>获取网络类型</a:t>
            </a:r>
          </a:p>
          <a:p>
            <a:r>
              <a:rPr lang="en-US" altLang="zh-CN" sz="2600" dirty="0">
                <a:latin typeface="+mn-ea"/>
              </a:rPr>
              <a:t>     6)</a:t>
            </a:r>
            <a:r>
              <a:rPr lang="en-US" altLang="zh-CN" sz="2600" dirty="0" err="1">
                <a:latin typeface="+mn-ea"/>
              </a:rPr>
              <a:t>wx.onNetworkStatusChange</a:t>
            </a:r>
            <a:r>
              <a:rPr lang="en-US" altLang="zh-CN" sz="2600" dirty="0">
                <a:latin typeface="+mn-ea"/>
              </a:rPr>
              <a:t>       </a:t>
            </a:r>
            <a:r>
              <a:rPr lang="zh-CN" altLang="zh-CN" sz="2600" dirty="0">
                <a:latin typeface="+mn-ea"/>
              </a:rPr>
              <a:t>监听网络状态变化</a:t>
            </a:r>
          </a:p>
          <a:p>
            <a:r>
              <a:rPr lang="en-US" altLang="zh-CN" sz="2600" dirty="0">
                <a:latin typeface="+mn-ea"/>
              </a:rPr>
              <a:t>     7)</a:t>
            </a:r>
            <a:r>
              <a:rPr lang="en-US" altLang="zh-CN" sz="2600" dirty="0" err="1">
                <a:latin typeface="+mn-ea"/>
              </a:rPr>
              <a:t>wx.onSocketOpen</a:t>
            </a:r>
            <a:r>
              <a:rPr lang="en-US" altLang="zh-CN" sz="2600" dirty="0">
                <a:latin typeface="+mn-ea"/>
              </a:rPr>
              <a:t>                </a:t>
            </a:r>
            <a:r>
              <a:rPr lang="zh-CN" altLang="zh-CN" sz="2600" dirty="0">
                <a:latin typeface="+mn-ea"/>
              </a:rPr>
              <a:t>监听</a:t>
            </a:r>
            <a:r>
              <a:rPr lang="en-US" altLang="zh-CN" sz="2600" dirty="0">
                <a:latin typeface="+mn-ea"/>
              </a:rPr>
              <a:t>WebSocket</a:t>
            </a:r>
            <a:r>
              <a:rPr lang="zh-CN" altLang="zh-CN" sz="2600" dirty="0">
                <a:latin typeface="+mn-ea"/>
              </a:rPr>
              <a:t>打开</a:t>
            </a:r>
          </a:p>
          <a:p>
            <a:r>
              <a:rPr lang="en-US" altLang="zh-CN" sz="2600" dirty="0">
                <a:latin typeface="+mn-ea"/>
              </a:rPr>
              <a:t>     8)</a:t>
            </a:r>
            <a:r>
              <a:rPr lang="en-US" altLang="zh-CN" sz="2600" dirty="0" err="1">
                <a:latin typeface="+mn-ea"/>
              </a:rPr>
              <a:t>wx.onSockMessage</a:t>
            </a:r>
            <a:r>
              <a:rPr lang="en-US" altLang="zh-CN" sz="2600" dirty="0">
                <a:latin typeface="+mn-ea"/>
              </a:rPr>
              <a:t>               </a:t>
            </a:r>
            <a:r>
              <a:rPr lang="zh-CN" altLang="zh-CN" sz="2600" dirty="0">
                <a:latin typeface="+mn-ea"/>
              </a:rPr>
              <a:t>发送</a:t>
            </a:r>
            <a:r>
              <a:rPr lang="en-US" altLang="zh-CN" sz="2600" dirty="0">
                <a:latin typeface="+mn-ea"/>
              </a:rPr>
              <a:t>WebSocket</a:t>
            </a:r>
            <a:r>
              <a:rPr lang="zh-CN" altLang="zh-CN" sz="2600" dirty="0">
                <a:latin typeface="+mn-ea"/>
              </a:rPr>
              <a:t>消息</a:t>
            </a:r>
          </a:p>
          <a:p>
            <a:r>
              <a:rPr lang="en-US" altLang="zh-CN" sz="2600" dirty="0">
                <a:latin typeface="+mn-ea"/>
              </a:rPr>
              <a:t>     9</a:t>
            </a:r>
            <a:r>
              <a:rPr lang="zh-CN" altLang="zh-CN" sz="2600" dirty="0">
                <a:latin typeface="+mn-ea"/>
              </a:rPr>
              <a:t>）</a:t>
            </a:r>
            <a:r>
              <a:rPr lang="en-US" altLang="zh-CN" sz="2600" dirty="0" err="1">
                <a:latin typeface="+mn-ea"/>
              </a:rPr>
              <a:t>wx.chooseIamge</a:t>
            </a:r>
            <a:r>
              <a:rPr lang="en-US" altLang="zh-CN" sz="2600" dirty="0">
                <a:latin typeface="+mn-ea"/>
              </a:rPr>
              <a:t>                </a:t>
            </a:r>
            <a:r>
              <a:rPr lang="zh-CN" altLang="zh-CN" sz="2600" dirty="0">
                <a:latin typeface="+mn-ea"/>
              </a:rPr>
              <a:t>从相册选择图片</a:t>
            </a:r>
          </a:p>
          <a:p>
            <a:r>
              <a:rPr lang="en-US" altLang="zh-CN" sz="2600" dirty="0">
                <a:latin typeface="+mn-ea"/>
              </a:rPr>
              <a:t>     10</a:t>
            </a:r>
            <a:r>
              <a:rPr lang="zh-CN" altLang="zh-CN" sz="2600" dirty="0">
                <a:latin typeface="+mn-ea"/>
              </a:rPr>
              <a:t>）</a:t>
            </a:r>
            <a:r>
              <a:rPr lang="en-US" altLang="zh-CN" sz="2600" dirty="0" err="1">
                <a:latin typeface="+mn-ea"/>
              </a:rPr>
              <a:t>wx.playBackgroundAudio</a:t>
            </a:r>
            <a:r>
              <a:rPr lang="en-US" altLang="zh-CN" sz="2600" dirty="0">
                <a:latin typeface="+mn-ea"/>
              </a:rPr>
              <a:t>       </a:t>
            </a:r>
            <a:r>
              <a:rPr lang="zh-CN" altLang="zh-CN" sz="2600" dirty="0">
                <a:latin typeface="+mn-ea"/>
              </a:rPr>
              <a:t>播放音乐</a:t>
            </a:r>
          </a:p>
          <a:p>
            <a:r>
              <a:rPr lang="en-US" altLang="zh-CN" sz="2600" dirty="0">
                <a:latin typeface="+mn-ea"/>
              </a:rPr>
              <a:t>     ………………….                …………………</a:t>
            </a:r>
            <a:endParaRPr lang="zh-CN" altLang="zh-CN" sz="2600" dirty="0">
              <a:latin typeface="+mn-ea"/>
            </a:endParaRPr>
          </a:p>
          <a:p>
            <a:endParaRPr lang="zh-CN" altLang="en-US" dirty="0"/>
          </a:p>
        </p:txBody>
      </p:sp>
    </p:spTree>
    <p:extLst>
      <p:ext uri="{BB962C8B-B14F-4D97-AF65-F5344CB8AC3E}">
        <p14:creationId xmlns:p14="http://schemas.microsoft.com/office/powerpoint/2010/main" val="178805342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2150" y="5701862"/>
            <a:ext cx="1079849" cy="1156138"/>
          </a:xfrm>
          <a:prstGeom prst="rect">
            <a:avLst/>
          </a:prstGeom>
        </p:spPr>
      </p:pic>
      <p:sp>
        <p:nvSpPr>
          <p:cNvPr id="9" name="标题 8">
            <a:extLst>
              <a:ext uri="{FF2B5EF4-FFF2-40B4-BE49-F238E27FC236}">
                <a16:creationId xmlns:a16="http://schemas.microsoft.com/office/drawing/2014/main" id="{43CC998D-BE9D-4746-9E8B-A4E5E4A2A52D}"/>
              </a:ext>
            </a:extLst>
          </p:cNvPr>
          <p:cNvSpPr>
            <a:spLocks noGrp="1"/>
          </p:cNvSpPr>
          <p:nvPr>
            <p:ph type="title"/>
          </p:nvPr>
        </p:nvSpPr>
        <p:spPr/>
        <p:txBody>
          <a:bodyPr/>
          <a:lstStyle/>
          <a:p>
            <a:r>
              <a:rPr lang="en-US" altLang="zh-CN" b="1" dirty="0"/>
              <a:t>                                            </a:t>
            </a:r>
            <a:r>
              <a:rPr lang="zh-CN" altLang="zh-CN" b="1" dirty="0"/>
              <a:t>性能需求</a:t>
            </a:r>
            <a:endParaRPr lang="zh-CN" altLang="en-US" dirty="0"/>
          </a:p>
        </p:txBody>
      </p:sp>
      <p:pic>
        <p:nvPicPr>
          <p:cNvPr id="13" name="图片占位符 12">
            <a:extLst>
              <a:ext uri="{FF2B5EF4-FFF2-40B4-BE49-F238E27FC236}">
                <a16:creationId xmlns:a16="http://schemas.microsoft.com/office/drawing/2014/main" id="{C752BBD0-26DA-4D24-ADCE-70DAC8147BEB}"/>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24992" b="24992"/>
          <a:stretch>
            <a:fillRect/>
          </a:stretch>
        </p:blipFill>
        <p:spPr>
          <a:xfrm>
            <a:off x="-29844" y="-10073"/>
            <a:ext cx="12221843" cy="4989577"/>
          </a:xfrm>
        </p:spPr>
      </p:pic>
      <p:sp>
        <p:nvSpPr>
          <p:cNvPr id="11" name="文本占位符 10">
            <a:extLst>
              <a:ext uri="{FF2B5EF4-FFF2-40B4-BE49-F238E27FC236}">
                <a16:creationId xmlns:a16="http://schemas.microsoft.com/office/drawing/2014/main" id="{EE34FC17-8D7A-4093-A9FE-4CD16B5965D4}"/>
              </a:ext>
            </a:extLst>
          </p:cNvPr>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3382614997"/>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id="{D54B20CA-39BB-408F-9FD4-19BB6EAB1332}"/>
              </a:ext>
            </a:extLst>
          </p:cNvPr>
          <p:cNvSpPr>
            <a:spLocks noGrp="1"/>
          </p:cNvSpPr>
          <p:nvPr>
            <p:ph type="title"/>
          </p:nvPr>
        </p:nvSpPr>
        <p:spPr>
          <a:xfrm>
            <a:off x="1097280" y="286603"/>
            <a:ext cx="10058400" cy="702303"/>
          </a:xfrm>
        </p:spPr>
        <p:txBody>
          <a:bodyPr>
            <a:normAutofit fontScale="90000"/>
          </a:bodyPr>
          <a:lstStyle/>
          <a:p>
            <a:r>
              <a:rPr lang="zh-CN" altLang="zh-CN" b="1" dirty="0"/>
              <a:t>数据精确度 </a:t>
            </a:r>
            <a:endParaRPr lang="zh-CN" altLang="en-US" dirty="0"/>
          </a:p>
        </p:txBody>
      </p:sp>
      <p:sp>
        <p:nvSpPr>
          <p:cNvPr id="4" name="内容占位符 3">
            <a:extLst>
              <a:ext uri="{FF2B5EF4-FFF2-40B4-BE49-F238E27FC236}">
                <a16:creationId xmlns:a16="http://schemas.microsoft.com/office/drawing/2014/main" id="{5648AD1E-1742-4558-A127-F930A51E1304}"/>
              </a:ext>
            </a:extLst>
          </p:cNvPr>
          <p:cNvSpPr>
            <a:spLocks noGrp="1"/>
          </p:cNvSpPr>
          <p:nvPr>
            <p:ph idx="1"/>
          </p:nvPr>
        </p:nvSpPr>
        <p:spPr>
          <a:xfrm>
            <a:off x="1097280" y="1779104"/>
            <a:ext cx="10058400" cy="4492487"/>
          </a:xfrm>
        </p:spPr>
        <p:txBody>
          <a:bodyPr>
            <a:normAutofit/>
          </a:bodyPr>
          <a:lstStyle/>
          <a:p>
            <a:r>
              <a:rPr lang="en-US" altLang="zh-CN" sz="3600" b="1" dirty="0"/>
              <a:t>·</a:t>
            </a:r>
            <a:r>
              <a:rPr lang="zh-CN" altLang="en-US" b="1" dirty="0"/>
              <a:t>本软件</a:t>
            </a:r>
            <a:r>
              <a:rPr lang="zh-CN" altLang="zh-CN" b="1" dirty="0"/>
              <a:t>确保数据一致性，确保数据转换的及时准确，确保更新数据的及时准确</a:t>
            </a:r>
            <a:r>
              <a:rPr lang="zh-CN" altLang="zh-CN" dirty="0"/>
              <a:t>。</a:t>
            </a:r>
          </a:p>
          <a:p>
            <a:endParaRPr lang="zh-CN" altLang="en-US" dirty="0"/>
          </a:p>
        </p:txBody>
      </p:sp>
      <p:pic>
        <p:nvPicPr>
          <p:cNvPr id="6" name="图片 5">
            <a:extLst>
              <a:ext uri="{FF2B5EF4-FFF2-40B4-BE49-F238E27FC236}">
                <a16:creationId xmlns:a16="http://schemas.microsoft.com/office/drawing/2014/main" id="{C8FC5380-B701-40E2-A6C2-F7AED37818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0021" y="3260034"/>
            <a:ext cx="5391979" cy="3081131"/>
          </a:xfrm>
          <a:prstGeom prst="rect">
            <a:avLst/>
          </a:prstGeom>
        </p:spPr>
      </p:pic>
    </p:spTree>
    <p:extLst>
      <p:ext uri="{BB962C8B-B14F-4D97-AF65-F5344CB8AC3E}">
        <p14:creationId xmlns:p14="http://schemas.microsoft.com/office/powerpoint/2010/main" val="351802539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id="{CB4434DC-C7BE-4976-81E0-889471EBC686}"/>
              </a:ext>
            </a:extLst>
          </p:cNvPr>
          <p:cNvSpPr>
            <a:spLocks noGrp="1"/>
          </p:cNvSpPr>
          <p:nvPr>
            <p:ph type="title"/>
          </p:nvPr>
        </p:nvSpPr>
        <p:spPr>
          <a:xfrm>
            <a:off x="1097280" y="477078"/>
            <a:ext cx="10058400" cy="588040"/>
          </a:xfrm>
        </p:spPr>
        <p:txBody>
          <a:bodyPr>
            <a:normAutofit fontScale="90000"/>
          </a:bodyPr>
          <a:lstStyle/>
          <a:p>
            <a:r>
              <a:rPr lang="zh-CN" altLang="zh-CN" b="1" dirty="0"/>
              <a:t>时间特性 </a:t>
            </a:r>
            <a:endParaRPr lang="zh-CN" altLang="en-US" dirty="0"/>
          </a:p>
        </p:txBody>
      </p:sp>
      <p:sp>
        <p:nvSpPr>
          <p:cNvPr id="4" name="内容占位符 3">
            <a:extLst>
              <a:ext uri="{FF2B5EF4-FFF2-40B4-BE49-F238E27FC236}">
                <a16:creationId xmlns:a16="http://schemas.microsoft.com/office/drawing/2014/main" id="{6D7A4BDE-24EF-43A2-81A8-CEA96BDC3160}"/>
              </a:ext>
            </a:extLst>
          </p:cNvPr>
          <p:cNvSpPr>
            <a:spLocks noGrp="1"/>
          </p:cNvSpPr>
          <p:nvPr>
            <p:ph idx="1"/>
          </p:nvPr>
        </p:nvSpPr>
        <p:spPr>
          <a:xfrm>
            <a:off x="1097280" y="1838739"/>
            <a:ext cx="10058400" cy="4542183"/>
          </a:xfrm>
        </p:spPr>
        <p:txBody>
          <a:bodyPr>
            <a:normAutofit lnSpcReduction="10000"/>
          </a:bodyPr>
          <a:lstStyle/>
          <a:p>
            <a:r>
              <a:rPr lang="en-US" altLang="zh-CN" sz="2800" b="1" dirty="0"/>
              <a:t>·</a:t>
            </a:r>
            <a:r>
              <a:rPr lang="zh-CN" altLang="zh-CN" b="1" dirty="0"/>
              <a:t>响应时间 </a:t>
            </a:r>
            <a:endParaRPr lang="zh-CN" altLang="zh-CN" dirty="0"/>
          </a:p>
          <a:p>
            <a:r>
              <a:rPr lang="zh-CN" altLang="zh-CN" dirty="0"/>
              <a:t>实时交互</a:t>
            </a:r>
          </a:p>
          <a:p>
            <a:r>
              <a:rPr lang="en-US" altLang="zh-CN" b="1" dirty="0"/>
              <a:t>·</a:t>
            </a:r>
            <a:r>
              <a:rPr lang="zh-CN" altLang="zh-CN" b="1" dirty="0"/>
              <a:t>更新处理时间 </a:t>
            </a:r>
            <a:endParaRPr lang="zh-CN" altLang="zh-CN" dirty="0"/>
          </a:p>
          <a:p>
            <a:r>
              <a:rPr lang="zh-CN" altLang="zh-CN" dirty="0"/>
              <a:t>实时交互</a:t>
            </a:r>
          </a:p>
          <a:p>
            <a:r>
              <a:rPr lang="en-US" altLang="zh-CN" b="1" dirty="0"/>
              <a:t>·</a:t>
            </a:r>
            <a:r>
              <a:rPr lang="zh-CN" altLang="zh-CN" b="1" dirty="0"/>
              <a:t>数据转换与传输时间 </a:t>
            </a:r>
            <a:endParaRPr lang="zh-CN" altLang="zh-CN" dirty="0"/>
          </a:p>
          <a:p>
            <a:r>
              <a:rPr lang="zh-CN" altLang="zh-CN" dirty="0"/>
              <a:t>转换与传输时间一般控制在</a:t>
            </a:r>
            <a:r>
              <a:rPr lang="en-US" altLang="zh-CN" dirty="0"/>
              <a:t>1</a:t>
            </a:r>
            <a:r>
              <a:rPr lang="zh-CN" altLang="zh-CN" dirty="0"/>
              <a:t>分钟内</a:t>
            </a:r>
          </a:p>
          <a:p>
            <a:r>
              <a:rPr lang="en-US" altLang="zh-CN" b="1" dirty="0"/>
              <a:t>· </a:t>
            </a:r>
            <a:r>
              <a:rPr lang="zh-CN" altLang="zh-CN" b="1" dirty="0"/>
              <a:t>运行时间 </a:t>
            </a:r>
            <a:endParaRPr lang="zh-CN" altLang="zh-CN" dirty="0"/>
          </a:p>
          <a:p>
            <a:r>
              <a:rPr lang="zh-CN" altLang="zh-CN" dirty="0"/>
              <a:t>一般控制在</a:t>
            </a:r>
            <a:r>
              <a:rPr lang="en-US" altLang="zh-CN" dirty="0"/>
              <a:t>30</a:t>
            </a:r>
            <a:r>
              <a:rPr lang="zh-CN" altLang="zh-CN" dirty="0"/>
              <a:t>分钟</a:t>
            </a:r>
          </a:p>
          <a:p>
            <a:r>
              <a:rPr lang="en-US" altLang="zh-CN" b="1" dirty="0"/>
              <a:t>· </a:t>
            </a:r>
            <a:r>
              <a:rPr lang="zh-CN" altLang="zh-CN" b="1" dirty="0"/>
              <a:t>响应时间</a:t>
            </a:r>
            <a:endParaRPr lang="zh-CN" altLang="zh-CN" dirty="0"/>
          </a:p>
          <a:p>
            <a:r>
              <a:rPr lang="zh-CN" altLang="zh-CN" dirty="0"/>
              <a:t>人的感觉和视觉时间范围</a:t>
            </a:r>
          </a:p>
        </p:txBody>
      </p:sp>
      <p:pic>
        <p:nvPicPr>
          <p:cNvPr id="7" name="图片 6">
            <a:extLst>
              <a:ext uri="{FF2B5EF4-FFF2-40B4-BE49-F238E27FC236}">
                <a16:creationId xmlns:a16="http://schemas.microsoft.com/office/drawing/2014/main" id="{43B7A1AC-B8E3-43E5-A5EC-6377A58E5D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033" y="2046976"/>
            <a:ext cx="5136647" cy="3856868"/>
          </a:xfrm>
          <a:prstGeom prst="rect">
            <a:avLst/>
          </a:prstGeom>
        </p:spPr>
      </p:pic>
    </p:spTree>
    <p:extLst>
      <p:ext uri="{BB962C8B-B14F-4D97-AF65-F5344CB8AC3E}">
        <p14:creationId xmlns:p14="http://schemas.microsoft.com/office/powerpoint/2010/main" val="371757266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id="{67D71CFE-C8B0-4457-A8A1-475C80E3AC2D}"/>
              </a:ext>
            </a:extLst>
          </p:cNvPr>
          <p:cNvSpPr>
            <a:spLocks noGrp="1"/>
          </p:cNvSpPr>
          <p:nvPr>
            <p:ph type="title"/>
          </p:nvPr>
        </p:nvSpPr>
        <p:spPr>
          <a:xfrm>
            <a:off x="1097280" y="286604"/>
            <a:ext cx="10058400" cy="869536"/>
          </a:xfrm>
        </p:spPr>
        <p:txBody>
          <a:bodyPr/>
          <a:lstStyle/>
          <a:p>
            <a:r>
              <a:rPr lang="zh-CN" altLang="zh-CN" b="1" dirty="0"/>
              <a:t>适应性 </a:t>
            </a:r>
            <a:endParaRPr lang="zh-CN" altLang="en-US" dirty="0"/>
          </a:p>
        </p:txBody>
      </p:sp>
      <p:sp>
        <p:nvSpPr>
          <p:cNvPr id="4" name="内容占位符 3">
            <a:extLst>
              <a:ext uri="{FF2B5EF4-FFF2-40B4-BE49-F238E27FC236}">
                <a16:creationId xmlns:a16="http://schemas.microsoft.com/office/drawing/2014/main" id="{FA1CBA8B-696C-40DD-8EBF-B2633F8550D5}"/>
              </a:ext>
            </a:extLst>
          </p:cNvPr>
          <p:cNvSpPr>
            <a:spLocks noGrp="1"/>
          </p:cNvSpPr>
          <p:nvPr>
            <p:ph idx="1"/>
          </p:nvPr>
        </p:nvSpPr>
        <p:spPr/>
        <p:txBody>
          <a:bodyPr/>
          <a:lstStyle/>
          <a:p>
            <a:r>
              <a:rPr lang="en-US" altLang="zh-CN" sz="2800" b="1" dirty="0"/>
              <a:t>·</a:t>
            </a:r>
            <a:r>
              <a:rPr lang="zh-CN" altLang="zh-CN" b="1" dirty="0"/>
              <a:t>在操作方式 </a:t>
            </a:r>
            <a:endParaRPr lang="zh-CN" altLang="zh-CN" dirty="0"/>
          </a:p>
          <a:p>
            <a:r>
              <a:rPr lang="zh-CN" altLang="zh-CN" dirty="0"/>
              <a:t>本软件采用人性化的设计界面，便于用户操作</a:t>
            </a:r>
          </a:p>
          <a:p>
            <a:r>
              <a:rPr lang="en-US" altLang="zh-CN" sz="2800" b="1" dirty="0"/>
              <a:t>·</a:t>
            </a:r>
            <a:r>
              <a:rPr lang="zh-CN" altLang="zh-CN" b="1" dirty="0"/>
              <a:t>运行环境 </a:t>
            </a:r>
            <a:endParaRPr lang="zh-CN" altLang="zh-CN" dirty="0"/>
          </a:p>
          <a:p>
            <a:r>
              <a:rPr lang="zh-CN" altLang="zh-CN" dirty="0"/>
              <a:t>可兼容</a:t>
            </a:r>
            <a:r>
              <a:rPr lang="en-US" altLang="zh-CN" i="1" dirty="0"/>
              <a:t>Android</a:t>
            </a:r>
            <a:r>
              <a:rPr lang="zh-CN" altLang="zh-CN" dirty="0"/>
              <a:t>系统及</a:t>
            </a:r>
            <a:r>
              <a:rPr lang="en-US" altLang="zh-CN" dirty="0" err="1"/>
              <a:t>ios</a:t>
            </a:r>
            <a:r>
              <a:rPr lang="zh-CN" altLang="zh-CN" dirty="0"/>
              <a:t>系统</a:t>
            </a:r>
          </a:p>
          <a:p>
            <a:r>
              <a:rPr lang="en-US" altLang="zh-CN" sz="2800" b="1" dirty="0"/>
              <a:t>·</a:t>
            </a:r>
            <a:r>
              <a:rPr lang="zh-CN" altLang="zh-CN" b="1" dirty="0"/>
              <a:t>与其它软件的接口以及开发计划等发生变化时，应具有的适应能力 </a:t>
            </a:r>
            <a:endParaRPr lang="zh-CN" altLang="zh-CN" dirty="0"/>
          </a:p>
          <a:p>
            <a:r>
              <a:rPr lang="zh-CN" altLang="zh-CN" dirty="0"/>
              <a:t>在操作方式、运行环境与其他接口以及开发计划等发生变化时，应具有的适应能力。确保系统得正常开发与运行，使得工作继续下去，顺利完成工作，按期完成任务。</a:t>
            </a:r>
          </a:p>
          <a:p>
            <a:endParaRPr lang="zh-CN" altLang="en-US" dirty="0"/>
          </a:p>
        </p:txBody>
      </p:sp>
      <p:pic>
        <p:nvPicPr>
          <p:cNvPr id="6" name="图片 5">
            <a:extLst>
              <a:ext uri="{FF2B5EF4-FFF2-40B4-BE49-F238E27FC236}">
                <a16:creationId xmlns:a16="http://schemas.microsoft.com/office/drawing/2014/main" id="{5B07D243-7951-4792-8988-73CB456843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3330" y="1"/>
            <a:ext cx="2938670" cy="1749208"/>
          </a:xfrm>
          <a:prstGeom prst="rect">
            <a:avLst/>
          </a:prstGeom>
        </p:spPr>
      </p:pic>
    </p:spTree>
    <p:extLst>
      <p:ext uri="{BB962C8B-B14F-4D97-AF65-F5344CB8AC3E}">
        <p14:creationId xmlns:p14="http://schemas.microsoft.com/office/powerpoint/2010/main" val="92599666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720" y="5701862"/>
            <a:ext cx="1079849" cy="1156138"/>
          </a:xfrm>
          <a:prstGeom prst="rect">
            <a:avLst/>
          </a:prstGeom>
        </p:spPr>
      </p:pic>
      <p:sp>
        <p:nvSpPr>
          <p:cNvPr id="2" name="标题 1">
            <a:extLst>
              <a:ext uri="{FF2B5EF4-FFF2-40B4-BE49-F238E27FC236}">
                <a16:creationId xmlns:a16="http://schemas.microsoft.com/office/drawing/2014/main" id="{56166E68-B543-4D22-BB76-AA064EFAC619}"/>
              </a:ext>
            </a:extLst>
          </p:cNvPr>
          <p:cNvSpPr>
            <a:spLocks noGrp="1"/>
          </p:cNvSpPr>
          <p:nvPr>
            <p:ph type="title"/>
          </p:nvPr>
        </p:nvSpPr>
        <p:spPr/>
        <p:txBody>
          <a:bodyPr/>
          <a:lstStyle/>
          <a:p>
            <a:r>
              <a:rPr lang="zh-CN" altLang="en-US" dirty="0"/>
              <a:t>                                          软件属性</a:t>
            </a:r>
          </a:p>
        </p:txBody>
      </p:sp>
      <p:pic>
        <p:nvPicPr>
          <p:cNvPr id="9" name="图片占位符 8">
            <a:extLst>
              <a:ext uri="{FF2B5EF4-FFF2-40B4-BE49-F238E27FC236}">
                <a16:creationId xmlns:a16="http://schemas.microsoft.com/office/drawing/2014/main" id="{415160D5-6B47-4A3C-8F9A-D2F2AE7B52AF}"/>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15116" r="15116"/>
          <a:stretch>
            <a:fillRect/>
          </a:stretch>
        </p:blipFill>
        <p:spPr>
          <a:xfrm>
            <a:off x="-69574" y="0"/>
            <a:ext cx="12244143" cy="4926629"/>
          </a:xfrm>
        </p:spPr>
      </p:pic>
      <p:sp>
        <p:nvSpPr>
          <p:cNvPr id="5" name="文本占位符 4">
            <a:extLst>
              <a:ext uri="{FF2B5EF4-FFF2-40B4-BE49-F238E27FC236}">
                <a16:creationId xmlns:a16="http://schemas.microsoft.com/office/drawing/2014/main" id="{D117727C-77C0-45F3-B1E5-CDEA861D9565}"/>
              </a:ext>
            </a:extLst>
          </p:cNvPr>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144526236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6" name="标题 5">
            <a:extLst>
              <a:ext uri="{FF2B5EF4-FFF2-40B4-BE49-F238E27FC236}">
                <a16:creationId xmlns:a16="http://schemas.microsoft.com/office/drawing/2014/main" id="{803D328B-B7F4-437B-8CE4-78FD4933DD41}"/>
              </a:ext>
            </a:extLst>
          </p:cNvPr>
          <p:cNvSpPr>
            <a:spLocks noGrp="1"/>
          </p:cNvSpPr>
          <p:nvPr>
            <p:ph type="title"/>
          </p:nvPr>
        </p:nvSpPr>
        <p:spPr>
          <a:xfrm>
            <a:off x="1097280" y="286603"/>
            <a:ext cx="10058400" cy="702303"/>
          </a:xfrm>
        </p:spPr>
        <p:txBody>
          <a:bodyPr>
            <a:normAutofit fontScale="90000"/>
          </a:bodyPr>
          <a:lstStyle/>
          <a:p>
            <a:r>
              <a:rPr lang="zh-CN" altLang="en-US" dirty="0"/>
              <a:t>软件属性</a:t>
            </a:r>
          </a:p>
        </p:txBody>
      </p:sp>
      <p:sp>
        <p:nvSpPr>
          <p:cNvPr id="7" name="内容占位符 6">
            <a:extLst>
              <a:ext uri="{FF2B5EF4-FFF2-40B4-BE49-F238E27FC236}">
                <a16:creationId xmlns:a16="http://schemas.microsoft.com/office/drawing/2014/main" id="{0E90D1A3-FDF2-4380-900E-4F589140C9A7}"/>
              </a:ext>
            </a:extLst>
          </p:cNvPr>
          <p:cNvSpPr>
            <a:spLocks noGrp="1"/>
          </p:cNvSpPr>
          <p:nvPr>
            <p:ph idx="1"/>
          </p:nvPr>
        </p:nvSpPr>
        <p:spPr/>
        <p:txBody>
          <a:bodyPr>
            <a:normAutofit fontScale="85000" lnSpcReduction="20000"/>
          </a:bodyPr>
          <a:lstStyle/>
          <a:p>
            <a:r>
              <a:rPr lang="en-US" altLang="zh-CN" sz="3000" b="1" dirty="0"/>
              <a:t>·</a:t>
            </a:r>
            <a:r>
              <a:rPr lang="zh-CN" altLang="zh-CN" b="1" dirty="0"/>
              <a:t>正确性</a:t>
            </a:r>
            <a:endParaRPr lang="zh-CN" altLang="zh-CN" dirty="0"/>
          </a:p>
          <a:p>
            <a:r>
              <a:rPr lang="en-US" altLang="zh-CN" b="1" dirty="0"/>
              <a:t>     </a:t>
            </a:r>
            <a:r>
              <a:rPr lang="zh-CN" altLang="zh-CN" dirty="0"/>
              <a:t>本软件经过多次测试正确性高</a:t>
            </a:r>
          </a:p>
          <a:p>
            <a:r>
              <a:rPr lang="en-US" altLang="zh-CN" sz="2600" b="1" dirty="0"/>
              <a:t>·</a:t>
            </a:r>
            <a:r>
              <a:rPr lang="zh-CN" altLang="zh-CN" b="1" dirty="0"/>
              <a:t>可靠性 </a:t>
            </a:r>
            <a:endParaRPr lang="zh-CN" altLang="zh-CN" dirty="0"/>
          </a:p>
          <a:p>
            <a:r>
              <a:rPr lang="en-US" altLang="zh-CN" b="1" dirty="0"/>
              <a:t>    </a:t>
            </a:r>
            <a:r>
              <a:rPr lang="zh-CN" altLang="zh-CN" dirty="0"/>
              <a:t>本软件可靠性高</a:t>
            </a:r>
          </a:p>
          <a:p>
            <a:r>
              <a:rPr lang="en-US" altLang="zh-CN" sz="2600" b="1" dirty="0"/>
              <a:t>·</a:t>
            </a:r>
            <a:r>
              <a:rPr lang="en-US" altLang="zh-CN" b="1" dirty="0"/>
              <a:t> </a:t>
            </a:r>
            <a:r>
              <a:rPr lang="zh-CN" altLang="zh-CN" b="1" dirty="0"/>
              <a:t>效率 </a:t>
            </a:r>
            <a:endParaRPr lang="zh-CN" altLang="zh-CN" dirty="0"/>
          </a:p>
          <a:p>
            <a:r>
              <a:rPr lang="en-US" altLang="zh-CN" b="1" dirty="0"/>
              <a:t>    </a:t>
            </a:r>
            <a:r>
              <a:rPr lang="zh-CN" altLang="zh-CN" dirty="0"/>
              <a:t>本软件具备一定效率</a:t>
            </a:r>
          </a:p>
          <a:p>
            <a:r>
              <a:rPr lang="en-US" altLang="zh-CN" sz="2600" b="1" dirty="0"/>
              <a:t>·</a:t>
            </a:r>
            <a:r>
              <a:rPr lang="zh-CN" altLang="zh-CN" b="1" dirty="0"/>
              <a:t>完整性 </a:t>
            </a:r>
            <a:endParaRPr lang="zh-CN" altLang="zh-CN" dirty="0"/>
          </a:p>
          <a:p>
            <a:r>
              <a:rPr lang="en-US" altLang="zh-CN" b="1" dirty="0"/>
              <a:t>    </a:t>
            </a:r>
            <a:r>
              <a:rPr lang="zh-CN" altLang="zh-CN" dirty="0"/>
              <a:t>本软件功能完整</a:t>
            </a:r>
          </a:p>
          <a:p>
            <a:r>
              <a:rPr lang="en-US" altLang="zh-CN" sz="2600" b="1" dirty="0"/>
              <a:t>·</a:t>
            </a:r>
            <a:r>
              <a:rPr lang="zh-CN" altLang="zh-CN" b="1" dirty="0"/>
              <a:t>易使用性 </a:t>
            </a:r>
            <a:endParaRPr lang="zh-CN" altLang="zh-CN" dirty="0"/>
          </a:p>
          <a:p>
            <a:r>
              <a:rPr lang="en-US" altLang="zh-CN" b="1" dirty="0"/>
              <a:t>    </a:t>
            </a:r>
            <a:r>
              <a:rPr lang="zh-CN" altLang="zh-CN" dirty="0"/>
              <a:t>可在多移动平台上使用</a:t>
            </a:r>
          </a:p>
          <a:p>
            <a:endParaRPr lang="zh-CN" altLang="en-US" dirty="0"/>
          </a:p>
        </p:txBody>
      </p:sp>
    </p:spTree>
    <p:extLst>
      <p:ext uri="{BB962C8B-B14F-4D97-AF65-F5344CB8AC3E}">
        <p14:creationId xmlns:p14="http://schemas.microsoft.com/office/powerpoint/2010/main" val="305476016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id="{3608EB9B-59AD-40F8-AF8C-351EB91CDF12}"/>
              </a:ext>
            </a:extLst>
          </p:cNvPr>
          <p:cNvSpPr>
            <a:spLocks noGrp="1"/>
          </p:cNvSpPr>
          <p:nvPr>
            <p:ph type="title"/>
          </p:nvPr>
        </p:nvSpPr>
        <p:spPr>
          <a:xfrm>
            <a:off x="1097280" y="286603"/>
            <a:ext cx="10058400" cy="702303"/>
          </a:xfrm>
        </p:spPr>
        <p:txBody>
          <a:bodyPr>
            <a:normAutofit fontScale="90000"/>
          </a:bodyPr>
          <a:lstStyle/>
          <a:p>
            <a:r>
              <a:rPr lang="zh-CN" altLang="en-US" dirty="0"/>
              <a:t>软件属性</a:t>
            </a:r>
          </a:p>
        </p:txBody>
      </p:sp>
      <p:sp>
        <p:nvSpPr>
          <p:cNvPr id="4" name="内容占位符 3">
            <a:extLst>
              <a:ext uri="{FF2B5EF4-FFF2-40B4-BE49-F238E27FC236}">
                <a16:creationId xmlns:a16="http://schemas.microsoft.com/office/drawing/2014/main" id="{6911F7D4-CC27-425A-8619-2BB1A9F8DB14}"/>
              </a:ext>
            </a:extLst>
          </p:cNvPr>
          <p:cNvSpPr>
            <a:spLocks noGrp="1"/>
          </p:cNvSpPr>
          <p:nvPr>
            <p:ph idx="1"/>
          </p:nvPr>
        </p:nvSpPr>
        <p:spPr>
          <a:xfrm>
            <a:off x="1097280" y="1845733"/>
            <a:ext cx="10058400" cy="4654458"/>
          </a:xfrm>
        </p:spPr>
        <p:txBody>
          <a:bodyPr>
            <a:normAutofit fontScale="85000" lnSpcReduction="20000"/>
          </a:bodyPr>
          <a:lstStyle/>
          <a:p>
            <a:r>
              <a:rPr lang="en-US" altLang="zh-CN" sz="2800" b="1" dirty="0"/>
              <a:t>·</a:t>
            </a:r>
            <a:r>
              <a:rPr lang="zh-CN" altLang="zh-CN" b="1" dirty="0"/>
              <a:t>安全保密 </a:t>
            </a:r>
            <a:endParaRPr lang="zh-CN" altLang="zh-CN" dirty="0"/>
          </a:p>
          <a:p>
            <a:r>
              <a:rPr lang="en-US" altLang="zh-CN" b="1" dirty="0"/>
              <a:t>    </a:t>
            </a:r>
            <a:r>
              <a:rPr lang="zh-CN" altLang="zh-CN" dirty="0"/>
              <a:t>用户的信息保存采用国际流行的</a:t>
            </a:r>
            <a:r>
              <a:rPr lang="en-US" altLang="zh-CN" dirty="0"/>
              <a:t>MD5</a:t>
            </a:r>
            <a:r>
              <a:rPr lang="zh-CN" altLang="zh-CN" dirty="0"/>
              <a:t>加密，保证安全</a:t>
            </a:r>
          </a:p>
          <a:p>
            <a:r>
              <a:rPr lang="en-US" altLang="zh-CN" b="1" dirty="0"/>
              <a:t>    </a:t>
            </a:r>
            <a:r>
              <a:rPr lang="zh-CN" altLang="zh-CN" dirty="0"/>
              <a:t>设置用户权限保障用户安全。</a:t>
            </a:r>
          </a:p>
          <a:p>
            <a:r>
              <a:rPr lang="en-US" altLang="zh-CN" sz="3100" b="1" dirty="0"/>
              <a:t>·</a:t>
            </a:r>
            <a:r>
              <a:rPr lang="zh-CN" altLang="zh-CN" b="1" dirty="0"/>
              <a:t>可维护性 </a:t>
            </a:r>
            <a:endParaRPr lang="zh-CN" altLang="zh-CN" dirty="0"/>
          </a:p>
          <a:p>
            <a:r>
              <a:rPr lang="en-US" altLang="zh-CN" b="1" dirty="0"/>
              <a:t>    </a:t>
            </a:r>
            <a:r>
              <a:rPr lang="zh-CN" altLang="zh-CN" dirty="0"/>
              <a:t>本软件采用开源框架代码可维护性高</a:t>
            </a:r>
          </a:p>
          <a:p>
            <a:r>
              <a:rPr lang="en-US" altLang="zh-CN" sz="3400" b="1" dirty="0"/>
              <a:t>·</a:t>
            </a:r>
            <a:r>
              <a:rPr lang="zh-CN" altLang="zh-CN" b="1" dirty="0"/>
              <a:t>可移植性 </a:t>
            </a:r>
            <a:endParaRPr lang="zh-CN" altLang="zh-CN" dirty="0"/>
          </a:p>
          <a:p>
            <a:r>
              <a:rPr lang="en-US" altLang="zh-CN" b="1" dirty="0"/>
              <a:t>    </a:t>
            </a:r>
            <a:r>
              <a:rPr lang="zh-CN" altLang="zh-CN" dirty="0"/>
              <a:t>本软件可以在多移动平台上使用，支持多种</a:t>
            </a:r>
            <a:r>
              <a:rPr lang="en-US" altLang="zh-CN" i="1" dirty="0"/>
              <a:t>Android</a:t>
            </a:r>
            <a:r>
              <a:rPr lang="zh-CN" altLang="zh-CN" dirty="0"/>
              <a:t>及</a:t>
            </a:r>
            <a:r>
              <a:rPr lang="en-US" altLang="zh-CN" dirty="0" err="1"/>
              <a:t>ios</a:t>
            </a:r>
            <a:r>
              <a:rPr lang="zh-CN" altLang="zh-CN" dirty="0"/>
              <a:t>操作系统。</a:t>
            </a:r>
          </a:p>
          <a:p>
            <a:r>
              <a:rPr lang="en-US" altLang="zh-CN" sz="4000" b="1" dirty="0"/>
              <a:t>·</a:t>
            </a:r>
            <a:r>
              <a:rPr lang="zh-CN" altLang="zh-CN" b="1" dirty="0"/>
              <a:t>可测试性 </a:t>
            </a:r>
            <a:endParaRPr lang="zh-CN" altLang="zh-CN" dirty="0"/>
          </a:p>
          <a:p>
            <a:r>
              <a:rPr lang="en-US" altLang="zh-CN" b="1" dirty="0"/>
              <a:t>     </a:t>
            </a:r>
            <a:r>
              <a:rPr lang="zh-CN" altLang="zh-CN" dirty="0"/>
              <a:t>本软件可以进行测试</a:t>
            </a:r>
          </a:p>
          <a:p>
            <a:r>
              <a:rPr lang="en-US" altLang="zh-CN" sz="3800" b="1" dirty="0"/>
              <a:t>·</a:t>
            </a:r>
            <a:r>
              <a:rPr lang="zh-CN" altLang="zh-CN" b="1" dirty="0"/>
              <a:t>可复用性 </a:t>
            </a:r>
            <a:endParaRPr lang="zh-CN" altLang="zh-CN" dirty="0"/>
          </a:p>
          <a:p>
            <a:r>
              <a:rPr lang="en-US" altLang="zh-CN" b="1" dirty="0"/>
              <a:t>     </a:t>
            </a:r>
            <a:r>
              <a:rPr lang="zh-CN" altLang="zh-CN" dirty="0"/>
              <a:t>本软件部分功能块可以重复使用</a:t>
            </a:r>
          </a:p>
          <a:p>
            <a:endParaRPr lang="zh-CN" altLang="en-US" dirty="0"/>
          </a:p>
        </p:txBody>
      </p:sp>
    </p:spTree>
    <p:extLst>
      <p:ext uri="{BB962C8B-B14F-4D97-AF65-F5344CB8AC3E}">
        <p14:creationId xmlns:p14="http://schemas.microsoft.com/office/powerpoint/2010/main" val="377745645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5" name="标题 4">
            <a:extLst>
              <a:ext uri="{FF2B5EF4-FFF2-40B4-BE49-F238E27FC236}">
                <a16:creationId xmlns:a16="http://schemas.microsoft.com/office/drawing/2014/main" id="{C4B0661B-9685-4251-8F2A-B4F890D7DE38}"/>
              </a:ext>
            </a:extLst>
          </p:cNvPr>
          <p:cNvSpPr>
            <a:spLocks noGrp="1"/>
          </p:cNvSpPr>
          <p:nvPr>
            <p:ph type="title"/>
          </p:nvPr>
        </p:nvSpPr>
        <p:spPr>
          <a:xfrm>
            <a:off x="1097280" y="286604"/>
            <a:ext cx="10058400" cy="869536"/>
          </a:xfrm>
        </p:spPr>
        <p:txBody>
          <a:bodyPr/>
          <a:lstStyle/>
          <a:p>
            <a:r>
              <a:rPr lang="zh-CN" altLang="en-US" dirty="0"/>
              <a:t>                                引言</a:t>
            </a:r>
          </a:p>
        </p:txBody>
      </p:sp>
      <p:sp>
        <p:nvSpPr>
          <p:cNvPr id="6" name="内容占位符 5">
            <a:extLst>
              <a:ext uri="{FF2B5EF4-FFF2-40B4-BE49-F238E27FC236}">
                <a16:creationId xmlns:a16="http://schemas.microsoft.com/office/drawing/2014/main" id="{6A57514D-99AD-4C8C-82FB-96C1A6D12CEE}"/>
              </a:ext>
            </a:extLst>
          </p:cNvPr>
          <p:cNvSpPr>
            <a:spLocks noGrp="1"/>
          </p:cNvSpPr>
          <p:nvPr>
            <p:ph idx="1"/>
          </p:nvPr>
        </p:nvSpPr>
        <p:spPr>
          <a:xfrm>
            <a:off x="1097280" y="1845734"/>
            <a:ext cx="10058400" cy="4023360"/>
          </a:xfrm>
        </p:spPr>
        <p:txBody>
          <a:bodyPr>
            <a:normAutofit/>
          </a:bodyPr>
          <a:lstStyle/>
          <a:p>
            <a:r>
              <a:rPr lang="en-US" altLang="zh-CN" dirty="0"/>
              <a:t>           </a:t>
            </a:r>
            <a:r>
              <a:rPr lang="zh-CN" altLang="zh-CN" sz="2800" dirty="0"/>
              <a:t>随着计算机的发展，随之而产生的许多计算机软件业在一步一步改变着人们的日常生活，包括衣、食、住、行等各个方面，但是在此发展过程中，人们对计算机行业产品的需求也在不断提高，人们对计算机产品需求的日益提高与计算机生产发展速度已经逐渐形成了矛盾，这迫切需要新一代、现代化的计算机产品的出现来满足人们的需求。因此我们以此开发项目作为实例来阐释一下如何才能以最小的代价（包括时间和金钱）来开发出高质量的软件来，以此来满足人们日益增长的需求。</a:t>
            </a:r>
          </a:p>
          <a:p>
            <a:endParaRPr lang="zh-CN" altLang="en-US" dirty="0"/>
          </a:p>
        </p:txBody>
      </p:sp>
    </p:spTree>
    <p:extLst>
      <p:ext uri="{BB962C8B-B14F-4D97-AF65-F5344CB8AC3E}">
        <p14:creationId xmlns:p14="http://schemas.microsoft.com/office/powerpoint/2010/main" val="382991496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EC4C85F-1A46-4134-96C5-4A36E815D290}"/>
              </a:ext>
            </a:extLst>
          </p:cNvPr>
          <p:cNvSpPr>
            <a:spLocks noGrp="1"/>
          </p:cNvSpPr>
          <p:nvPr>
            <p:ph type="title"/>
          </p:nvPr>
        </p:nvSpPr>
        <p:spPr/>
        <p:txBody>
          <a:bodyPr/>
          <a:lstStyle/>
          <a:p>
            <a:r>
              <a:rPr lang="zh-CN" altLang="en-US" dirty="0"/>
              <a:t>                                          数据描述</a:t>
            </a:r>
          </a:p>
        </p:txBody>
      </p:sp>
      <p:pic>
        <p:nvPicPr>
          <p:cNvPr id="8" name="图片占位符 7">
            <a:extLst>
              <a:ext uri="{FF2B5EF4-FFF2-40B4-BE49-F238E27FC236}">
                <a16:creationId xmlns:a16="http://schemas.microsoft.com/office/drawing/2014/main" id="{2E50A84E-9DC2-496B-A310-8711ACB08E7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5832" b="25832"/>
          <a:stretch>
            <a:fillRect/>
          </a:stretch>
        </p:blipFill>
        <p:spPr/>
      </p:pic>
      <p:sp>
        <p:nvSpPr>
          <p:cNvPr id="6" name="文本占位符 5">
            <a:extLst>
              <a:ext uri="{FF2B5EF4-FFF2-40B4-BE49-F238E27FC236}">
                <a16:creationId xmlns:a16="http://schemas.microsoft.com/office/drawing/2014/main" id="{646E061B-5F5D-4A00-966C-9D0476A44012}"/>
              </a:ext>
            </a:extLst>
          </p:cNvPr>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96709343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id="{E6B3FE53-C590-4239-B106-6246D2780C2D}"/>
              </a:ext>
            </a:extLst>
          </p:cNvPr>
          <p:cNvSpPr>
            <a:spLocks noGrp="1"/>
          </p:cNvSpPr>
          <p:nvPr>
            <p:ph type="title"/>
          </p:nvPr>
        </p:nvSpPr>
        <p:spPr>
          <a:xfrm>
            <a:off x="1097280" y="286603"/>
            <a:ext cx="10058400" cy="702303"/>
          </a:xfrm>
        </p:spPr>
        <p:txBody>
          <a:bodyPr>
            <a:normAutofit fontScale="90000"/>
          </a:bodyPr>
          <a:lstStyle/>
          <a:p>
            <a:r>
              <a:rPr lang="zh-CN" altLang="en-US" dirty="0"/>
              <a:t>用户表</a:t>
            </a:r>
          </a:p>
        </p:txBody>
      </p:sp>
      <p:pic>
        <p:nvPicPr>
          <p:cNvPr id="5" name="内容占位符 4">
            <a:extLst>
              <a:ext uri="{FF2B5EF4-FFF2-40B4-BE49-F238E27FC236}">
                <a16:creationId xmlns:a16="http://schemas.microsoft.com/office/drawing/2014/main" id="{FC6D0153-0032-4F65-91AC-2BF5D4EF8D93}"/>
              </a:ext>
            </a:extLst>
          </p:cNvPr>
          <p:cNvPicPr>
            <a:picLocks noGrp="1"/>
          </p:cNvPicPr>
          <p:nvPr>
            <p:ph idx="1"/>
          </p:nvPr>
        </p:nvPicPr>
        <p:blipFill>
          <a:blip r:embed="rId3"/>
          <a:stretch>
            <a:fillRect/>
          </a:stretch>
        </p:blipFill>
        <p:spPr>
          <a:xfrm>
            <a:off x="1204632" y="1823802"/>
            <a:ext cx="5569236" cy="1085906"/>
          </a:xfrm>
          <a:prstGeom prst="rect">
            <a:avLst/>
          </a:prstGeom>
        </p:spPr>
      </p:pic>
      <p:pic>
        <p:nvPicPr>
          <p:cNvPr id="7" name="图片 6">
            <a:extLst>
              <a:ext uri="{FF2B5EF4-FFF2-40B4-BE49-F238E27FC236}">
                <a16:creationId xmlns:a16="http://schemas.microsoft.com/office/drawing/2014/main" id="{D2FEDA8A-0DED-4C98-9B91-A98B57BB0BBA}"/>
              </a:ext>
            </a:extLst>
          </p:cNvPr>
          <p:cNvPicPr/>
          <p:nvPr/>
        </p:nvPicPr>
        <p:blipFill>
          <a:blip r:embed="rId4"/>
          <a:stretch>
            <a:fillRect/>
          </a:stretch>
        </p:blipFill>
        <p:spPr>
          <a:xfrm>
            <a:off x="1204632" y="5037082"/>
            <a:ext cx="5569236" cy="1017905"/>
          </a:xfrm>
          <a:prstGeom prst="rect">
            <a:avLst/>
          </a:prstGeom>
        </p:spPr>
      </p:pic>
      <p:pic>
        <p:nvPicPr>
          <p:cNvPr id="8" name="图片 7">
            <a:extLst>
              <a:ext uri="{FF2B5EF4-FFF2-40B4-BE49-F238E27FC236}">
                <a16:creationId xmlns:a16="http://schemas.microsoft.com/office/drawing/2014/main" id="{802A217E-280D-4077-84F4-A61ADEC7A933}"/>
              </a:ext>
            </a:extLst>
          </p:cNvPr>
          <p:cNvPicPr/>
          <p:nvPr/>
        </p:nvPicPr>
        <p:blipFill>
          <a:blip r:embed="rId5"/>
          <a:stretch>
            <a:fillRect/>
          </a:stretch>
        </p:blipFill>
        <p:spPr>
          <a:xfrm>
            <a:off x="1204632" y="3590620"/>
            <a:ext cx="2860472" cy="1085906"/>
          </a:xfrm>
          <a:prstGeom prst="rect">
            <a:avLst/>
          </a:prstGeom>
        </p:spPr>
      </p:pic>
    </p:spTree>
    <p:extLst>
      <p:ext uri="{BB962C8B-B14F-4D97-AF65-F5344CB8AC3E}">
        <p14:creationId xmlns:p14="http://schemas.microsoft.com/office/powerpoint/2010/main" val="270780465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id="{192748BC-244A-4CA9-9E0E-EC69FC9CB190}"/>
              </a:ext>
            </a:extLst>
          </p:cNvPr>
          <p:cNvSpPr>
            <a:spLocks noGrp="1"/>
          </p:cNvSpPr>
          <p:nvPr>
            <p:ph type="title"/>
          </p:nvPr>
        </p:nvSpPr>
        <p:spPr>
          <a:xfrm>
            <a:off x="1097280" y="286603"/>
            <a:ext cx="10058400" cy="702303"/>
          </a:xfrm>
        </p:spPr>
        <p:txBody>
          <a:bodyPr>
            <a:normAutofit fontScale="90000"/>
          </a:bodyPr>
          <a:lstStyle/>
          <a:p>
            <a:r>
              <a:rPr lang="zh-CN" altLang="en-US" dirty="0"/>
              <a:t>用户表</a:t>
            </a:r>
          </a:p>
        </p:txBody>
      </p:sp>
      <p:pic>
        <p:nvPicPr>
          <p:cNvPr id="5" name="内容占位符 4">
            <a:extLst>
              <a:ext uri="{FF2B5EF4-FFF2-40B4-BE49-F238E27FC236}">
                <a16:creationId xmlns:a16="http://schemas.microsoft.com/office/drawing/2014/main" id="{93033FCC-6B30-42DF-9212-570C6B84395E}"/>
              </a:ext>
            </a:extLst>
          </p:cNvPr>
          <p:cNvPicPr>
            <a:picLocks noGrp="1"/>
          </p:cNvPicPr>
          <p:nvPr>
            <p:ph idx="1"/>
          </p:nvPr>
        </p:nvPicPr>
        <p:blipFill>
          <a:blip r:embed="rId3"/>
          <a:stretch>
            <a:fillRect/>
          </a:stretch>
        </p:blipFill>
        <p:spPr>
          <a:xfrm>
            <a:off x="1097279" y="2098509"/>
            <a:ext cx="4508391" cy="1201281"/>
          </a:xfrm>
          <a:prstGeom prst="rect">
            <a:avLst/>
          </a:prstGeom>
        </p:spPr>
      </p:pic>
      <p:pic>
        <p:nvPicPr>
          <p:cNvPr id="6" name="图片 5">
            <a:extLst>
              <a:ext uri="{FF2B5EF4-FFF2-40B4-BE49-F238E27FC236}">
                <a16:creationId xmlns:a16="http://schemas.microsoft.com/office/drawing/2014/main" id="{F5E587BE-445D-4786-A6D3-1F8032F48747}"/>
              </a:ext>
            </a:extLst>
          </p:cNvPr>
          <p:cNvPicPr/>
          <p:nvPr/>
        </p:nvPicPr>
        <p:blipFill>
          <a:blip r:embed="rId4"/>
          <a:stretch>
            <a:fillRect/>
          </a:stretch>
        </p:blipFill>
        <p:spPr>
          <a:xfrm>
            <a:off x="1097279" y="4121157"/>
            <a:ext cx="3124403" cy="1156137"/>
          </a:xfrm>
          <a:prstGeom prst="rect">
            <a:avLst/>
          </a:prstGeom>
        </p:spPr>
      </p:pic>
    </p:spTree>
    <p:extLst>
      <p:ext uri="{BB962C8B-B14F-4D97-AF65-F5344CB8AC3E}">
        <p14:creationId xmlns:p14="http://schemas.microsoft.com/office/powerpoint/2010/main" val="2481702858"/>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id="{6675D20F-1F1F-4A4D-BCF7-7CBBD92A2C77}"/>
              </a:ext>
            </a:extLst>
          </p:cNvPr>
          <p:cNvSpPr>
            <a:spLocks noGrp="1"/>
          </p:cNvSpPr>
          <p:nvPr>
            <p:ph type="title"/>
          </p:nvPr>
        </p:nvSpPr>
        <p:spPr>
          <a:xfrm>
            <a:off x="1097280" y="286603"/>
            <a:ext cx="10058400" cy="702303"/>
          </a:xfrm>
        </p:spPr>
        <p:txBody>
          <a:bodyPr>
            <a:normAutofit fontScale="90000"/>
          </a:bodyPr>
          <a:lstStyle/>
          <a:p>
            <a:r>
              <a:rPr lang="zh-CN" altLang="zh-CN" b="1" dirty="0"/>
              <a:t>数据库的名称和类型 </a:t>
            </a:r>
            <a:endParaRPr lang="zh-CN" altLang="en-US" dirty="0"/>
          </a:p>
        </p:txBody>
      </p:sp>
      <p:sp>
        <p:nvSpPr>
          <p:cNvPr id="4" name="内容占位符 3">
            <a:extLst>
              <a:ext uri="{FF2B5EF4-FFF2-40B4-BE49-F238E27FC236}">
                <a16:creationId xmlns:a16="http://schemas.microsoft.com/office/drawing/2014/main" id="{57BA43D6-44A0-44B4-9D26-575934664937}"/>
              </a:ext>
            </a:extLst>
          </p:cNvPr>
          <p:cNvSpPr>
            <a:spLocks noGrp="1"/>
          </p:cNvSpPr>
          <p:nvPr>
            <p:ph idx="1"/>
          </p:nvPr>
        </p:nvSpPr>
        <p:spPr/>
        <p:txBody>
          <a:bodyPr/>
          <a:lstStyle/>
          <a:p>
            <a:r>
              <a:rPr lang="zh-CN" altLang="zh-CN" dirty="0"/>
              <a:t>数据库名称：</a:t>
            </a:r>
            <a:r>
              <a:rPr lang="en-US" altLang="zh-CN" dirty="0"/>
              <a:t>WeChat_ question</a:t>
            </a:r>
            <a:endParaRPr lang="zh-CN" altLang="zh-CN" dirty="0"/>
          </a:p>
          <a:p>
            <a:r>
              <a:rPr lang="zh-CN" altLang="zh-CN" dirty="0"/>
              <a:t>数据库类型：</a:t>
            </a:r>
            <a:r>
              <a:rPr lang="en-US" altLang="zh-CN" dirty="0"/>
              <a:t>Microsoft SQL Server 2008</a:t>
            </a:r>
            <a:endParaRPr lang="zh-CN" altLang="zh-CN" dirty="0"/>
          </a:p>
          <a:p>
            <a:endParaRPr lang="zh-CN" altLang="en-US" dirty="0"/>
          </a:p>
        </p:txBody>
      </p:sp>
    </p:spTree>
    <p:extLst>
      <p:ext uri="{BB962C8B-B14F-4D97-AF65-F5344CB8AC3E}">
        <p14:creationId xmlns:p14="http://schemas.microsoft.com/office/powerpoint/2010/main" val="21185527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id="{B61C6296-0DCC-4F88-BE25-D0BCCFFCF967}"/>
              </a:ext>
            </a:extLst>
          </p:cNvPr>
          <p:cNvSpPr>
            <a:spLocks noGrp="1"/>
          </p:cNvSpPr>
          <p:nvPr>
            <p:ph type="title"/>
          </p:nvPr>
        </p:nvSpPr>
        <p:spPr>
          <a:xfrm>
            <a:off x="1097280" y="286603"/>
            <a:ext cx="10058400" cy="702303"/>
          </a:xfrm>
        </p:spPr>
        <p:txBody>
          <a:bodyPr>
            <a:normAutofit fontScale="90000"/>
          </a:bodyPr>
          <a:lstStyle/>
          <a:p>
            <a:r>
              <a:rPr lang="en-US" altLang="zh-CN" b="1" dirty="0"/>
              <a:t>E-R</a:t>
            </a:r>
            <a:r>
              <a:rPr lang="zh-CN" altLang="zh-CN" b="1" dirty="0"/>
              <a:t>图</a:t>
            </a:r>
            <a:endParaRPr lang="zh-CN" altLang="en-US" dirty="0"/>
          </a:p>
        </p:txBody>
      </p:sp>
      <p:pic>
        <p:nvPicPr>
          <p:cNvPr id="5" name="内容占位符 4">
            <a:extLst>
              <a:ext uri="{FF2B5EF4-FFF2-40B4-BE49-F238E27FC236}">
                <a16:creationId xmlns:a16="http://schemas.microsoft.com/office/drawing/2014/main" id="{7324C1A3-C815-4CEA-A055-DDB9C39631FA}"/>
              </a:ext>
            </a:extLst>
          </p:cNvPr>
          <p:cNvPicPr>
            <a:picLocks noGrp="1"/>
          </p:cNvPicPr>
          <p:nvPr>
            <p:ph idx="1"/>
          </p:nvPr>
        </p:nvPicPr>
        <p:blipFill>
          <a:blip r:embed="rId3"/>
          <a:stretch>
            <a:fillRect/>
          </a:stretch>
        </p:blipFill>
        <p:spPr>
          <a:xfrm>
            <a:off x="2226366" y="1739349"/>
            <a:ext cx="6997148" cy="4601816"/>
          </a:xfrm>
          <a:prstGeom prst="rect">
            <a:avLst/>
          </a:prstGeom>
        </p:spPr>
      </p:pic>
    </p:spTree>
    <p:extLst>
      <p:ext uri="{BB962C8B-B14F-4D97-AF65-F5344CB8AC3E}">
        <p14:creationId xmlns:p14="http://schemas.microsoft.com/office/powerpoint/2010/main" val="260803881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id="{E68ED211-278C-49BA-AC57-0F680C111C85}"/>
              </a:ext>
            </a:extLst>
          </p:cNvPr>
          <p:cNvSpPr>
            <a:spLocks noGrp="1"/>
          </p:cNvSpPr>
          <p:nvPr>
            <p:ph type="title"/>
          </p:nvPr>
        </p:nvSpPr>
        <p:spPr>
          <a:xfrm>
            <a:off x="1097280" y="286603"/>
            <a:ext cx="10058400" cy="702303"/>
          </a:xfrm>
        </p:spPr>
        <p:txBody>
          <a:bodyPr>
            <a:normAutofit fontScale="90000"/>
          </a:bodyPr>
          <a:lstStyle/>
          <a:p>
            <a:r>
              <a:rPr lang="zh-CN" altLang="en-US" dirty="0"/>
              <a:t>数据字典</a:t>
            </a:r>
          </a:p>
        </p:txBody>
      </p:sp>
      <p:pic>
        <p:nvPicPr>
          <p:cNvPr id="5" name="内容占位符 4">
            <a:extLst>
              <a:ext uri="{FF2B5EF4-FFF2-40B4-BE49-F238E27FC236}">
                <a16:creationId xmlns:a16="http://schemas.microsoft.com/office/drawing/2014/main" id="{7EDD8603-6CBD-4D8F-935A-5FF168E965D1}"/>
              </a:ext>
            </a:extLst>
          </p:cNvPr>
          <p:cNvPicPr>
            <a:picLocks noGrp="1"/>
          </p:cNvPicPr>
          <p:nvPr>
            <p:ph idx="1"/>
          </p:nvPr>
        </p:nvPicPr>
        <p:blipFill>
          <a:blip r:embed="rId3"/>
          <a:stretch>
            <a:fillRect/>
          </a:stretch>
        </p:blipFill>
        <p:spPr>
          <a:xfrm>
            <a:off x="1097280" y="1156138"/>
            <a:ext cx="10058399" cy="5155209"/>
          </a:xfrm>
          <a:prstGeom prst="rect">
            <a:avLst/>
          </a:prstGeom>
        </p:spPr>
      </p:pic>
    </p:spTree>
    <p:extLst>
      <p:ext uri="{BB962C8B-B14F-4D97-AF65-F5344CB8AC3E}">
        <p14:creationId xmlns:p14="http://schemas.microsoft.com/office/powerpoint/2010/main" val="298630937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id="{E68ED211-278C-49BA-AC57-0F680C111C85}"/>
              </a:ext>
            </a:extLst>
          </p:cNvPr>
          <p:cNvSpPr>
            <a:spLocks noGrp="1"/>
          </p:cNvSpPr>
          <p:nvPr>
            <p:ph type="title"/>
          </p:nvPr>
        </p:nvSpPr>
        <p:spPr>
          <a:xfrm>
            <a:off x="1097280" y="400866"/>
            <a:ext cx="10058400" cy="588040"/>
          </a:xfrm>
        </p:spPr>
        <p:txBody>
          <a:bodyPr>
            <a:normAutofit fontScale="90000"/>
          </a:bodyPr>
          <a:lstStyle/>
          <a:p>
            <a:r>
              <a:rPr lang="zh-CN" altLang="en-US" dirty="0"/>
              <a:t>数据字典</a:t>
            </a:r>
          </a:p>
        </p:txBody>
      </p:sp>
      <p:pic>
        <p:nvPicPr>
          <p:cNvPr id="7" name="内容占位符 6">
            <a:extLst>
              <a:ext uri="{FF2B5EF4-FFF2-40B4-BE49-F238E27FC236}">
                <a16:creationId xmlns:a16="http://schemas.microsoft.com/office/drawing/2014/main" id="{6BB40765-AE71-4310-905B-5CCF6EFEF686}"/>
              </a:ext>
            </a:extLst>
          </p:cNvPr>
          <p:cNvPicPr>
            <a:picLocks noGrp="1"/>
          </p:cNvPicPr>
          <p:nvPr>
            <p:ph idx="1"/>
          </p:nvPr>
        </p:nvPicPr>
        <p:blipFill>
          <a:blip r:embed="rId3"/>
          <a:stretch>
            <a:fillRect/>
          </a:stretch>
        </p:blipFill>
        <p:spPr>
          <a:xfrm>
            <a:off x="1097279" y="1968425"/>
            <a:ext cx="10058399" cy="2295462"/>
          </a:xfrm>
          <a:prstGeom prst="rect">
            <a:avLst/>
          </a:prstGeom>
        </p:spPr>
      </p:pic>
    </p:spTree>
    <p:extLst>
      <p:ext uri="{BB962C8B-B14F-4D97-AF65-F5344CB8AC3E}">
        <p14:creationId xmlns:p14="http://schemas.microsoft.com/office/powerpoint/2010/main" val="4224821811"/>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id="{E68ED211-278C-49BA-AC57-0F680C111C85}"/>
              </a:ext>
            </a:extLst>
          </p:cNvPr>
          <p:cNvSpPr>
            <a:spLocks noGrp="1"/>
          </p:cNvSpPr>
          <p:nvPr>
            <p:ph type="title"/>
          </p:nvPr>
        </p:nvSpPr>
        <p:spPr>
          <a:xfrm>
            <a:off x="1097280" y="286603"/>
            <a:ext cx="10058400" cy="702303"/>
          </a:xfrm>
        </p:spPr>
        <p:txBody>
          <a:bodyPr>
            <a:normAutofit fontScale="90000"/>
          </a:bodyPr>
          <a:lstStyle/>
          <a:p>
            <a:r>
              <a:rPr lang="zh-CN" altLang="zh-CN" b="1" dirty="0"/>
              <a:t>用户界面</a:t>
            </a:r>
            <a:endParaRPr lang="zh-CN" altLang="en-US" dirty="0"/>
          </a:p>
        </p:txBody>
      </p:sp>
      <p:pic>
        <p:nvPicPr>
          <p:cNvPr id="5" name="内容占位符 4" descr="F:\QQ文件\2606076069\Image\C2C\96F7E03003A5761913C8E910BB029004.jpg">
            <a:extLst>
              <a:ext uri="{FF2B5EF4-FFF2-40B4-BE49-F238E27FC236}">
                <a16:creationId xmlns:a16="http://schemas.microsoft.com/office/drawing/2014/main" id="{E508C99B-78C3-4894-93AF-67F8D6E4B686}"/>
              </a:ext>
            </a:extLst>
          </p:cNvPr>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4452730" y="1798983"/>
            <a:ext cx="3160644" cy="4552121"/>
          </a:xfrm>
          <a:prstGeom prst="rect">
            <a:avLst/>
          </a:prstGeom>
          <a:noFill/>
          <a:ln>
            <a:noFill/>
          </a:ln>
        </p:spPr>
      </p:pic>
    </p:spTree>
    <p:extLst>
      <p:ext uri="{BB962C8B-B14F-4D97-AF65-F5344CB8AC3E}">
        <p14:creationId xmlns:p14="http://schemas.microsoft.com/office/powerpoint/2010/main" val="49018384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id="{E68ED211-278C-49BA-AC57-0F680C111C85}"/>
              </a:ext>
            </a:extLst>
          </p:cNvPr>
          <p:cNvSpPr>
            <a:spLocks noGrp="1"/>
          </p:cNvSpPr>
          <p:nvPr>
            <p:ph type="title"/>
          </p:nvPr>
        </p:nvSpPr>
        <p:spPr>
          <a:xfrm>
            <a:off x="1097280" y="286603"/>
            <a:ext cx="10058400" cy="702303"/>
          </a:xfrm>
        </p:spPr>
        <p:txBody>
          <a:bodyPr>
            <a:normAutofit fontScale="90000"/>
          </a:bodyPr>
          <a:lstStyle/>
          <a:p>
            <a:r>
              <a:rPr lang="zh-CN" altLang="zh-CN" b="1" dirty="0"/>
              <a:t>屏幕格式 </a:t>
            </a:r>
            <a:endParaRPr lang="zh-CN" altLang="en-US" dirty="0"/>
          </a:p>
        </p:txBody>
      </p:sp>
      <p:sp>
        <p:nvSpPr>
          <p:cNvPr id="6" name="内容占位符 5">
            <a:extLst>
              <a:ext uri="{FF2B5EF4-FFF2-40B4-BE49-F238E27FC236}">
                <a16:creationId xmlns:a16="http://schemas.microsoft.com/office/drawing/2014/main" id="{A53534E1-0517-4B95-A21E-35E259FC794F}"/>
              </a:ext>
            </a:extLst>
          </p:cNvPr>
          <p:cNvSpPr>
            <a:spLocks noGrp="1"/>
          </p:cNvSpPr>
          <p:nvPr>
            <p:ph idx="1"/>
          </p:nvPr>
        </p:nvSpPr>
        <p:spPr/>
        <p:txBody>
          <a:bodyPr/>
          <a:lstStyle/>
          <a:p>
            <a:r>
              <a:rPr lang="zh-CN" altLang="zh-CN" dirty="0"/>
              <a:t>安卓： </a:t>
            </a:r>
            <a:r>
              <a:rPr lang="en-US" altLang="zh-CN" dirty="0"/>
              <a:t> 2560 x 1440</a:t>
            </a:r>
            <a:endParaRPr lang="zh-CN" altLang="zh-CN" dirty="0"/>
          </a:p>
          <a:p>
            <a:r>
              <a:rPr lang="en-US" altLang="zh-CN" dirty="0"/>
              <a:t>                1920 x 1080</a:t>
            </a:r>
            <a:endParaRPr lang="zh-CN" altLang="zh-CN" dirty="0"/>
          </a:p>
          <a:p>
            <a:r>
              <a:rPr lang="en-US" altLang="zh-CN" dirty="0"/>
              <a:t>                1280 x 720</a:t>
            </a:r>
            <a:endParaRPr lang="zh-CN" altLang="zh-CN" dirty="0"/>
          </a:p>
          <a:p>
            <a:r>
              <a:rPr lang="en-US" altLang="zh-CN" dirty="0"/>
              <a:t>IOS</a:t>
            </a:r>
            <a:r>
              <a:rPr lang="zh-CN" altLang="zh-CN" dirty="0"/>
              <a:t>： </a:t>
            </a:r>
            <a:r>
              <a:rPr lang="en-US" altLang="zh-CN" dirty="0"/>
              <a:t>  </a:t>
            </a:r>
            <a:endParaRPr lang="zh-CN" altLang="zh-CN" dirty="0"/>
          </a:p>
          <a:p>
            <a:r>
              <a:rPr lang="en-US" altLang="zh-CN" dirty="0"/>
              <a:t>                4/4s  960 x 640</a:t>
            </a:r>
            <a:endParaRPr lang="zh-CN" altLang="zh-CN" dirty="0"/>
          </a:p>
          <a:p>
            <a:r>
              <a:rPr lang="en-US" altLang="zh-CN" dirty="0"/>
              <a:t>               5/5s  1136 x 640</a:t>
            </a:r>
            <a:endParaRPr lang="zh-CN" altLang="zh-CN" dirty="0"/>
          </a:p>
          <a:p>
            <a:r>
              <a:rPr lang="en-US" altLang="zh-CN" b="1" dirty="0"/>
              <a:t>               </a:t>
            </a:r>
            <a:r>
              <a:rPr lang="en-US" altLang="zh-CN" dirty="0"/>
              <a:t>6/6s  1334 x 750</a:t>
            </a:r>
            <a:endParaRPr lang="zh-CN" altLang="zh-CN" dirty="0"/>
          </a:p>
          <a:p>
            <a:endParaRPr lang="zh-CN" altLang="en-US" dirty="0"/>
          </a:p>
        </p:txBody>
      </p:sp>
    </p:spTree>
    <p:extLst>
      <p:ext uri="{BB962C8B-B14F-4D97-AF65-F5344CB8AC3E}">
        <p14:creationId xmlns:p14="http://schemas.microsoft.com/office/powerpoint/2010/main" val="127298944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id="{E68ED211-278C-49BA-AC57-0F680C111C85}"/>
              </a:ext>
            </a:extLst>
          </p:cNvPr>
          <p:cNvSpPr>
            <a:spLocks noGrp="1"/>
          </p:cNvSpPr>
          <p:nvPr>
            <p:ph type="title"/>
          </p:nvPr>
        </p:nvSpPr>
        <p:spPr>
          <a:xfrm>
            <a:off x="1097280" y="286603"/>
            <a:ext cx="10058400" cy="702303"/>
          </a:xfrm>
        </p:spPr>
        <p:txBody>
          <a:bodyPr>
            <a:normAutofit fontScale="90000"/>
          </a:bodyPr>
          <a:lstStyle/>
          <a:p>
            <a:r>
              <a:rPr lang="zh-CN" altLang="zh-CN" b="1" dirty="0"/>
              <a:t>报表格式</a:t>
            </a:r>
            <a:endParaRPr lang="zh-CN" altLang="en-US" dirty="0"/>
          </a:p>
        </p:txBody>
      </p:sp>
      <p:pic>
        <p:nvPicPr>
          <p:cNvPr id="5" name="内容占位符 4">
            <a:extLst>
              <a:ext uri="{FF2B5EF4-FFF2-40B4-BE49-F238E27FC236}">
                <a16:creationId xmlns:a16="http://schemas.microsoft.com/office/drawing/2014/main" id="{BD2C82EF-7E91-42FD-B8B0-29D742A6242F}"/>
              </a:ext>
            </a:extLst>
          </p:cNvPr>
          <p:cNvPicPr>
            <a:picLocks noGrp="1"/>
          </p:cNvPicPr>
          <p:nvPr>
            <p:ph idx="1"/>
          </p:nvPr>
        </p:nvPicPr>
        <p:blipFill>
          <a:blip r:embed="rId3"/>
          <a:stretch>
            <a:fillRect/>
          </a:stretch>
        </p:blipFill>
        <p:spPr>
          <a:xfrm>
            <a:off x="3269974" y="2286000"/>
            <a:ext cx="6081572" cy="3277491"/>
          </a:xfrm>
          <a:prstGeom prst="rect">
            <a:avLst/>
          </a:prstGeom>
        </p:spPr>
      </p:pic>
    </p:spTree>
    <p:extLst>
      <p:ext uri="{BB962C8B-B14F-4D97-AF65-F5344CB8AC3E}">
        <p14:creationId xmlns:p14="http://schemas.microsoft.com/office/powerpoint/2010/main" val="376331960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id="{1AD99CFC-5438-4FD9-ABCA-B764961BC2B4}"/>
              </a:ext>
            </a:extLst>
          </p:cNvPr>
          <p:cNvSpPr>
            <a:spLocks noGrp="1"/>
          </p:cNvSpPr>
          <p:nvPr>
            <p:ph type="title"/>
          </p:nvPr>
        </p:nvSpPr>
        <p:spPr>
          <a:xfrm>
            <a:off x="1097280" y="5303520"/>
            <a:ext cx="10113264" cy="594360"/>
          </a:xfrm>
        </p:spPr>
        <p:txBody>
          <a:bodyPr/>
          <a:lstStyle/>
          <a:p>
            <a:endParaRPr lang="zh-CN" altLang="en-US" dirty="0"/>
          </a:p>
        </p:txBody>
      </p:sp>
      <p:pic>
        <p:nvPicPr>
          <p:cNvPr id="15" name="图片占位符 14">
            <a:extLst>
              <a:ext uri="{FF2B5EF4-FFF2-40B4-BE49-F238E27FC236}">
                <a16:creationId xmlns:a16="http://schemas.microsoft.com/office/drawing/2014/main" id="{4EA691CC-303C-41CF-A487-3849AE3C54E3}"/>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18990" b="18990"/>
          <a:stretch>
            <a:fillRect/>
          </a:stretch>
        </p:blipFill>
        <p:spPr>
          <a:xfrm>
            <a:off x="4638917" y="-15105"/>
            <a:ext cx="2914167" cy="2426191"/>
          </a:xfrm>
        </p:spPr>
      </p:pic>
      <p:sp>
        <p:nvSpPr>
          <p:cNvPr id="5" name="文本占位符 4">
            <a:extLst>
              <a:ext uri="{FF2B5EF4-FFF2-40B4-BE49-F238E27FC236}">
                <a16:creationId xmlns:a16="http://schemas.microsoft.com/office/drawing/2014/main" id="{EF6BEEDA-501B-495F-9A34-699B5E66B119}"/>
              </a:ext>
            </a:extLst>
          </p:cNvPr>
          <p:cNvSpPr>
            <a:spLocks noGrp="1"/>
          </p:cNvSpPr>
          <p:nvPr>
            <p:ph type="body" sz="half" idx="2"/>
          </p:nvPr>
        </p:nvSpPr>
        <p:spPr/>
        <p:txBody>
          <a:bodyPr/>
          <a:lstStyle/>
          <a:p>
            <a:endParaRPr lang="zh-CN" altLang="en-US" dirty="0"/>
          </a:p>
        </p:txBody>
      </p:sp>
      <p:pic>
        <p:nvPicPr>
          <p:cNvPr id="17" name="图片 16">
            <a:extLst>
              <a:ext uri="{FF2B5EF4-FFF2-40B4-BE49-F238E27FC236}">
                <a16:creationId xmlns:a16="http://schemas.microsoft.com/office/drawing/2014/main" id="{B562B26B-CBAE-42C1-9878-B19B34FD42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8649" y="1742966"/>
            <a:ext cx="4638899" cy="3227151"/>
          </a:xfrm>
          <a:prstGeom prst="rect">
            <a:avLst/>
          </a:prstGeom>
        </p:spPr>
      </p:pic>
      <p:pic>
        <p:nvPicPr>
          <p:cNvPr id="19" name="图片 18">
            <a:extLst>
              <a:ext uri="{FF2B5EF4-FFF2-40B4-BE49-F238E27FC236}">
                <a16:creationId xmlns:a16="http://schemas.microsoft.com/office/drawing/2014/main" id="{8F07F0F5-F471-46D0-869E-7362A732D5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742966"/>
            <a:ext cx="4623352" cy="3227151"/>
          </a:xfrm>
          <a:prstGeom prst="rect">
            <a:avLst/>
          </a:prstGeom>
        </p:spPr>
      </p:pic>
      <p:pic>
        <p:nvPicPr>
          <p:cNvPr id="21" name="图片 20">
            <a:extLst>
              <a:ext uri="{FF2B5EF4-FFF2-40B4-BE49-F238E27FC236}">
                <a16:creationId xmlns:a16="http://schemas.microsoft.com/office/drawing/2014/main" id="{36DAA7E1-7017-45F2-9EA3-557EAD213B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23353" y="4899991"/>
            <a:ext cx="2937014" cy="1958010"/>
          </a:xfrm>
          <a:prstGeom prst="rect">
            <a:avLst/>
          </a:prstGeom>
        </p:spPr>
      </p:pic>
    </p:spTree>
    <p:extLst>
      <p:ext uri="{BB962C8B-B14F-4D97-AF65-F5344CB8AC3E}">
        <p14:creationId xmlns:p14="http://schemas.microsoft.com/office/powerpoint/2010/main" val="169198214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id="{E68ED211-278C-49BA-AC57-0F680C111C85}"/>
              </a:ext>
            </a:extLst>
          </p:cNvPr>
          <p:cNvSpPr>
            <a:spLocks noGrp="1"/>
          </p:cNvSpPr>
          <p:nvPr>
            <p:ph type="title"/>
          </p:nvPr>
        </p:nvSpPr>
        <p:spPr>
          <a:xfrm>
            <a:off x="1079849" y="804987"/>
            <a:ext cx="10058400" cy="702303"/>
          </a:xfrm>
        </p:spPr>
        <p:txBody>
          <a:bodyPr>
            <a:noAutofit/>
          </a:bodyPr>
          <a:lstStyle/>
          <a:p>
            <a:r>
              <a:rPr lang="zh-CN" altLang="zh-CN" sz="4000" b="1" dirty="0"/>
              <a:t>菜单格式</a:t>
            </a:r>
            <a:br>
              <a:rPr lang="en-US" altLang="zh-CN" sz="4000" b="1" dirty="0"/>
            </a:br>
            <a:r>
              <a:rPr lang="zh-CN" altLang="zh-CN" sz="4000" b="1" dirty="0"/>
              <a:t>输入输出时间</a:t>
            </a:r>
            <a:endParaRPr lang="zh-CN" altLang="en-US" sz="4000" dirty="0"/>
          </a:p>
        </p:txBody>
      </p:sp>
      <p:pic>
        <p:nvPicPr>
          <p:cNvPr id="5" name="内容占位符 4">
            <a:extLst>
              <a:ext uri="{FF2B5EF4-FFF2-40B4-BE49-F238E27FC236}">
                <a16:creationId xmlns:a16="http://schemas.microsoft.com/office/drawing/2014/main" id="{3EEAA1FA-5B33-40AE-B07D-CCDDE7ECC076}"/>
              </a:ext>
            </a:extLst>
          </p:cNvPr>
          <p:cNvPicPr>
            <a:picLocks noGrp="1"/>
          </p:cNvPicPr>
          <p:nvPr>
            <p:ph idx="1"/>
          </p:nvPr>
        </p:nvPicPr>
        <p:blipFill>
          <a:blip r:embed="rId3"/>
          <a:stretch>
            <a:fillRect/>
          </a:stretch>
        </p:blipFill>
        <p:spPr>
          <a:xfrm>
            <a:off x="2086794" y="1756811"/>
            <a:ext cx="3081554" cy="4524719"/>
          </a:xfrm>
          <a:prstGeom prst="rect">
            <a:avLst/>
          </a:prstGeom>
        </p:spPr>
      </p:pic>
      <p:pic>
        <p:nvPicPr>
          <p:cNvPr id="7" name="图片 6">
            <a:extLst>
              <a:ext uri="{FF2B5EF4-FFF2-40B4-BE49-F238E27FC236}">
                <a16:creationId xmlns:a16="http://schemas.microsoft.com/office/drawing/2014/main" id="{172BB1F1-314F-4A7F-993C-AA896877DE03}"/>
              </a:ext>
            </a:extLst>
          </p:cNvPr>
          <p:cNvPicPr/>
          <p:nvPr/>
        </p:nvPicPr>
        <p:blipFill>
          <a:blip r:embed="rId4"/>
          <a:stretch>
            <a:fillRect/>
          </a:stretch>
        </p:blipFill>
        <p:spPr>
          <a:xfrm>
            <a:off x="7777784" y="3210560"/>
            <a:ext cx="2101712" cy="973814"/>
          </a:xfrm>
          <a:prstGeom prst="rect">
            <a:avLst/>
          </a:prstGeom>
        </p:spPr>
      </p:pic>
    </p:spTree>
    <p:extLst>
      <p:ext uri="{BB962C8B-B14F-4D97-AF65-F5344CB8AC3E}">
        <p14:creationId xmlns:p14="http://schemas.microsoft.com/office/powerpoint/2010/main" val="272212201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4" name="标题 3">
            <a:extLst>
              <a:ext uri="{FF2B5EF4-FFF2-40B4-BE49-F238E27FC236}">
                <a16:creationId xmlns:a16="http://schemas.microsoft.com/office/drawing/2014/main" id="{20D45BDF-1778-4221-B7C8-CFF1051F1196}"/>
              </a:ext>
            </a:extLst>
          </p:cNvPr>
          <p:cNvSpPr>
            <a:spLocks noGrp="1"/>
          </p:cNvSpPr>
          <p:nvPr>
            <p:ph type="title"/>
          </p:nvPr>
        </p:nvSpPr>
        <p:spPr/>
        <p:txBody>
          <a:bodyPr/>
          <a:lstStyle/>
          <a:p>
            <a:r>
              <a:rPr lang="zh-CN" altLang="en-US" dirty="0"/>
              <a:t>                                               结束</a:t>
            </a:r>
          </a:p>
        </p:txBody>
      </p:sp>
      <p:sp>
        <p:nvSpPr>
          <p:cNvPr id="7" name="文本占位符 6">
            <a:extLst>
              <a:ext uri="{FF2B5EF4-FFF2-40B4-BE49-F238E27FC236}">
                <a16:creationId xmlns:a16="http://schemas.microsoft.com/office/drawing/2014/main" id="{F4C739F8-ACF1-42D8-BE73-324213B295A5}"/>
              </a:ext>
            </a:extLst>
          </p:cNvPr>
          <p:cNvSpPr>
            <a:spLocks noGrp="1"/>
          </p:cNvSpPr>
          <p:nvPr>
            <p:ph type="body" sz="half" idx="2"/>
          </p:nvPr>
        </p:nvSpPr>
        <p:spPr/>
        <p:txBody>
          <a:bodyPr/>
          <a:lstStyle/>
          <a:p>
            <a:endParaRPr lang="zh-CN" altLang="en-US"/>
          </a:p>
        </p:txBody>
      </p:sp>
      <p:pic>
        <p:nvPicPr>
          <p:cNvPr id="13" name="图片占位符 12">
            <a:extLst>
              <a:ext uri="{FF2B5EF4-FFF2-40B4-BE49-F238E27FC236}">
                <a16:creationId xmlns:a16="http://schemas.microsoft.com/office/drawing/2014/main" id="{39BB5DA6-5F1F-4880-A483-7F4A51DB5096}"/>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23125" b="23125"/>
          <a:stretch>
            <a:fillRect/>
          </a:stretch>
        </p:blipFill>
        <p:spPr/>
      </p:pic>
    </p:spTree>
    <p:extLst>
      <p:ext uri="{BB962C8B-B14F-4D97-AF65-F5344CB8AC3E}">
        <p14:creationId xmlns:p14="http://schemas.microsoft.com/office/powerpoint/2010/main" val="753237112"/>
      </p:ext>
    </p:extLst>
  </p:cSld>
  <p:clrMapOvr>
    <a:masterClrMapping/>
  </p:clrMapOvr>
  <p:transition spd="slow">
    <p:randomBar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id="{E68ED211-278C-49BA-AC57-0F680C111C85}"/>
              </a:ext>
            </a:extLst>
          </p:cNvPr>
          <p:cNvSpPr>
            <a:spLocks noGrp="1"/>
          </p:cNvSpPr>
          <p:nvPr>
            <p:ph type="title"/>
          </p:nvPr>
        </p:nvSpPr>
        <p:spPr>
          <a:xfrm>
            <a:off x="1097280" y="286603"/>
            <a:ext cx="10058400" cy="702303"/>
          </a:xfrm>
        </p:spPr>
        <p:txBody>
          <a:bodyPr>
            <a:normAutofit fontScale="90000"/>
          </a:bodyPr>
          <a:lstStyle/>
          <a:p>
            <a:endParaRPr lang="zh-CN" altLang="en-US" dirty="0"/>
          </a:p>
        </p:txBody>
      </p:sp>
      <p:sp>
        <p:nvSpPr>
          <p:cNvPr id="6" name="内容占位符 5">
            <a:extLst>
              <a:ext uri="{FF2B5EF4-FFF2-40B4-BE49-F238E27FC236}">
                <a16:creationId xmlns:a16="http://schemas.microsoft.com/office/drawing/2014/main" id="{A53534E1-0517-4B95-A21E-35E259FC794F}"/>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59775399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462" y="5880171"/>
            <a:ext cx="913306" cy="977829"/>
          </a:xfrm>
          <a:prstGeom prst="rect">
            <a:avLst/>
          </a:prstGeom>
        </p:spPr>
      </p:pic>
      <p:sp>
        <p:nvSpPr>
          <p:cNvPr id="6" name="标题 5">
            <a:extLst>
              <a:ext uri="{FF2B5EF4-FFF2-40B4-BE49-F238E27FC236}">
                <a16:creationId xmlns:a16="http://schemas.microsoft.com/office/drawing/2014/main" id="{E8F456A8-B824-4C8F-882A-BCCE9A0A9507}"/>
              </a:ext>
            </a:extLst>
          </p:cNvPr>
          <p:cNvSpPr>
            <a:spLocks noGrp="1"/>
          </p:cNvSpPr>
          <p:nvPr>
            <p:ph type="title"/>
          </p:nvPr>
        </p:nvSpPr>
        <p:spPr/>
        <p:txBody>
          <a:bodyPr/>
          <a:lstStyle/>
          <a:p>
            <a:endParaRPr lang="zh-CN" altLang="en-US" dirty="0"/>
          </a:p>
        </p:txBody>
      </p:sp>
      <p:sp>
        <p:nvSpPr>
          <p:cNvPr id="7" name="内容占位符 6">
            <a:extLst>
              <a:ext uri="{FF2B5EF4-FFF2-40B4-BE49-F238E27FC236}">
                <a16:creationId xmlns:a16="http://schemas.microsoft.com/office/drawing/2014/main" id="{27985FE6-F835-44C1-BAC9-C7334DBBBC0D}"/>
              </a:ext>
            </a:extLst>
          </p:cNvPr>
          <p:cNvSpPr>
            <a:spLocks noGrp="1"/>
          </p:cNvSpPr>
          <p:nvPr>
            <p:ph idx="1"/>
          </p:nvPr>
        </p:nvSpPr>
        <p:spPr/>
        <p:txBody>
          <a:bodyPr/>
          <a:lstStyle/>
          <a:p>
            <a:r>
              <a:rPr lang="zh-CN" altLang="zh-CN" sz="2800" dirty="0"/>
              <a:t>问卷调查是社会学常用的研究方法</a:t>
            </a:r>
            <a:r>
              <a:rPr lang="en-US" altLang="zh-CN" sz="2800" dirty="0"/>
              <a:t>,</a:t>
            </a:r>
            <a:r>
              <a:rPr lang="zh-CN" altLang="zh-CN" sz="2800" dirty="0"/>
              <a:t>可用于描述性、解释性或探索性的研究。随着计算机技术的迅速发展</a:t>
            </a:r>
            <a:r>
              <a:rPr lang="en-US" altLang="zh-CN" sz="2800" dirty="0"/>
              <a:t>, </a:t>
            </a:r>
            <a:r>
              <a:rPr lang="zh-CN" altLang="zh-CN" sz="2800" dirty="0"/>
              <a:t>计算机辅助问卷调查开始兴起。它的出现并不是取代传统调查方式</a:t>
            </a:r>
            <a:r>
              <a:rPr lang="en-US" altLang="zh-CN" sz="2800" dirty="0"/>
              <a:t>,</a:t>
            </a:r>
            <a:r>
              <a:rPr lang="zh-CN" altLang="zh-CN" sz="2800" dirty="0"/>
              <a:t>而是与之相辅相成</a:t>
            </a:r>
            <a:r>
              <a:rPr lang="en-US" altLang="zh-CN" sz="2800" dirty="0"/>
              <a:t>,</a:t>
            </a:r>
            <a:r>
              <a:rPr lang="zh-CN" altLang="zh-CN" sz="2800" dirty="0"/>
              <a:t>以达成最佳调查效果。但问卷如何能更加广泛的传播以及不同类别的问卷如何能精准的发布到相关人群的手中一直是困扰问卷发行的主要问题。随着移动互联网的发展，移动社交软件已经成为人们日常生活不可或缺的一部分。所以通过社交软件平台发布可以有效的解决上述相关问题。</a:t>
            </a:r>
          </a:p>
          <a:p>
            <a:endParaRPr lang="zh-CN" altLang="en-US" dirty="0"/>
          </a:p>
        </p:txBody>
      </p:sp>
      <p:sp>
        <p:nvSpPr>
          <p:cNvPr id="8" name="文本占位符 7">
            <a:extLst>
              <a:ext uri="{FF2B5EF4-FFF2-40B4-BE49-F238E27FC236}">
                <a16:creationId xmlns:a16="http://schemas.microsoft.com/office/drawing/2014/main" id="{8DA67858-E5B3-4DF2-AFEA-D099D8A8BD78}"/>
              </a:ext>
            </a:extLst>
          </p:cNvPr>
          <p:cNvSpPr>
            <a:spLocks noGrp="1"/>
          </p:cNvSpPr>
          <p:nvPr>
            <p:ph type="body" sz="half" idx="2"/>
          </p:nvPr>
        </p:nvSpPr>
        <p:spPr/>
        <p:txBody>
          <a:bodyPr/>
          <a:lstStyle/>
          <a:p>
            <a:endParaRPr lang="zh-CN" altLang="en-US" dirty="0"/>
          </a:p>
        </p:txBody>
      </p:sp>
      <p:pic>
        <p:nvPicPr>
          <p:cNvPr id="12" name="图片 11">
            <a:extLst>
              <a:ext uri="{FF2B5EF4-FFF2-40B4-BE49-F238E27FC236}">
                <a16:creationId xmlns:a16="http://schemas.microsoft.com/office/drawing/2014/main" id="{B4560DB5-B23C-4698-B1F8-B803BE9EFD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 y="0"/>
            <a:ext cx="4103948" cy="6858000"/>
          </a:xfrm>
          <a:prstGeom prst="rect">
            <a:avLst/>
          </a:prstGeom>
        </p:spPr>
      </p:pic>
    </p:spTree>
    <p:extLst>
      <p:ext uri="{BB962C8B-B14F-4D97-AF65-F5344CB8AC3E}">
        <p14:creationId xmlns:p14="http://schemas.microsoft.com/office/powerpoint/2010/main" val="227327687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id="{B520457A-6D97-4745-8BA5-52FFE4053806}"/>
              </a:ext>
            </a:extLst>
          </p:cNvPr>
          <p:cNvSpPr>
            <a:spLocks noGrp="1"/>
          </p:cNvSpPr>
          <p:nvPr>
            <p:ph type="title"/>
          </p:nvPr>
        </p:nvSpPr>
        <p:spPr>
          <a:xfrm>
            <a:off x="1097280" y="417443"/>
            <a:ext cx="10058400" cy="605443"/>
          </a:xfrm>
        </p:spPr>
        <p:txBody>
          <a:bodyPr>
            <a:normAutofit fontScale="90000"/>
          </a:bodyPr>
          <a:lstStyle/>
          <a:p>
            <a:r>
              <a:rPr lang="zh-CN" altLang="en-US" dirty="0"/>
              <a:t>                              移动社交软件</a:t>
            </a:r>
          </a:p>
        </p:txBody>
      </p:sp>
      <p:sp>
        <p:nvSpPr>
          <p:cNvPr id="4" name="文本占位符 3">
            <a:extLst>
              <a:ext uri="{FF2B5EF4-FFF2-40B4-BE49-F238E27FC236}">
                <a16:creationId xmlns:a16="http://schemas.microsoft.com/office/drawing/2014/main" id="{0132E61A-7185-4656-82A2-478D8C72DC94}"/>
              </a:ext>
            </a:extLst>
          </p:cNvPr>
          <p:cNvSpPr>
            <a:spLocks noGrp="1"/>
          </p:cNvSpPr>
          <p:nvPr>
            <p:ph type="body" idx="1"/>
          </p:nvPr>
        </p:nvSpPr>
        <p:spPr/>
        <p:txBody>
          <a:bodyPr/>
          <a:lstStyle/>
          <a:p>
            <a:endParaRPr lang="zh-CN" altLang="en-US"/>
          </a:p>
        </p:txBody>
      </p:sp>
      <p:pic>
        <p:nvPicPr>
          <p:cNvPr id="9" name="内容占位符 8">
            <a:extLst>
              <a:ext uri="{FF2B5EF4-FFF2-40B4-BE49-F238E27FC236}">
                <a16:creationId xmlns:a16="http://schemas.microsoft.com/office/drawing/2014/main" id="{28028EEE-3AAA-4164-9312-088B057C899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975041" y="1846052"/>
            <a:ext cx="5120959" cy="4415600"/>
          </a:xfrm>
        </p:spPr>
      </p:pic>
      <p:sp>
        <p:nvSpPr>
          <p:cNvPr id="6" name="文本占位符 5">
            <a:extLst>
              <a:ext uri="{FF2B5EF4-FFF2-40B4-BE49-F238E27FC236}">
                <a16:creationId xmlns:a16="http://schemas.microsoft.com/office/drawing/2014/main" id="{5DB93BAD-EDC8-4846-A476-56C3D2209B82}"/>
              </a:ext>
            </a:extLst>
          </p:cNvPr>
          <p:cNvSpPr>
            <a:spLocks noGrp="1"/>
          </p:cNvSpPr>
          <p:nvPr>
            <p:ph type="body" sz="quarter" idx="3"/>
          </p:nvPr>
        </p:nvSpPr>
        <p:spPr/>
        <p:txBody>
          <a:bodyPr/>
          <a:lstStyle/>
          <a:p>
            <a:endParaRPr lang="zh-CN" altLang="en-US"/>
          </a:p>
        </p:txBody>
      </p:sp>
      <p:pic>
        <p:nvPicPr>
          <p:cNvPr id="11" name="内容占位符 10">
            <a:extLst>
              <a:ext uri="{FF2B5EF4-FFF2-40B4-BE49-F238E27FC236}">
                <a16:creationId xmlns:a16="http://schemas.microsoft.com/office/drawing/2014/main" id="{92A5007A-E21E-4617-A505-54F7B254EAD6}"/>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521684" y="1769165"/>
            <a:ext cx="5196551" cy="4492487"/>
          </a:xfrm>
        </p:spPr>
      </p:pic>
    </p:spTree>
    <p:extLst>
      <p:ext uri="{BB962C8B-B14F-4D97-AF65-F5344CB8AC3E}">
        <p14:creationId xmlns:p14="http://schemas.microsoft.com/office/powerpoint/2010/main" val="95749446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pic>
        <p:nvPicPr>
          <p:cNvPr id="11" name="图片 10">
            <a:extLst>
              <a:ext uri="{FF2B5EF4-FFF2-40B4-BE49-F238E27FC236}">
                <a16:creationId xmlns:a16="http://schemas.microsoft.com/office/drawing/2014/main" id="{A29A0643-AC49-426F-95B6-805E0337A1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48" y="1702904"/>
            <a:ext cx="4716015" cy="3452191"/>
          </a:xfrm>
          <a:prstGeom prst="rect">
            <a:avLst/>
          </a:prstGeom>
        </p:spPr>
      </p:pic>
      <p:pic>
        <p:nvPicPr>
          <p:cNvPr id="13" name="图片 12">
            <a:extLst>
              <a:ext uri="{FF2B5EF4-FFF2-40B4-BE49-F238E27FC236}">
                <a16:creationId xmlns:a16="http://schemas.microsoft.com/office/drawing/2014/main" id="{05294E2C-A807-45BB-A811-9A28453812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6839" y="1702905"/>
            <a:ext cx="4716014" cy="3452190"/>
          </a:xfrm>
          <a:prstGeom prst="rect">
            <a:avLst/>
          </a:prstGeom>
        </p:spPr>
      </p:pic>
      <p:pic>
        <p:nvPicPr>
          <p:cNvPr id="15" name="图片 14">
            <a:extLst>
              <a:ext uri="{FF2B5EF4-FFF2-40B4-BE49-F238E27FC236}">
                <a16:creationId xmlns:a16="http://schemas.microsoft.com/office/drawing/2014/main" id="{7920B3CB-9556-4EF8-93F8-2F73C98D84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91000" y="2506500"/>
            <a:ext cx="2010000" cy="1845000"/>
          </a:xfrm>
          <a:prstGeom prst="rect">
            <a:avLst/>
          </a:prstGeom>
        </p:spPr>
      </p:pic>
    </p:spTree>
    <p:extLst>
      <p:ext uri="{BB962C8B-B14F-4D97-AF65-F5344CB8AC3E}">
        <p14:creationId xmlns:p14="http://schemas.microsoft.com/office/powerpoint/2010/main" val="4960287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id="{A0BC23E7-8DF1-40E7-9AC8-973175E10478}"/>
              </a:ext>
            </a:extLst>
          </p:cNvPr>
          <p:cNvSpPr>
            <a:spLocks noGrp="1"/>
          </p:cNvSpPr>
          <p:nvPr>
            <p:ph type="title"/>
          </p:nvPr>
        </p:nvSpPr>
        <p:spPr>
          <a:xfrm>
            <a:off x="1166854" y="240452"/>
            <a:ext cx="10058400" cy="748454"/>
          </a:xfrm>
        </p:spPr>
        <p:txBody>
          <a:bodyPr/>
          <a:lstStyle/>
          <a:p>
            <a:r>
              <a:rPr lang="zh-CN" altLang="en-US" dirty="0"/>
              <a:t>项目背景</a:t>
            </a:r>
          </a:p>
        </p:txBody>
      </p:sp>
      <p:sp>
        <p:nvSpPr>
          <p:cNvPr id="4" name="内容占位符 3">
            <a:extLst>
              <a:ext uri="{FF2B5EF4-FFF2-40B4-BE49-F238E27FC236}">
                <a16:creationId xmlns:a16="http://schemas.microsoft.com/office/drawing/2014/main" id="{46C7BAE6-FE4B-4DFC-A6FE-D20B81C27C56}"/>
              </a:ext>
            </a:extLst>
          </p:cNvPr>
          <p:cNvSpPr>
            <a:spLocks noGrp="1"/>
          </p:cNvSpPr>
          <p:nvPr>
            <p:ph idx="1"/>
          </p:nvPr>
        </p:nvSpPr>
        <p:spPr/>
        <p:txBody>
          <a:bodyPr/>
          <a:lstStyle/>
          <a:p>
            <a:r>
              <a:rPr lang="zh-CN" altLang="zh-CN" dirty="0"/>
              <a:t>本项目名称：基于微信小程序的调查问卷生成系统。</a:t>
            </a:r>
          </a:p>
          <a:p>
            <a:r>
              <a:rPr lang="zh-CN" altLang="zh-CN" dirty="0"/>
              <a:t>本项目为天津理工大学实训项目，是一个基于微信小程序的调查问卷生成器。</a:t>
            </a:r>
          </a:p>
          <a:p>
            <a:r>
              <a:rPr lang="zh-CN" altLang="zh-CN" dirty="0"/>
              <a:t>使用用户：在校大学生；</a:t>
            </a:r>
          </a:p>
          <a:p>
            <a:r>
              <a:rPr lang="zh-CN" altLang="zh-CN" dirty="0"/>
              <a:t>实现软件单位：天津理工大学基于微信小程序的调查问卷生成器课题小组。</a:t>
            </a:r>
          </a:p>
          <a:p>
            <a:r>
              <a:rPr lang="zh-CN" altLang="zh-CN" dirty="0"/>
              <a:t>其他关联软件或其他系统：</a:t>
            </a:r>
            <a:r>
              <a:rPr lang="en-US" altLang="zh-CN" dirty="0"/>
              <a:t>MATLAB</a:t>
            </a:r>
            <a:r>
              <a:rPr lang="zh-CN" altLang="zh-CN" dirty="0"/>
              <a:t>，用来处理数据。</a:t>
            </a:r>
          </a:p>
          <a:p>
            <a:r>
              <a:rPr lang="en-US" altLang="zh-CN" dirty="0"/>
              <a:t>                                                      </a:t>
            </a:r>
            <a:r>
              <a:rPr lang="zh-CN" altLang="zh-CN" dirty="0"/>
              <a:t>腾讯云，用来存储上传的数据。</a:t>
            </a:r>
          </a:p>
          <a:p>
            <a:endParaRPr lang="zh-CN" altLang="en-US" dirty="0"/>
          </a:p>
        </p:txBody>
      </p:sp>
    </p:spTree>
    <p:extLst>
      <p:ext uri="{BB962C8B-B14F-4D97-AF65-F5344CB8AC3E}">
        <p14:creationId xmlns:p14="http://schemas.microsoft.com/office/powerpoint/2010/main" val="382397985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4" name="标题 3">
            <a:extLst>
              <a:ext uri="{FF2B5EF4-FFF2-40B4-BE49-F238E27FC236}">
                <a16:creationId xmlns:a16="http://schemas.microsoft.com/office/drawing/2014/main" id="{D7624680-A2DF-48E9-B972-A246FF9722DC}"/>
              </a:ext>
            </a:extLst>
          </p:cNvPr>
          <p:cNvSpPr>
            <a:spLocks noGrp="1"/>
          </p:cNvSpPr>
          <p:nvPr>
            <p:ph type="title"/>
          </p:nvPr>
        </p:nvSpPr>
        <p:spPr>
          <a:xfrm>
            <a:off x="1176793" y="255322"/>
            <a:ext cx="10058400" cy="753461"/>
          </a:xfrm>
        </p:spPr>
        <p:txBody>
          <a:bodyPr>
            <a:normAutofit/>
          </a:bodyPr>
          <a:lstStyle/>
          <a:p>
            <a:r>
              <a:rPr lang="zh-CN" altLang="zh-CN" sz="4400" b="1" dirty="0"/>
              <a:t>系统的一般性描述</a:t>
            </a:r>
            <a:endParaRPr lang="zh-CN" altLang="en-US" sz="4400" dirty="0"/>
          </a:p>
        </p:txBody>
      </p:sp>
      <p:sp>
        <p:nvSpPr>
          <p:cNvPr id="5" name="内容占位符 4">
            <a:extLst>
              <a:ext uri="{FF2B5EF4-FFF2-40B4-BE49-F238E27FC236}">
                <a16:creationId xmlns:a16="http://schemas.microsoft.com/office/drawing/2014/main" id="{9F9D71A8-77C6-4121-8250-2C68355D0312}"/>
              </a:ext>
            </a:extLst>
          </p:cNvPr>
          <p:cNvSpPr>
            <a:spLocks noGrp="1"/>
          </p:cNvSpPr>
          <p:nvPr>
            <p:ph idx="1"/>
          </p:nvPr>
        </p:nvSpPr>
        <p:spPr>
          <a:xfrm>
            <a:off x="1176793" y="1948070"/>
            <a:ext cx="10058400" cy="3901146"/>
          </a:xfrm>
        </p:spPr>
        <p:txBody>
          <a:bodyPr/>
          <a:lstStyle/>
          <a:p>
            <a:r>
              <a:rPr lang="zh-CN" altLang="zh-CN" dirty="0"/>
              <a:t>本软件是一个基于微信小程序的调查问卷生成器，能够根据</a:t>
            </a:r>
            <a:r>
              <a:rPr lang="zh-CN" altLang="en-US" dirty="0"/>
              <a:t>用户的需要发布调查问卷</a:t>
            </a:r>
            <a:r>
              <a:rPr lang="zh-CN" altLang="zh-CN" dirty="0"/>
              <a:t>，</a:t>
            </a:r>
            <a:r>
              <a:rPr lang="zh-CN" altLang="en-US" dirty="0"/>
              <a:t>并将填写者的选择存放在云端</a:t>
            </a:r>
            <a:r>
              <a:rPr lang="zh-CN" altLang="zh-CN" dirty="0"/>
              <a:t>，</a:t>
            </a:r>
            <a:r>
              <a:rPr lang="en-US" altLang="zh-CN" dirty="0"/>
              <a:t> </a:t>
            </a:r>
            <a:r>
              <a:rPr lang="zh-CN" altLang="en-US" dirty="0"/>
              <a:t>对于云端上的数据可以进行数学分析形成图表，同时根据分析的结果进行适当的推送。</a:t>
            </a:r>
            <a:endParaRPr lang="zh-CN" altLang="zh-CN" dirty="0"/>
          </a:p>
          <a:p>
            <a:endParaRPr lang="zh-CN" altLang="en-US" dirty="0"/>
          </a:p>
        </p:txBody>
      </p:sp>
    </p:spTree>
    <p:extLst>
      <p:ext uri="{BB962C8B-B14F-4D97-AF65-F5344CB8AC3E}">
        <p14:creationId xmlns:p14="http://schemas.microsoft.com/office/powerpoint/2010/main" val="392325240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183</TotalTime>
  <Words>1194</Words>
  <Application>Microsoft Office PowerPoint</Application>
  <PresentationFormat>宽屏</PresentationFormat>
  <Paragraphs>149</Paragraphs>
  <Slides>42</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42</vt:i4>
      </vt:variant>
    </vt:vector>
  </HeadingPairs>
  <TitlesOfParts>
    <vt:vector size="48" baseType="lpstr">
      <vt:lpstr>等线</vt:lpstr>
      <vt:lpstr>宋体</vt:lpstr>
      <vt:lpstr>Arial</vt:lpstr>
      <vt:lpstr>Calibri</vt:lpstr>
      <vt:lpstr>Calibri Light</vt:lpstr>
      <vt:lpstr>回顾</vt:lpstr>
      <vt:lpstr>PowerPoint 演示文稿</vt:lpstr>
      <vt:lpstr>《基于微信小程序的问卷调查系统》           需求分析报告</vt:lpstr>
      <vt:lpstr>                                引言</vt:lpstr>
      <vt:lpstr>PowerPoint 演示文稿</vt:lpstr>
      <vt:lpstr>PowerPoint 演示文稿</vt:lpstr>
      <vt:lpstr>                              移动社交软件</vt:lpstr>
      <vt:lpstr>PowerPoint 演示文稿</vt:lpstr>
      <vt:lpstr>项目背景</vt:lpstr>
      <vt:lpstr>系统的一般性描述</vt:lpstr>
      <vt:lpstr>                                          功能需求</vt:lpstr>
      <vt:lpstr>软件功能</vt:lpstr>
      <vt:lpstr>用户管理</vt:lpstr>
      <vt:lpstr>问卷问题管理</vt:lpstr>
      <vt:lpstr>权限管理</vt:lpstr>
      <vt:lpstr>问卷结果管理</vt:lpstr>
      <vt:lpstr>数据处理管理</vt:lpstr>
      <vt:lpstr>推送管理</vt:lpstr>
      <vt:lpstr>PowerPoint 演示文稿</vt:lpstr>
      <vt:lpstr>                                           外部接口</vt:lpstr>
      <vt:lpstr>运行环境 </vt:lpstr>
      <vt:lpstr>用户界面 </vt:lpstr>
      <vt:lpstr>软件接口</vt:lpstr>
      <vt:lpstr>                                            性能需求</vt:lpstr>
      <vt:lpstr>数据精确度 </vt:lpstr>
      <vt:lpstr>时间特性 </vt:lpstr>
      <vt:lpstr>适应性 </vt:lpstr>
      <vt:lpstr>                                          软件属性</vt:lpstr>
      <vt:lpstr>软件属性</vt:lpstr>
      <vt:lpstr>软件属性</vt:lpstr>
      <vt:lpstr>                                          数据描述</vt:lpstr>
      <vt:lpstr>用户表</vt:lpstr>
      <vt:lpstr>用户表</vt:lpstr>
      <vt:lpstr>数据库的名称和类型 </vt:lpstr>
      <vt:lpstr>E-R图</vt:lpstr>
      <vt:lpstr>数据字典</vt:lpstr>
      <vt:lpstr>数据字典</vt:lpstr>
      <vt:lpstr>用户界面</vt:lpstr>
      <vt:lpstr>屏幕格式 </vt:lpstr>
      <vt:lpstr>报表格式</vt:lpstr>
      <vt:lpstr>菜单格式 输入输出时间</vt:lpstr>
      <vt:lpstr>                                               结束</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《基于微信小程序的问卷调查系统》           需求分析报告</dc:title>
  <dc:creator>lenovo</dc:creator>
  <cp:lastModifiedBy>lenovo</cp:lastModifiedBy>
  <cp:revision>20</cp:revision>
  <dcterms:created xsi:type="dcterms:W3CDTF">2018-04-20T00:49:38Z</dcterms:created>
  <dcterms:modified xsi:type="dcterms:W3CDTF">2018-04-20T09:28:33Z</dcterms:modified>
</cp:coreProperties>
</file>