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73" r:id="rId6"/>
    <p:sldId id="270" r:id="rId7"/>
    <p:sldId id="272" r:id="rId8"/>
    <p:sldId id="268" r:id="rId9"/>
    <p:sldId id="26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DD4"/>
    <a:srgbClr val="000000"/>
    <a:srgbClr val="666666"/>
    <a:srgbClr val="333333"/>
    <a:srgbClr val="9D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5"/>
    <p:restoredTop sz="94653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C970-1489-DD45-A1ED-FB7DDFAF2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C2C1-C2A7-F445-BF8E-9C4FE5FE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0B23-CB0B-B84C-B9A4-94E21414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B876E-3B20-9442-B88A-8509E5A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F73A-A17E-874A-95E7-8D8C8D3D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670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FBA4-75D5-2C4D-9338-3F353EAF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4F72-4DB2-3E40-AA6B-E41B1B99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7999-4B6F-9B4B-9DB1-D6AAC67B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E5AF-7EA5-D448-87DC-6D39B594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65C3-9956-544B-940C-4B5F8239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39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BB41D-000F-5D44-A3D2-D961F6DB7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8DCBF-3ECF-6D4E-A8AA-C2A0EEF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04E6-AA3C-0E40-8916-3832ACEF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0BC8-0510-5B49-AA0C-EAEEE0F5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0F8E-5DC6-BF47-B0F9-7502285C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479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0AA8-E51D-5046-BDB1-2133D278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751F-BE32-9B48-82DC-4B34FD94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B9D1-5095-874B-86F7-F86A8F4D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8077-D48B-6146-B201-66E80E04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B8EF-9664-2641-857F-53BB485C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326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0A2F-A7BC-004F-840F-755790DA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CAFE-36F7-D046-AE7B-AAE07F74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D7C48-25FF-E843-AFE0-014CBFF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C1457-1C0F-7841-AABF-19E3B69A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D9F7-1FA7-424F-938D-F9974646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74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1621-9C39-2A49-8D3C-490ACBFE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1689-3E9D-4C44-A045-56ED226B6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47408-9660-2F42-A91E-4CF20582C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729A-64E6-DA4E-8B17-E7CBF7D8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59BB-0FD5-1E4B-9D58-2F3C675C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D131-73E6-CB49-AE94-C3D6B1BE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403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21C0-C040-9449-BA11-323C5C13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C8CF-55D6-F245-A993-B021807E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F38C6-18ED-5244-8123-973BA852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1550D-77B2-0544-B3A4-AA3CA60B0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96327-063A-4B4D-8B84-40825D485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96A5B-83B2-994C-B437-8DE63FA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357FB-38B7-FB41-86EC-F562807C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39E68-9CFE-ED46-92BF-750E7FD9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1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50FB-ACAA-F74B-B8D3-4BD7465E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958C-CA0A-2642-B90B-5FAAD200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CE9D8-8420-2F41-B390-72779436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496D4-1495-7045-A87C-8C672076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68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45A11-DD7A-444D-B655-33ABD782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AA2FB-D934-D747-A45F-D25A5367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73A3-9B28-7A41-8059-0EA56F2F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54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DFBD-F043-A446-804D-A0E3FFB8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9098-E2B3-2842-A2EA-4147370F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7FDA-89C8-184C-8325-51C250BD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7A00-99FA-9C40-A176-C8A79DCC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B0548-C693-6942-A12D-6310945C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158EE-246F-0646-89B1-5A9DC9E3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37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2502-93EF-AF47-8817-635438A7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49C0E-7F84-7440-A742-18E570DD2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41535-102E-5C4E-939D-E099695B0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0BE14-D696-BF40-A61A-2A2968BF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EF8A7-43FC-4E41-B931-22F2365C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A2DC1-15F0-394E-AE7A-72D0CD69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087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E9441-FDC3-654F-A2BD-58F9B4C9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7891-57CA-6F45-8EDA-6EDABFBB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33AA-FCDE-184C-8875-8210A1B75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B133-3EBB-5B4A-8BE9-2945E76AF152}" type="datetimeFigureOut">
              <a:rPr lang="sk-SK" smtClean="0"/>
              <a:t>25.11.19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CCBF-6777-9F4C-90E4-0C635A0B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5638-133F-5445-9D6E-2BA2F10A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9CEC-DB53-704F-AD4E-E3EA9EE8B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03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.fmph.uniba.sk/~dominik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ud.ga.gov.au/" TargetMode="External"/><Relationship Id="rId2" Type="http://schemas.openxmlformats.org/officeDocument/2006/relationships/hyperlink" Target="http://www.paleolocaliti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rostrat.org/sift/#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hyperlink" Target="https://laravel.com/docs/6.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atigraphy.org/ICSchart/ChronostratChart2019-05.jpg" TargetMode="External"/><Relationship Id="rId5" Type="http://schemas.openxmlformats.org/officeDocument/2006/relationships/hyperlink" Target="https://github.com/BRACKETS-by-TRIAD/harbor-installer" TargetMode="External"/><Relationship Id="rId4" Type="http://schemas.openxmlformats.org/officeDocument/2006/relationships/hyperlink" Target="https://getcraftable.com/docs/5.0/overvie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0EDCC83-FE72-AA4A-809D-D51D7A10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5314" y="1918923"/>
            <a:ext cx="5521369" cy="1682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3E7E5-7A72-D14A-94DA-2D6C2C00CEBE}"/>
              </a:ext>
            </a:extLst>
          </p:cNvPr>
          <p:cNvSpPr txBox="1"/>
          <p:nvPr/>
        </p:nvSpPr>
        <p:spPr>
          <a:xfrm>
            <a:off x="456212" y="5475389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>
                <a:latin typeface="Helvetica" pitchFamily="2" charset="0"/>
              </a:rPr>
              <a:t>Autor: Richard Dominik</a:t>
            </a:r>
          </a:p>
          <a:p>
            <a:r>
              <a:rPr lang="sk-SK" sz="1600" dirty="0">
                <a:latin typeface="Helvetica" pitchFamily="2" charset="0"/>
              </a:rPr>
              <a:t>Školiteľ: Ing. Alexander Šimko PhD.</a:t>
            </a:r>
          </a:p>
          <a:p>
            <a:r>
              <a:rPr lang="sk-SK" sz="1600" dirty="0">
                <a:latin typeface="Helvetica" pitchFamily="2" charset="0"/>
              </a:rPr>
              <a:t>Konzultant: doc. Mgr. Natália Hlavatá </a:t>
            </a:r>
            <a:r>
              <a:rPr lang="sk-SK" sz="1600" dirty="0" err="1">
                <a:latin typeface="Helvetica" pitchFamily="2" charset="0"/>
              </a:rPr>
              <a:t>Hudáčková</a:t>
            </a:r>
            <a:r>
              <a:rPr lang="sk-SK" sz="1600" dirty="0">
                <a:latin typeface="Helvetica" pitchFamily="2" charset="0"/>
              </a:rPr>
              <a:t>, PhD.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897F2-636B-994E-9056-4026019C6326}"/>
              </a:ext>
            </a:extLst>
          </p:cNvPr>
          <p:cNvSpPr txBox="1"/>
          <p:nvPr/>
        </p:nvSpPr>
        <p:spPr>
          <a:xfrm>
            <a:off x="3759461" y="341626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Helvetica" pitchFamily="2" charset="0"/>
              </a:rPr>
              <a:t>( Systém pre správu </a:t>
            </a:r>
            <a:r>
              <a:rPr lang="sk-SK" dirty="0" err="1">
                <a:latin typeface="Helvetica" pitchFamily="2" charset="0"/>
              </a:rPr>
              <a:t>litostratigrafických</a:t>
            </a:r>
            <a:r>
              <a:rPr lang="sk-SK" dirty="0">
                <a:latin typeface="Helvetica" pitchFamily="2" charset="0"/>
              </a:rPr>
              <a:t> dát )</a:t>
            </a:r>
          </a:p>
        </p:txBody>
      </p:sp>
    </p:spTree>
    <p:extLst>
      <p:ext uri="{BB962C8B-B14F-4D97-AF65-F5344CB8AC3E}">
        <p14:creationId xmlns:p14="http://schemas.microsoft.com/office/powerpoint/2010/main" val="190734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410532-E7BD-5D46-8E4E-9F918CA3AB17}"/>
              </a:ext>
            </a:extLst>
          </p:cNvPr>
          <p:cNvSpPr/>
          <p:nvPr/>
        </p:nvSpPr>
        <p:spPr>
          <a:xfrm>
            <a:off x="0" y="0"/>
            <a:ext cx="12192000" cy="6875362"/>
          </a:xfrm>
          <a:prstGeom prst="rect">
            <a:avLst/>
          </a:prstGeom>
          <a:solidFill>
            <a:srgbClr val="4FDD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solidFill>
                  <a:schemeClr val="bg1"/>
                </a:solidFill>
                <a:latin typeface="Helvetica" pitchFamily="2" charset="0"/>
              </a:rPr>
              <a:t>Dizajn aplikácie</a:t>
            </a:r>
          </a:p>
        </p:txBody>
      </p:sp>
    </p:spTree>
    <p:extLst>
      <p:ext uri="{BB962C8B-B14F-4D97-AF65-F5344CB8AC3E}">
        <p14:creationId xmlns:p14="http://schemas.microsoft.com/office/powerpoint/2010/main" val="364531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52E187-8440-D440-95F8-F4F94944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8" y="1390105"/>
            <a:ext cx="7098788" cy="407779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35197B-E849-3E43-8ECB-87DD398A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16" y="819807"/>
            <a:ext cx="2875436" cy="52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02D262-939D-0D44-B0C5-6FED828D2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38" y="544038"/>
            <a:ext cx="10044523" cy="5769923"/>
          </a:xfrm>
        </p:spPr>
      </p:pic>
    </p:spTree>
    <p:extLst>
      <p:ext uri="{BB962C8B-B14F-4D97-AF65-F5344CB8AC3E}">
        <p14:creationId xmlns:p14="http://schemas.microsoft.com/office/powerpoint/2010/main" val="326437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A3863-1AC1-4749-A782-9E9EFAA381A9}"/>
              </a:ext>
            </a:extLst>
          </p:cNvPr>
          <p:cNvSpPr/>
          <p:nvPr/>
        </p:nvSpPr>
        <p:spPr>
          <a:xfrm>
            <a:off x="2396910" y="2967335"/>
            <a:ext cx="73981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b="1" dirty="0">
                <a:solidFill>
                  <a:srgbClr val="000000"/>
                </a:solidFill>
                <a:latin typeface="Helvetica" pitchFamily="2" charset="0"/>
              </a:rPr>
              <a:t>Ďakujem za</a:t>
            </a:r>
            <a:r>
              <a:rPr lang="sk-SK" sz="5400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sk-SK" sz="5400" b="1" u="sng" dirty="0">
                <a:solidFill>
                  <a:srgbClr val="4FDDD4"/>
                </a:solidFill>
                <a:latin typeface="Helvetica" pitchFamily="2" charset="0"/>
              </a:rPr>
              <a:t>pozornosť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494AF-8671-704D-8735-B6A8079E315C}"/>
              </a:ext>
            </a:extLst>
          </p:cNvPr>
          <p:cNvSpPr txBox="1"/>
          <p:nvPr/>
        </p:nvSpPr>
        <p:spPr>
          <a:xfrm>
            <a:off x="4225936" y="4168239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>
                <a:latin typeface="Helvetica" pitchFamily="2" charset="0"/>
                <a:hlinkClick r:id="rId2"/>
              </a:rPr>
              <a:t>http://www.st.fmph.uniba.sk/~dominik3/</a:t>
            </a:r>
            <a:endParaRPr lang="sk-SK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2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3D6786-1962-624D-8101-CA0A30744C81}"/>
              </a:ext>
            </a:extLst>
          </p:cNvPr>
          <p:cNvSpPr/>
          <p:nvPr/>
        </p:nvSpPr>
        <p:spPr>
          <a:xfrm>
            <a:off x="4463874" y="2705725"/>
            <a:ext cx="32642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800" b="1" dirty="0">
                <a:solidFill>
                  <a:srgbClr val="000000"/>
                </a:solidFill>
                <a:highlight>
                  <a:srgbClr val="4FDDD4"/>
                </a:highlight>
                <a:latin typeface="Helvetica" pitchFamily="2" charset="0"/>
              </a:rPr>
              <a:t>Q</a:t>
            </a:r>
            <a:r>
              <a:rPr lang="sk-SK" sz="8800" b="1" dirty="0">
                <a:solidFill>
                  <a:srgbClr val="000000"/>
                </a:solidFill>
                <a:latin typeface="Helvetica" pitchFamily="2" charset="0"/>
              </a:rPr>
              <a:t>&amp;A</a:t>
            </a:r>
            <a:endParaRPr lang="sk-SK" sz="8800" b="1" u="sng" dirty="0">
              <a:solidFill>
                <a:srgbClr val="4FDDD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D3C58E-CD95-844D-8540-F12E3FE8CCCB}"/>
              </a:ext>
            </a:extLst>
          </p:cNvPr>
          <p:cNvSpPr txBox="1"/>
          <p:nvPr/>
        </p:nvSpPr>
        <p:spPr>
          <a:xfrm>
            <a:off x="5295722" y="1452522"/>
            <a:ext cx="63728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>
                <a:latin typeface="Helvetica" pitchFamily="2" charset="0"/>
              </a:rPr>
              <a:t>webová aplikácia na správu </a:t>
            </a:r>
            <a:r>
              <a:rPr lang="sk-SK" dirty="0" err="1">
                <a:latin typeface="Helvetica" pitchFamily="2" charset="0"/>
              </a:rPr>
              <a:t>litostratigrafických</a:t>
            </a:r>
            <a:r>
              <a:rPr lang="sk-SK" dirty="0">
                <a:latin typeface="Helvetica" pitchFamily="2" charset="0"/>
              </a:rPr>
              <a:t> dát podľa požiadaviek Katedry geológie a paleontológie </a:t>
            </a:r>
            <a:r>
              <a:rPr lang="sk-SK" b="1" dirty="0">
                <a:latin typeface="Helvetica" pitchFamily="2" charset="0"/>
              </a:rPr>
              <a:t>PRIF UK</a:t>
            </a:r>
          </a:p>
          <a:p>
            <a:pPr marL="285750" indent="-285750">
              <a:buFontTx/>
              <a:buChar char="-"/>
            </a:pPr>
            <a:endParaRPr lang="sk-SK" dirty="0"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sk-SK" dirty="0">
                <a:latin typeface="Helvetica" pitchFamily="2" charset="0"/>
              </a:rPr>
              <a:t>dáta o geografických formáciách a </a:t>
            </a:r>
            <a:r>
              <a:rPr lang="sk-SK" dirty="0" err="1">
                <a:latin typeface="Helvetica" pitchFamily="2" charset="0"/>
              </a:rPr>
              <a:t>podformáciách</a:t>
            </a:r>
            <a:r>
              <a:rPr lang="sk-SK" dirty="0">
                <a:latin typeface="Helvetica" pitchFamily="2" charset="0"/>
              </a:rPr>
              <a:t>, ich profiloch, materiáloch, relevantných publikáciách a pod.</a:t>
            </a:r>
          </a:p>
          <a:p>
            <a:pPr marL="285750" indent="-285750">
              <a:buFontTx/>
              <a:buChar char="-"/>
            </a:pPr>
            <a:endParaRPr lang="sk-SK" dirty="0"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sk-SK" dirty="0">
                <a:latin typeface="Helvetica" pitchFamily="2" charset="0"/>
              </a:rPr>
              <a:t>potvrdzovanie zmien schvaľovateľom</a:t>
            </a:r>
          </a:p>
          <a:p>
            <a:pPr marL="285750" indent="-285750">
              <a:buFontTx/>
              <a:buChar char="-"/>
            </a:pPr>
            <a:endParaRPr lang="sk-SK" dirty="0"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sk-SK" dirty="0">
                <a:latin typeface="Helvetica" pitchFamily="2" charset="0"/>
              </a:rPr>
              <a:t>uchovávanie viacerých verzií dát</a:t>
            </a:r>
          </a:p>
          <a:p>
            <a:pPr marL="285750" indent="-285750">
              <a:buFontTx/>
              <a:buChar char="-"/>
            </a:pPr>
            <a:endParaRPr lang="sk-SK" dirty="0"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sk-SK" dirty="0">
                <a:latin typeface="Helvetica" pitchFamily="2" charset="0"/>
              </a:rPr>
              <a:t>importovanie a exportovanie dát</a:t>
            </a:r>
          </a:p>
          <a:p>
            <a:pPr marL="285750" indent="-285750">
              <a:buFontTx/>
              <a:buChar char="-"/>
            </a:pPr>
            <a:endParaRPr lang="sk-SK" dirty="0"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sk-SK" dirty="0">
                <a:latin typeface="Helvetica" pitchFamily="2" charset="0"/>
              </a:rPr>
              <a:t>vyhľadávanie dát pre verejnosť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r>
              <a:rPr lang="sk-SK"/>
              <a:t>používateľské roly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B16E7D-54CB-6648-9AC8-61B1BAA783FE}"/>
              </a:ext>
            </a:extLst>
          </p:cNvPr>
          <p:cNvSpPr/>
          <p:nvPr/>
        </p:nvSpPr>
        <p:spPr>
          <a:xfrm>
            <a:off x="0" y="0"/>
            <a:ext cx="4317357" cy="6875362"/>
          </a:xfrm>
          <a:prstGeom prst="rect">
            <a:avLst/>
          </a:prstGeom>
          <a:solidFill>
            <a:srgbClr val="4FDD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Helvetica" pitchFamily="2" charset="0"/>
              </a:rPr>
              <a:t>O bakalárskej práci</a:t>
            </a:r>
          </a:p>
        </p:txBody>
      </p:sp>
    </p:spTree>
    <p:extLst>
      <p:ext uri="{BB962C8B-B14F-4D97-AF65-F5344CB8AC3E}">
        <p14:creationId xmlns:p14="http://schemas.microsoft.com/office/powerpoint/2010/main" val="378244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16D2AC-FA0C-5146-BFB7-0967B77D931E}"/>
              </a:ext>
            </a:extLst>
          </p:cNvPr>
          <p:cNvSpPr txBox="1"/>
          <p:nvPr/>
        </p:nvSpPr>
        <p:spPr>
          <a:xfrm>
            <a:off x="2097149" y="3013501"/>
            <a:ext cx="7997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>
                <a:solidFill>
                  <a:srgbClr val="000000"/>
                </a:solidFill>
                <a:latin typeface="Helvetica" pitchFamily="2" charset="0"/>
              </a:rPr>
              <a:t>Podobné bakalárske </a:t>
            </a:r>
            <a:r>
              <a:rPr lang="sk-SK" sz="4800" b="1" u="sng" dirty="0">
                <a:solidFill>
                  <a:srgbClr val="4FDDD4"/>
                </a:solidFill>
                <a:latin typeface="Helvetica" pitchFamily="2" charset="0"/>
              </a:rPr>
              <a:t>práce</a:t>
            </a:r>
          </a:p>
        </p:txBody>
      </p:sp>
    </p:spTree>
    <p:extLst>
      <p:ext uri="{BB962C8B-B14F-4D97-AF65-F5344CB8AC3E}">
        <p14:creationId xmlns:p14="http://schemas.microsoft.com/office/powerpoint/2010/main" val="151075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4E09F-B40E-4A4E-A592-2214B272B59C}"/>
              </a:ext>
            </a:extLst>
          </p:cNvPr>
          <p:cNvSpPr txBox="1"/>
          <p:nvPr/>
        </p:nvSpPr>
        <p:spPr>
          <a:xfrm>
            <a:off x="4858215" y="1293541"/>
            <a:ext cx="24755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0" dirty="0">
                <a:solidFill>
                  <a:srgbClr val="4FDDD4"/>
                </a:solidFill>
                <a:latin typeface="Helvetic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36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1C9AA4-9F68-E84C-B326-2A2FAF1F67D8}"/>
              </a:ext>
            </a:extLst>
          </p:cNvPr>
          <p:cNvSpPr/>
          <p:nvPr/>
        </p:nvSpPr>
        <p:spPr>
          <a:xfrm>
            <a:off x="3850261" y="1783920"/>
            <a:ext cx="7508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2"/>
              </a:rPr>
              <a:t>http://www.paleolocalities.com/</a:t>
            </a:r>
            <a:r>
              <a:rPr lang="sk-SK" dirty="0"/>
              <a:t> Významné Paleontologické lokality Slovenska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21372-6220-A147-AE4E-5A93D06CC6DC}"/>
              </a:ext>
            </a:extLst>
          </p:cNvPr>
          <p:cNvSpPr/>
          <p:nvPr/>
        </p:nvSpPr>
        <p:spPr>
          <a:xfrm>
            <a:off x="3850261" y="2396425"/>
            <a:ext cx="7383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https://asud.ga.gov.au/ </a:t>
            </a:r>
            <a:r>
              <a:rPr lang="sk-SK" dirty="0" err="1"/>
              <a:t>Australian</a:t>
            </a:r>
            <a:r>
              <a:rPr lang="sk-SK" dirty="0"/>
              <a:t> </a:t>
            </a:r>
            <a:r>
              <a:rPr lang="sk-SK" dirty="0" err="1"/>
              <a:t>goverment</a:t>
            </a:r>
            <a:r>
              <a:rPr lang="sk-SK" dirty="0"/>
              <a:t> | </a:t>
            </a:r>
            <a:r>
              <a:rPr lang="sk-SK" dirty="0" err="1"/>
              <a:t>Geoscience</a:t>
            </a:r>
            <a:r>
              <a:rPr lang="sk-SK" dirty="0"/>
              <a:t> </a:t>
            </a:r>
            <a:r>
              <a:rPr lang="sk-SK" dirty="0" err="1"/>
              <a:t>Australia</a:t>
            </a:r>
            <a:endParaRPr lang="sk-SK" dirty="0"/>
          </a:p>
          <a:p>
            <a:endParaRPr lang="sk-SK" dirty="0"/>
          </a:p>
          <a:p>
            <a:r>
              <a:rPr lang="sk-SK" dirty="0"/>
              <a:t>(dá sa vyhľadávať podľa regiónu aj podľa formácie, nevyhľadáva podľa geologickej tektonickej jednotky)</a:t>
            </a:r>
          </a:p>
          <a:p>
            <a:endParaRPr lang="sk-SK" dirty="0"/>
          </a:p>
          <a:p>
            <a:r>
              <a:rPr lang="sk-SK" dirty="0">
                <a:hlinkClick r:id="rId4"/>
              </a:rPr>
              <a:t>https://macrostrat.org/sift/#/</a:t>
            </a:r>
            <a:r>
              <a:rPr lang="sk-SK" dirty="0"/>
              <a:t> </a:t>
            </a:r>
          </a:p>
          <a:p>
            <a:endParaRPr lang="sk-SK" dirty="0"/>
          </a:p>
          <a:p>
            <a:r>
              <a:rPr lang="sk-SK" dirty="0"/>
              <a:t>(len </a:t>
            </a:r>
            <a:r>
              <a:rPr lang="sk-SK" dirty="0" err="1"/>
              <a:t>výčet</a:t>
            </a:r>
            <a:r>
              <a:rPr lang="sk-SK" dirty="0"/>
              <a:t> formácií a ich </a:t>
            </a:r>
            <a:r>
              <a:rPr lang="sk-SK" dirty="0" err="1"/>
              <a:t>stratigrafický</a:t>
            </a:r>
            <a:r>
              <a:rPr lang="sk-SK" dirty="0"/>
              <a:t> rozsah)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045EF-4D43-DC47-A2F3-52E940DEB3C6}"/>
              </a:ext>
            </a:extLst>
          </p:cNvPr>
          <p:cNvSpPr/>
          <p:nvPr/>
        </p:nvSpPr>
        <p:spPr>
          <a:xfrm>
            <a:off x="0" y="0"/>
            <a:ext cx="3111190" cy="6875362"/>
          </a:xfrm>
          <a:prstGeom prst="rect">
            <a:avLst/>
          </a:prstGeom>
          <a:solidFill>
            <a:srgbClr val="4FDD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Helvetica" pitchFamily="2" charset="0"/>
              </a:rPr>
              <a:t>Existujúce riešenia</a:t>
            </a:r>
          </a:p>
        </p:txBody>
      </p:sp>
    </p:spTree>
    <p:extLst>
      <p:ext uri="{BB962C8B-B14F-4D97-AF65-F5344CB8AC3E}">
        <p14:creationId xmlns:p14="http://schemas.microsoft.com/office/powerpoint/2010/main" val="25541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B16E7D-54CB-6648-9AC8-61B1BAA783FE}"/>
              </a:ext>
            </a:extLst>
          </p:cNvPr>
          <p:cNvSpPr/>
          <p:nvPr/>
        </p:nvSpPr>
        <p:spPr>
          <a:xfrm>
            <a:off x="0" y="0"/>
            <a:ext cx="12191999" cy="6875362"/>
          </a:xfrm>
          <a:prstGeom prst="rect">
            <a:avLst/>
          </a:prstGeom>
          <a:solidFill>
            <a:srgbClr val="4FDD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solidFill>
                  <a:schemeClr val="bg1"/>
                </a:solidFill>
              </a:rPr>
              <a:t>Zdroje a literatúra</a:t>
            </a:r>
          </a:p>
        </p:txBody>
      </p:sp>
    </p:spTree>
    <p:extLst>
      <p:ext uri="{BB962C8B-B14F-4D97-AF65-F5344CB8AC3E}">
        <p14:creationId xmlns:p14="http://schemas.microsoft.com/office/powerpoint/2010/main" val="75300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CCB6B-C423-6044-AC15-EA0D84A64E06}"/>
              </a:ext>
            </a:extLst>
          </p:cNvPr>
          <p:cNvSpPr txBox="1"/>
          <p:nvPr/>
        </p:nvSpPr>
        <p:spPr>
          <a:xfrm>
            <a:off x="1105829" y="1874728"/>
            <a:ext cx="9980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1600" dirty="0" err="1">
                <a:latin typeface="Helvetica" pitchFamily="2" charset="0"/>
              </a:rPr>
              <a:t>Sumathi</a:t>
            </a:r>
            <a:r>
              <a:rPr lang="sk-SK" sz="1600" dirty="0">
                <a:latin typeface="Helvetica" pitchFamily="2" charset="0"/>
              </a:rPr>
              <a:t>, S., </a:t>
            </a:r>
            <a:r>
              <a:rPr lang="sk-SK" sz="1600" dirty="0" err="1">
                <a:latin typeface="Helvetica" pitchFamily="2" charset="0"/>
              </a:rPr>
              <a:t>Esakkirajan</a:t>
            </a:r>
            <a:r>
              <a:rPr lang="sk-SK" sz="1600" dirty="0">
                <a:latin typeface="Helvetica" pitchFamily="2" charset="0"/>
              </a:rPr>
              <a:t>, S. 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Fundamentals of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Relational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Database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 Management Systems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1600" dirty="0" err="1">
                <a:latin typeface="Helvetica" pitchFamily="2" charset="0"/>
              </a:rPr>
              <a:t>Hector</a:t>
            </a:r>
            <a:r>
              <a:rPr lang="sk-SK" sz="1600" dirty="0">
                <a:latin typeface="Helvetica" pitchFamily="2" charset="0"/>
              </a:rPr>
              <a:t> Garcia-</a:t>
            </a:r>
            <a:r>
              <a:rPr lang="sk-SK" sz="1600" dirty="0" err="1">
                <a:latin typeface="Helvetica" pitchFamily="2" charset="0"/>
              </a:rPr>
              <a:t>Molina</a:t>
            </a:r>
            <a:r>
              <a:rPr lang="sk-SK" sz="1600" dirty="0">
                <a:latin typeface="Helvetica" pitchFamily="2" charset="0"/>
              </a:rPr>
              <a:t>, </a:t>
            </a:r>
            <a:r>
              <a:rPr lang="sk-SK" sz="1600" dirty="0" err="1">
                <a:latin typeface="Helvetica" pitchFamily="2" charset="0"/>
              </a:rPr>
              <a:t>Jeffrey</a:t>
            </a:r>
            <a:r>
              <a:rPr lang="sk-SK" sz="1600" dirty="0">
                <a:latin typeface="Helvetica" pitchFamily="2" charset="0"/>
              </a:rPr>
              <a:t> D. </a:t>
            </a:r>
            <a:r>
              <a:rPr lang="sk-SK" sz="1600" dirty="0" err="1">
                <a:latin typeface="Helvetica" pitchFamily="2" charset="0"/>
              </a:rPr>
              <a:t>Ullman</a:t>
            </a:r>
            <a:r>
              <a:rPr lang="sk-SK" sz="1600" dirty="0">
                <a:latin typeface="Helvetica" pitchFamily="2" charset="0"/>
              </a:rPr>
              <a:t>, </a:t>
            </a:r>
            <a:r>
              <a:rPr lang="sk-SK" sz="1600" dirty="0" err="1">
                <a:latin typeface="Helvetica" pitchFamily="2" charset="0"/>
              </a:rPr>
              <a:t>Jennifer</a:t>
            </a:r>
            <a:r>
              <a:rPr lang="sk-SK" sz="1600" dirty="0">
                <a:latin typeface="Helvetica" pitchFamily="2" charset="0"/>
              </a:rPr>
              <a:t> </a:t>
            </a:r>
            <a:r>
              <a:rPr lang="sk-SK" sz="1600" dirty="0" err="1">
                <a:latin typeface="Helvetica" pitchFamily="2" charset="0"/>
              </a:rPr>
              <a:t>Widom</a:t>
            </a:r>
            <a:r>
              <a:rPr lang="sk-SK" sz="1600" dirty="0">
                <a:latin typeface="Helvetica" pitchFamily="2" charset="0"/>
              </a:rPr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Database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 Systems: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The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Complete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Book</a:t>
            </a: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1600" dirty="0">
                <a:latin typeface="Helvetica" pitchFamily="2" charset="0"/>
                <a:hlinkClick r:id="rId2"/>
              </a:rPr>
              <a:t>https://laravel.com/docs/6.x</a:t>
            </a:r>
            <a:r>
              <a:rPr lang="sk-SK" sz="1600" dirty="0">
                <a:latin typeface="Helvetica" pitchFamily="2" charset="0"/>
              </a:rPr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Laravel</a:t>
            </a: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1600" dirty="0">
                <a:latin typeface="Helvetica" pitchFamily="2" charset="0"/>
                <a:hlinkClick r:id="rId3"/>
              </a:rPr>
              <a:t>https://vuejs.org/v2/guide/</a:t>
            </a:r>
            <a:r>
              <a:rPr lang="sk-SK" sz="1600" dirty="0">
                <a:latin typeface="Helvetica" pitchFamily="2" charset="0"/>
              </a:rPr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Vue.js</a:t>
            </a: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1600" dirty="0">
                <a:latin typeface="Helvetica" pitchFamily="2" charset="0"/>
                <a:hlinkClick r:id="rId4"/>
              </a:rPr>
              <a:t>https://getcraftable.com/docs/5.0/overview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Craftable</a:t>
            </a: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1600" dirty="0">
                <a:hlinkClick r:id="rId5"/>
              </a:rPr>
              <a:t>https://github.com/BRACKETS-by-TRIAD/harbor-installer</a:t>
            </a:r>
            <a:r>
              <a:rPr lang="sk-SK" sz="1600" dirty="0"/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Harbor</a:t>
            </a: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sz="1600" b="1" dirty="0">
              <a:solidFill>
                <a:srgbClr val="4FDDD4"/>
              </a:solidFill>
              <a:latin typeface="Helvetica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sz="1600" dirty="0">
                <a:hlinkClick r:id="rId6"/>
              </a:rPr>
              <a:t>http://stratigraphy.org/ICSchart/ChronostratChart2019-05.jpg</a:t>
            </a:r>
            <a:r>
              <a:rPr lang="sk-SK" sz="1600" dirty="0"/>
              <a:t> 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International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Chronostratigraphic</a:t>
            </a:r>
            <a:r>
              <a:rPr lang="sk-SK" sz="1600" b="1" dirty="0">
                <a:solidFill>
                  <a:srgbClr val="4FDDD4"/>
                </a:solidFill>
                <a:latin typeface="Helvetica" pitchFamily="2" charset="0"/>
              </a:rPr>
              <a:t> </a:t>
            </a:r>
            <a:r>
              <a:rPr lang="sk-SK" sz="1600" b="1" dirty="0" err="1">
                <a:solidFill>
                  <a:srgbClr val="4FDDD4"/>
                </a:solidFill>
                <a:latin typeface="Helvetica" pitchFamily="2" charset="0"/>
              </a:rPr>
              <a:t>Chart</a:t>
            </a:r>
            <a:endParaRPr lang="sk-SK" b="1" dirty="0">
              <a:solidFill>
                <a:srgbClr val="4FDD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7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16D2AC-FA0C-5146-BFB7-0967B77D931E}"/>
              </a:ext>
            </a:extLst>
          </p:cNvPr>
          <p:cNvSpPr txBox="1"/>
          <p:nvPr/>
        </p:nvSpPr>
        <p:spPr>
          <a:xfrm>
            <a:off x="2987384" y="2886311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>
                <a:solidFill>
                  <a:srgbClr val="000000"/>
                </a:solidFill>
                <a:latin typeface="Helvetica" pitchFamily="2" charset="0"/>
              </a:rPr>
              <a:t>Použité </a:t>
            </a:r>
            <a:r>
              <a:rPr lang="sk-SK" sz="4800" b="1" u="sng" dirty="0">
                <a:solidFill>
                  <a:srgbClr val="4FDDD4"/>
                </a:solidFill>
                <a:latin typeface="Helvetica" pitchFamily="2" charset="0"/>
              </a:rPr>
              <a:t>technológie</a:t>
            </a:r>
          </a:p>
        </p:txBody>
      </p:sp>
    </p:spTree>
    <p:extLst>
      <p:ext uri="{BB962C8B-B14F-4D97-AF65-F5344CB8AC3E}">
        <p14:creationId xmlns:p14="http://schemas.microsoft.com/office/powerpoint/2010/main" val="359978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D8CD81-89A9-4848-9BC3-29574F89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85" y="980392"/>
            <a:ext cx="3085055" cy="1136252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B363FD4-5E19-7846-95FE-65A885E3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39" y="3891345"/>
            <a:ext cx="1320156" cy="1320156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60B430-3793-D042-8EC6-455AC0023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369" y="3796496"/>
            <a:ext cx="1653771" cy="1415005"/>
          </a:xfrm>
          <a:prstGeom prst="rect">
            <a:avLst/>
          </a:prstGeom>
        </p:spPr>
      </p:pic>
      <p:pic>
        <p:nvPicPr>
          <p:cNvPr id="13" name="Picture 1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8242B62B-C01E-0646-A50E-E60446DB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105" y="725966"/>
            <a:ext cx="1478023" cy="1645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F5CA6B-1DFE-8E4C-9280-58CCCB6F0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801" y="1377068"/>
            <a:ext cx="1981200" cy="34290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1FD0A1BB-68DE-0341-A312-DAF9FD8B1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6179" y="3891344"/>
            <a:ext cx="1213873" cy="13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3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266</Words>
  <Application>Microsoft Macintosh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Richard</dc:creator>
  <cp:lastModifiedBy>Dominik Richard</cp:lastModifiedBy>
  <cp:revision>26</cp:revision>
  <dcterms:created xsi:type="dcterms:W3CDTF">2019-11-18T17:31:29Z</dcterms:created>
  <dcterms:modified xsi:type="dcterms:W3CDTF">2019-11-25T15:14:40Z</dcterms:modified>
</cp:coreProperties>
</file>