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58"/>
  </p:normalViewPr>
  <p:slideViewPr>
    <p:cSldViewPr snapToGrid="0">
      <p:cViewPr varScale="1">
        <p:scale>
          <a:sx n="115" d="100"/>
          <a:sy n="115" d="100"/>
        </p:scale>
        <p:origin x="71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6E85355-51F9-2EF2-DE20-60088C123F24}"/>
              </a:ext>
            </a:extLst>
          </p:cNvPr>
          <p:cNvSpPr>
            <a:spLocks noGrp="1"/>
          </p:cNvSpPr>
          <p:nvPr>
            <p:ph type="dt" sz="half" idx="10"/>
          </p:nvPr>
        </p:nvSpPr>
        <p:spPr>
          <a:xfrm>
            <a:off x="838200" y="6356350"/>
            <a:ext cx="2743200" cy="365125"/>
          </a:xfrm>
          <a:prstGeom prst="rect">
            <a:avLst/>
          </a:prstGeom>
        </p:spPr>
        <p:txBody>
          <a:bodyPr/>
          <a:lstStyle/>
          <a:p>
            <a:fld id="{8EAB2250-BC63-FD4D-871A-227CDC492D25}" type="datetimeFigureOut">
              <a:rPr lang="en-US" smtClean="0"/>
              <a:t>6/16/23</a:t>
            </a:fld>
            <a:endParaRPr lang="en-US"/>
          </a:p>
        </p:txBody>
      </p:sp>
      <p:sp>
        <p:nvSpPr>
          <p:cNvPr id="5" name="Footer Placeholder 4">
            <a:extLst>
              <a:ext uri="{FF2B5EF4-FFF2-40B4-BE49-F238E27FC236}">
                <a16:creationId xmlns:a16="http://schemas.microsoft.com/office/drawing/2014/main" id="{161184BB-5F45-C3C4-3CA4-D19AD532156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FB278DB-A038-9CB0-74CD-12390223E147}"/>
              </a:ext>
            </a:extLst>
          </p:cNvPr>
          <p:cNvSpPr>
            <a:spLocks noGrp="1"/>
          </p:cNvSpPr>
          <p:nvPr>
            <p:ph type="sldNum" sz="quarter" idx="12"/>
          </p:nvPr>
        </p:nvSpPr>
        <p:spPr>
          <a:xfrm>
            <a:off x="8610600" y="6356350"/>
            <a:ext cx="2743200" cy="365125"/>
          </a:xfrm>
          <a:prstGeom prst="rect">
            <a:avLst/>
          </a:prstGeom>
        </p:spPr>
        <p:txBody>
          <a:bodyPr/>
          <a:lstStyle/>
          <a:p>
            <a:fld id="{4F557B40-8E6E-3044-8BCF-C509CED5AA3A}" type="slidenum">
              <a:rPr lang="en-US" smtClean="0"/>
              <a:t>‹#›</a:t>
            </a:fld>
            <a:endParaRPr lang="en-US"/>
          </a:p>
        </p:txBody>
      </p:sp>
    </p:spTree>
    <p:extLst>
      <p:ext uri="{BB962C8B-B14F-4D97-AF65-F5344CB8AC3E}">
        <p14:creationId xmlns:p14="http://schemas.microsoft.com/office/powerpoint/2010/main" val="18870800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645280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3">
            <a:extLst>
              <a:ext uri="{FF2B5EF4-FFF2-40B4-BE49-F238E27FC236}">
                <a16:creationId xmlns:a16="http://schemas.microsoft.com/office/drawing/2014/main" id="{CC2224EB-E410-3EBE-8C9E-088DF0C13440}"/>
              </a:ext>
            </a:extLst>
          </p:cNvPr>
          <p:cNvSpPr>
            <a:spLocks noGrp="1"/>
          </p:cNvSpPr>
          <p:nvPr>
            <p:ph type="body" sz="quarter" idx="4294967295"/>
          </p:nvPr>
        </p:nvSpPr>
        <p:spPr>
          <a:xfrm>
            <a:off x="838194" y="2720846"/>
            <a:ext cx="5257805" cy="3839702"/>
          </a:xfrm>
          <a:prstGeom prst="rect">
            <a:avLst/>
          </a:prstGeom>
        </p:spPr>
        <p:txBody>
          <a:bodyPr/>
          <a:lstStyle/>
          <a:p>
            <a:r>
              <a:rPr lang="en-US" sz="2000" dirty="0"/>
              <a:t>%Text</a:t>
            </a:r>
            <a:endParaRPr sz="2000" dirty="0"/>
          </a:p>
        </p:txBody>
      </p:sp>
      <p:sp>
        <p:nvSpPr>
          <p:cNvPr id="2" name="Rectangle 1">
            <a:extLst>
              <a:ext uri="{FF2B5EF4-FFF2-40B4-BE49-F238E27FC236}">
                <a16:creationId xmlns:a16="http://schemas.microsoft.com/office/drawing/2014/main" id="{907D389A-A6DA-ABC7-5B19-27D3414277AE}"/>
              </a:ext>
            </a:extLst>
          </p:cNvPr>
          <p:cNvSpPr/>
          <p:nvPr/>
        </p:nvSpPr>
        <p:spPr>
          <a:xfrm>
            <a:off x="838195" y="1421175"/>
            <a:ext cx="10938836" cy="12338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2000" dirty="0"/>
              <a:t>%Category</a:t>
            </a:r>
          </a:p>
        </p:txBody>
      </p:sp>
      <p:sp>
        <p:nvSpPr>
          <p:cNvPr id="3" name="Rectangle 2">
            <a:extLst>
              <a:ext uri="{FF2B5EF4-FFF2-40B4-BE49-F238E27FC236}">
                <a16:creationId xmlns:a16="http://schemas.microsoft.com/office/drawing/2014/main" id="{5F2F72CB-C5D0-F435-D714-0BB527F9F531}"/>
              </a:ext>
            </a:extLst>
          </p:cNvPr>
          <p:cNvSpPr/>
          <p:nvPr/>
        </p:nvSpPr>
        <p:spPr>
          <a:xfrm>
            <a:off x="838195" y="627961"/>
            <a:ext cx="10938836" cy="705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%Title</a:t>
            </a:r>
          </a:p>
        </p:txBody>
      </p:sp>
      <p:sp>
        <p:nvSpPr>
          <p:cNvPr id="4" name="Text Placeholder 4">
            <a:extLst>
              <a:ext uri="{FF2B5EF4-FFF2-40B4-BE49-F238E27FC236}">
                <a16:creationId xmlns:a16="http://schemas.microsoft.com/office/drawing/2014/main" id="{B13B4902-308D-6194-E3EB-73A9ECB4832D}"/>
              </a:ext>
            </a:extLst>
          </p:cNvPr>
          <p:cNvSpPr txBox="1">
            <a:spLocks/>
          </p:cNvSpPr>
          <p:nvPr/>
        </p:nvSpPr>
        <p:spPr>
          <a:xfrm>
            <a:off x="6307613" y="3848859"/>
            <a:ext cx="5469418" cy="70815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%Reference</a:t>
            </a:r>
          </a:p>
        </p:txBody>
      </p:sp>
      <p:sp>
        <p:nvSpPr>
          <p:cNvPr id="5" name="Text Placeholder 4">
            <a:extLst>
              <a:ext uri="{FF2B5EF4-FFF2-40B4-BE49-F238E27FC236}">
                <a16:creationId xmlns:a16="http://schemas.microsoft.com/office/drawing/2014/main" id="{0AED9442-8923-459C-4F3A-F58C67E8A412}"/>
              </a:ext>
            </a:extLst>
          </p:cNvPr>
          <p:cNvSpPr txBox="1">
            <a:spLocks/>
          </p:cNvSpPr>
          <p:nvPr/>
        </p:nvSpPr>
        <p:spPr>
          <a:xfrm>
            <a:off x="6307613" y="2812356"/>
            <a:ext cx="5469418" cy="278116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%CompanyResponse</a:t>
            </a:r>
            <a:endParaRPr lang="en-US" sz="1800" dirty="0"/>
          </a:p>
        </p:txBody>
      </p:sp>
    </p:spTree>
    <p:extLst>
      <p:ext uri="{BB962C8B-B14F-4D97-AF65-F5344CB8AC3E}">
        <p14:creationId xmlns:p14="http://schemas.microsoft.com/office/powerpoint/2010/main" val="3265565910"/>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2" name="Text Placeholder 3">
            <a:extLst>
              <a:ext uri="{FF2B5EF4-FFF2-40B4-BE49-F238E27FC236}">
                <a16:creationId xmlns:a16="http://schemas.microsoft.com/office/drawing/2014/main" id="{CC2224EB-E410-3EBE-8C9E-088DF0C13440}"/>
              </a:ext>
            </a:extLst>
          </p:cNvPr>
          <p:cNvSpPr>
            <a:spLocks noGrp="1"/>
          </p:cNvSpPr>
          <p:nvPr>
            <p:ph type="body" sz="quarter" idx="4294967295"/>
          </p:nvPr>
        </p:nvSpPr>
        <p:spPr>
          <a:xfrm>
            <a:off x="838194" y="2720846"/>
            <a:ext cx="5257805" cy="3839702"/>
          </a:xfrm>
          <a:prstGeom prst="rect">
            <a:avLst/>
          </a:prstGeom>
        </p:spPr>
        <p:txBody>
          <a:bodyPr/>
          <a:lstStyle/>
          <a:p>
            <a:r>
              <a:rPr lang="en-US" sz="2000" dirty="0"/>
              <a:t>ID.BE-3: Priorities for organizational mission, objectives, and activities are established and communicated</a:t>
            </a:r>
            <a:endParaRPr sz="2000" dirty="0"/>
          </a:p>
        </p:txBody>
      </p:sp>
      <p:sp>
        <p:nvSpPr>
          <p:cNvPr id="2" name="Rectangle 1">
            <a:extLst>
              <a:ext uri="{FF2B5EF4-FFF2-40B4-BE49-F238E27FC236}">
                <a16:creationId xmlns:a16="http://schemas.microsoft.com/office/drawing/2014/main" id="{907D389A-A6DA-ABC7-5B19-27D3414277AE}"/>
              </a:ext>
            </a:extLst>
          </p:cNvPr>
          <p:cNvSpPr/>
          <p:nvPr/>
        </p:nvSpPr>
        <p:spPr>
          <a:xfrm>
            <a:off x="838195" y="1421175"/>
            <a:ext cx="10938836" cy="12338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2000" dirty="0"/>
              <a:t>Business Environment (ID.BE): The organization’s mission, objectives, stakeholders, and activities are understood and prioritized; this information is used to inform cybersecurity roles, responsibilities, and risk management decisions.</a:t>
            </a:r>
          </a:p>
        </p:txBody>
      </p:sp>
      <p:sp>
        <p:nvSpPr>
          <p:cNvPr id="3" name="Rectangle 2">
            <a:extLst>
              <a:ext uri="{FF2B5EF4-FFF2-40B4-BE49-F238E27FC236}">
                <a16:creationId xmlns:a16="http://schemas.microsoft.com/office/drawing/2014/main" id="{5F2F72CB-C5D0-F435-D714-0BB527F9F531}"/>
              </a:ext>
            </a:extLst>
          </p:cNvPr>
          <p:cNvSpPr/>
          <p:nvPr/>
        </p:nvSpPr>
        <p:spPr>
          <a:xfrm>
            <a:off x="838195" y="627961"/>
            <a:ext cx="10938836" cy="705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Identify</a:t>
            </a:r>
          </a:p>
        </p:txBody>
      </p:sp>
      <p:sp>
        <p:nvSpPr>
          <p:cNvPr id="4" name="Text Placeholder 4">
            <a:extLst>
              <a:ext uri="{FF2B5EF4-FFF2-40B4-BE49-F238E27FC236}">
                <a16:creationId xmlns:a16="http://schemas.microsoft.com/office/drawing/2014/main" id="{B13B4902-308D-6194-E3EB-73A9ECB4832D}"/>
              </a:ext>
            </a:extLst>
          </p:cNvPr>
          <p:cNvSpPr txBox="1">
            <a:spLocks/>
          </p:cNvSpPr>
          <p:nvPr/>
        </p:nvSpPr>
        <p:spPr>
          <a:xfrm>
            <a:off x="6307613" y="3848859"/>
            <a:ext cx="5469418" cy="70815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       COBIT 5 APO02.01, APO02.06, APO03.01
·       ISA 62443-2-1:2009 4.2.2.1, 4.2.3.6
·       NIST SP 800-53 Rev. 4 PM-11, SA-14
</a:t>
            </a:r>
          </a:p>
        </p:txBody>
      </p:sp>
      <p:sp>
        <p:nvSpPr>
          <p:cNvPr id="5" name="Text Placeholder 4">
            <a:extLst>
              <a:ext uri="{FF2B5EF4-FFF2-40B4-BE49-F238E27FC236}">
                <a16:creationId xmlns:a16="http://schemas.microsoft.com/office/drawing/2014/main" id="{0AED9442-8923-459C-4F3A-F58C67E8A412}"/>
              </a:ext>
            </a:extLst>
          </p:cNvPr>
          <p:cNvSpPr txBox="1">
            <a:spLocks/>
          </p:cNvSpPr>
          <p:nvPr/>
        </p:nvSpPr>
        <p:spPr>
          <a:xfrm>
            <a:off x="6307613" y="2812356"/>
            <a:ext cx="5469418" cy="278116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
            </a:r>
            <a:endParaRPr lang="en-US" sz="1800" dirty="0"/>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2" name="Text Placeholder 3">
            <a:extLst>
              <a:ext uri="{FF2B5EF4-FFF2-40B4-BE49-F238E27FC236}">
                <a16:creationId xmlns:a16="http://schemas.microsoft.com/office/drawing/2014/main" id="{CC2224EB-E410-3EBE-8C9E-088DF0C13440}"/>
              </a:ext>
            </a:extLst>
          </p:cNvPr>
          <p:cNvSpPr>
            <a:spLocks noGrp="1"/>
          </p:cNvSpPr>
          <p:nvPr>
            <p:ph type="body" sz="quarter" idx="4294967295"/>
          </p:nvPr>
        </p:nvSpPr>
        <p:spPr>
          <a:xfrm>
            <a:off x="838194" y="2720846"/>
            <a:ext cx="5257805" cy="3839702"/>
          </a:xfrm>
          <a:prstGeom prst="rect">
            <a:avLst/>
          </a:prstGeom>
        </p:spPr>
        <p:txBody>
          <a:bodyPr/>
          <a:lstStyle/>
          <a:p>
            <a:r>
              <a:rPr lang="en-US" sz="2000" dirty="0"/>
              <a:t>ID.BE-4: Dependencies and critical functions for delivery of critical services are established</a:t>
            </a:r>
            <a:endParaRPr sz="2000" dirty="0"/>
          </a:p>
        </p:txBody>
      </p:sp>
      <p:sp>
        <p:nvSpPr>
          <p:cNvPr id="2" name="Rectangle 1">
            <a:extLst>
              <a:ext uri="{FF2B5EF4-FFF2-40B4-BE49-F238E27FC236}">
                <a16:creationId xmlns:a16="http://schemas.microsoft.com/office/drawing/2014/main" id="{907D389A-A6DA-ABC7-5B19-27D3414277AE}"/>
              </a:ext>
            </a:extLst>
          </p:cNvPr>
          <p:cNvSpPr/>
          <p:nvPr/>
        </p:nvSpPr>
        <p:spPr>
          <a:xfrm>
            <a:off x="838195" y="1421175"/>
            <a:ext cx="10938836" cy="12338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2000" dirty="0"/>
              <a:t>Business Environment (ID.BE): The organization’s mission, objectives, stakeholders, and activities are understood and prioritized; this information is used to inform cybersecurity roles, responsibilities, and risk management decisions.</a:t>
            </a:r>
          </a:p>
        </p:txBody>
      </p:sp>
      <p:sp>
        <p:nvSpPr>
          <p:cNvPr id="3" name="Rectangle 2">
            <a:extLst>
              <a:ext uri="{FF2B5EF4-FFF2-40B4-BE49-F238E27FC236}">
                <a16:creationId xmlns:a16="http://schemas.microsoft.com/office/drawing/2014/main" id="{5F2F72CB-C5D0-F435-D714-0BB527F9F531}"/>
              </a:ext>
            </a:extLst>
          </p:cNvPr>
          <p:cNvSpPr/>
          <p:nvPr/>
        </p:nvSpPr>
        <p:spPr>
          <a:xfrm>
            <a:off x="838195" y="627961"/>
            <a:ext cx="10938836" cy="705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Identify</a:t>
            </a:r>
          </a:p>
        </p:txBody>
      </p:sp>
      <p:sp>
        <p:nvSpPr>
          <p:cNvPr id="4" name="Text Placeholder 4">
            <a:extLst>
              <a:ext uri="{FF2B5EF4-FFF2-40B4-BE49-F238E27FC236}">
                <a16:creationId xmlns:a16="http://schemas.microsoft.com/office/drawing/2014/main" id="{B13B4902-308D-6194-E3EB-73A9ECB4832D}"/>
              </a:ext>
            </a:extLst>
          </p:cNvPr>
          <p:cNvSpPr txBox="1">
            <a:spLocks/>
          </p:cNvSpPr>
          <p:nvPr/>
        </p:nvSpPr>
        <p:spPr>
          <a:xfrm>
            <a:off x="6307613" y="3848859"/>
            <a:ext cx="5469418" cy="70815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       COBIT 5 APO10.01, BAI04.02, BAI09.02
·       ISO/IEC 27001:2013 A.11.2.2, A.11.2.3, A.12.1.3
·       NIST SP 800-53 Rev. 4 CP-8, PE-9, PE-11, PM-8, SA-14
</a:t>
            </a:r>
          </a:p>
        </p:txBody>
      </p:sp>
      <p:sp>
        <p:nvSpPr>
          <p:cNvPr id="5" name="Text Placeholder 4">
            <a:extLst>
              <a:ext uri="{FF2B5EF4-FFF2-40B4-BE49-F238E27FC236}">
                <a16:creationId xmlns:a16="http://schemas.microsoft.com/office/drawing/2014/main" id="{0AED9442-8923-459C-4F3A-F58C67E8A412}"/>
              </a:ext>
            </a:extLst>
          </p:cNvPr>
          <p:cNvSpPr txBox="1">
            <a:spLocks/>
          </p:cNvSpPr>
          <p:nvPr/>
        </p:nvSpPr>
        <p:spPr>
          <a:xfrm>
            <a:off x="6307613" y="2812356"/>
            <a:ext cx="5469418" cy="278116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
            </a:r>
            <a:endParaRPr lang="en-US" sz="1800" dirty="0"/>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2" name="Text Placeholder 3">
            <a:extLst>
              <a:ext uri="{FF2B5EF4-FFF2-40B4-BE49-F238E27FC236}">
                <a16:creationId xmlns:a16="http://schemas.microsoft.com/office/drawing/2014/main" id="{CC2224EB-E410-3EBE-8C9E-088DF0C13440}"/>
              </a:ext>
            </a:extLst>
          </p:cNvPr>
          <p:cNvSpPr>
            <a:spLocks noGrp="1"/>
          </p:cNvSpPr>
          <p:nvPr>
            <p:ph type="body" sz="quarter" idx="4294967295"/>
          </p:nvPr>
        </p:nvSpPr>
        <p:spPr>
          <a:xfrm>
            <a:off x="838194" y="2720846"/>
            <a:ext cx="5257805" cy="3839702"/>
          </a:xfrm>
          <a:prstGeom prst="rect">
            <a:avLst/>
          </a:prstGeom>
        </p:spPr>
        <p:txBody>
          <a:bodyPr/>
          <a:lstStyle/>
          <a:p>
            <a:r>
              <a:rPr lang="en-US" sz="2000" dirty="0"/>
              <a:t>ID.BE-5: Resilience requirements to support delivery of critical services are established for all operating states (e.g. under duress/attack, during recovery, normal operations)</a:t>
            </a:r>
            <a:endParaRPr sz="2000" dirty="0"/>
          </a:p>
        </p:txBody>
      </p:sp>
      <p:sp>
        <p:nvSpPr>
          <p:cNvPr id="2" name="Rectangle 1">
            <a:extLst>
              <a:ext uri="{FF2B5EF4-FFF2-40B4-BE49-F238E27FC236}">
                <a16:creationId xmlns:a16="http://schemas.microsoft.com/office/drawing/2014/main" id="{907D389A-A6DA-ABC7-5B19-27D3414277AE}"/>
              </a:ext>
            </a:extLst>
          </p:cNvPr>
          <p:cNvSpPr/>
          <p:nvPr/>
        </p:nvSpPr>
        <p:spPr>
          <a:xfrm>
            <a:off x="838195" y="1421175"/>
            <a:ext cx="10938836" cy="12338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2000" dirty="0"/>
              <a:t>Business Environment (ID.BE): The organization’s mission, objectives, stakeholders, and activities are understood and prioritized; this information is used to inform cybersecurity roles, responsibilities, and risk management decisions.</a:t>
            </a:r>
          </a:p>
        </p:txBody>
      </p:sp>
      <p:sp>
        <p:nvSpPr>
          <p:cNvPr id="3" name="Rectangle 2">
            <a:extLst>
              <a:ext uri="{FF2B5EF4-FFF2-40B4-BE49-F238E27FC236}">
                <a16:creationId xmlns:a16="http://schemas.microsoft.com/office/drawing/2014/main" id="{5F2F72CB-C5D0-F435-D714-0BB527F9F531}"/>
              </a:ext>
            </a:extLst>
          </p:cNvPr>
          <p:cNvSpPr/>
          <p:nvPr/>
        </p:nvSpPr>
        <p:spPr>
          <a:xfrm>
            <a:off x="838195" y="627961"/>
            <a:ext cx="10938836" cy="705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Identify</a:t>
            </a:r>
          </a:p>
        </p:txBody>
      </p:sp>
      <p:sp>
        <p:nvSpPr>
          <p:cNvPr id="4" name="Text Placeholder 4">
            <a:extLst>
              <a:ext uri="{FF2B5EF4-FFF2-40B4-BE49-F238E27FC236}">
                <a16:creationId xmlns:a16="http://schemas.microsoft.com/office/drawing/2014/main" id="{B13B4902-308D-6194-E3EB-73A9ECB4832D}"/>
              </a:ext>
            </a:extLst>
          </p:cNvPr>
          <p:cNvSpPr txBox="1">
            <a:spLocks/>
          </p:cNvSpPr>
          <p:nvPr/>
        </p:nvSpPr>
        <p:spPr>
          <a:xfrm>
            <a:off x="6307613" y="3848859"/>
            <a:ext cx="5469418" cy="70815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       COBIT 5 BAI03.02, DSS04.02
·       ISO/IEC 27001:2013 A.11.1.4, A.17.1.1, A.17.1.2, A.17.2.1
·       NIST SP 800-53 Rev. 4 CP-2, CP-11, SA-13, SA-14
</a:t>
            </a:r>
          </a:p>
        </p:txBody>
      </p:sp>
      <p:sp>
        <p:nvSpPr>
          <p:cNvPr id="5" name="Text Placeholder 4">
            <a:extLst>
              <a:ext uri="{FF2B5EF4-FFF2-40B4-BE49-F238E27FC236}">
                <a16:creationId xmlns:a16="http://schemas.microsoft.com/office/drawing/2014/main" id="{0AED9442-8923-459C-4F3A-F58C67E8A412}"/>
              </a:ext>
            </a:extLst>
          </p:cNvPr>
          <p:cNvSpPr txBox="1">
            <a:spLocks/>
          </p:cNvSpPr>
          <p:nvPr/>
        </p:nvSpPr>
        <p:spPr>
          <a:xfrm>
            <a:off x="6307613" y="2812356"/>
            <a:ext cx="5469418" cy="278116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
            </a:r>
            <a:endParaRPr lang="en-US" sz="1800" dirty="0"/>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2" name="Text Placeholder 3">
            <a:extLst>
              <a:ext uri="{FF2B5EF4-FFF2-40B4-BE49-F238E27FC236}">
                <a16:creationId xmlns:a16="http://schemas.microsoft.com/office/drawing/2014/main" id="{CC2224EB-E410-3EBE-8C9E-088DF0C13440}"/>
              </a:ext>
            </a:extLst>
          </p:cNvPr>
          <p:cNvSpPr>
            <a:spLocks noGrp="1"/>
          </p:cNvSpPr>
          <p:nvPr>
            <p:ph type="body" sz="quarter" idx="4294967295"/>
          </p:nvPr>
        </p:nvSpPr>
        <p:spPr>
          <a:xfrm>
            <a:off x="838194" y="2720846"/>
            <a:ext cx="5257805" cy="3839702"/>
          </a:xfrm>
          <a:prstGeom prst="rect">
            <a:avLst/>
          </a:prstGeom>
        </p:spPr>
        <p:txBody>
          <a:bodyPr/>
          <a:lstStyle/>
          <a:p>
            <a:r>
              <a:rPr lang="en-US" sz="2000" dirty="0"/>
              <a:t>ID.AM-1: Physical devices and systems within the organization are inventoried</a:t>
            </a:r>
            <a:endParaRPr sz="2000" dirty="0"/>
          </a:p>
        </p:txBody>
      </p:sp>
      <p:sp>
        <p:nvSpPr>
          <p:cNvPr id="2" name="Rectangle 1">
            <a:extLst>
              <a:ext uri="{FF2B5EF4-FFF2-40B4-BE49-F238E27FC236}">
                <a16:creationId xmlns:a16="http://schemas.microsoft.com/office/drawing/2014/main" id="{907D389A-A6DA-ABC7-5B19-27D3414277AE}"/>
              </a:ext>
            </a:extLst>
          </p:cNvPr>
          <p:cNvSpPr/>
          <p:nvPr/>
        </p:nvSpPr>
        <p:spPr>
          <a:xfrm>
            <a:off x="838195" y="1421175"/>
            <a:ext cx="10938836" cy="12338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2000" dirty="0"/>
              <a:t>Asset Management (ID.AM): The data, personnel, devices, systems, and facilities that enable the organization to achieve business purposes are identified and managed consistent with their relative importance to organizational objectives and the organization’s risk strategy.</a:t>
            </a:r>
          </a:p>
        </p:txBody>
      </p:sp>
      <p:sp>
        <p:nvSpPr>
          <p:cNvPr id="3" name="Rectangle 2">
            <a:extLst>
              <a:ext uri="{FF2B5EF4-FFF2-40B4-BE49-F238E27FC236}">
                <a16:creationId xmlns:a16="http://schemas.microsoft.com/office/drawing/2014/main" id="{5F2F72CB-C5D0-F435-D714-0BB527F9F531}"/>
              </a:ext>
            </a:extLst>
          </p:cNvPr>
          <p:cNvSpPr/>
          <p:nvPr/>
        </p:nvSpPr>
        <p:spPr>
          <a:xfrm>
            <a:off x="838195" y="627961"/>
            <a:ext cx="10938836" cy="705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Identify</a:t>
            </a:r>
          </a:p>
        </p:txBody>
      </p:sp>
      <p:sp>
        <p:nvSpPr>
          <p:cNvPr id="4" name="Text Placeholder 4">
            <a:extLst>
              <a:ext uri="{FF2B5EF4-FFF2-40B4-BE49-F238E27FC236}">
                <a16:creationId xmlns:a16="http://schemas.microsoft.com/office/drawing/2014/main" id="{B13B4902-308D-6194-E3EB-73A9ECB4832D}"/>
              </a:ext>
            </a:extLst>
          </p:cNvPr>
          <p:cNvSpPr txBox="1">
            <a:spLocks/>
          </p:cNvSpPr>
          <p:nvPr/>
        </p:nvSpPr>
        <p:spPr>
          <a:xfrm>
            <a:off x="6307613" y="3848859"/>
            <a:ext cx="5469418" cy="70815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       CIS CSC 1
·       COBIT 5 BAI09.01, BAI09.02
·       ISA 62443-2-1:2009 4.2.3.4
·       ISA 62443-3-3:2013 SR 7.8
·       ISO/IEC 27001:2013 A.8.1.1, A.8.1.2
·       NIST SP 800-53 Rev. 4 CM-8, PM-5
</a:t>
            </a:r>
          </a:p>
        </p:txBody>
      </p:sp>
      <p:sp>
        <p:nvSpPr>
          <p:cNvPr id="5" name="Text Placeholder 4">
            <a:extLst>
              <a:ext uri="{FF2B5EF4-FFF2-40B4-BE49-F238E27FC236}">
                <a16:creationId xmlns:a16="http://schemas.microsoft.com/office/drawing/2014/main" id="{0AED9442-8923-459C-4F3A-F58C67E8A412}"/>
              </a:ext>
            </a:extLst>
          </p:cNvPr>
          <p:cNvSpPr txBox="1">
            <a:spLocks/>
          </p:cNvSpPr>
          <p:nvPr/>
        </p:nvSpPr>
        <p:spPr>
          <a:xfrm>
            <a:off x="6307613" y="2812356"/>
            <a:ext cx="5469418" cy="278116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We do some bullshit</a:t>
            </a:r>
            <a:endParaRPr lang="en-US" sz="1800" dirty="0"/>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2" name="Text Placeholder 3">
            <a:extLst>
              <a:ext uri="{FF2B5EF4-FFF2-40B4-BE49-F238E27FC236}">
                <a16:creationId xmlns:a16="http://schemas.microsoft.com/office/drawing/2014/main" id="{CC2224EB-E410-3EBE-8C9E-088DF0C13440}"/>
              </a:ext>
            </a:extLst>
          </p:cNvPr>
          <p:cNvSpPr>
            <a:spLocks noGrp="1"/>
          </p:cNvSpPr>
          <p:nvPr>
            <p:ph type="body" sz="quarter" idx="4294967295"/>
          </p:nvPr>
        </p:nvSpPr>
        <p:spPr>
          <a:xfrm>
            <a:off x="838194" y="2720846"/>
            <a:ext cx="5257805" cy="3839702"/>
          </a:xfrm>
          <a:prstGeom prst="rect">
            <a:avLst/>
          </a:prstGeom>
        </p:spPr>
        <p:txBody>
          <a:bodyPr/>
          <a:lstStyle/>
          <a:p>
            <a:r>
              <a:rPr lang="en-US" sz="2000" dirty="0"/>
              <a:t>ID.AM-2: Software platforms and applications within the organization are inventoried</a:t>
            </a:r>
            <a:endParaRPr sz="2000" dirty="0"/>
          </a:p>
        </p:txBody>
      </p:sp>
      <p:sp>
        <p:nvSpPr>
          <p:cNvPr id="2" name="Rectangle 1">
            <a:extLst>
              <a:ext uri="{FF2B5EF4-FFF2-40B4-BE49-F238E27FC236}">
                <a16:creationId xmlns:a16="http://schemas.microsoft.com/office/drawing/2014/main" id="{907D389A-A6DA-ABC7-5B19-27D3414277AE}"/>
              </a:ext>
            </a:extLst>
          </p:cNvPr>
          <p:cNvSpPr/>
          <p:nvPr/>
        </p:nvSpPr>
        <p:spPr>
          <a:xfrm>
            <a:off x="838195" y="1421175"/>
            <a:ext cx="10938836" cy="12338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2000" dirty="0"/>
              <a:t>Asset Management (ID.AM): The data, personnel, devices, systems, and facilities that enable the organization to achieve business purposes are identified and managed consistent with their relative importance to organizational objectives and the organization’s risk strategy.</a:t>
            </a:r>
          </a:p>
        </p:txBody>
      </p:sp>
      <p:sp>
        <p:nvSpPr>
          <p:cNvPr id="3" name="Rectangle 2">
            <a:extLst>
              <a:ext uri="{FF2B5EF4-FFF2-40B4-BE49-F238E27FC236}">
                <a16:creationId xmlns:a16="http://schemas.microsoft.com/office/drawing/2014/main" id="{5F2F72CB-C5D0-F435-D714-0BB527F9F531}"/>
              </a:ext>
            </a:extLst>
          </p:cNvPr>
          <p:cNvSpPr/>
          <p:nvPr/>
        </p:nvSpPr>
        <p:spPr>
          <a:xfrm>
            <a:off x="838195" y="627961"/>
            <a:ext cx="10938836" cy="705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Identify</a:t>
            </a:r>
          </a:p>
        </p:txBody>
      </p:sp>
      <p:sp>
        <p:nvSpPr>
          <p:cNvPr id="4" name="Text Placeholder 4">
            <a:extLst>
              <a:ext uri="{FF2B5EF4-FFF2-40B4-BE49-F238E27FC236}">
                <a16:creationId xmlns:a16="http://schemas.microsoft.com/office/drawing/2014/main" id="{B13B4902-308D-6194-E3EB-73A9ECB4832D}"/>
              </a:ext>
            </a:extLst>
          </p:cNvPr>
          <p:cNvSpPr txBox="1">
            <a:spLocks/>
          </p:cNvSpPr>
          <p:nvPr/>
        </p:nvSpPr>
        <p:spPr>
          <a:xfrm>
            <a:off x="6307613" y="3848859"/>
            <a:ext cx="5469418" cy="70815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       CIS CSC 2
·       COBIT 5 BAI09.01, BAI09.02, BAI09.05
·       ISA 62443-2-1:2009 4.2.3.4
·       ISA 62443-3-3:2013 SR 7.8
·       ISO/IEC 27001:2013 A.8.1.1, A.8.1.2, A.12.5.1
·       NIST SP 800-53 Rev. 4 CM-8, PM-5
</a:t>
            </a:r>
          </a:p>
        </p:txBody>
      </p:sp>
      <p:sp>
        <p:nvSpPr>
          <p:cNvPr id="5" name="Text Placeholder 4">
            <a:extLst>
              <a:ext uri="{FF2B5EF4-FFF2-40B4-BE49-F238E27FC236}">
                <a16:creationId xmlns:a16="http://schemas.microsoft.com/office/drawing/2014/main" id="{0AED9442-8923-459C-4F3A-F58C67E8A412}"/>
              </a:ext>
            </a:extLst>
          </p:cNvPr>
          <p:cNvSpPr txBox="1">
            <a:spLocks/>
          </p:cNvSpPr>
          <p:nvPr/>
        </p:nvSpPr>
        <p:spPr>
          <a:xfrm>
            <a:off x="6307613" y="2812356"/>
            <a:ext cx="5469418" cy="278116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
            </a:r>
            <a:endParaRPr lang="en-US" sz="1800" dirty="0"/>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2" name="Text Placeholder 3">
            <a:extLst>
              <a:ext uri="{FF2B5EF4-FFF2-40B4-BE49-F238E27FC236}">
                <a16:creationId xmlns:a16="http://schemas.microsoft.com/office/drawing/2014/main" id="{CC2224EB-E410-3EBE-8C9E-088DF0C13440}"/>
              </a:ext>
            </a:extLst>
          </p:cNvPr>
          <p:cNvSpPr>
            <a:spLocks noGrp="1"/>
          </p:cNvSpPr>
          <p:nvPr>
            <p:ph type="body" sz="quarter" idx="4294967295"/>
          </p:nvPr>
        </p:nvSpPr>
        <p:spPr>
          <a:xfrm>
            <a:off x="838194" y="2720846"/>
            <a:ext cx="5257805" cy="3839702"/>
          </a:xfrm>
          <a:prstGeom prst="rect">
            <a:avLst/>
          </a:prstGeom>
        </p:spPr>
        <p:txBody>
          <a:bodyPr/>
          <a:lstStyle/>
          <a:p>
            <a:r>
              <a:rPr lang="en-US" sz="2000" dirty="0"/>
              <a:t>ID.AM-3: Organizational communication and data flows are mapped</a:t>
            </a:r>
            <a:endParaRPr sz="2000" dirty="0"/>
          </a:p>
        </p:txBody>
      </p:sp>
      <p:sp>
        <p:nvSpPr>
          <p:cNvPr id="2" name="Rectangle 1">
            <a:extLst>
              <a:ext uri="{FF2B5EF4-FFF2-40B4-BE49-F238E27FC236}">
                <a16:creationId xmlns:a16="http://schemas.microsoft.com/office/drawing/2014/main" id="{907D389A-A6DA-ABC7-5B19-27D3414277AE}"/>
              </a:ext>
            </a:extLst>
          </p:cNvPr>
          <p:cNvSpPr/>
          <p:nvPr/>
        </p:nvSpPr>
        <p:spPr>
          <a:xfrm>
            <a:off x="838195" y="1421175"/>
            <a:ext cx="10938836" cy="12338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2000" dirty="0"/>
              <a:t>Asset Management (ID.AM): The data, personnel, devices, systems, and facilities that enable the organization to achieve business purposes are identified and managed consistent with their relative importance to organizational objectives and the organization’s risk strategy.</a:t>
            </a:r>
          </a:p>
        </p:txBody>
      </p:sp>
      <p:sp>
        <p:nvSpPr>
          <p:cNvPr id="3" name="Rectangle 2">
            <a:extLst>
              <a:ext uri="{FF2B5EF4-FFF2-40B4-BE49-F238E27FC236}">
                <a16:creationId xmlns:a16="http://schemas.microsoft.com/office/drawing/2014/main" id="{5F2F72CB-C5D0-F435-D714-0BB527F9F531}"/>
              </a:ext>
            </a:extLst>
          </p:cNvPr>
          <p:cNvSpPr/>
          <p:nvPr/>
        </p:nvSpPr>
        <p:spPr>
          <a:xfrm>
            <a:off x="838195" y="627961"/>
            <a:ext cx="10938836" cy="705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Identify</a:t>
            </a:r>
          </a:p>
        </p:txBody>
      </p:sp>
      <p:sp>
        <p:nvSpPr>
          <p:cNvPr id="4" name="Text Placeholder 4">
            <a:extLst>
              <a:ext uri="{FF2B5EF4-FFF2-40B4-BE49-F238E27FC236}">
                <a16:creationId xmlns:a16="http://schemas.microsoft.com/office/drawing/2014/main" id="{B13B4902-308D-6194-E3EB-73A9ECB4832D}"/>
              </a:ext>
            </a:extLst>
          </p:cNvPr>
          <p:cNvSpPr txBox="1">
            <a:spLocks/>
          </p:cNvSpPr>
          <p:nvPr/>
        </p:nvSpPr>
        <p:spPr>
          <a:xfrm>
            <a:off x="6307613" y="3848859"/>
            <a:ext cx="5469418" cy="70815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       CIS CSC 12
·       COBIT 5 DSS05.02
·       ISA 62443-2-1:2009 4.2.3.4
·       ISO/IEC 27001:2013 A.13.2.1, A.13.2.2
·       NIST SP 800-53 Rev. 4 AC-4, CA-3, CA-9, PL-8
</a:t>
            </a:r>
          </a:p>
        </p:txBody>
      </p:sp>
      <p:sp>
        <p:nvSpPr>
          <p:cNvPr id="5" name="Text Placeholder 4">
            <a:extLst>
              <a:ext uri="{FF2B5EF4-FFF2-40B4-BE49-F238E27FC236}">
                <a16:creationId xmlns:a16="http://schemas.microsoft.com/office/drawing/2014/main" id="{0AED9442-8923-459C-4F3A-F58C67E8A412}"/>
              </a:ext>
            </a:extLst>
          </p:cNvPr>
          <p:cNvSpPr txBox="1">
            <a:spLocks/>
          </p:cNvSpPr>
          <p:nvPr/>
        </p:nvSpPr>
        <p:spPr>
          <a:xfrm>
            <a:off x="6307613" y="2812356"/>
            <a:ext cx="5469418" cy="278116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
            </a:r>
            <a:endParaRPr lang="en-US" sz="1800" dirty="0"/>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2" name="Text Placeholder 3">
            <a:extLst>
              <a:ext uri="{FF2B5EF4-FFF2-40B4-BE49-F238E27FC236}">
                <a16:creationId xmlns:a16="http://schemas.microsoft.com/office/drawing/2014/main" id="{CC2224EB-E410-3EBE-8C9E-088DF0C13440}"/>
              </a:ext>
            </a:extLst>
          </p:cNvPr>
          <p:cNvSpPr>
            <a:spLocks noGrp="1"/>
          </p:cNvSpPr>
          <p:nvPr>
            <p:ph type="body" sz="quarter" idx="4294967295"/>
          </p:nvPr>
        </p:nvSpPr>
        <p:spPr>
          <a:xfrm>
            <a:off x="838194" y="2720846"/>
            <a:ext cx="5257805" cy="3839702"/>
          </a:xfrm>
          <a:prstGeom prst="rect">
            <a:avLst/>
          </a:prstGeom>
        </p:spPr>
        <p:txBody>
          <a:bodyPr/>
          <a:lstStyle/>
          <a:p>
            <a:r>
              <a:rPr lang="en-US" sz="2000" dirty="0"/>
              <a:t>ID.AM-4: External information systems are catalogued</a:t>
            </a:r>
            <a:endParaRPr sz="2000" dirty="0"/>
          </a:p>
        </p:txBody>
      </p:sp>
      <p:sp>
        <p:nvSpPr>
          <p:cNvPr id="2" name="Rectangle 1">
            <a:extLst>
              <a:ext uri="{FF2B5EF4-FFF2-40B4-BE49-F238E27FC236}">
                <a16:creationId xmlns:a16="http://schemas.microsoft.com/office/drawing/2014/main" id="{907D389A-A6DA-ABC7-5B19-27D3414277AE}"/>
              </a:ext>
            </a:extLst>
          </p:cNvPr>
          <p:cNvSpPr/>
          <p:nvPr/>
        </p:nvSpPr>
        <p:spPr>
          <a:xfrm>
            <a:off x="838195" y="1421175"/>
            <a:ext cx="10938836" cy="12338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2000" dirty="0"/>
              <a:t>Asset Management (ID.AM): The data, personnel, devices, systems, and facilities that enable the organization to achieve business purposes are identified and managed consistent with their relative importance to organizational objectives and the organization’s risk strategy.</a:t>
            </a:r>
          </a:p>
        </p:txBody>
      </p:sp>
      <p:sp>
        <p:nvSpPr>
          <p:cNvPr id="3" name="Rectangle 2">
            <a:extLst>
              <a:ext uri="{FF2B5EF4-FFF2-40B4-BE49-F238E27FC236}">
                <a16:creationId xmlns:a16="http://schemas.microsoft.com/office/drawing/2014/main" id="{5F2F72CB-C5D0-F435-D714-0BB527F9F531}"/>
              </a:ext>
            </a:extLst>
          </p:cNvPr>
          <p:cNvSpPr/>
          <p:nvPr/>
        </p:nvSpPr>
        <p:spPr>
          <a:xfrm>
            <a:off x="838195" y="627961"/>
            <a:ext cx="10938836" cy="705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Identify</a:t>
            </a:r>
          </a:p>
        </p:txBody>
      </p:sp>
      <p:sp>
        <p:nvSpPr>
          <p:cNvPr id="4" name="Text Placeholder 4">
            <a:extLst>
              <a:ext uri="{FF2B5EF4-FFF2-40B4-BE49-F238E27FC236}">
                <a16:creationId xmlns:a16="http://schemas.microsoft.com/office/drawing/2014/main" id="{B13B4902-308D-6194-E3EB-73A9ECB4832D}"/>
              </a:ext>
            </a:extLst>
          </p:cNvPr>
          <p:cNvSpPr txBox="1">
            <a:spLocks/>
          </p:cNvSpPr>
          <p:nvPr/>
        </p:nvSpPr>
        <p:spPr>
          <a:xfrm>
            <a:off x="6307613" y="3848859"/>
            <a:ext cx="5469418" cy="70815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       CIS CSC 12
·       COBIT 5 APO02.02, APO10.04, DSS01.02
·       ISO/IEC 27001:2013 A.11.2.6
·       NIST SP 800-53 Rev. 4 AC-20, SA-9
</a:t>
            </a:r>
          </a:p>
        </p:txBody>
      </p:sp>
      <p:sp>
        <p:nvSpPr>
          <p:cNvPr id="5" name="Text Placeholder 4">
            <a:extLst>
              <a:ext uri="{FF2B5EF4-FFF2-40B4-BE49-F238E27FC236}">
                <a16:creationId xmlns:a16="http://schemas.microsoft.com/office/drawing/2014/main" id="{0AED9442-8923-459C-4F3A-F58C67E8A412}"/>
              </a:ext>
            </a:extLst>
          </p:cNvPr>
          <p:cNvSpPr txBox="1">
            <a:spLocks/>
          </p:cNvSpPr>
          <p:nvPr/>
        </p:nvSpPr>
        <p:spPr>
          <a:xfrm>
            <a:off x="6307613" y="2812356"/>
            <a:ext cx="5469418" cy="278116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
            </a:r>
            <a:endParaRPr lang="en-US" sz="1800" dirty="0"/>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2" name="Text Placeholder 3">
            <a:extLst>
              <a:ext uri="{FF2B5EF4-FFF2-40B4-BE49-F238E27FC236}">
                <a16:creationId xmlns:a16="http://schemas.microsoft.com/office/drawing/2014/main" id="{CC2224EB-E410-3EBE-8C9E-088DF0C13440}"/>
              </a:ext>
            </a:extLst>
          </p:cNvPr>
          <p:cNvSpPr>
            <a:spLocks noGrp="1"/>
          </p:cNvSpPr>
          <p:nvPr>
            <p:ph type="body" sz="quarter" idx="4294967295"/>
          </p:nvPr>
        </p:nvSpPr>
        <p:spPr>
          <a:xfrm>
            <a:off x="838194" y="2720846"/>
            <a:ext cx="5257805" cy="3839702"/>
          </a:xfrm>
          <a:prstGeom prst="rect">
            <a:avLst/>
          </a:prstGeom>
        </p:spPr>
        <p:txBody>
          <a:bodyPr/>
          <a:lstStyle/>
          <a:p>
            <a:r>
              <a:rPr lang="en-US" sz="2000" dirty="0"/>
              <a:t>ID.AM-5: Resources (e.g., hardware, devices, data, time, personnel, and software) are prioritized based on their classification, criticality, and business value </a:t>
            </a:r>
            <a:endParaRPr sz="2000" dirty="0"/>
          </a:p>
        </p:txBody>
      </p:sp>
      <p:sp>
        <p:nvSpPr>
          <p:cNvPr id="2" name="Rectangle 1">
            <a:extLst>
              <a:ext uri="{FF2B5EF4-FFF2-40B4-BE49-F238E27FC236}">
                <a16:creationId xmlns:a16="http://schemas.microsoft.com/office/drawing/2014/main" id="{907D389A-A6DA-ABC7-5B19-27D3414277AE}"/>
              </a:ext>
            </a:extLst>
          </p:cNvPr>
          <p:cNvSpPr/>
          <p:nvPr/>
        </p:nvSpPr>
        <p:spPr>
          <a:xfrm>
            <a:off x="838195" y="1421175"/>
            <a:ext cx="10938836" cy="12338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2000" dirty="0"/>
              <a:t>Asset Management (ID.AM): The data, personnel, devices, systems, and facilities that enable the organization to achieve business purposes are identified and managed consistent with their relative importance to organizational objectives and the organization’s risk strategy.</a:t>
            </a:r>
          </a:p>
        </p:txBody>
      </p:sp>
      <p:sp>
        <p:nvSpPr>
          <p:cNvPr id="3" name="Rectangle 2">
            <a:extLst>
              <a:ext uri="{FF2B5EF4-FFF2-40B4-BE49-F238E27FC236}">
                <a16:creationId xmlns:a16="http://schemas.microsoft.com/office/drawing/2014/main" id="{5F2F72CB-C5D0-F435-D714-0BB527F9F531}"/>
              </a:ext>
            </a:extLst>
          </p:cNvPr>
          <p:cNvSpPr/>
          <p:nvPr/>
        </p:nvSpPr>
        <p:spPr>
          <a:xfrm>
            <a:off x="838195" y="627961"/>
            <a:ext cx="10938836" cy="705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Identify</a:t>
            </a:r>
          </a:p>
        </p:txBody>
      </p:sp>
      <p:sp>
        <p:nvSpPr>
          <p:cNvPr id="4" name="Text Placeholder 4">
            <a:extLst>
              <a:ext uri="{FF2B5EF4-FFF2-40B4-BE49-F238E27FC236}">
                <a16:creationId xmlns:a16="http://schemas.microsoft.com/office/drawing/2014/main" id="{B13B4902-308D-6194-E3EB-73A9ECB4832D}"/>
              </a:ext>
            </a:extLst>
          </p:cNvPr>
          <p:cNvSpPr txBox="1">
            <a:spLocks/>
          </p:cNvSpPr>
          <p:nvPr/>
        </p:nvSpPr>
        <p:spPr>
          <a:xfrm>
            <a:off x="6307613" y="3848859"/>
            <a:ext cx="5469418" cy="70815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       CIS CSC 13, 14
·       COBIT 5 APO03.03, APO03.04, APO12.01, BAI04.02, BAI09.02
·       ISA 62443-2-1:2009 4.2.3.6
·       ISO/IEC 27001:2013 A.8.2.1
·       NIST SP 800-53 Rev. 4 CP-2, RA-2, SA-14, SC-6
</a:t>
            </a:r>
          </a:p>
        </p:txBody>
      </p:sp>
      <p:sp>
        <p:nvSpPr>
          <p:cNvPr id="5" name="Text Placeholder 4">
            <a:extLst>
              <a:ext uri="{FF2B5EF4-FFF2-40B4-BE49-F238E27FC236}">
                <a16:creationId xmlns:a16="http://schemas.microsoft.com/office/drawing/2014/main" id="{0AED9442-8923-459C-4F3A-F58C67E8A412}"/>
              </a:ext>
            </a:extLst>
          </p:cNvPr>
          <p:cNvSpPr txBox="1">
            <a:spLocks/>
          </p:cNvSpPr>
          <p:nvPr/>
        </p:nvSpPr>
        <p:spPr>
          <a:xfrm>
            <a:off x="6307613" y="2812356"/>
            <a:ext cx="5469418" cy="278116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
            </a:r>
            <a:endParaRPr lang="en-US" sz="1800" dirty="0"/>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2" name="Text Placeholder 3">
            <a:extLst>
              <a:ext uri="{FF2B5EF4-FFF2-40B4-BE49-F238E27FC236}">
                <a16:creationId xmlns:a16="http://schemas.microsoft.com/office/drawing/2014/main" id="{CC2224EB-E410-3EBE-8C9E-088DF0C13440}"/>
              </a:ext>
            </a:extLst>
          </p:cNvPr>
          <p:cNvSpPr>
            <a:spLocks noGrp="1"/>
          </p:cNvSpPr>
          <p:nvPr>
            <p:ph type="body" sz="quarter" idx="4294967295"/>
          </p:nvPr>
        </p:nvSpPr>
        <p:spPr>
          <a:xfrm>
            <a:off x="838194" y="2720846"/>
            <a:ext cx="5257805" cy="3839702"/>
          </a:xfrm>
          <a:prstGeom prst="rect">
            <a:avLst/>
          </a:prstGeom>
        </p:spPr>
        <p:txBody>
          <a:bodyPr/>
          <a:lstStyle/>
          <a:p>
            <a:r>
              <a:rPr lang="en-US" sz="2000" dirty="0"/>
              <a:t>ID.AM-6: Cybersecurity roles and responsibilities for the entire workforce and third-party stakeholders (e.g., suppliers, customers, partners) are established</a:t>
            </a:r>
            <a:endParaRPr sz="2000" dirty="0"/>
          </a:p>
        </p:txBody>
      </p:sp>
      <p:sp>
        <p:nvSpPr>
          <p:cNvPr id="2" name="Rectangle 1">
            <a:extLst>
              <a:ext uri="{FF2B5EF4-FFF2-40B4-BE49-F238E27FC236}">
                <a16:creationId xmlns:a16="http://schemas.microsoft.com/office/drawing/2014/main" id="{907D389A-A6DA-ABC7-5B19-27D3414277AE}"/>
              </a:ext>
            </a:extLst>
          </p:cNvPr>
          <p:cNvSpPr/>
          <p:nvPr/>
        </p:nvSpPr>
        <p:spPr>
          <a:xfrm>
            <a:off x="838195" y="1421175"/>
            <a:ext cx="10938836" cy="12338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2000" dirty="0"/>
              <a:t>Asset Management (ID.AM): The data, personnel, devices, systems, and facilities that enable the organization to achieve business purposes are identified and managed consistent with their relative importance to organizational objectives and the organization’s risk strategy.</a:t>
            </a:r>
          </a:p>
        </p:txBody>
      </p:sp>
      <p:sp>
        <p:nvSpPr>
          <p:cNvPr id="3" name="Rectangle 2">
            <a:extLst>
              <a:ext uri="{FF2B5EF4-FFF2-40B4-BE49-F238E27FC236}">
                <a16:creationId xmlns:a16="http://schemas.microsoft.com/office/drawing/2014/main" id="{5F2F72CB-C5D0-F435-D714-0BB527F9F531}"/>
              </a:ext>
            </a:extLst>
          </p:cNvPr>
          <p:cNvSpPr/>
          <p:nvPr/>
        </p:nvSpPr>
        <p:spPr>
          <a:xfrm>
            <a:off x="838195" y="627961"/>
            <a:ext cx="10938836" cy="705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Identify</a:t>
            </a:r>
          </a:p>
        </p:txBody>
      </p:sp>
      <p:sp>
        <p:nvSpPr>
          <p:cNvPr id="4" name="Text Placeholder 4">
            <a:extLst>
              <a:ext uri="{FF2B5EF4-FFF2-40B4-BE49-F238E27FC236}">
                <a16:creationId xmlns:a16="http://schemas.microsoft.com/office/drawing/2014/main" id="{B13B4902-308D-6194-E3EB-73A9ECB4832D}"/>
              </a:ext>
            </a:extLst>
          </p:cNvPr>
          <p:cNvSpPr txBox="1">
            <a:spLocks/>
          </p:cNvSpPr>
          <p:nvPr/>
        </p:nvSpPr>
        <p:spPr>
          <a:xfrm>
            <a:off x="6307613" y="3848859"/>
            <a:ext cx="5469418" cy="70815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       CIS CSC 17, 19
·       COBIT 5 APO01.02, APO07.06, APO13.01, DSS06.03
·       ISA 62443-2-1:2009 4.3.2.3.3 
·       ISO/IEC 27001:2013 A.6.1.1
·       NIST SP 800-53 Rev. 4 CP-2, PS-7, PM-11
</a:t>
            </a:r>
          </a:p>
        </p:txBody>
      </p:sp>
      <p:sp>
        <p:nvSpPr>
          <p:cNvPr id="5" name="Text Placeholder 4">
            <a:extLst>
              <a:ext uri="{FF2B5EF4-FFF2-40B4-BE49-F238E27FC236}">
                <a16:creationId xmlns:a16="http://schemas.microsoft.com/office/drawing/2014/main" id="{0AED9442-8923-459C-4F3A-F58C67E8A412}"/>
              </a:ext>
            </a:extLst>
          </p:cNvPr>
          <p:cNvSpPr txBox="1">
            <a:spLocks/>
          </p:cNvSpPr>
          <p:nvPr/>
        </p:nvSpPr>
        <p:spPr>
          <a:xfrm>
            <a:off x="6307613" y="2812356"/>
            <a:ext cx="5469418" cy="278116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
            </a:r>
            <a:endParaRPr lang="en-US" sz="1800" dirty="0"/>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2" name="Text Placeholder 3">
            <a:extLst>
              <a:ext uri="{FF2B5EF4-FFF2-40B4-BE49-F238E27FC236}">
                <a16:creationId xmlns:a16="http://schemas.microsoft.com/office/drawing/2014/main" id="{CC2224EB-E410-3EBE-8C9E-088DF0C13440}"/>
              </a:ext>
            </a:extLst>
          </p:cNvPr>
          <p:cNvSpPr>
            <a:spLocks noGrp="1"/>
          </p:cNvSpPr>
          <p:nvPr>
            <p:ph type="body" sz="quarter" idx="4294967295"/>
          </p:nvPr>
        </p:nvSpPr>
        <p:spPr>
          <a:xfrm>
            <a:off x="838194" y="2720846"/>
            <a:ext cx="5257805" cy="3839702"/>
          </a:xfrm>
          <a:prstGeom prst="rect">
            <a:avLst/>
          </a:prstGeom>
        </p:spPr>
        <p:txBody>
          <a:bodyPr/>
          <a:lstStyle/>
          <a:p>
            <a:r>
              <a:rPr lang="en-US" sz="2000" dirty="0"/>
              <a:t>ID.BE-1: The organization’s role in the supply chain is identified and communicated</a:t>
            </a:r>
            <a:endParaRPr sz="2000" dirty="0"/>
          </a:p>
        </p:txBody>
      </p:sp>
      <p:sp>
        <p:nvSpPr>
          <p:cNvPr id="2" name="Rectangle 1">
            <a:extLst>
              <a:ext uri="{FF2B5EF4-FFF2-40B4-BE49-F238E27FC236}">
                <a16:creationId xmlns:a16="http://schemas.microsoft.com/office/drawing/2014/main" id="{907D389A-A6DA-ABC7-5B19-27D3414277AE}"/>
              </a:ext>
            </a:extLst>
          </p:cNvPr>
          <p:cNvSpPr/>
          <p:nvPr/>
        </p:nvSpPr>
        <p:spPr>
          <a:xfrm>
            <a:off x="838195" y="1421175"/>
            <a:ext cx="10938836" cy="12338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2000" dirty="0"/>
              <a:t>Business Environment (ID.BE): The organization’s mission, objectives, stakeholders, and activities are understood and prioritized; this information is used to inform cybersecurity roles, responsibilities, and risk management decisions.</a:t>
            </a:r>
          </a:p>
        </p:txBody>
      </p:sp>
      <p:sp>
        <p:nvSpPr>
          <p:cNvPr id="3" name="Rectangle 2">
            <a:extLst>
              <a:ext uri="{FF2B5EF4-FFF2-40B4-BE49-F238E27FC236}">
                <a16:creationId xmlns:a16="http://schemas.microsoft.com/office/drawing/2014/main" id="{5F2F72CB-C5D0-F435-D714-0BB527F9F531}"/>
              </a:ext>
            </a:extLst>
          </p:cNvPr>
          <p:cNvSpPr/>
          <p:nvPr/>
        </p:nvSpPr>
        <p:spPr>
          <a:xfrm>
            <a:off x="838195" y="627961"/>
            <a:ext cx="10938836" cy="705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Identify</a:t>
            </a:r>
          </a:p>
        </p:txBody>
      </p:sp>
      <p:sp>
        <p:nvSpPr>
          <p:cNvPr id="4" name="Text Placeholder 4">
            <a:extLst>
              <a:ext uri="{FF2B5EF4-FFF2-40B4-BE49-F238E27FC236}">
                <a16:creationId xmlns:a16="http://schemas.microsoft.com/office/drawing/2014/main" id="{B13B4902-308D-6194-E3EB-73A9ECB4832D}"/>
              </a:ext>
            </a:extLst>
          </p:cNvPr>
          <p:cNvSpPr txBox="1">
            <a:spLocks/>
          </p:cNvSpPr>
          <p:nvPr/>
        </p:nvSpPr>
        <p:spPr>
          <a:xfrm>
            <a:off x="6307613" y="3848859"/>
            <a:ext cx="5469418" cy="70815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       COBIT 5 APO08.01, APO08.04, APO08.05, APO10.03, APO10.04, APO10.05
·       ISO/IEC 27001:2013 A.15.1.1, A.15.1.2, A.15.1.3, A.15.2.1, A.15.2.2
·       NIST SP 800-53 Rev. 4 CP-2, SA-12
</a:t>
            </a:r>
          </a:p>
        </p:txBody>
      </p:sp>
      <p:sp>
        <p:nvSpPr>
          <p:cNvPr id="5" name="Text Placeholder 4">
            <a:extLst>
              <a:ext uri="{FF2B5EF4-FFF2-40B4-BE49-F238E27FC236}">
                <a16:creationId xmlns:a16="http://schemas.microsoft.com/office/drawing/2014/main" id="{0AED9442-8923-459C-4F3A-F58C67E8A412}"/>
              </a:ext>
            </a:extLst>
          </p:cNvPr>
          <p:cNvSpPr txBox="1">
            <a:spLocks/>
          </p:cNvSpPr>
          <p:nvPr/>
        </p:nvSpPr>
        <p:spPr>
          <a:xfrm>
            <a:off x="6307613" y="2812356"/>
            <a:ext cx="5469418" cy="278116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
            </a:r>
            <a:endParaRPr lang="en-US" sz="1800" dirty="0"/>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2" name="Text Placeholder 3">
            <a:extLst>
              <a:ext uri="{FF2B5EF4-FFF2-40B4-BE49-F238E27FC236}">
                <a16:creationId xmlns:a16="http://schemas.microsoft.com/office/drawing/2014/main" id="{CC2224EB-E410-3EBE-8C9E-088DF0C13440}"/>
              </a:ext>
            </a:extLst>
          </p:cNvPr>
          <p:cNvSpPr>
            <a:spLocks noGrp="1"/>
          </p:cNvSpPr>
          <p:nvPr>
            <p:ph type="body" sz="quarter" idx="4294967295"/>
          </p:nvPr>
        </p:nvSpPr>
        <p:spPr>
          <a:xfrm>
            <a:off x="838194" y="2720846"/>
            <a:ext cx="5257805" cy="3839702"/>
          </a:xfrm>
          <a:prstGeom prst="rect">
            <a:avLst/>
          </a:prstGeom>
        </p:spPr>
        <p:txBody>
          <a:bodyPr/>
          <a:lstStyle/>
          <a:p>
            <a:r>
              <a:rPr lang="en-US" sz="2000" dirty="0"/>
              <a:t>ID.BE-2: The organization’s place in critical infrastructure and its industry sector is identified and communicated</a:t>
            </a:r>
            <a:endParaRPr sz="2000" dirty="0"/>
          </a:p>
        </p:txBody>
      </p:sp>
      <p:sp>
        <p:nvSpPr>
          <p:cNvPr id="2" name="Rectangle 1">
            <a:extLst>
              <a:ext uri="{FF2B5EF4-FFF2-40B4-BE49-F238E27FC236}">
                <a16:creationId xmlns:a16="http://schemas.microsoft.com/office/drawing/2014/main" id="{907D389A-A6DA-ABC7-5B19-27D3414277AE}"/>
              </a:ext>
            </a:extLst>
          </p:cNvPr>
          <p:cNvSpPr/>
          <p:nvPr/>
        </p:nvSpPr>
        <p:spPr>
          <a:xfrm>
            <a:off x="838195" y="1421175"/>
            <a:ext cx="10938836" cy="12338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2000" dirty="0"/>
              <a:t>Business Environment (ID.BE): The organization’s mission, objectives, stakeholders, and activities are understood and prioritized; this information is used to inform cybersecurity roles, responsibilities, and risk management decisions.</a:t>
            </a:r>
          </a:p>
        </p:txBody>
      </p:sp>
      <p:sp>
        <p:nvSpPr>
          <p:cNvPr id="3" name="Rectangle 2">
            <a:extLst>
              <a:ext uri="{FF2B5EF4-FFF2-40B4-BE49-F238E27FC236}">
                <a16:creationId xmlns:a16="http://schemas.microsoft.com/office/drawing/2014/main" id="{5F2F72CB-C5D0-F435-D714-0BB527F9F531}"/>
              </a:ext>
            </a:extLst>
          </p:cNvPr>
          <p:cNvSpPr/>
          <p:nvPr/>
        </p:nvSpPr>
        <p:spPr>
          <a:xfrm>
            <a:off x="838195" y="627961"/>
            <a:ext cx="10938836" cy="705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Identify</a:t>
            </a:r>
          </a:p>
        </p:txBody>
      </p:sp>
      <p:sp>
        <p:nvSpPr>
          <p:cNvPr id="4" name="Text Placeholder 4">
            <a:extLst>
              <a:ext uri="{FF2B5EF4-FFF2-40B4-BE49-F238E27FC236}">
                <a16:creationId xmlns:a16="http://schemas.microsoft.com/office/drawing/2014/main" id="{B13B4902-308D-6194-E3EB-73A9ECB4832D}"/>
              </a:ext>
            </a:extLst>
          </p:cNvPr>
          <p:cNvSpPr txBox="1">
            <a:spLocks/>
          </p:cNvSpPr>
          <p:nvPr/>
        </p:nvSpPr>
        <p:spPr>
          <a:xfrm>
            <a:off x="6307613" y="3848859"/>
            <a:ext cx="5469418" cy="70815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       COBIT 5 APO02.06, APO03.01
·       ISO/IEC 27001:2013 Clause 4.1
·       NIST SP 800-53 Rev. 4 PM-8
</a:t>
            </a:r>
          </a:p>
        </p:txBody>
      </p:sp>
      <p:sp>
        <p:nvSpPr>
          <p:cNvPr id="5" name="Text Placeholder 4">
            <a:extLst>
              <a:ext uri="{FF2B5EF4-FFF2-40B4-BE49-F238E27FC236}">
                <a16:creationId xmlns:a16="http://schemas.microsoft.com/office/drawing/2014/main" id="{0AED9442-8923-459C-4F3A-F58C67E8A412}"/>
              </a:ext>
            </a:extLst>
          </p:cNvPr>
          <p:cNvSpPr txBox="1">
            <a:spLocks/>
          </p:cNvSpPr>
          <p:nvPr/>
        </p:nvSpPr>
        <p:spPr>
          <a:xfrm>
            <a:off x="6307613" y="2812356"/>
            <a:ext cx="5469418" cy="278116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
            </a:r>
            <a:endParaRPr lang="en-US" sz="1800" dirty="0"/>
          </a:p>
        </p:txBody>
      </p:sp>
    </p:spTree>
  </p:cSld>
  <p:clrMapOvr>
    <a:masterClrMapping/>
  </p:clrMapOvr>
</p:sld>
</file>

<file path=ppt/theme/theme1.xml><?xml version="1.0" encoding="utf-8"?>
<a:theme xmlns:a="http://schemas.openxmlformats.org/drawingml/2006/main" name="useles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TotalTime>
  <Words>10</Words>
  <Application>Microsoft Macintosh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useless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 Frank</dc:creator>
  <cp:lastModifiedBy>Rich Frank</cp:lastModifiedBy>
  <cp:revision>22</cp:revision>
  <dcterms:created xsi:type="dcterms:W3CDTF">2023-06-07T01:05:18Z</dcterms:created>
  <dcterms:modified xsi:type="dcterms:W3CDTF">2023-06-16T18:08:29Z</dcterms:modified>
</cp:coreProperties>
</file>