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7E611A-38CC-4659-8F96-924EF15795D8}">
  <a:tblStyle styleId="{E07E611A-38CC-4659-8F96-924EF15795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cab2cda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1cab2cda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classification by classification schemes (codelists)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e.g. type of department (Accounting, HR, Marketing, …)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checked - </a:t>
            </a:r>
            <a:r>
              <a:rPr lang="en"/>
              <a:t>there is a validation service attached to the classification scheme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1cab2cda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1cab2cda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Universal in the name refers to internationalization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Flexible formats of addresses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Native support for time zones, languages, sort orders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UNF (Unicode Normalization From) C refers to the fact that one unicode symbol can be represented in multiple ways, which is bad for search. UNF C is like XML Canonicalization - establishes one normal form for all the possibilities of writing the same symbol - eases search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cab2cda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cab2cda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White pages - list of businesses and their structure, contact information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discoveryURL is a URL that points to Web addressable (via HTTP GET) discovery documents. The expected return document is not defined.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Each individual discoveryURL MAY be adorned with a useType attribute that designates the name of the convention that the referenced document follows.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Reserved useType value for discoveryURL is "homepage".  Adorning a discoveryURL with this value signifies that a business’s homepage can be discovered at that URL.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cab2cda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cab2cda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jUDDI is a UDDI implementation we will use in tutorials. The UDDI registry itself and its web services are registered in the UDDI registry.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cab2cda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cab2cda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Yellow pages - what the businesses actually do (which services they provide)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cab2cda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cab2cda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the calculator service registered in UDDI as a businessService, i.e. no technical details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cab2cda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cab2cda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Green pages - technical specifications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cab2cda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cab2cda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registration of our Calculator web service. We can see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endpoint URL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WSDL binding of the registered WS (as tModel) - here it is the SOAP 1.2 one (remember that the service also contains a SOAP 1.1 binding)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WSDL port type (as tModel)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uses SOAP protocol and HTTP transport (as tModels)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is categorized by a type “wsdlDeployment”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cab2cda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cab2cda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Green pages - technical specifications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1cab2cda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1cab2cda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1cab2cda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1cab2cda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had SOAP for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message syntax - evelope contains headers (extensibilty mechanism) an body (application data payload)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message processing - SOAP message path, SOAP intermediaries, SOAP faults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SOAP abstracts from a specific message transport mechanism (HTTP, SMTP, JMS, …)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SOAP does not interfere with application data payload in body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1cab2cda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1cab2cda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cab2cda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cab2cda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tModel is used to modify a search - say it should be performed as approximate.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tModel is categorized (in its categoryBag) by a reference to the “types” categorization (that is also a tModel: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uddi:uddi.org:categorization:types</a:t>
            </a:r>
            <a:r>
              <a:rPr lang="en"/>
              <a:t>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the “types” categorization, a.k.a.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uddi-org:types:categorization, </a:t>
            </a:r>
            <a:r>
              <a:rPr lang="en">
                <a:solidFill>
                  <a:schemeClr val="dk1"/>
                </a:solidFill>
              </a:rPr>
              <a:t>this tModel is categorized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findQualifier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1cab2cda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1cab2cda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whole uddi:uddi.org:categorization:types tModel (it is a hierarchical categorization)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seen some of them before: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transport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cab2cda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1cab2cda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the whole uddi:uddi.org:categorization:types tModel (it is a hierarchical categorization)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have seen some of them before: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checked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findQualifier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wsdlDeployment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1cab2cda1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1cab2cda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da8897b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da8897b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1cab2cda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1cab2cda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1cab2cda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1cab2cda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1cab2cda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1cab2cda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SOAP message to the UDDI Inquiry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“find_service” request, searching for the Calculator web service by name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1cab2cda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1cab2cda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SOAP response with the response to the search for the Calculator service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 was found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Its key is in the response. This key can be then used by the get_xx API to get more information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cab2cd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cab2cd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had WSDL for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specification of a WS Interface - abstract and concrete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XML elements used in messages, operations consisting of messages, port types/interfaces consisting of operations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binding to specific message transport protocols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ability to generate a client just based on WSDL (e.g. in SoapUI, but also in Java, C#, etc.)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again extensibility mechanism - you can add protocol specific parts to WSDL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1cab2cda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1cab2cda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1cab2cda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1cab2cda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in UDDI has a Key, in UDDIv3 the key is not a UUID, but based on domain names.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an authorization mechanism in place in the UDDI registry so that only authorized users can create keys in partitions.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 In order to create a key in the “Key” column, you must own the keyGenerator identified by the “keyGeneratorKey” column.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cab2cda1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cab2cda1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1cab2cda1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1cab2cda1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1cab2cda1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1cab2cda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has various levels of complexity of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natively supports entire ecosystems of UDDI registries (e.g. custody transfer)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1cab2cda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1cab2cda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1cab2cda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1cab2cd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ab2cda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1cab2cda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e.g. I have an abstract WSDL and I am searching for WS implementing 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e.g. I search for all WS providers (companies) which deal with, e.g. domain registration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1cab2cda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1cab2cda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the context of UDDI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Web Service is registered in the UDDI Registry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client searches for the web service in the UDDI Registry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When the client finds the service, they also discover, how to use (invoke) the web service.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ab2cda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ab2cda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businessEntity - e.g. Charles University or Department of Software Engineering - a real world entity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businessService - e.g. Manage course schedule, Manage topic of theses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bindingTemplate - e.g. a SOAP-based, WSDL-described web service implementing course schedule management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tModel - e.g. “uses SOAP”, “uses HTTP” - typical web service described by a set of tModels (set of tModels ~ technical fingerprint)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cab2cda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cab2cda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businessEntity - e.g. Charles University or Department of Software Engineering - a real world entity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businessService - e.g. Manage course schedule, Manage topic of theses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bindingTemplate - e.g. a SOAP-based, WSDL-described web service implementing course schedule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tModel - e.g. “uses SOAP over HTTP” - typical web service described by a set of tModels (set of tModels ~ technical fingerprint)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1cab2cda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1cab2cda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uddi.org/pubs/uddi_v3.htm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code.org/reports/tr15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w3.org/2001/XMLSchem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hyperlink" Target="http://localhost:8080/juddiv3/services/inquiry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uddi.org/pubs/uddi_v3.h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79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Description, Discovery, and Integration (</a:t>
            </a:r>
            <a:r>
              <a:rPr lang="en"/>
              <a:t>UDDI)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Services</a:t>
            </a:r>
            <a:br>
              <a:rPr lang="en"/>
            </a:br>
            <a:br>
              <a:rPr lang="en"/>
            </a:br>
            <a:r>
              <a:rPr lang="en"/>
              <a:t>Jakub Klímek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276475" y="4407500"/>
            <a:ext cx="75558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464646"/>
                </a:solidFill>
                <a:highlight>
                  <a:srgbClr val="FFFFFF"/>
                </a:highlight>
              </a:rPr>
              <a:t>This work is licensed under a </a:t>
            </a:r>
            <a:r>
              <a:rPr lang="en" sz="1450" u="sng">
                <a:solidFill>
                  <a:srgbClr val="049CCF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lang="en" sz="1450">
                <a:solidFill>
                  <a:srgbClr val="464646"/>
                </a:solidFill>
                <a:highlight>
                  <a:srgbClr val="FFFFFF"/>
                </a:highlight>
              </a:rPr>
              <a:t>.</a:t>
            </a:r>
            <a:br>
              <a:rPr lang="en" sz="1450">
                <a:solidFill>
                  <a:srgbClr val="464646"/>
                </a:solidFill>
                <a:highlight>
                  <a:srgbClr val="FFFFFF"/>
                </a:highlight>
              </a:rPr>
            </a:br>
            <a:r>
              <a:rPr lang="en" sz="1450">
                <a:solidFill>
                  <a:srgbClr val="464646"/>
                </a:solidFill>
                <a:highlight>
                  <a:srgbClr val="FFFFFF"/>
                </a:highlight>
              </a:rPr>
              <a:t>Contains examples and images from the </a:t>
            </a:r>
            <a:r>
              <a:rPr lang="en" sz="1450" u="sng">
                <a:solidFill>
                  <a:srgbClr val="0000FF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UDDI specification</a:t>
            </a:r>
            <a:r>
              <a:rPr lang="en" sz="1450">
                <a:solidFill>
                  <a:srgbClr val="464646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  <p:pic>
        <p:nvPicPr>
          <p:cNvPr id="57" name="Google Shape;57;p1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4508536"/>
            <a:ext cx="964775" cy="339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- Focuses on: Taxonomic Classification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UDDI focuses on entity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entity can be classified within UDDI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taxonomies can be used on one entity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Entities can be precisely searched for using different classification schemes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Inquiry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 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classification systems and identification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checked or unchecked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checked are inspected for conformance with requirements of the value set</a:t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- Focuses on: Internationalization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UDDI = </a:t>
            </a:r>
            <a:r>
              <a:rPr b="1" i="1" lang="en"/>
              <a:t>universal</a:t>
            </a:r>
            <a:r>
              <a:rPr i="1" lang="en"/>
              <a:t> </a:t>
            </a:r>
            <a:r>
              <a:rPr lang="en"/>
              <a:t>description, discovery and integration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Multi-regional businesses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zones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Operations across international of inter-region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Internationalization of UDDI data and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XML, Unicode Character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Postal address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list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addressLine </a:t>
            </a:r>
            <a:r>
              <a:rPr lang="en"/>
              <a:t>elements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addressLine </a:t>
            </a:r>
            <a:r>
              <a:rPr lang="en"/>
              <a:t>element has attributes for structure and meaning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Language-specific sort orders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Unicode Normalization Form C</a:t>
            </a:r>
            <a:r>
              <a:rPr lang="en"/>
              <a:t> for search</a:t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- businessEntity - “white pages”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50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businessEntity - any service provider, e.g. department, application, server.</a:t>
            </a:r>
            <a:br>
              <a:rPr lang="en"/>
            </a:br>
            <a:r>
              <a:rPr lang="en"/>
              <a:t>Basic business information and links to business services: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Names and descriptions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multiple languages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Contact information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personName. phone, email, address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Classification information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Identifier bag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other identifiers, e.g. VAT number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Category bag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business categories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industry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product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geographic region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725" y="976716"/>
            <a:ext cx="4013425" cy="376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225" y="625900"/>
            <a:ext cx="3581400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- businessEntity example</a:t>
            </a:r>
            <a:endParaRPr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457200" y="962673"/>
            <a:ext cx="8229600" cy="4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:businessEntity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ns:uddi3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"urn:uddi-org:api_v3"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businessKey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"uddi:juddi.apache.org:node1"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uddi3: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discoveryURLs&gt;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uddi3: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discoveryURL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useType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"homepage"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 u="sng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http://localhost:8080/juddiv3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uddi3: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discoveryURL&gt;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uddi3: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discoveryURLs&gt;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uddi3: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 Apache jUDDI Node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uddi3: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uddi3: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description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 is a UDDI registry node as implemented by Apache jUDDI.</a:t>
            </a:r>
            <a:b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:description&gt;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:businessServices/&gt;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:categoryBag&gt;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:keyedReference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tModelKey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"uddi:uddi.org:categorization:nodes"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"uddi.org:categorization:nodes"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keyValue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"node"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:categoryBag&gt;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:businessEntity&gt;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- businessService - “yellow pages”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Child of exactly one businessEntity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Logical grouping of Web services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technical information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Basic information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names and descriptions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classification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e.g. a set of Purchase Order Web services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(submission, confirmation, notification)</a:t>
            </a:r>
            <a:endParaRPr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299" y="1158153"/>
            <a:ext cx="4836000" cy="3174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699" y="700953"/>
            <a:ext cx="4836000" cy="31740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- businessService example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923875"/>
            <a:ext cx="5867100" cy="4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:businessService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"urn:uddi-org:api_v3"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serviceKey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"uddi:www.dneonline.com:service_calculator"</a:t>
            </a:r>
            <a:b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businessKey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"uddi:www.dneonline.com:business_myfirst"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Calculator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:description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 service description…</a:t>
            </a:r>
            <a:b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:description&gt;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:bindingTemplates&gt; … &lt;/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:bindingTemplates&gt;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:categoryBag&gt;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:keyedReference</a:t>
            </a:r>
            <a:b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tModelKey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"uddi:uddi.org:xml:namespace"</a:t>
            </a:r>
            <a:b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"uddi-org:xml:namespace"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keyValue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1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http://tempuri.org/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:keyedReference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tModelKey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"uddi:uddi.org:wsdl:types"</a:t>
            </a:r>
            <a:b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"uddi-org:wsdl:types"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keyValue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"service"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:keyedReference</a:t>
            </a:r>
            <a:b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tModelKey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"uddi:uddi.org:xml:localname"</a:t>
            </a:r>
            <a:b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"uddi-org:xml:localName"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keyValue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"Calculator"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:categoryBag&gt;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:businessService&gt;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000" y="1152475"/>
            <a:ext cx="43053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- bindingTemplate - “green pages”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47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represents an individual Web service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child of exactly one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businessService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Technical information needed by applications to bind and interact with the WS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Must contain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accessPoint</a:t>
            </a:r>
            <a:r>
              <a:rPr lang="en"/>
              <a:t>. UseType: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endPoint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actual endpoint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bindingTemplate	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points to another bindingTemplate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hostingRedirector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points to another UDDI registry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wsdlDeployment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WSDL with endpoint already specified</a:t>
            </a:r>
            <a:endParaRPr/>
          </a:p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UDDI - bindingTemplate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311700" y="733523"/>
            <a:ext cx="8229600" cy="4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:bindingTemplate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"urn:uddi-org:api_v3"</a:t>
            </a:r>
            <a:b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bindingKey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"uddi:www.dneonline.com:binding_www.dneonline.com_calculator_calculatorsoap12_80"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serviceKey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"uddi:www.dneonline.com:service_calculator"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:description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 binding description …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:description&gt;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:accessPoint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useType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"endPoint"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000" u="sng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http://www.dneonline.com/calculator.asmx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:accessPoint&gt;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:tModelInstanceDetails&gt;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:tModelInstanceInfo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tModelKey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"uddi:www.dneonline.com:calculatorsoap12"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:description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 wsdl:binding that …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:description&gt;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:instanceDetails&gt;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:instanceParms&gt;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CalculatorSoap12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:instanceParms&gt;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:instanceDetails&gt;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:tModelInstanceInfo&gt;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:tModelInstanceInfo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tModelKey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"uddi:www.dneonline.com:calculatorsoap"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:description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 wsdl:portType that …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:description&gt;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:tModelInstanceInfo&gt;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:tModelInstanceInfo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tModelKey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"uddi:uddi.org:protocol:soap"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:tModelInstanceInfo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tModelKey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"uddi:uddi.org:transport:http"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:tModelInstanceDetails&gt;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:categoryBag&gt;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:keyedReference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tModelKey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"uddi:uddi.org:categorization:types"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"uddi-org:types:wsdl"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keyValue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"wsdlDeployment"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:categoryBag&gt;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:bindingTemplate&gt;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- Technical Models (tModels) - “green pages”</a:t>
            </a:r>
            <a:endParaRPr/>
          </a:p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625" y="1333676"/>
            <a:ext cx="2756100" cy="26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610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unique concepts or constructs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re-use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 outside of parent-child relationships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businessEntity, businessService, bindingTemplates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WSDL, XSD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other documents that specify contract and behavior (interface) that a WS may choose to comply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bindingTemplate references a set of tModels representing these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tModel contains URLs of represented technical documents and metadata about them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- tModel example</a:t>
            </a:r>
            <a:endParaRPr/>
          </a:p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311700" y="865325"/>
            <a:ext cx="8229600" cy="4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:tModel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tModelKey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"uddi:uddi.org:transport:http"</a:t>
            </a:r>
            <a:b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"urn:uddi-org:api_v3"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deleted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"false"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uddi-org:http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:description&gt;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Web service that uses HTTP transport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:description&gt;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:overviewDoc&gt;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:overviewURL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useType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u="sng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http://uddi.org/pubs/uddi_v3.htm#overHTTP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:overviewURL&gt;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:overviewDoc&gt;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:categoryBag&gt;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:keyedReference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tModelKey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"uddi:uddi.org:categorization:types"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"uddi-org:types:transport"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keyValue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"transport"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:categoryBag&gt;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uddi3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:tModel&gt;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reminder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86750" y="1017725"/>
            <a:ext cx="87705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br>
              <a:rPr lang="en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&lt;soap:Envelope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xmlns:soap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http://schemas.xmlsoap.org/soap/envelope/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xmlns:xsi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http://www.w3.org/2001/XMLSchema-instance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xmlns:xsd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http://www.w3.org/2001/XMLSchema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&lt;soap:Header&gt;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&lt;RequesterCredentials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"urn:ebay:api:PayPalAPI"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&lt;Credentials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"urn:ebay:apis:eBLBaseComponents"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paypal_1206382697_biz_api1.paypal.com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&lt;/Username&gt;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&lt;Password&gt;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5CX9UDFSF2ZK7UYW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&lt;/Password&gt;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&lt;Signature&gt;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AFcWxV3C7fdsdfsSFDS2342l31ApeELK3f4pOMPrCWOWerIYKvXni9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&lt;/Signature&gt;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&lt;/Credentials&gt;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&lt;/RequesterCredentials&gt;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&lt;/soap:Header&gt;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&lt;soap:Body&gt;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&lt;DoDirectPaymentReq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"urn:ebay:api:PayPalAPI"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&lt;DoDirectPaymentRequest&gt;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&lt;Version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"urn:ebay:apis:eBLBaseComponents"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57.0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&lt;/Version&gt;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&lt;DoDirectPaymentRequestDetails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"urn:ebay:apis:eBLBaseComponents"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&lt;PaymentAction&gt;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Sale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&lt;/PaymentAction&gt;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&lt;PaymentDetails&gt;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&lt;OrderTotal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currencyID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"USD"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212.07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&lt;/OrderTotal&gt;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&lt;ItemTotal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currencyID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"USD"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198.39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&lt;/ItemTotal&gt;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- Technical Models (tModels)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152475"/>
            <a:ext cx="8520600" cy="3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tModel name is URN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/>
              <a:t> attribute should not be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 fingerprint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bindingTemplates referring to precisely the same set of tModels have the same </a:t>
            </a:r>
            <a:r>
              <a:rPr i="1" lang="en"/>
              <a:t>technical fingerprint</a:t>
            </a:r>
            <a:r>
              <a:rPr lang="en"/>
              <a:t> and are of the same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system of values, e.g. Postal address formats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within identifierBag and categoryBag, address and publisherAssertion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find qualifier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behavior of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specify, e.g. sort orders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Transport and protocol definitions such as HTTP and SMTP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Types of resources referred to by a URI reference</a:t>
            </a:r>
            <a:endParaRPr/>
          </a:p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- Technical Models (tModels) - Types usage</a:t>
            </a:r>
            <a:endParaRPr/>
          </a:p>
        </p:txBody>
      </p:sp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457200" y="1177225"/>
            <a:ext cx="8229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&lt;tModel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tModelKey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"uddi:uddi.org:findqualifier:approximatematch"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&lt;categoryBag&gt;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&lt;keyedReference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keyName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"uddi-org:types:categorization"</a:t>
            </a:r>
            <a:endParaRPr b="1" sz="1800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  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keyValue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"findQualifier"</a:t>
            </a:r>
            <a:endParaRPr b="1" sz="1800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  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tModelKey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"uddi:uddi.org:categorization:types"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&lt;/categoryBag&gt;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&lt;/tModel&gt;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4611425" y="2115825"/>
            <a:ext cx="2419500" cy="5763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of this tModel</a:t>
            </a:r>
            <a:endParaRPr/>
          </a:p>
        </p:txBody>
      </p:sp>
      <p:sp>
        <p:nvSpPr>
          <p:cNvPr id="206" name="Google Shape;206;p33"/>
          <p:cNvSpPr/>
          <p:nvPr/>
        </p:nvSpPr>
        <p:spPr>
          <a:xfrm>
            <a:off x="3903900" y="3996350"/>
            <a:ext cx="3508800" cy="5763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of the “types” tModel</a:t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4565950" y="3224450"/>
            <a:ext cx="4174800" cy="5763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name for the classification</a:t>
            </a:r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209200" y="3049225"/>
            <a:ext cx="1127700" cy="6366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value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Types: </a:t>
            </a:r>
            <a:r>
              <a:rPr lang="en"/>
              <a:t>u</a:t>
            </a:r>
            <a:r>
              <a:rPr lang="en"/>
              <a:t>ddi:uddi.org:categorization:types 1/2</a:t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5" name="Google Shape;215;p34"/>
          <p:cNvGraphicFramePr/>
          <p:nvPr/>
        </p:nvGraphicFramePr>
        <p:xfrm>
          <a:off x="457200" y="48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{E07E611A-38CC-4659-8F96-924EF15795D8}</a:tableStyleId>
              </a:tblPr>
              <a:tblGrid>
                <a:gridCol w="2314550"/>
                <a:gridCol w="1163550"/>
                <a:gridCol w="793150"/>
                <a:gridCol w="3958350"/>
              </a:tblGrid>
              <a:tr h="224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ID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Parent ID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Allowed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Description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24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tModel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These types are used for tModels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4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 valueSet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tModel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Value set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4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	identifier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valueSet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Identifier system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4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	namespace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valueSet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Namespace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4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	categorization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valueSet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Categorization system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4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                   </a:t>
                      </a:r>
                      <a:r>
                        <a:rPr lang="en" sz="800"/>
                        <a:t>      postalAddress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categorization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Postal address system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4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 categorizationGroup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tModel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Category group system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4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 relationship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tModel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Relationship type system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4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 specification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tModel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Specification for a Web service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	xmlSpec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specification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Specification for a Web service using XML messages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                          </a:t>
                      </a:r>
                      <a:r>
                        <a:rPr lang="en" sz="800"/>
                        <a:t>soapSpec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xmlSpec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Specification for interaction with a Web service using SOAP messages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	wsdlSpec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specification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Specification for a Web service described in WSDL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4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 protocol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tModel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Protocol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24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	transport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protocol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Yes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Wire/transport protocol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457200" y="47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{E07E611A-38CC-4659-8F96-924EF15795D8}</a:tableStyleId>
              </a:tblPr>
              <a:tblGrid>
                <a:gridCol w="2314550"/>
                <a:gridCol w="1163550"/>
                <a:gridCol w="793150"/>
                <a:gridCol w="3958350"/>
              </a:tblGrid>
              <a:tr h="27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ID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Parent ID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Allowed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Description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7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 signatureComponent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tModel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Signature component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69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 unvalidatable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tModel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Prevents a checked value set from being used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7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  checked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tModel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Yes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Checked value set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7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  unchecked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tModel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Yes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Unchecked value set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7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 cacheable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tModel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Cacheable checked value set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7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 uncacheable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tModel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Uncacheable checked value set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66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  keyGenerator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tModel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Yes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Key generator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7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 </a:t>
                      </a:r>
                      <a:r>
                        <a:rPr b="1" lang="en" sz="800"/>
                        <a:t>findQualifier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tModel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Yes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Find qualifier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7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	sortOrder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findQualifier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Sort order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66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 useTypeDesignator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tModel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Designates a kind of usage for the pieces of data with which it is associated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69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bindingTemplate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These types are used for bindingTemplates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66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  wsdlDeployment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bindingTemplate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Yes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bindingTemplate represents the WSDL deployment of a Web service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Types: uddi:uddi.org:categorization:types 2/2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/>
        </p:nvSpPr>
        <p:spPr>
          <a:xfrm>
            <a:off x="3654600" y="2592650"/>
            <a:ext cx="51777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&lt;publisherAssertion&gt;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&lt;fromKey&gt;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BK1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&lt;/fromKey&gt;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&lt;toKey&gt;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BK2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&lt;/toKey&gt;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&lt;keyedReference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tModelKey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"uddi:uddi.org:relationships"</a:t>
            </a:r>
            <a:b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"Holding Company"</a:t>
            </a:r>
            <a:b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keyValue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"parent-child"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&lt;/publisherAssertion&gt;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- Publisher assertion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relationship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 be used for searching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e.g. corporation with a variety of subsidiaries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keyedReference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tModel describing relationship type system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keyValue designate relationship type within this value set</a:t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450" y="255450"/>
            <a:ext cx="36957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APIs</a:t>
            </a:r>
            <a:endParaRPr/>
          </a:p>
        </p:txBody>
      </p:sp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- overview - APIs (UDDI Web services)</a:t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would expect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Publishing information about a service to a registry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UDDI_Publication_PortType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Searching a UDDI registry for information about a service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UDDI_Inquiry_PortType</a:t>
            </a:r>
            <a:endParaRPr/>
          </a:p>
        </p:txBody>
      </p:sp>
      <p:sp>
        <p:nvSpPr>
          <p:cNvPr id="244" name="Google Shape;244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also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Replication, transferring custody of data about a service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UDDI_Replication_PortType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UDDI_CustodyTransfer_PortType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Security and authorization, registration key generation and management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UDDI_Security_PortType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Registration subscription API set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UDDI_Subscription_PortType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UDDI_SubscriptionListener_PortType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Value sets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UDDI_ValueSetValidation_PortType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UDDI_ValueSetCaching_PortType</a:t>
            </a:r>
            <a:endParaRPr/>
          </a:p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Inquiry API and findQualifiers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find_xx APIs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find_business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find_service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find_binding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find_tModel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find_relatedBusinesses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get_xx APIs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get_bindingDetail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get_businessDetail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get_operationalInfo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get_serviceDetail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get_tModelDetail</a:t>
            </a:r>
            <a:endParaRPr/>
          </a:p>
        </p:txBody>
      </p:sp>
      <p:sp>
        <p:nvSpPr>
          <p:cNvPr id="252" name="Google Shape;252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some of the find qualifiers (tModels) </a:t>
            </a:r>
            <a:br>
              <a:rPr lang="en"/>
            </a:br>
            <a:r>
              <a:rPr lang="en"/>
              <a:t>for find_xx APIs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andAllKeys, orAllKeys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approximateMatch</a:t>
            </a:r>
            <a:r>
              <a:rPr lang="en"/>
              <a:t>, exactMatch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binarySort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caseInsensitiveSort, caseSensitiveSort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caseInsensitiveMatch, caseSensitiveMatch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diacriticInsensitiveMatch, diacriticSensitiveMatch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signaturePresent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sortByNameAsc, sortByNameDesc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sortByDateAsc, sortByDateDesc</a:t>
            </a:r>
            <a:endParaRPr/>
          </a:p>
        </p:txBody>
      </p:sp>
      <p:sp>
        <p:nvSpPr>
          <p:cNvPr id="253" name="Google Shape;25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Inquiry API - find_service example request</a:t>
            </a:r>
            <a:endParaRPr/>
          </a:p>
        </p:txBody>
      </p:sp>
      <p:sp>
        <p:nvSpPr>
          <p:cNvPr id="259" name="Google Shape;25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0" y="1800575"/>
            <a:ext cx="4203150" cy="316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311700" y="1017720"/>
            <a:ext cx="8229600" cy="29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&lt;soapenv:Envelope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xmlns:soapenv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http://schemas.xmlsoap.org/soap/envelope/</a:t>
            </a:r>
            <a:r>
              <a:rPr b="1" lang="en" sz="15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xmlns:urn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"urn:uddi-org:api_v3"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&lt;soapenv:Header/&gt;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&lt;soapenv:Body&gt;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&lt;urn:find_service&gt;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&lt;urn:name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Calculator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&lt;/urn:name&gt;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&lt;/urn:find_service&gt;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&lt;/soapenv:Body&gt;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&lt;/soapenv:Envelope&gt;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311700" y="4545925"/>
            <a:ext cx="48453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http://localhost:8080/juddiv3/services/inquiry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Inquiry API - find_service example response</a:t>
            </a:r>
            <a:endParaRPr/>
          </a:p>
        </p:txBody>
      </p:sp>
      <p:sp>
        <p:nvSpPr>
          <p:cNvPr id="268" name="Google Shape;26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875" y="3738750"/>
            <a:ext cx="4004050" cy="12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1"/>
          <p:cNvSpPr txBox="1"/>
          <p:nvPr/>
        </p:nvSpPr>
        <p:spPr>
          <a:xfrm>
            <a:off x="311700" y="1017722"/>
            <a:ext cx="8229600" cy="3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&lt;soap:Envelope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xmlns:soap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"http://schemas.xmlsoap.org/soap/envelope/"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&lt;soap:Body&gt;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&lt;ns2:serviceList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truncated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"false"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xmlns:ns2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"urn:uddi-org:api_v3"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&lt;ns2:listDescription&gt;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&lt;ns2:includeCount&gt;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&lt;/ns2:includeCount&gt;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&lt;ns2:actualCount&gt;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&lt;/ns2:actualCount&gt;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&lt;ns2:listHead&gt;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&lt;/ns2:listHead&gt;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&lt;/ns2:listDescription&gt;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&lt;ns2:serviceInfos&gt;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&lt;ns2:serviceInfo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serviceKey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"uddi:www.dneonline.com:service_calculator"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businessKey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"uddi:www.dneonline.com:business_myfirst"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&lt;ns2:name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Calculator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&lt;/ns2:ame&gt;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&lt;/ns2:serviceInfo&gt;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&lt;/ns2:serviceInfos&gt;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&lt;/ns2:serviceList&gt;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&lt;/soap:Body&gt;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&lt;/soap:Envelope&gt;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reminder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11250" y="1017725"/>
            <a:ext cx="7921500" cy="36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200">
              <a:solidFill>
                <a:srgbClr val="FF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&lt;definitions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http://schemas.xmlsoap.org/wsdl/</a:t>
            </a:r>
            <a:r>
              <a:rPr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&lt;documentation&gt;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&lt;/documentation&gt;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types (0,1) --&gt;</a:t>
            </a:r>
            <a:b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&lt;types&gt;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&lt;/types&gt;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messages (0,*) --&gt;</a:t>
            </a:r>
            <a:b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&lt;message&gt;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&lt;/message&gt;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port types (0,*) --&gt;</a:t>
            </a:r>
            <a:b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&lt;portType&gt;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&lt;/portType&gt;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bindings (0,*) --&gt;</a:t>
            </a:r>
            <a:b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&lt;binding&gt;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&lt;/binding&gt;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services (0,*) --&gt;</a:t>
            </a:r>
            <a:b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&lt;service&gt;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&lt;/service&gt;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&lt;/definitions&gt;</a:t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Publication API</a:t>
            </a:r>
            <a:endParaRPr/>
          </a:p>
        </p:txBody>
      </p:sp>
      <p:sp>
        <p:nvSpPr>
          <p:cNvPr id="276" name="Google Shape;27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save_business, delete_business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save_service, delete_service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save_binding, delete_binding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save_tModel, delete_tModel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add_publisherAssertions, delete_publisherAssertions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get_publisherAssertions, set_publisherAssertions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get_registeredInfo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request an abbreviated list of businesses and tModels currently managed by a given publisher.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- Key Generator tModel</a:t>
            </a:r>
            <a:endParaRPr/>
          </a:p>
        </p:txBody>
      </p:sp>
      <p:sp>
        <p:nvSpPr>
          <p:cNvPr id="283" name="Google Shape;28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4" name="Google Shape;284;p43"/>
          <p:cNvGraphicFramePr/>
          <p:nvPr/>
        </p:nvGraphicFramePr>
        <p:xfrm>
          <a:off x="149175" y="162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{E07E611A-38CC-4659-8F96-924EF15795D8}</a:tableStyleId>
              </a:tblPr>
              <a:tblGrid>
                <a:gridCol w="4422825"/>
                <a:gridCol w="4422825"/>
              </a:tblGrid>
              <a:tr h="35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keyGeneratorKey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uddi:tempuri.com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uddi:tempuri.com:keygenerator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uddi:tempuri.com:keygenerator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&lt;none&gt;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uddi:tempuri.com:xxx:keygenerator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uddi:tempuri.com:keygenerator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uddi:tempuri.com:xxx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uddi:tempuri.com:keygenerator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uddi:tempuri.com:xxx:yyy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uddi:tempuri.com:xxx:keygenerator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311700" y="740125"/>
            <a:ext cx="85206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tModel, “keyGenerator” at the end of its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Owner of th</a:t>
            </a:r>
            <a:r>
              <a:rPr lang="en"/>
              <a:t>is</a:t>
            </a:r>
            <a:r>
              <a:rPr lang="en"/>
              <a:t> tModel is authorized to generate keys in key partition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150" y="199063"/>
            <a:ext cx="5667375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4"/>
          <p:cNvSpPr txBox="1"/>
          <p:nvPr>
            <p:ph type="title"/>
          </p:nvPr>
        </p:nvSpPr>
        <p:spPr>
          <a:xfrm>
            <a:off x="311700" y="445025"/>
            <a:ext cx="29973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services in UDDI</a:t>
            </a:r>
            <a:endParaRPr/>
          </a:p>
        </p:txBody>
      </p:sp>
      <p:sp>
        <p:nvSpPr>
          <p:cNvPr id="292" name="Google Shape;29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311700" y="1543050"/>
            <a:ext cx="30726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diagrams shows how a WSDL based Web service is registered in UDDIv2/UDDIv3.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tModels are created from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- Subscription API</a:t>
            </a:r>
            <a:endParaRPr/>
          </a:p>
        </p:txBody>
      </p:sp>
      <p:sp>
        <p:nvSpPr>
          <p:cNvPr id="299" name="Google Shape;29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11700" y="1088525"/>
            <a:ext cx="8520600" cy="11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easily detect changes to a UDDI Node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save_subscription, delete_subscription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get_subscriptions, get_subscriptionResults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notify_subscriptionListener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implemented by the subscriber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referred to in the bindingKey</a:t>
            </a:r>
            <a:endParaRPr/>
          </a:p>
        </p:txBody>
      </p:sp>
      <p:pic>
        <p:nvPicPr>
          <p:cNvPr id="301" name="Google Shape;3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017713"/>
            <a:ext cx="4200525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638" y="2746788"/>
            <a:ext cx="37052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Nodes and Registries</a:t>
            </a:r>
            <a:endParaRPr/>
          </a:p>
        </p:txBody>
      </p:sp>
      <p:sp>
        <p:nvSpPr>
          <p:cNvPr id="308" name="Google Shape;30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minimum set of 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member of exactly one registry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or more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 set of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affiliated registries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individual registries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policy-based sharing of information among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 namespace for UDDI keys which identify records</a:t>
            </a:r>
            <a:endParaRPr/>
          </a:p>
        </p:txBody>
      </p:sp>
      <p:sp>
        <p:nvSpPr>
          <p:cNvPr id="309" name="Google Shape;30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- Custody transfer API</a:t>
            </a:r>
            <a:endParaRPr/>
          </a:p>
        </p:txBody>
      </p:sp>
      <p:sp>
        <p:nvSpPr>
          <p:cNvPr id="315" name="Google Shape;315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change custody of a UDDI record from one UDDI registry to another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Business A creates a transfer token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Business A sends the token to Business B’s representative (email)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Business B accepts the token and transfers the ownership</a:t>
            </a:r>
            <a:endParaRPr/>
          </a:p>
        </p:txBody>
      </p:sp>
      <p:sp>
        <p:nvSpPr>
          <p:cNvPr id="316" name="Google Shape;31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46150"/>
            <a:ext cx="413385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Description, Discovery and Integration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UDDI 3.0.2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OASIS 2004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of Web Services and APIs for WS information (data and metadata)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publishing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public and private deployments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v1.0 - 2000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v2.0 - 2001, ratified 2003 as a standard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v3.0 - 2004, ratified 2005 as a standard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scenarios - design-time and run-time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WS implementations based on common abstract interface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WS providers classified according to known classification scheme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the security and transport protocols supported by given 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Issue search for services based on general keyword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Cache technical information about WS and update that information at run-time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overview</a:t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637" y="1152475"/>
            <a:ext cx="6068726" cy="37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data model overview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93932"/>
            <a:ext cx="8229600" cy="3849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- overview - Data Model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businessEntity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organization that published the service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businessService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service’s business function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bindingTemplate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service’s technical details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tModels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other metadata</a:t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publisherAssertion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relationships among entities in the registry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subscription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requests to track changes to a list of entities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UDDI - Basic construct: Keys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Keys are unique identifiers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core data structures get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publisher 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UDDI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UDDI v2 key: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uddi:4CD7E4BC-648B-426D-9936-443EAAC8AE23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UUID based URN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UDDI v3 key: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uddi:tempuri.com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Domain name based URN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both cases the key is </a:t>
            </a:r>
            <a:r>
              <a:rPr b="1" lang="en"/>
              <a:t>structured using semi-colons</a:t>
            </a:r>
            <a:r>
              <a:rPr lang="en"/>
              <a:t> ":" into </a:t>
            </a:r>
            <a:r>
              <a:rPr b="1" lang="en"/>
              <a:t>partitions</a:t>
            </a:r>
            <a:endParaRPr b="1"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