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792a698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792a698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792a698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792a698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792a698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792a698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2792a698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2792a698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2792a698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2792a698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2792a698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2792a698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 reuse of cc: messages from the CreditCardService WSDL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792a698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792a698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2792a698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2792a698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2792a698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2792a698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2792a698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2792a698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2792a6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2792a6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2792a698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2792a698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2792a698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2792a698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2792a698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2792a698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2792a698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2792a698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2792a698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2792a698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2792a698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2792a698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2792a698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2792a698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2792a698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2792a698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2792a698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2792a698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inputVariable </a:t>
            </a:r>
            <a:r>
              <a:rPr lang="en"/>
              <a:t>can be replaced by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toParts </a:t>
            </a:r>
            <a:r>
              <a:rPr lang="en"/>
              <a:t>element with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toPart </a:t>
            </a:r>
            <a:r>
              <a:rPr lang="en"/>
              <a:t>child elements if the input message has more parts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outputVariable </a:t>
            </a:r>
            <a:r>
              <a:rPr lang="en"/>
              <a:t>can be replaced by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fromParts </a:t>
            </a:r>
            <a:r>
              <a:rPr lang="en"/>
              <a:t>element with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fromPart </a:t>
            </a:r>
            <a:r>
              <a:rPr lang="en"/>
              <a:t>child elements if the output message has more parts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2792a698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2792a698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792a69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792a69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792a698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792a698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2792a698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2792a698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2792a698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2792a698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2792a698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2792a698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2792a698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2792a698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2792a698f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2792a698f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2792a698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2792a698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2792a698f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2792a698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2792a698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2792a698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2792a698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2792a698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2792a69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2792a69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2792a698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2792a698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2792a698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2792a698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2792a698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2792a698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792a69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792a69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792a69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792a69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792a69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792a69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792a698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792a698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792a698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792a698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 what changes in WSDL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.org/TR/ws-cdl-1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asis-open.org/committees/wsbpe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WS-BPEL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</a:t>
            </a:r>
            <a:br>
              <a:rPr lang="en"/>
            </a:br>
            <a:br>
              <a:rPr lang="en"/>
            </a:br>
            <a:r>
              <a:rPr lang="en"/>
              <a:t>Jakub Klímek, Martin Nečaský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67150" y="4598150"/>
            <a:ext cx="7182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is licensed under a </a:t>
            </a:r>
            <a:r>
              <a:rPr lang="en" u="sng">
                <a:solidFill>
                  <a:schemeClr val="hlink"/>
                </a:solidFill>
                <a:hlinkClick r:id="rId3"/>
              </a:rPr>
              <a:t>Creative Commons Attribution 4.0 International License</a:t>
            </a:r>
            <a:r>
              <a:rPr lang="en"/>
              <a:t>.</a:t>
            </a:r>
            <a:endParaRPr/>
          </a:p>
        </p:txBody>
      </p:sp>
      <p:pic>
        <p:nvPicPr>
          <p:cNvPr id="57" name="Google Shape;57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00" y="4639838"/>
            <a:ext cx="1074806" cy="3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exposes BPEL process as a web service described with WSDL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WSDL 1.1 file with few </a:t>
            </a:r>
            <a:r>
              <a:rPr b="1" lang="en"/>
              <a:t>restrictions</a:t>
            </a:r>
            <a:r>
              <a:rPr lang="en"/>
              <a:t> and extensions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service and binding is defined before deployment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only types, messages, port types with operations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951100" y="1170125"/>
            <a:ext cx="2881200" cy="33132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PurchaseOrder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Process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6093975" y="1889263"/>
            <a:ext cx="2594100" cy="24495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PurchaseOrder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PortType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6238438" y="2681425"/>
            <a:ext cx="2305200" cy="15129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sendPurchaseOrder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Operation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3520638" y="3267213"/>
            <a:ext cx="936600" cy="8637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b" bIns="45700" lIns="91425" spcFirstLastPara="1" rIns="91425" wrap="square" tIns="1414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4747356" y="3267225"/>
            <a:ext cx="1707000" cy="360300"/>
          </a:xfrm>
          <a:prstGeom prst="homePlate">
            <a:avLst>
              <a:gd fmla="val 6731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Purchase Order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 flipH="1">
            <a:off x="4572119" y="3772050"/>
            <a:ext cx="1707000" cy="360300"/>
          </a:xfrm>
          <a:prstGeom prst="homePlate">
            <a:avLst>
              <a:gd fmla="val 6731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Invoice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exposes BPEL process as a web service described with WSDL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WSDL 1.1 file with few </a:t>
            </a:r>
            <a:r>
              <a:rPr b="1" lang="en"/>
              <a:t>restrictions</a:t>
            </a:r>
            <a:r>
              <a:rPr lang="en"/>
              <a:t> and extensions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service and binding is defined before deployment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only types, messages, port types with operations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4373550" y="1152475"/>
            <a:ext cx="4647600" cy="262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&lt;wsdl:description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targetNamespace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"http://purchase"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&lt;wsdl:portType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"PurchaseOrderPortType"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"sendPurchaseOrderOperation"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&lt;wsdl:input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"pos:PurchaseOrder"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&lt;wsdl:output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"pos:Invoice"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&lt;/wsdl:portType&gt;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&lt;/wsdl:description&gt;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 - Extensions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5513025" y="1017725"/>
            <a:ext cx="2881200" cy="39591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CreditCard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Service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5655900" y="1736863"/>
            <a:ext cx="2594100" cy="30972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CreditCard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PortType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5800363" y="2384563"/>
            <a:ext cx="2305200" cy="1081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checkCreditCard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Operation</a:t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615588" y="1017725"/>
            <a:ext cx="2881200" cy="39591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PurchaseOrder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Process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758463" y="1736863"/>
            <a:ext cx="2594100" cy="31686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CreditCardCallback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PortType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5800363" y="3608525"/>
            <a:ext cx="2305200" cy="1081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processPayment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Operation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902925" y="2457588"/>
            <a:ext cx="2305200" cy="10080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confirmCreditCard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Operation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 flipH="1">
            <a:off x="2991963" y="3105288"/>
            <a:ext cx="3024300" cy="360300"/>
          </a:xfrm>
          <a:prstGeom prst="homePlate">
            <a:avLst>
              <a:gd fmla="val 6344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CreditCardConfirmation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904513" y="3681550"/>
            <a:ext cx="2305200" cy="10080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confirmPayment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Operation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 flipH="1">
            <a:off x="2991963" y="4329250"/>
            <a:ext cx="3024300" cy="360300"/>
          </a:xfrm>
          <a:prstGeom prst="homePlate">
            <a:avLst>
              <a:gd fmla="val 6344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PaymentConfirmation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>
            <a:off x="3352438" y="2025788"/>
            <a:ext cx="2303400" cy="0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64" name="Google Shape;164;p24"/>
          <p:cNvSpPr txBox="1"/>
          <p:nvPr/>
        </p:nvSpPr>
        <p:spPr>
          <a:xfrm>
            <a:off x="3568338" y="1376500"/>
            <a:ext cx="18717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81BD"/>
                </a:solidFill>
              </a:rPr>
              <a:t>partner link type</a:t>
            </a:r>
            <a:endParaRPr>
              <a:solidFill>
                <a:srgbClr val="4F81BD"/>
              </a:solidFill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2992075" y="2673488"/>
            <a:ext cx="3024300" cy="360300"/>
          </a:xfrm>
          <a:prstGeom prst="homePlate">
            <a:avLst>
              <a:gd fmla="val 6731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CreditCard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992075" y="3897450"/>
            <a:ext cx="3024300" cy="360300"/>
          </a:xfrm>
          <a:prstGeom prst="homePlate">
            <a:avLst>
              <a:gd fmla="val 6731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Payment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5206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file with few restrictions and </a:t>
            </a:r>
            <a:r>
              <a:rPr b="1" lang="en"/>
              <a:t>extensions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partner link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characterization of conversational relationships between process and its partner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4423500" y="2571750"/>
            <a:ext cx="44088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between process and its client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one participant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process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with its role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311700" y="2571750"/>
            <a:ext cx="40455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between process and web service utilized by process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two participants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process and web service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each with their own role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WSDL- CreditCardService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11700" y="1017725"/>
            <a:ext cx="4781100" cy="41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&lt;wsdl:description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targetNamespace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http://creditcard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&lt;wsdl:portType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"CreditCardPortType"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"checkCreditCardOperation"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&lt;wsdl:input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"cc:CreditCard"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&lt;wsdl:output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"cc:CreditCardConfirmation"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"processPaymentOperation"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&lt;wsdl:input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"cc:Payment"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&lt;wsdl:output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"cc:PaymentConfirmation"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&lt;/wsdl:portType&gt;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&lt;/wsdl:description&gt;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625383" y="2280175"/>
            <a:ext cx="2020500" cy="2776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CreditCard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Service</a:t>
            </a:r>
            <a:endParaRPr sz="1100"/>
          </a:p>
        </p:txBody>
      </p:sp>
      <p:sp>
        <p:nvSpPr>
          <p:cNvPr id="184" name="Google Shape;184;p26"/>
          <p:cNvSpPr/>
          <p:nvPr/>
        </p:nvSpPr>
        <p:spPr>
          <a:xfrm>
            <a:off x="6725579" y="2784496"/>
            <a:ext cx="1819200" cy="21717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CreditCard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PortType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6826888" y="3238719"/>
            <a:ext cx="1616700" cy="758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checkCreditCard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Operation</a:t>
            </a:r>
            <a:endParaRPr sz="1100"/>
          </a:p>
        </p:txBody>
      </p:sp>
      <p:sp>
        <p:nvSpPr>
          <p:cNvPr id="186" name="Google Shape;186;p26"/>
          <p:cNvSpPr/>
          <p:nvPr/>
        </p:nvSpPr>
        <p:spPr>
          <a:xfrm>
            <a:off x="6826888" y="4097066"/>
            <a:ext cx="1616700" cy="7581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processPayment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Operation</a:t>
            </a:r>
            <a:endParaRPr sz="1100"/>
          </a:p>
        </p:txBody>
      </p:sp>
      <p:sp>
        <p:nvSpPr>
          <p:cNvPr id="187" name="Google Shape;187;p26"/>
          <p:cNvSpPr/>
          <p:nvPr/>
        </p:nvSpPr>
        <p:spPr>
          <a:xfrm flipH="1">
            <a:off x="4857295" y="3744153"/>
            <a:ext cx="2121000" cy="252600"/>
          </a:xfrm>
          <a:prstGeom prst="homePlate">
            <a:avLst>
              <a:gd fmla="val 6344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CreditCardConfirmation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 flipH="1">
            <a:off x="4857295" y="4602500"/>
            <a:ext cx="2121000" cy="252600"/>
          </a:xfrm>
          <a:prstGeom prst="homePlate">
            <a:avLst>
              <a:gd fmla="val 6344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PaymentConfirmation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4857487" y="3441338"/>
            <a:ext cx="2121000" cy="252600"/>
          </a:xfrm>
          <a:prstGeom prst="homePlate">
            <a:avLst>
              <a:gd fmla="val 6731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CreditCard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4857487" y="4299685"/>
            <a:ext cx="2121000" cy="252600"/>
          </a:xfrm>
          <a:prstGeom prst="homePlate">
            <a:avLst>
              <a:gd fmla="val 6731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Payment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4688100" y="1250225"/>
            <a:ext cx="3450000" cy="72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simple WS, nothing new here</a:t>
            </a:r>
            <a:endParaRPr/>
          </a:p>
        </p:txBody>
      </p:sp>
      <p:cxnSp>
        <p:nvCxnSpPr>
          <p:cNvPr id="192" name="Google Shape;192;p26"/>
          <p:cNvCxnSpPr/>
          <p:nvPr/>
        </p:nvCxnSpPr>
        <p:spPr>
          <a:xfrm>
            <a:off x="5228579" y="3138398"/>
            <a:ext cx="1497000" cy="0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3" name="Google Shape;193;p26"/>
          <p:cNvSpPr txBox="1"/>
          <p:nvPr/>
        </p:nvSpPr>
        <p:spPr>
          <a:xfrm>
            <a:off x="5368899" y="2716405"/>
            <a:ext cx="1216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F81BD"/>
                </a:solidFill>
              </a:rPr>
              <a:t>partner link type</a:t>
            </a:r>
            <a:endParaRPr sz="100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 - PurchaseOrderProcess</a:t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311700" y="1277400"/>
            <a:ext cx="5818800" cy="342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&lt;wsdl:description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targetNamespace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http://purchase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&lt;wsdl:portType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"CreditCardCallbackPortType"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"confirmCreditCardOperation"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&lt;wsdl:input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"cc:CreditCardConfirmation"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&lt;wsdl:operation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"confirmPaymentOperation"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&lt;wsdl:input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"cc:PaymentConfirmation"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&lt;/wsdl:operation&gt;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&lt;/wsdl:portType&gt;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&lt;/wsdl:description&gt;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2349750" y="3972000"/>
            <a:ext cx="4444500" cy="72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operations for external WS responses</a:t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5411125" y="1277400"/>
            <a:ext cx="1872600" cy="25731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PurchaseOrder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Process</a:t>
            </a:r>
            <a:endParaRPr sz="1000"/>
          </a:p>
        </p:txBody>
      </p:sp>
      <p:sp>
        <p:nvSpPr>
          <p:cNvPr id="203" name="Google Shape;203;p27"/>
          <p:cNvSpPr/>
          <p:nvPr/>
        </p:nvSpPr>
        <p:spPr>
          <a:xfrm>
            <a:off x="5503984" y="1744792"/>
            <a:ext cx="1686000" cy="20595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CreditCardCallback</a:t>
            </a:r>
            <a:endParaRPr sz="1000"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PortType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597875" y="2213214"/>
            <a:ext cx="1498500" cy="655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confirmCreditCard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Operation</a:t>
            </a:r>
            <a:endParaRPr sz="1000"/>
          </a:p>
        </p:txBody>
      </p:sp>
      <p:sp>
        <p:nvSpPr>
          <p:cNvPr id="205" name="Google Shape;205;p27"/>
          <p:cNvSpPr/>
          <p:nvPr/>
        </p:nvSpPr>
        <p:spPr>
          <a:xfrm flipH="1">
            <a:off x="6955597" y="2634176"/>
            <a:ext cx="1965600" cy="234300"/>
          </a:xfrm>
          <a:prstGeom prst="homePlate">
            <a:avLst>
              <a:gd fmla="val 6344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CreditCardConfirmation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5598907" y="3008708"/>
            <a:ext cx="1498500" cy="6552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confirmPayment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Operation</a:t>
            </a:r>
            <a:endParaRPr sz="1000"/>
          </a:p>
        </p:txBody>
      </p:sp>
      <p:sp>
        <p:nvSpPr>
          <p:cNvPr id="207" name="Google Shape;207;p27"/>
          <p:cNvSpPr/>
          <p:nvPr/>
        </p:nvSpPr>
        <p:spPr>
          <a:xfrm flipH="1">
            <a:off x="6955597" y="3429669"/>
            <a:ext cx="1965600" cy="234300"/>
          </a:xfrm>
          <a:prstGeom prst="homePlate">
            <a:avLst>
              <a:gd fmla="val 63446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PaymentConfirmation</a:t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>
            <a:off x="7189892" y="1932573"/>
            <a:ext cx="1497000" cy="0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09" name="Google Shape;209;p27"/>
          <p:cNvSpPr txBox="1"/>
          <p:nvPr/>
        </p:nvSpPr>
        <p:spPr>
          <a:xfrm>
            <a:off x="7330212" y="1510580"/>
            <a:ext cx="1216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F81BD"/>
                </a:solidFill>
              </a:rPr>
              <a:t>partner link type</a:t>
            </a:r>
            <a:endParaRPr sz="1000">
              <a:solidFill>
                <a:srgbClr val="4F81B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partnerLinkType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WSDL port types the business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offers to</a:t>
            </a:r>
            <a:r>
              <a:rPr lang="en"/>
              <a:t>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requires from</a:t>
            </a:r>
            <a:r>
              <a:rPr lang="en"/>
              <a:t> a partner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name of the partner link type within the scope of the WSDL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(typically) or one 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role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specifies the role of one of the communicating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unique name of the role within the partner link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portType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specifies WSDL port type the service acting in this role must offer</a:t>
            </a:r>
            <a:endParaRPr/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 - partnerLinkType - external service ~ CreditCard Service</a:t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311700" y="1929125"/>
            <a:ext cx="5204100" cy="304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&lt;wsdl:description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xmlns:plnk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http://docs.oasis-open.org/wsbpel/2.0/plnktype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&lt;plnk:partnerLinkType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"CreditCardLinkType"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&lt;plnk:role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"CreditCardServiceRole"</a:t>
            </a:r>
            <a:endParaRPr b="1" sz="11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portType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"cc:CreditCardPortType"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&lt;plnk:role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"CreditCardClientRole"</a:t>
            </a:r>
            <a:endParaRPr b="1" sz="11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portType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"pos:CreditCardCallbackPortType"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&lt;/plnk:partnerLinkType&gt;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&lt;/wsdl:description&gt;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6414025" y="1548125"/>
            <a:ext cx="1953000" cy="13296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CreditCard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Service</a:t>
            </a:r>
            <a:endParaRPr sz="1000"/>
          </a:p>
        </p:txBody>
      </p:sp>
      <p:sp>
        <p:nvSpPr>
          <p:cNvPr id="225" name="Google Shape;225;p29"/>
          <p:cNvSpPr/>
          <p:nvPr/>
        </p:nvSpPr>
        <p:spPr>
          <a:xfrm>
            <a:off x="6510875" y="2137426"/>
            <a:ext cx="1758300" cy="5763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CreditCard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PortType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414025" y="3444900"/>
            <a:ext cx="1953000" cy="13296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PurchaseOrder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Process</a:t>
            </a:r>
            <a:endParaRPr sz="1000"/>
          </a:p>
        </p:txBody>
      </p:sp>
      <p:sp>
        <p:nvSpPr>
          <p:cNvPr id="227" name="Google Shape;227;p29"/>
          <p:cNvSpPr/>
          <p:nvPr/>
        </p:nvSpPr>
        <p:spPr>
          <a:xfrm>
            <a:off x="6510875" y="4009575"/>
            <a:ext cx="1758300" cy="6465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CreditCardCallback</a:t>
            </a:r>
            <a:endParaRPr sz="1000"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PortType</a:t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228" name="Google Shape;228;p29"/>
          <p:cNvCxnSpPr/>
          <p:nvPr/>
        </p:nvCxnSpPr>
        <p:spPr>
          <a:xfrm>
            <a:off x="6691650" y="2707100"/>
            <a:ext cx="0" cy="1302600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29" name="Google Shape;229;p29"/>
          <p:cNvSpPr txBox="1"/>
          <p:nvPr/>
        </p:nvSpPr>
        <p:spPr>
          <a:xfrm>
            <a:off x="5502125" y="3099600"/>
            <a:ext cx="118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F81BD"/>
                </a:solidFill>
              </a:rPr>
              <a:t>partner link type</a:t>
            </a:r>
            <a:endParaRPr sz="1000">
              <a:solidFill>
                <a:srgbClr val="4F81BD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11700" y="1548125"/>
            <a:ext cx="466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PurchaseOrder Process WSDL: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 - partnerLinkType - business process ~ PurchaseOrder Process</a:t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433525" y="1934375"/>
            <a:ext cx="5319000" cy="242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&lt;wsdl:description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xmlns:plnk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http://docs.oasis-open.org/wsbpel/2.0/plnktype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&lt;plnk:partnerLinkType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"PurchaseOrderRequestLinkType"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&lt;plnk:role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"PurchaseOrderServiceRole"</a:t>
            </a:r>
            <a:endParaRPr b="1" sz="11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portType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"pos:PurchaseOrderPortType"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&lt;/plnk:partnerLinkType&gt;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&lt;/wsdl:description&gt;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6414025" y="3444900"/>
            <a:ext cx="1953000" cy="13296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PurchaseOrder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Process</a:t>
            </a:r>
            <a:endParaRPr sz="1000"/>
          </a:p>
        </p:txBody>
      </p:sp>
      <p:sp>
        <p:nvSpPr>
          <p:cNvPr id="239" name="Google Shape;239;p30"/>
          <p:cNvSpPr/>
          <p:nvPr/>
        </p:nvSpPr>
        <p:spPr>
          <a:xfrm>
            <a:off x="6510875" y="4009575"/>
            <a:ext cx="1758300" cy="646500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PurchaseOrder</a:t>
            </a:r>
            <a:endParaRPr sz="1000"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PortType</a:t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240" name="Google Shape;240;p30"/>
          <p:cNvCxnSpPr/>
          <p:nvPr/>
        </p:nvCxnSpPr>
        <p:spPr>
          <a:xfrm>
            <a:off x="6691650" y="2707100"/>
            <a:ext cx="0" cy="1302600"/>
          </a:xfrm>
          <a:prstGeom prst="straightConnector1">
            <a:avLst/>
          </a:prstGeom>
          <a:noFill/>
          <a:ln cap="flat" cmpd="sng" w="25400">
            <a:solidFill>
              <a:srgbClr val="4BAC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41" name="Google Shape;241;p30"/>
          <p:cNvSpPr txBox="1"/>
          <p:nvPr/>
        </p:nvSpPr>
        <p:spPr>
          <a:xfrm>
            <a:off x="5502125" y="3099600"/>
            <a:ext cx="1189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F81BD"/>
                </a:solidFill>
              </a:rPr>
              <a:t>partner link type</a:t>
            </a:r>
            <a:endParaRPr sz="1000">
              <a:solidFill>
                <a:srgbClr val="4F81BD"/>
              </a:solidFill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311700" y="1548125"/>
            <a:ext cx="466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PurchaseOrder Process WSDL:</a:t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223338" y="1843388"/>
            <a:ext cx="936600" cy="863700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1" anchor="b" bIns="45700" lIns="91425" spcFirstLastPara="1" rIns="91425" wrap="square" tIns="1414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</a:t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WS Technologies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XML messaging protocol for basic web service interoperability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WSDL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introduces common grammar for describing web services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UDDI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services publishing and discovery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root element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process </a:t>
            </a:r>
            <a:r>
              <a:rPr lang="en"/>
              <a:t>with four major sections: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partnerLinks </a:t>
            </a:r>
            <a:r>
              <a:rPr lang="en"/>
              <a:t>section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relationships from process to external partner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variables </a:t>
            </a:r>
            <a:r>
              <a:rPr lang="en"/>
              <a:t>section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declaration of process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faultHandlers </a:t>
            </a:r>
            <a:r>
              <a:rPr lang="en"/>
              <a:t>section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handlers for processing faults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activity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activity to be executed by the process</a:t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4311599" y="1646100"/>
            <a:ext cx="4520700" cy="185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&lt;process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8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</a:t>
            </a:r>
            <a:r>
              <a:rPr b="1" lang="en" sz="8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wsbpel/2.0/process</a:t>
            </a:r>
            <a:r>
              <a:rPr b="1" lang="en" sz="8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/executable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&lt;partnerLinks&gt;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&lt;/partnerLinks&gt;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&lt;variables&gt;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&lt;/variables&gt;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&lt;faultHandlers&gt;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&lt;/faultHandlers&gt;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{MAIN ACTIVITY} --&gt;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– Partner Link - External service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specified by 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partnerLink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a link between the process and a partner service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instance of a partner link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unique name of the partner link within the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partnerLinkType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reference to the partner link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myRole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references the role in the partner link type acted by the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partnerRole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references the role in the partner link type acted by the partner service</a:t>
            </a:r>
            <a:endParaRPr/>
          </a:p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4419600" y="1152475"/>
            <a:ext cx="4260300" cy="34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&lt;partnerLinks&gt;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&lt;partnerLink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"CreditCardLink"</a:t>
            </a:r>
            <a:endParaRPr b="1" sz="12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partnerLinkType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"pos:CreditCardLinkType"</a:t>
            </a:r>
            <a:endParaRPr b="1" sz="12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myRole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"CreditCardClientRole"</a:t>
            </a:r>
            <a:endParaRPr b="1" sz="12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partnerRole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"CreditCardServiceRole"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&lt;/partnerLinks&gt;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– Partner Link - Business process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specified by 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partnerLink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models a link between the process and a partner service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instance of a partner link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unique name of the partner link within the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partnerLinkType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reference to the partner link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myRole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references the role in the partner link type acted by the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partnerRole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references the role in the partner link type acted by the partner service</a:t>
            </a:r>
            <a:endParaRPr/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4449800" y="1152475"/>
            <a:ext cx="4382400" cy="34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&lt;partnerLinks&gt;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&lt;partnerLink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"PurchaseOrderRequestLink"</a:t>
            </a:r>
            <a:b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partnerLinkType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"pos:PurchaseOrderRequestLinkType"</a:t>
            </a:r>
            <a:b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myRole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"PurchaseOrderServerRole"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&lt;/partnerLinks&gt;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– Variable</a:t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variables hold data that constitute the state of the process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content type of the variable specified as WSDL message type, XSD element or XSD simple/complex 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messageType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reference to WSDL message type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reference to XSD element declaration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reference to XSD simple/complex type definition</a:t>
            </a:r>
            <a:endParaRPr/>
          </a:p>
        </p:txBody>
      </p:sp>
      <p:sp>
        <p:nvSpPr>
          <p:cNvPr id="280" name="Google Shape;28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4418050" y="1017725"/>
            <a:ext cx="4316700" cy="39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&lt;variables&gt;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&lt;variable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"PurchaseOrderMessage"</a:t>
            </a:r>
            <a:endParaRPr b="1" sz="10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"pos:PurchaseOrder"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&lt;variable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"CreditCardMessage"</a:t>
            </a:r>
            <a:endParaRPr b="1" sz="10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"cc:CreditCard"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&lt;variable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"CreditCardConfirmationMessage"</a:t>
            </a:r>
            <a:endParaRPr b="1" sz="10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"cc:CreditCardConfirmation"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&lt;variable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"InvoiceMessage"</a:t>
            </a:r>
            <a:endParaRPr b="1" sz="10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messageType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"pos:Invoice"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... 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&lt;/variables&gt;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Activities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specify the process itself (main activity) or fault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types of activities: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messaging activities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invoke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receive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reply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lang="en"/>
              <a:t>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structured activities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sequence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flow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/>
              <a:t>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fault activities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/>
              <a:t>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compensation activities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compensate</a:t>
            </a:r>
            <a:r>
              <a:rPr lang="en"/>
              <a:t>, …</a:t>
            </a:r>
            <a:endParaRPr/>
          </a:p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activities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receive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business process to receive a message from a partner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blocking activity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partnerLink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specifies port type of the process that is awaited to be invoked by the partner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operation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specifies operation of the port type that is awaited to be invoked by the partner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specifies variable where the arrival message will be assigned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createInstance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"yes"/"no" value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"yes" the activity creates new process instance</a:t>
            </a:r>
            <a:endParaRPr/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4311595" y="1173898"/>
            <a:ext cx="4601400" cy="27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&lt;receive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"PurchaseOrderRequestFromCustomer"</a:t>
            </a:r>
            <a:endParaRPr b="1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partnerLink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"PurchaseOrderRequestLink"</a:t>
            </a:r>
            <a:endParaRPr b="1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"processPurchaseOrder"</a:t>
            </a:r>
            <a:endParaRPr b="1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"PurchaseOrderMessage"</a:t>
            </a:r>
            <a:endParaRPr b="1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createInstance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"yes"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 Definition - activities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reply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business process to send a message in a reply to a message that was received by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receive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structure to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invoke</a:t>
            </a:r>
            <a:endParaRPr/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4571995" y="1152473"/>
            <a:ext cx="4446000" cy="237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&lt;reply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"InvoiceReplyToCustomer"</a:t>
            </a:r>
            <a:endParaRPr b="1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partnerLink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"PurchaseOrderRequestLink"</a:t>
            </a:r>
            <a:endParaRPr b="1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"processPurchaseOrder"</a:t>
            </a:r>
            <a:endParaRPr b="1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"InvoiceMessage"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activities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receive/reply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implements request/response message exchange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pair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more pairs, distinguish them by 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messageExchange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activities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invoke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process calls a partner service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invokes one-way or request-response operation on a partner's port type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partnerLink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specifies invoked partner port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operation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specifies invoked operation of the partner port type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inputVariable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specifies variable with the input message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outputVariable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specifies variable with the output message</a:t>
            </a:r>
            <a:endParaRPr/>
          </a:p>
        </p:txBody>
      </p:sp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0"/>
          <p:cNvSpPr txBox="1"/>
          <p:nvPr/>
        </p:nvSpPr>
        <p:spPr>
          <a:xfrm>
            <a:off x="4392675" y="1152475"/>
            <a:ext cx="4751400" cy="25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&lt;invoke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"CreditCardCheckInvoke"</a:t>
            </a:r>
            <a:endParaRPr b="1" sz="12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partnerLink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"CreditCardLink"</a:t>
            </a:r>
            <a:endParaRPr b="1" sz="12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"checkCreditCard"</a:t>
            </a:r>
            <a:endParaRPr b="1" sz="12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"CreditCardMessage"</a:t>
            </a:r>
            <a:endParaRPr b="1" sz="12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"CreditCardConfirmationMessage"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 Definition - activities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assign</a:t>
            </a:r>
            <a:endParaRPr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updating values of variables with new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copying data from one variable to another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construct new data and copy them to a variable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 validity checked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copy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endParaRPr/>
          </a:p>
        </p:txBody>
      </p:sp>
      <p:sp>
        <p:nvSpPr>
          <p:cNvPr id="326" name="Google Shape;32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1"/>
          <p:cNvSpPr txBox="1"/>
          <p:nvPr/>
        </p:nvSpPr>
        <p:spPr>
          <a:xfrm>
            <a:off x="4311600" y="1152475"/>
            <a:ext cx="3555900" cy="24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&lt;assign&gt;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&lt;copy&gt;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&lt;from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"c1"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&lt;to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"c2"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&lt;/copy&gt;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&lt;/assign&gt;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474" y="1111175"/>
            <a:ext cx="7278173" cy="39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 Automation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60275" y="3219925"/>
            <a:ext cx="4221900" cy="149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ordering of 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beginning and end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performed to achieve business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inputs and outputs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activities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assign</a:t>
            </a:r>
            <a:r>
              <a:rPr lang="en"/>
              <a:t> - variants</a:t>
            </a:r>
            <a:endParaRPr/>
          </a:p>
        </p:txBody>
      </p:sp>
      <p:sp>
        <p:nvSpPr>
          <p:cNvPr id="333" name="Google Shape;33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2"/>
          <p:cNvSpPr txBox="1"/>
          <p:nvPr/>
        </p:nvSpPr>
        <p:spPr>
          <a:xfrm>
            <a:off x="505375" y="1152475"/>
            <a:ext cx="3058800" cy="157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From v</a:t>
            </a:r>
            <a:r>
              <a:rPr lang="en"/>
              <a:t>ariable to variable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&lt;assign&gt;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&lt;copy&gt;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&lt;from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"c1"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&lt;to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"c2"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&lt;/copy&gt;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&lt;/assign&gt;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5413650" y="1152475"/>
            <a:ext cx="30588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From variable part (XPath) to variable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&lt;assign&gt;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&lt;copy&gt;</a:t>
            </a:r>
            <a:b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&lt;from&gt;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$c1/lines/line[1]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&lt;/from&gt;</a:t>
            </a:r>
            <a:b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&lt;to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"c2"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&lt;/copy&gt;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&lt;/assign&gt;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42"/>
          <p:cNvSpPr txBox="1"/>
          <p:nvPr/>
        </p:nvSpPr>
        <p:spPr>
          <a:xfrm>
            <a:off x="2153700" y="3129275"/>
            <a:ext cx="4836600" cy="163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From XSLT script to variable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&lt;assign&gt;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&lt;copy&gt;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&lt;from&gt;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bpel:doXslTransform(".../t.xsl", $c1)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&lt;/from&gt;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&lt;to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"c2"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&lt;/copy&gt;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&lt;/assign&gt;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/>
        </p:nvSpPr>
        <p:spPr>
          <a:xfrm>
            <a:off x="3089550" y="1000075"/>
            <a:ext cx="6054300" cy="39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&lt;sequence&gt;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&lt;receive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"PurchaseOrderRequestFromCustomer"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&lt;assign&gt;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&lt;copy&gt;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&lt;from&gt;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$PurchaseOrderMessage/creditCard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&lt;/from&gt;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&lt;to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"CreditCardMessage"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&lt;/copy&gt;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&lt;/assign&gt;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&lt;invoke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"CreditCardCheckInvoke"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&lt;assign&gt;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&lt;/assign&gt;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&lt;reply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"InvokeReplyToCustomer"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&lt;/sequence&gt;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sequence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311700" y="1152475"/>
            <a:ext cx="22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specifies activities to be performed sequentially</a:t>
            </a:r>
            <a:endParaRPr/>
          </a:p>
        </p:txBody>
      </p:sp>
      <p:sp>
        <p:nvSpPr>
          <p:cNvPr id="344" name="Google Shape;34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/>
        </p:nvSpPr>
        <p:spPr>
          <a:xfrm>
            <a:off x="3089550" y="1000075"/>
            <a:ext cx="6054300" cy="39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&lt;flow&gt;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&lt;sequence&gt;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&lt;invoke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"CreditCardCheckInvoke"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&lt;invoke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"ProcessPaymentInvoke"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&lt;/sequence&gt;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&lt;invoke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"CalculatePriceInvoke"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&lt;invoke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"LogisticsInvoke"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&lt;/flow&gt;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311700" y="1152475"/>
            <a:ext cx="22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specifies one or more activities to be performed concurrently</a:t>
            </a:r>
            <a:endParaRPr/>
          </a:p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/>
        </p:nvSpPr>
        <p:spPr>
          <a:xfrm>
            <a:off x="4893225" y="1000075"/>
            <a:ext cx="4250700" cy="39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&lt;flow&gt;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&lt;links&gt;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"PriceToPaymentLink"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&lt;/links&gt;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&lt;/flow&gt;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flow</a:t>
            </a:r>
            <a:r>
              <a:rPr lang="en"/>
              <a:t>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311700" y="1152475"/>
            <a:ext cx="425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declares synchronization dependency for 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identifies</a:t>
            </a:r>
            <a:r>
              <a:rPr lang="en"/>
              <a:t> dependency within flow</a:t>
            </a:r>
            <a:endParaRPr/>
          </a:p>
        </p:txBody>
      </p:sp>
      <p:sp>
        <p:nvSpPr>
          <p:cNvPr id="360" name="Google Shape;36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flow</a:t>
            </a:r>
            <a:r>
              <a:rPr lang="en"/>
              <a:t>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"/>
              <a:t>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source</a:t>
            </a:r>
            <a:endParaRPr/>
          </a:p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311700" y="1152475"/>
            <a:ext cx="41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activity may contain 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sources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targets</a:t>
            </a:r>
            <a:r>
              <a:rPr lang="en"/>
              <a:t>) with one or more child elements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establish synchronization relations via 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a given link, its target activities must wait until its source activities have finished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linkName</a:t>
            </a:r>
            <a:r>
              <a:rPr lang="en"/>
              <a:t> - specifies that the activity is source activity of the link</a:t>
            </a:r>
            <a:endParaRPr/>
          </a:p>
        </p:txBody>
      </p:sp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6"/>
          <p:cNvSpPr txBox="1"/>
          <p:nvPr/>
        </p:nvSpPr>
        <p:spPr>
          <a:xfrm>
            <a:off x="4061050" y="1152475"/>
            <a:ext cx="49602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&lt;flow&gt;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&lt;invoke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"CalculatePriceInvoke"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&lt;sources&gt;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&lt;source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"PriceToPaymentLink"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&lt;/sources&gt;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&lt;/invoke&gt;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&lt;/flow&gt;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/>
        </p:nvSpPr>
        <p:spPr>
          <a:xfrm>
            <a:off x="2640800" y="1152475"/>
            <a:ext cx="6350400" cy="38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&lt;flow&gt;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&lt;links&gt;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&lt;/links&gt;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&lt;sequence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&lt;sources&gt;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&lt;source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linkName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"XtoV"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&lt;transitionCondition&gt;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$c </a:t>
            </a:r>
            <a:r>
              <a:rPr lang="en" sz="1200">
                <a:solidFill>
                  <a:schemeClr val="dk1"/>
                </a:solidFill>
                <a:highlight>
                  <a:srgbClr val="FEFDE0"/>
                </a:highlight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1000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&lt;/transitionCondition&gt;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&lt;/source&gt;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&lt;source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linkName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"XtoW"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&lt;transitionCondition&gt;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$c </a:t>
            </a:r>
            <a:r>
              <a:rPr lang="en" sz="1200">
                <a:solidFill>
                  <a:schemeClr val="dk1"/>
                </a:solidFill>
                <a:highlight>
                  <a:srgbClr val="FEFDE0"/>
                </a:highlight>
                <a:latin typeface="Consolas"/>
                <a:ea typeface="Consolas"/>
                <a:cs typeface="Consolas"/>
                <a:sym typeface="Consolas"/>
              </a:rPr>
              <a:t>&amp;le;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1000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&lt;/transitionCondition&gt;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&lt;/source&gt;</a:t>
            </a:r>
            <a:endParaRPr sz="12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&lt;/sources&gt;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&lt;/sequence&gt;</a:t>
            </a:r>
            <a:b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&lt;/flow&gt;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flow</a:t>
            </a:r>
            <a:r>
              <a:rPr lang="en"/>
              <a:t>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transitionCondition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311700" y="1152475"/>
            <a:ext cx="21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transitionCondition </a:t>
            </a:r>
            <a:r>
              <a:rPr lang="en"/>
              <a:t>in source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logical expression specifying condition for setting the link to true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condition to "being finished"</a:t>
            </a:r>
            <a:endParaRPr/>
          </a:p>
        </p:txBody>
      </p:sp>
      <p:sp>
        <p:nvSpPr>
          <p:cNvPr id="376" name="Google Shape;37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/>
        </p:nvSpPr>
        <p:spPr>
          <a:xfrm>
            <a:off x="4140950" y="1152475"/>
            <a:ext cx="4880400" cy="349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&lt;process&gt;</a:t>
            </a:r>
            <a:b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&lt;flow&gt;</a:t>
            </a:r>
            <a:b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&lt;sequence&gt;</a:t>
            </a:r>
            <a:endParaRPr sz="11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&lt;invoke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"CreditCardCheckInvoke"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&lt;invoke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"ProcessPaymentInvoke"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	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&lt;targets&gt;</a:t>
            </a:r>
            <a:endParaRPr sz="11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	        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&lt;target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linkName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"PriceToPaymentLink"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	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&lt;/targets&gt;</a:t>
            </a:r>
            <a:endParaRPr sz="11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     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&lt;/invoke&gt;</a:t>
            </a:r>
            <a:endParaRPr sz="11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&lt;/sequence&gt;</a:t>
            </a:r>
            <a:endParaRPr sz="11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&lt;/flow&gt;</a:t>
            </a:r>
            <a:b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&lt;/process&gt;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flow</a:t>
            </a:r>
            <a:r>
              <a:rPr lang="en"/>
              <a:t>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"/>
              <a:t>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target</a:t>
            </a:r>
            <a:endParaRPr/>
          </a:p>
        </p:txBody>
      </p:sp>
      <p:sp>
        <p:nvSpPr>
          <p:cNvPr id="383" name="Google Shape;383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activity may contain 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sources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targets</a:t>
            </a:r>
            <a:r>
              <a:rPr lang="en"/>
              <a:t>) with one or more child elements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source</a:t>
            </a:r>
            <a:r>
              <a:rPr lang="en"/>
              <a:t> 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establish synchronization relations via 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a given link, its target activities must wait until its source activities have finished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attribute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linkName</a:t>
            </a:r>
            <a:r>
              <a:rPr lang="en"/>
              <a:t> - specifies that the activity is target activity of the 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/>
        </p:nvSpPr>
        <p:spPr>
          <a:xfrm>
            <a:off x="3348450" y="1152475"/>
            <a:ext cx="5643000" cy="38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&lt;flow&gt;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&lt;links&gt;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&lt;/links&gt;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&lt;sequence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&lt;targets&gt;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&lt;joinCondition&gt;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$XtoW and $YtoW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&lt;/joinCondition&gt;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&lt;target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"XtoW"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&lt;target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"YtoW"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&lt;/targets&gt;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&lt;/sequence&gt;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&lt;/flow&gt;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flow</a:t>
            </a:r>
            <a:r>
              <a:rPr lang="en"/>
              <a:t>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joinCondition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9"/>
          <p:cNvSpPr txBox="1"/>
          <p:nvPr>
            <p:ph idx="1" type="body"/>
          </p:nvPr>
        </p:nvSpPr>
        <p:spPr>
          <a:xfrm>
            <a:off x="311700" y="1152475"/>
            <a:ext cx="346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joinCondition </a:t>
            </a:r>
            <a:r>
              <a:rPr lang="en"/>
              <a:t>in targets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logical expression specifying waiting condition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is “or” on target links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activity can proceed when one of the target links is satisfied</a:t>
            </a:r>
            <a:endParaRPr/>
          </a:p>
        </p:txBody>
      </p:sp>
      <p:sp>
        <p:nvSpPr>
          <p:cNvPr id="392" name="Google Shape;39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26508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to select exactly one activity from given branches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branch = activity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contains logical expression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condition for first branch activity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other branch activity under a condition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last branch </a:t>
            </a:r>
            <a:endParaRPr/>
          </a:p>
        </p:txBody>
      </p:sp>
      <p:sp>
        <p:nvSpPr>
          <p:cNvPr id="399" name="Google Shape;39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0"/>
          <p:cNvSpPr txBox="1"/>
          <p:nvPr/>
        </p:nvSpPr>
        <p:spPr>
          <a:xfrm>
            <a:off x="2962450" y="1069225"/>
            <a:ext cx="5913000" cy="36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&lt;if&gt;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&lt;condition&gt;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$PaymentMessage/price </a:t>
            </a:r>
            <a:r>
              <a:rPr lang="en">
                <a:solidFill>
                  <a:schemeClr val="dk1"/>
                </a:solidFill>
                <a:highlight>
                  <a:srgbClr val="FEFDE0"/>
                </a:highlight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1000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&lt;/condition&gt;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&lt;invoke&gt;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&lt;/invoke&gt;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&lt;elseif&gt;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&lt;condition&gt;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$PaymentMessage/price </a:t>
            </a:r>
            <a:r>
              <a:rPr lang="en">
                <a:solidFill>
                  <a:schemeClr val="dk1"/>
                </a:solidFill>
                <a:highlight>
                  <a:srgbClr val="FEFDE0"/>
                </a:highlight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&lt;/condition&gt;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&lt;invoke&gt;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&lt;/invoke&gt;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&lt;/elseif&gt;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&lt;else&gt;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&lt;invoke&gt;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&lt;/invoke&gt;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&lt;/else&gt;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&lt;/if&gt;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311700" y="1152475"/>
            <a:ext cx="37788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used to define that the child activity is to be repeated as long as the specified condition is true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element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contains logical expression</a:t>
            </a:r>
            <a:endParaRPr sz="1400"/>
          </a:p>
        </p:txBody>
      </p:sp>
      <p:sp>
        <p:nvSpPr>
          <p:cNvPr id="407" name="Google Shape;40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1"/>
          <p:cNvSpPr txBox="1"/>
          <p:nvPr/>
        </p:nvSpPr>
        <p:spPr>
          <a:xfrm>
            <a:off x="4435825" y="1069225"/>
            <a:ext cx="4439400" cy="36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&lt;while&gt;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&lt;condition&gt;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$c1 </a:t>
            </a:r>
            <a:r>
              <a:rPr lang="en">
                <a:solidFill>
                  <a:schemeClr val="dk1"/>
                </a:solidFill>
                <a:highlight>
                  <a:srgbClr val="FEFDE0"/>
                </a:highlight>
                <a:latin typeface="Consolas"/>
                <a:ea typeface="Consolas"/>
                <a:cs typeface="Consolas"/>
                <a:sym typeface="Consolas"/>
              </a:rPr>
              <a:t>&amp;gt;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1000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&lt;/condition&gt;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&lt;sequence&gt;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&lt;invoke&gt;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&lt;/invoke&gt;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&lt;assign&gt;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&lt;from&gt;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&lt;/from&gt;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&lt;to&gt;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$c1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&lt;/to&gt;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&lt;/assign&gt;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&lt;/sequence&gt;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&lt;/while&gt;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474" y="1111175"/>
            <a:ext cx="7278173" cy="39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 Automation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795200" cy="372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WSDL provides only stateless model for particular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request-response message exchange,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uncorrelated one-way message 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model of business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of particular peer-to-peer message exchanges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request-response and/or one-way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stateful, long running interactions involving two or more parties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additional WS technologies to support automation of whole business processes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scope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allows definition of local partner links, variables and activities</a:t>
            </a:r>
            <a:endParaRPr/>
          </a:p>
        </p:txBody>
      </p:sp>
      <p:sp>
        <p:nvSpPr>
          <p:cNvPr id="415" name="Google Shape;41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Definition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forEach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53"/>
          <p:cNvSpPr txBox="1"/>
          <p:nvPr>
            <p:ph idx="1" type="body"/>
          </p:nvPr>
        </p:nvSpPr>
        <p:spPr>
          <a:xfrm>
            <a:off x="311700" y="1152475"/>
            <a:ext cx="31059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iterates its child scope exactly N+1 times where N =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finalCounterValue </a:t>
            </a:r>
            <a:r>
              <a:rPr lang="en" sz="1400"/>
              <a:t>-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startCounterValue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iterated activity is in the child scope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attribute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parallel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"yes"/"no" value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if "yes" iterations are performed in parallel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⬄ flow with N+1 activities each for one iteration</a:t>
            </a:r>
            <a:endParaRPr sz="1400"/>
          </a:p>
        </p:txBody>
      </p:sp>
      <p:sp>
        <p:nvSpPr>
          <p:cNvPr id="422" name="Google Shape;42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3"/>
          <p:cNvSpPr txBox="1"/>
          <p:nvPr/>
        </p:nvSpPr>
        <p:spPr>
          <a:xfrm>
            <a:off x="3512425" y="1069225"/>
            <a:ext cx="5362800" cy="36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&lt;forEach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parallel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"yes"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countername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"n"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&lt;startCounterValue&gt;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&lt;/startCounterValue&gt;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&lt;finalCounterValue&gt;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count($PurchaseOrder//item)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&lt;/finalCounterValue&gt;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&lt;scope&gt;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... variable $n with actual counter value ...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... iterated activity ...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&lt;/scope&gt;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&lt;/forEach&gt;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BPEL Concepts</a:t>
            </a:r>
            <a:endParaRPr/>
          </a:p>
        </p:txBody>
      </p:sp>
      <p:sp>
        <p:nvSpPr>
          <p:cNvPr id="429" name="Google Shape;42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 presented in this lecture: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fault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terminating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undoing already completed work (i.e. compensations)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partner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processes</a:t>
            </a:r>
            <a:endParaRPr/>
          </a:p>
        </p:txBody>
      </p:sp>
      <p:sp>
        <p:nvSpPr>
          <p:cNvPr id="430" name="Google Shape;43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 Orchestration and WS Choreography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 Orchestration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specifies an executable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 is a web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 of one party that controls the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WS-BPEL: Web Services Business Process Execution Language</a:t>
            </a:r>
            <a:endParaRPr b="1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 Choreography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specifies a sequence of messages among </a:t>
            </a:r>
            <a:r>
              <a:rPr lang="en"/>
              <a:t>collaborating </a:t>
            </a:r>
            <a:r>
              <a:rPr lang="en"/>
              <a:t>partners and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they should communicate with each other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an executable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particular view of any particular partner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WS-CDL: Web Services Choreography Description Language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WS-BPEL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WS-BPEL 2.0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Yet another WS-* standard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OASIS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 based language for orchestrating 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extensions to WSDL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process execution constructs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BPEL script (internal process specification)</a:t>
            </a:r>
            <a:r>
              <a:rPr lang="en"/>
              <a:t> </a:t>
            </a:r>
            <a:br>
              <a:rPr lang="en"/>
            </a:br>
            <a:r>
              <a:rPr lang="en"/>
              <a:t>+</a:t>
            </a:r>
            <a:r>
              <a:rPr lang="en"/>
              <a:t> WSDL document (external process specification)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Web Service implemented as orchestration of other Web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WSDL 1.1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WSDL 2.0 not supported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Business Process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005275" y="1114623"/>
            <a:ext cx="2879700" cy="5727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</a:rPr>
              <a:t>Receive Purchase Order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3005263" y="4358413"/>
            <a:ext cx="2879700" cy="4317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</a:rPr>
              <a:t>Send Invoice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84313" y="1958888"/>
            <a:ext cx="7921500" cy="215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5" name="Google Shape;105;p19"/>
          <p:cNvCxnSpPr>
            <a:stCxn id="102" idx="2"/>
            <a:endCxn id="104" idx="0"/>
          </p:cNvCxnSpPr>
          <p:nvPr/>
        </p:nvCxnSpPr>
        <p:spPr>
          <a:xfrm>
            <a:off x="4445125" y="1687323"/>
            <a:ext cx="0" cy="27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4" idx="2"/>
            <a:endCxn id="103" idx="0"/>
          </p:cNvCxnSpPr>
          <p:nvPr/>
        </p:nvCxnSpPr>
        <p:spPr>
          <a:xfrm>
            <a:off x="4445063" y="4117988"/>
            <a:ext cx="0" cy="24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/>
          <p:nvPr/>
        </p:nvSpPr>
        <p:spPr>
          <a:xfrm>
            <a:off x="628775" y="2173200"/>
            <a:ext cx="2232000" cy="60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Check Credit Card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28775" y="3388458"/>
            <a:ext cx="2232000" cy="60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Process Payment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09" name="Google Shape;109;p19"/>
          <p:cNvCxnSpPr>
            <a:stCxn id="107" idx="2"/>
            <a:endCxn id="108" idx="0"/>
          </p:cNvCxnSpPr>
          <p:nvPr/>
        </p:nvCxnSpPr>
        <p:spPr>
          <a:xfrm>
            <a:off x="1744775" y="2781600"/>
            <a:ext cx="0" cy="60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/>
          <p:nvPr/>
        </p:nvSpPr>
        <p:spPr>
          <a:xfrm>
            <a:off x="3292600" y="2173200"/>
            <a:ext cx="2232000" cy="8493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Calculate Purchase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Order Price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5958021" y="2173200"/>
            <a:ext cx="2232000" cy="6084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Arrange Logistics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112" name="Google Shape;112;p19"/>
          <p:cNvCxnSpPr>
            <a:stCxn id="110" idx="1"/>
            <a:endCxn id="108" idx="3"/>
          </p:cNvCxnSpPr>
          <p:nvPr/>
        </p:nvCxnSpPr>
        <p:spPr>
          <a:xfrm flipH="1">
            <a:off x="2860900" y="2597850"/>
            <a:ext cx="431700" cy="109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BPEL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BPEL process = Abstract Web Service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WSDL description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 types composed of operations with inputs and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operates only on the level of WSDL portTypes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binding to concrete services specified by WS-BPEL process description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binding is provided in deployment phase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orchestrates other web services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Exposition with WSDL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