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662FD9-9FEB-47CD-BD6E-296B671A07E8}">
  <a:tblStyle styleId="{F5662FD9-9FEB-47CD-BD6E-296B671A07E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8"/>
          </a:solidFill>
        </a:fill>
      </a:tcStyle>
    </a:wholeTbl>
    <a:band1H>
      <a:tcTxStyle/>
      <a:tcStyle>
        <a:fill>
          <a:solidFill>
            <a:srgbClr val="DBEACD"/>
          </a:solidFill>
        </a:fill>
      </a:tcStyle>
    </a:band1H>
    <a:band2H>
      <a:tcTxStyle/>
    </a:band2H>
    <a:band1V>
      <a:tcTxStyle/>
      <a:tcStyle>
        <a:fill>
          <a:solidFill>
            <a:srgbClr val="DBEAC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90C63F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90C63F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0C63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0C63F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fd6549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fd6549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fd6549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fd6549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18fd6549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18fd6549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left there is an EPR - endpoint reference. This can be, for instance, a standalone XML file somewhere on the Web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the right, there is a SOAP message (its headers) being sent to the service.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Note that the ReferenceParameters are really just copied from the EPR to the message, and tagged with an attribute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8fd6549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8fd6549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EPR can be located also directly in WSDL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8fd6549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8fd6549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should</a:t>
            </a:r>
            <a:r>
              <a:rPr lang="en"/>
              <a:t> cause the client to include the specified wsam:Actions in the SOAP messages being sent as part of the operation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18fd6549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18fd6549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8fd6549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8fd6549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8fd6549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8fd6549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8fd6549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8fd6549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8fd6549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8fd6549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18fd65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18fd65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SOAP for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message syntax - evelope contains headers (extensibilty mechanism) an body (application data payload)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message processing - SOAP message path, SOAP intermediaries, SOAP faults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SOAP abstracts from a specific message transport mechanism (HTTP, SMTP, JMS, …)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SOAP does not interfere with application data payload in body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18fd6549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18fd6549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8fd6549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8fd6549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18fd6549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18fd6549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18fd6549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18fd6549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18fd6549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18fd6549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Tokens often need to be referenced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either from another place in the same message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 from a different message, when they are, e.g. published somewhere on the Web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18fd6549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18fd6549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do we need to canonicalize XML anyway?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Problem: There are different ways of how to textually represent the same XML document (with the same meaning from XML point of view)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especially in presence of XML namespaces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Those different ways of representation would produce different hashes - different digital signatures - even if the meaning of the XML file is actually the same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can be caused, for example, by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changing the XML namespace prefix name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which does not change the meaning - the meaning is defined by the namespace URI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defining namespaces in different order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they are defined by XML attributes, which are not ordered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or on different levels of nesting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as in the slide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defining additional, unused namespaces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XML Canonicalization is a transformation, which should produce the same XML document representation from its various possibilities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Exclusive XML Canonicalization extends XML Canonicalization with handling of namespaces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8fd6549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8fd6549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canonicalize XML anyway?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Problem: There are different ways of how to textually represent the same XML document (with the same meaning from XML point of view)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especially in presence of XML namespaces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Those different ways of representation would produce different hashes - different digital signatures - even if the meaning of the XML file is actually the same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can be caused, for example, by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changing the XML namespace prefix name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which does not change the meaning - the meaning is defined by the namespace URI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defining namespaces in different order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are defined by XML attributes, which are not ordered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 on different levels of nesting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as in the slide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defining additional, unused namespaces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XML Canonicalization is a transformation, which should produce the same XML document representation from its various possibilities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Exclusive XML Canonicalization extends XML Canonicalization with handling of namespaces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18fd6549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18fd6549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18fd6549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18fd6549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ds:Signature is part of wsse:Security SOAP header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everything relevant is happening inside of ds:Signature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18fd6549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18fd6549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(sender) want to sign the SOAP Body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so that the receiver can make sure that it was not tempered with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We start with ds:Reference, which points to the XML element we want to sign (#myBody)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First, we need to canonicalize it. The method is specified in ds:Transforms (there can be multiple transforms applied to #myBody).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Second, we want to create a hash (or digest) of the canonicalized element. We specify the hash function in ds:DigestMethod. The result is in ds:DigestValue.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Now, the reference is complete. But we need to make sure that noone changes the reference (and hash) itself.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need to sign this reference, and the specification of the methods used to sign 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Therefore, we are now signing the whole ds:SignedInfo element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It is an XML element, so again, it needs to be canonicalized, and signed using SHA1 hash and RSA encryption, for which the key is referenced in ds:KeyInfo.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The resulting signature is in ds:SignatureValue.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Now, the recipient, using his RSA key (asymmetric encryption) can verify, that ds:SignedInfo was not tempered with, compute the hash in ds:DigestValue and know that #myBody was not tempered with.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8fd6549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8fd654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had WSDL for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specification of a WS Interface - abstract and concrete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XML elements used in messages, operations consisting of messages, port types/interfaces consisting of operations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binding to specific message transport protocols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ability to generate a client just based on WSDL (e.g. in SoapUI, but also in Java, C#, etc.)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again extensibility mechanism - you can add protocol specific parts to WSDL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18fd6549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18fd6549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9fb8c5b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9fb8c5b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718fd6549e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718fd6549e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deals with confidentiality = I do not want a part of the message to be readable by intermediaries.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case the original data in S11:Body is encrypted, and swapped for xenc:EncryptedData for transport.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sides have a pre-shared, symmetric key identified by ds:KeyInfo.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is therefore able to identify the used key, decrypt the data, and put it back in the message unencrypted for further processing.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usually done automatically - the application can be unaware of this.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8fd6549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8fd6549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body part here is the same, encrypted.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difference is that now we do not have a pre-shared symmetric key between the sender and the receiver.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the symmetric key itself will be encrypted using an asymmetric key pair (sender and receiver each have a public/private key pair)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 creates a symmetric key and encrypts the body part, the same as before.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key is encrypted using receiver’s public key, so that only they can decrypt it using their private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wsse:SecurityTokenReference then points to the receiver’s public key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18fd6549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18fd6549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18fd6549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18fd6549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18fd6549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18fd6549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18fd6549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18fd6549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not define specific policies.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a framework, how to work with specific policies.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8fd6549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8fd6549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18fd6549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18fd6549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is a set of (consists of) policy alternatives.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policy alternative is a set of (consists of) policy assertions.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18fd654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18fd654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WS-* is a set of de-facto standards for W3C-style web services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exploit the extensibility capabilities of SOAP and WSDL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WS-* address various functionalities not covered by SOAP and WSDL, but required by </a:t>
            </a:r>
            <a:r>
              <a:rPr lang="en"/>
              <a:t>implementers</a:t>
            </a:r>
            <a:r>
              <a:rPr lang="en"/>
              <a:t> of W3C-style WSs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are exactly what the RESTful WSs do not have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Transactions, security, dynamic addressing, policy expressions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18fd6549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18fd6549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 we can see a specific policy - specified by WS-SecurityPolicy - expressed using the WS-Policy framework.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policy has 2 alternatives. Each alternative has one assertion.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one says, that message body needs to be signed.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one says, that message body needs to be encrypted.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policy operator ExactlyOne means, that exectly one of the alternatives needs to be satisfied, i.e. the message body needs to be either signed xor encrypted.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8fd6549e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8fd6549e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18fd6549e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18fd6549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18fd6549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18fd6549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18fd6549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18fd6549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expressions are equivalent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718fd6549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718fd6549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two expressions are equivalent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18fd6549e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18fd6549e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two expressions are equivalent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718fd6549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718fd6549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two expressions are equivalent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8fd6549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8fd6549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two expressions are equivalent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718fd6549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718fd6549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wsu:Id is relative to the Policy document URL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8fd6549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18fd6549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8fd6549e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8fd6549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policy has ID assigned (wsu:Id).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and third policy include the first one via wsp:PolicyReference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18fd6549e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18fd6549e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18fd6549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18fd6549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 can be attached to any XML element 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wsp:PolicyURIs</a:t>
            </a:r>
            <a:r>
              <a:rPr lang="en"/>
              <a:t> attribute.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attribute contains a list of URIs of policies.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policies are merged.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718fd6549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718fd6549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 of attaching policies.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wsp:PolicyReference</a:t>
            </a:r>
            <a:r>
              <a:rPr lang="en"/>
              <a:t> element with URI attribute.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18fd6549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18fd6549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 another alternative - without changing the target XML using an external XML document stating, to what is the policy attached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wsp:AppliesTo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18fd6549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18fd6549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18fd6549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18fd6549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18fd6549e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18fd6549e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Policies can be attached to any element in WSDL.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given WSDL element, this is how to compute the merged policy (e.g. from which other WSDL elements the policies need to be merged).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18fd6549e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18fd6549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18fd6549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18fd6549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Backed by big players - MS, IBM, Sun, 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8fd6549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8fd6549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ReplyTo - example of an Endpoint reference (EPR). The client here fills in the address, saying where the reply should be sent (i.e. it does not have to be the same client)</a:t>
            </a:r>
            <a:br>
              <a:rPr lang="en"/>
            </a:br>
            <a:r>
              <a:rPr lang="en"/>
              <a:t>Action - IRI of message in WSDL interface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8fd654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8fd654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fd654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fd654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creativecommons.org/licenses/by/4.0/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oasis-open.org/committees/tc_home.php?wg_abbrev=wss" TargetMode="External"/><Relationship Id="rId4" Type="http://schemas.openxmlformats.org/officeDocument/2006/relationships/hyperlink" Target="http://www.oasis-open.org/committees/download.php/16790/wss-v1.1-spec-os-SOAPMessageSecurity.pdf" TargetMode="External"/><Relationship Id="rId10" Type="http://schemas.openxmlformats.org/officeDocument/2006/relationships/hyperlink" Target="http://www.oasis-open.org/committees/download.php/16672/wss-v1.1-spec-os-SwAProfile.pdf" TargetMode="External"/><Relationship Id="rId9" Type="http://schemas.openxmlformats.org/officeDocument/2006/relationships/hyperlink" Target="http://www.oasis-open.org/committees/download.php/16687/oasis-wss-rel-token-profile-1.1.pdf" TargetMode="External"/><Relationship Id="rId5" Type="http://schemas.openxmlformats.org/officeDocument/2006/relationships/hyperlink" Target="http://www.oasis-open.org/committees/download.php/16782/wss-v1.1-spec-os-UsernameTokenProfile.pdf" TargetMode="External"/><Relationship Id="rId6" Type="http://schemas.openxmlformats.org/officeDocument/2006/relationships/hyperlink" Target="http://www.oasis-open.org/committees/download.php/16785/wss-v1.1-spec-os-x509TokenProfile.pdf" TargetMode="External"/><Relationship Id="rId7" Type="http://schemas.openxmlformats.org/officeDocument/2006/relationships/hyperlink" Target="http://www.oasis-open.org/committees/download.php/16768/wss-v1.1-spec-os-SAMLTokenProfile.pdf" TargetMode="External"/><Relationship Id="rId8" Type="http://schemas.openxmlformats.org/officeDocument/2006/relationships/hyperlink" Target="http://www.oasis-open.org/committees/download.php/16788/wss-v1.1-spec-os-KerberosTokenProfile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w3.org/2001/XMLSchem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w3.org/TR/xmldsig-core/" TargetMode="External"/><Relationship Id="rId4" Type="http://schemas.openxmlformats.org/officeDocument/2006/relationships/hyperlink" Target="https://www.w3.org/TR/xml-exc-c14n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b.example" TargetMode="External"/><Relationship Id="rId4" Type="http://schemas.openxmlformats.org/officeDocument/2006/relationships/hyperlink" Target="http://a.example" TargetMode="External"/><Relationship Id="rId5" Type="http://schemas.openxmlformats.org/officeDocument/2006/relationships/hyperlink" Target="http://b.example" TargetMode="External"/><Relationship Id="rId6" Type="http://schemas.openxmlformats.org/officeDocument/2006/relationships/hyperlink" Target="http://a.example" TargetMode="External"/><Relationship Id="rId7" Type="http://schemas.openxmlformats.org/officeDocument/2006/relationships/hyperlink" Target="http://b.examp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.org/TR/xml-c14n/" TargetMode="External"/><Relationship Id="rId4" Type="http://schemas.openxmlformats.org/officeDocument/2006/relationships/hyperlink" Target="https://www.w3.org/TR/xml-c14n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fabrikam123.com/payload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w3.org/2001/10/xml-exc-c14n#" TargetMode="External"/><Relationship Id="rId4" Type="http://schemas.openxmlformats.org/officeDocument/2006/relationships/hyperlink" Target="http://www.w3.org/2001/10/xml-exc-c14n#" TargetMode="External"/><Relationship Id="rId11" Type="http://schemas.openxmlformats.org/officeDocument/2006/relationships/hyperlink" Target="http://www.fabrikam123.com/payloads" TargetMode="External"/><Relationship Id="rId10" Type="http://schemas.openxmlformats.org/officeDocument/2006/relationships/hyperlink" Target="http://www.w3.org/2000/09/xmldsig#sha1%22/" TargetMode="External"/><Relationship Id="rId9" Type="http://schemas.openxmlformats.org/officeDocument/2006/relationships/hyperlink" Target="http://www.w3.org/2000/09/xmldsig#sha1%22/" TargetMode="External"/><Relationship Id="rId5" Type="http://schemas.openxmlformats.org/officeDocument/2006/relationships/hyperlink" Target="http://www.w3.org/2000/09/xmldsig#rsa-sha1%22/" TargetMode="External"/><Relationship Id="rId6" Type="http://schemas.openxmlformats.org/officeDocument/2006/relationships/hyperlink" Target="http://www.w3.org/2000/09/xmldsig#rsa-sha1%22/" TargetMode="External"/><Relationship Id="rId7" Type="http://schemas.openxmlformats.org/officeDocument/2006/relationships/hyperlink" Target="http://www.w3.org/2001/10/xml-exc-c14n#%22/" TargetMode="External"/><Relationship Id="rId8" Type="http://schemas.openxmlformats.org/officeDocument/2006/relationships/hyperlink" Target="http://www.w3.org/2001/10/xml-exc-c14n#%2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etrzby.cz/cs/technicka-specifikace" TargetMode="External"/><Relationship Id="rId4" Type="http://schemas.openxmlformats.org/officeDocument/2006/relationships/hyperlink" Target="http://www.etrzby.cz/assets/cs/prilohy/CZ1212121218.valid.v3.1.x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w3.org/2001/04/xmlenc#rsa-1_5%22/" TargetMode="External"/><Relationship Id="rId4" Type="http://schemas.openxmlformats.org/officeDocument/2006/relationships/hyperlink" Target="http://www.w3.org/2001/04/xmlenc#rsa-1_5%22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w3.org/TR/2007/REC-ws-policy-20070904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docs.oasis-open.org/ws-sx/ws-securitypolicy/200702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w3.org/TR/ws-policy-attach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docs.oasis-open.org/ws-dd/discovery/1.1/os/wsdd-discovery-1.1-spec-os.html" TargetMode="External"/><Relationship Id="rId4" Type="http://schemas.openxmlformats.org/officeDocument/2006/relationships/hyperlink" Target="https://www.w3.org/TR/ws-metadata-exchange/" TargetMode="External"/><Relationship Id="rId5" Type="http://schemas.openxmlformats.org/officeDocument/2006/relationships/hyperlink" Target="http://docs.oasis-open.org/ws-rx/wsrm/200702/wsrm-1.2-spec-os.pdf" TargetMode="External"/><Relationship Id="rId6" Type="http://schemas.openxmlformats.org/officeDocument/2006/relationships/hyperlink" Target="http://docs.oasis-open.org/ws-sx/ws-secureconversation/200512/ws-secureconversation-1.3-os.html" TargetMode="External"/><Relationship Id="rId7" Type="http://schemas.openxmlformats.org/officeDocument/2006/relationships/hyperlink" Target="http://docs.oasis-open.org/ws-sx/ws-securitypolicy/200702/ws-securitypolicy-1.2-spec-os.html" TargetMode="External"/><Relationship Id="rId8" Type="http://schemas.openxmlformats.org/officeDocument/2006/relationships/hyperlink" Target="http://docs.oasis-open.org/ws-sx/ws-trust/v1.4/ws-trus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3.org/TR/ws-addr-cor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w3.org/2003/05/soap-envelope" TargetMode="External"/><Relationship Id="rId4" Type="http://schemas.openxmlformats.org/officeDocument/2006/relationships/hyperlink" Target="http://www.w3.org/2005/08/address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w3.org/2003/05/soap-envelope" TargetMode="External"/><Relationship Id="rId4" Type="http://schemas.openxmlformats.org/officeDocument/2006/relationships/hyperlink" Target="http://www.w3.org/2005/08/address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WS-*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Services</a:t>
            </a:r>
            <a:br>
              <a:rPr lang="en"/>
            </a:br>
            <a:br>
              <a:rPr lang="en"/>
            </a:br>
            <a:r>
              <a:rPr lang="en"/>
              <a:t>Jakub Klímek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67150" y="4598150"/>
            <a:ext cx="7182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 is licensed under a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Creative Commons Attribution 4.0 International License</a:t>
            </a:r>
            <a:r>
              <a:rPr lang="en"/>
              <a:t>.</a:t>
            </a:r>
            <a:endParaRPr/>
          </a:p>
        </p:txBody>
      </p:sp>
      <p:pic>
        <p:nvPicPr>
          <p:cNvPr id="57" name="Google Shape;57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000" y="4639838"/>
            <a:ext cx="1074806" cy="3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- Endpoint Reference (EPR)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Endpoint References usage scenarios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generation and customization of service endpoint descriptions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WSDL description is static!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Referencing service instances created as result of interactions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created at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Flexible exchange of endpoint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tightly coupled environments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- Endpoint Reference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Absolute IRI - address of the endpoint</a:t>
            </a:r>
            <a:endParaRPr/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anonymous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endpoints which cannot be located with a meaningful IRI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Messages to EPRs with this address must not be sent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Typically for reply or fault endpoint =&gt; no reply/fault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opaque to users, </a:t>
            </a:r>
            <a:r>
              <a:rPr i="1" lang="en"/>
              <a:t>copied to messages as-is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behavior, policies, capabilities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SOAP 1.2 Binding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11700" y="1017725"/>
            <a:ext cx="4724400" cy="39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&lt;wsa:EndpointReference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http://www.w3.org/2005/08/addressing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http://www.w3.org/2007/05/addressing/metadata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xmlns:fabrikam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&lt;wsa:Address&gt;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http://example.com/fabrikam/acct</a:t>
            </a:r>
            <a:br>
              <a:rPr b="1"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&lt;/wsa:Address&gt;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&lt;wsa:Metadata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xmlns:wsdli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http://www.w3.org/ns/wsdl-instance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wsdli:wsdlLocation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</a:t>
            </a:r>
            <a:b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http://example.com/fabrikam/fabrikam.wsdl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&lt;wsam:InterfaceName&gt;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fabrikam:Inventory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&lt;/wsam:InterfaceName&gt;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&lt;/wsa:Metadata&gt;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&lt;wsa:ReferenceParameters&gt;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&lt;fabrikam:CustomerKey&gt;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123456789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&lt;/fabrikam:CustomerKey&gt;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&lt;fabrikam:ShoppingCart&gt;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ABCDEFG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&lt;/fabrikam:ShoppingCart&gt;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&lt;/wsa:ReferenceParameters&gt;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&lt;/wsa:EndpointReference&gt;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437450" y="1017725"/>
            <a:ext cx="45837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&lt;S:Envelope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http://www.w3.org/2003/05/soap-envelope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http://www.w3.org/2005/08/addressing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xmlns:fabrikam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…</a:t>
            </a:r>
            <a:b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&lt;wsa:To&gt;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http://example.com/fabrikam/acct</a:t>
            </a:r>
            <a:br>
              <a:rPr b="1"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&lt;/wsa:To&gt;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&lt;wsa:Action&gt;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&lt;/wsa:Action&gt;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&lt;fabrikam:CustomerKey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wsa:IsReferenceParameter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123456789</a:t>
            </a:r>
            <a:b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&lt;/fabrikam:CustomerKey&gt;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&lt;fabrikam:ShoppingCart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wsa:IsReferenceParameter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ABCDEFG</a:t>
            </a:r>
            <a:b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&lt;/fabrikam:ShoppingCart&gt;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&lt;/S:Envelope&gt;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2448925" y="2863825"/>
            <a:ext cx="2187900" cy="642300"/>
          </a:xfrm>
          <a:prstGeom prst="leftArrowCallout">
            <a:avLst>
              <a:gd fmla="val 25000" name="adj1"/>
              <a:gd fmla="val 25000" name="adj2"/>
              <a:gd fmla="val 25000" name="adj3"/>
              <a:gd fmla="val 68655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WSDL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5656725" y="2251550"/>
            <a:ext cx="3026100" cy="7779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Identifies the WS-Addressing reference parameter</a:t>
            </a:r>
            <a:endParaRPr/>
          </a:p>
        </p:txBody>
      </p:sp>
      <p:cxnSp>
        <p:nvCxnSpPr>
          <p:cNvPr id="140" name="Google Shape;140;p24"/>
          <p:cNvCxnSpPr/>
          <p:nvPr/>
        </p:nvCxnSpPr>
        <p:spPr>
          <a:xfrm flipH="1" rot="10800000">
            <a:off x="2795150" y="3607900"/>
            <a:ext cx="1980300" cy="8316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EPR in WSDL</a:t>
            </a:r>
            <a:endParaRPr/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457200" y="1169175"/>
            <a:ext cx="8229600" cy="3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"myService"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"tns:myServiceInterface"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&lt;endpoint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myServiceEndpoint"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"tns:myServiceInterfaceSOAPBinding"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"http://yoursite.com/MyService"</a:t>
            </a:r>
            <a:r>
              <a:rPr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&lt;wsa:EndpointReference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http://www.w3.org/2005/08/addressing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&lt;wsa:Address&gt;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http://yoursite.com/MyService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&lt;/wsa:Address&gt;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&lt;/wsa:EndpointReference&gt;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Action in WSDL</a:t>
            </a:r>
            <a:endParaRPr/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457200" y="1017725"/>
            <a:ext cx="8229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&lt;description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targetNamespace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"http://greath.example.com/2004/schemas/resSvc"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&lt;interface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"reservationInterface"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&lt;operation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"opCheckAvailability"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"http://www.w3.org/ns/wsdl/in-out"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&lt;input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"tns:checkAvailability"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messageLabel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"In"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wsam:Action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"http://greath.example.com/.../opCheckAvailability"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&lt;output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"tns:checkAvailabilityResponse"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messageLabel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"Out"</a:t>
            </a:r>
            <a:b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wsam:Action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"http://greath.example.com/.../opCheckAvailabilityResponse"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&lt;/operation&gt;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&lt;/interface&gt;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…</a:t>
            </a:r>
            <a:b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&lt;/description&gt;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</a:t>
            </a:r>
            <a:endParaRPr/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Why?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is the caller?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they prove their identity?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Confidentiality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Making sure no one can read the message in transit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Detecting / Preventing changes to the message in transit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SSL (HTTPS)?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Provides: Point to point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need: End to end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when passing through Intermediaries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Set of OASIS Standard Specifications</a:t>
            </a:r>
            <a:r>
              <a:rPr lang="en"/>
              <a:t> (2006)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WS-Security Core Specification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Username Token Profile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X.509 Token Profile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SAML Token profile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Kerberos Token Profile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Rights Expression Language (REL) Token Profile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SOAP with Attachments (SWA) Profile 1.1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SOAP Security Header - Example</a:t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/>
        </p:nvSpPr>
        <p:spPr>
          <a:xfrm>
            <a:off x="311700" y="1017722"/>
            <a:ext cx="82296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SOAP:role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SOAP:mustUnderstand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&lt;wsse:UsernameToken&gt;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    …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&lt;/wsse:UsernameToken&gt;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…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"MsgBody"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SOAP Body data --&gt;</a:t>
            </a:r>
            <a:b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&lt;/SOAP:Body&gt;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&lt;/SOAP:Envelope&gt;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3913050" y="2313238"/>
            <a:ext cx="2917500" cy="18723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may be multiple Security headers, e.g. targeting different roles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Security tokens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for authentication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Username/Password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Kerberos tickets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X.509 certificates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SOAP reminder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86750" y="1017725"/>
            <a:ext cx="87705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&lt;soap:Envelope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http://schemas.xmlsoap.org/soap/envelope/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xmlns:xsi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http://www.w3.org/2001/XMLSchema-instance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xmlns:xsd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http://www.w3.org/2001/XMLSchema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&lt;RequesterCredentials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&lt;Credentials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paypal_1206382697_biz_api1.paypal.com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&lt;/Username&gt;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&lt;Password&gt;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5CX9UDFSF2ZK7UYW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&lt;/Password&gt;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&lt;Signature&gt;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AFcWxV3C7fdsdfsSFDS2342l31ApeELK3f4pOMPrCWOWerIYKvXni9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&lt;/Signature&gt;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&lt;/Credentials&gt;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&lt;/RequesterCredentials&gt;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&lt;/soap:Header&gt;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"urn:ebay:api:PayPalAPI"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&lt;Version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57.0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&lt;/Version&gt;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&lt;DoDirectPaymentRequestDetails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"urn:ebay:apis:eBLBaseComponents"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&lt;PaymentAction&gt;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Sale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&lt;/PaymentAction&gt;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&lt;PaymentDetails&gt;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&lt;OrderTotal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212.07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&lt;/OrderTotal&gt;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&lt;ItemTotal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currencyID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"USD"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198.39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&lt;/ItemTotal&gt;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Security tokens: Username/Password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311700" y="1017723"/>
            <a:ext cx="82296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&lt;wsse:UsernameToken&gt;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&lt;wsse:Username&gt;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MyName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&lt;wsse:Password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"PasswordText"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MyPass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&lt;/wsse:Password&gt;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&lt;/wsse:UsernameToken&gt;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3438300" y="2403675"/>
            <a:ext cx="3940500" cy="1341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Visible password!</a:t>
            </a:r>
            <a:br>
              <a:rPr lang="en" sz="1800"/>
            </a:br>
            <a:r>
              <a:rPr lang="en" sz="1800"/>
              <a:t>Usable only when SSL is enough.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WS-Security - Security tokens: Username/Password</a:t>
            </a:r>
            <a:endParaRPr/>
          </a:p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311700" y="1017719"/>
            <a:ext cx="82296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&lt;wsse:UsernameToken&gt;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&lt;wsse:Username&gt;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MyName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&lt;wsse:Password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"PasswordDigest"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fm6SuM0RpIIhBQFgmESjdim/yj0=</a:t>
            </a:r>
            <a:b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&lt;/wsse:Password&gt;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&lt;/wsse:UsernameToken&gt;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2601750" y="2887325"/>
            <a:ext cx="3940500" cy="13413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SHA-1. Password no longer visible, but the hash is enough to fake the sender.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Security tokens: Username/Password</a:t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311700" y="1017721"/>
            <a:ext cx="82296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&lt;wsse:UsernameToken&gt;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&lt;wsse:Username&gt;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MyName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&lt;wsse:Password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"PasswordDigest"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fm6SuM0RpIIhBQFgmESjdim/yj0=</a:t>
            </a:r>
            <a:b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&lt;/wsse:Password&gt;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&lt;wsse:Nonce&gt;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Pj+EzE2y5ckMDx5ovEvzWw==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&lt;/wsse:Nonce&gt;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&lt;wsse:Created&gt;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2004-05-11T12:05:16Z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&lt;/wsse:Created&gt;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&lt;/wsse:UsernameToken&gt;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6904850" y="2675350"/>
            <a:ext cx="2057400" cy="63630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</a:t>
            </a:r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2165550" y="3458425"/>
            <a:ext cx="5240100" cy="11286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Attacker could still copy the whole token</a:t>
            </a:r>
            <a:br>
              <a:rPr lang="en" sz="1800"/>
            </a:br>
            <a:r>
              <a:rPr lang="en" sz="1800"/>
              <a:t>=&gt; Unique Nonce, keeping of Nonce history</a:t>
            </a:r>
            <a:endParaRPr sz="1800"/>
          </a:p>
        </p:txBody>
      </p:sp>
      <p:sp>
        <p:nvSpPr>
          <p:cNvPr id="215" name="Google Shape;215;p34"/>
          <p:cNvSpPr/>
          <p:nvPr/>
        </p:nvSpPr>
        <p:spPr>
          <a:xfrm>
            <a:off x="147575" y="1069125"/>
            <a:ext cx="7493700" cy="869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Password_Digest = Base64(SHA-1(Nonce + Created + Password))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WS-Security - Security tokens: Binary token</a:t>
            </a:r>
            <a:endParaRPr/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311700" y="1017721"/>
            <a:ext cx="82296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&lt;wsse:BinarySecurityToken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"http://docs.oasis-open.org/wss/2004/01/oasis-200401-wss-wssecurity-utility-1.0.xsd"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"...#X509v3"</a:t>
            </a:r>
            <a:endParaRPr b="1" sz="18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EncodingType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"...#Base64Binary"</a:t>
            </a:r>
            <a:endParaRPr b="1" sz="1800">
              <a:solidFill>
                <a:srgbClr val="8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"X509Token"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MIIEZzCCA9CgAwIBAgIQEmtJZc0rqrKh5i...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&lt;/wsse:BinarySecurityToken&gt;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5"/>
          <p:cNvSpPr/>
          <p:nvPr/>
        </p:nvSpPr>
        <p:spPr>
          <a:xfrm>
            <a:off x="3988200" y="2418300"/>
            <a:ext cx="4844100" cy="612000"/>
          </a:xfrm>
          <a:prstGeom prst="leftArrowCallout">
            <a:avLst>
              <a:gd fmla="val 25000" name="adj1"/>
              <a:gd fmla="val 25000" name="adj2"/>
              <a:gd fmla="val 25000" name="adj3"/>
              <a:gd fmla="val 76180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&lt;wsse:SecurityTokenReference&gt;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1948950" y="3959675"/>
            <a:ext cx="5246100" cy="612000"/>
          </a:xfrm>
          <a:prstGeom prst="rect">
            <a:avLst/>
          </a:prstGeom>
          <a:noFill/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Base64 encoding: each character represents 6 bits of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Security Token Reference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Reference (URI)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&lt;wsse:SecurityTokenReference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&lt;wsse:Reference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&lt;/wsse:SecurityTokenReference&gt;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Identifier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&lt;wsse:SecurityTokenReference&gt;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b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&lt;wsse:KeyIdentifier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http://docs.oasis-open.org/wss/oasis-wss-soap-message-security-1.1#ThumbPrintSHA1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LKiQ/CmFrJDJqCLFcjlhIsmZ/+0=</a:t>
            </a:r>
            <a:b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&lt;/wsse:KeyIdentifier&gt;</a:t>
            </a: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&lt;/wsse:SecurityTokenReference&gt;</a:t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412875" y="2687458"/>
            <a:ext cx="2169300" cy="1393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anywhere on the Web, not only in the message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5008350" y="3272775"/>
            <a:ext cx="3464100" cy="10371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sides have a pre-shared key identified by this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Signature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XML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 2013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also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Exclusive XML Canonicalization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W3C Recommendation 2002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Deals with Integrity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ensures the message was not tempered with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Detour: Exclusive XML Canonicalization: Problem</a:t>
            </a:r>
            <a:endParaRPr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8"/>
          <p:cNvSpPr txBox="1"/>
          <p:nvPr/>
        </p:nvSpPr>
        <p:spPr>
          <a:xfrm>
            <a:off x="311700" y="1017725"/>
            <a:ext cx="4516200" cy="1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&lt;n1:elem1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xmlns:n1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http://b.example</a:t>
            </a:r>
            <a:r>
              <a:rPr b="1" lang="en" sz="15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content</a:t>
            </a:r>
            <a:b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&lt;/n1:elem1&gt;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4785100" y="1123875"/>
            <a:ext cx="3445200" cy="576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48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subdocument</a:t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4785100" y="2283600"/>
            <a:ext cx="3445200" cy="576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48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Enveloped (e.g. SOAP)</a:t>
            </a:r>
            <a:endParaRPr/>
          </a:p>
        </p:txBody>
      </p:sp>
      <p:sp>
        <p:nvSpPr>
          <p:cNvPr id="251" name="Google Shape;251;p38"/>
          <p:cNvSpPr/>
          <p:nvPr/>
        </p:nvSpPr>
        <p:spPr>
          <a:xfrm>
            <a:off x="4785100" y="3592225"/>
            <a:ext cx="3445200" cy="107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48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Extracted (e.g. XPath) and</a:t>
            </a:r>
            <a:br>
              <a:rPr lang="en"/>
            </a:br>
            <a:r>
              <a:rPr lang="en"/>
              <a:t>Applied Canonical XML</a:t>
            </a:r>
            <a:br>
              <a:rPr lang="en"/>
            </a:br>
            <a:br>
              <a:rPr lang="en"/>
            </a:br>
            <a:r>
              <a:rPr lang="en"/>
              <a:t>Meaning unchanged, but it generates a different signature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311700" y="3715625"/>
            <a:ext cx="500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&lt;n1:elem1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http://a.example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http://b.example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content</a:t>
            </a:r>
            <a:b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&lt;/n1:elem1&gt;</a:t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311700" y="2174625"/>
            <a:ext cx="4674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&lt;n0:pdu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http://a.example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&lt;n1:elem1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xmlns:n1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 u="sng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http://b.example</a:t>
            </a:r>
            <a:r>
              <a:rPr b="1" lang="en" sz="1500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	content</a:t>
            </a:r>
            <a:b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&lt;/n1:elem1&gt;</a:t>
            </a:r>
            <a:b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&lt;/n0:pdu&gt;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Detour: Exclusive XML Canonicalization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</a:t>
            </a:r>
            <a:r>
              <a:rPr lang="en" u="sng">
                <a:solidFill>
                  <a:schemeClr val="hlink"/>
                </a:solidFill>
                <a:hlinkClick r:id="rId3"/>
              </a:rPr>
              <a:t>Canonical XML</a:t>
            </a:r>
            <a:r>
              <a:rPr lang="en"/>
              <a:t> with namespace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Canonical 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 2008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method for determining whether two documents are identical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attribute ordering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whitespaces (\n \t spaces)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DTD declarations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UTF-8 encoding (&amp;#xa; =&gt; &amp;#xA;)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...</a:t>
            </a:r>
            <a:endParaRPr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Signature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311700" y="1017725"/>
            <a:ext cx="8229600" cy="4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br>
              <a:rPr lang="en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&lt;S11:Envelope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xmlns:S11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xmlns:wsse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xmlns:ds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&lt;S11:Header&gt;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&lt;wsse:BinarySecurityToken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"...#X509v3"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EncodingType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"...#Base64Binary"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wsu:Id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"X509Token"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MIIEZzCCA9CgAwIBAgIQEmtJZc0rqrKh5i…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&lt;/wsse:BinarySecurityToken&gt;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 …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&lt;/ds:Signature&gt;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&lt;/S11:Header&gt;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&lt;S11:Body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"myBody"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&lt;tru:StockSymbol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xmlns:tru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http://www.fabrikam123.com/payloads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QQQ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&lt;/tru:StockSymbol&gt;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&lt;/S11:Body&gt;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&lt;/S11:Envelope&gt;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1003775" y="2789475"/>
            <a:ext cx="2149500" cy="91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Signature</a:t>
            </a:r>
            <a:endParaRPr/>
          </a:p>
        </p:txBody>
      </p:sp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311700" y="1070175"/>
            <a:ext cx="5327100" cy="3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&lt;ds:SignedInfo&gt;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&lt;ds:CanonicalizationMethod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http://www.w3.org/2001/10/xml-exc-c14n#"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&lt;ds:SignatureMethod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http://www.w3.org/2000/09/xmldsig#rsa-sha1"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"#myBody"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&lt;ds:Transforms&gt;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&lt;ds:Transform 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http://www.w3.org/2001/10/xml-exc-c14n#"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&lt;/ds:Transforms&gt;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&lt;ds:DigestMethod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http://www.w3.org/2000/09/xmldsig#sha1"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&lt;ds:DigestValue&gt;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EULddytSo1...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&lt;/ds:DigestValue&gt;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&lt;/ds:Reference&gt;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&lt;/ds:SignedInfo&gt;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&lt;ds:SignatureValue&gt;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BL8jdfToEb1l/vXcMZNNjPOV…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&lt;/ds:SignatureValue&gt;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&lt;ds:KeyInfo&gt;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&lt;wsse:SecurityTokenReference&gt;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"#X509Token"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&lt;/wsse:SecurityTokenReference&gt;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&lt;/ds:KeyInfo&gt;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&lt;/ds:Signature&gt;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4572000" y="3367800"/>
            <a:ext cx="45720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&lt;S11:Body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"myBody"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&lt;tru:StockSymbol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xmlns:tru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http://www.fabrikam123.com/</a:t>
            </a:r>
            <a:r>
              <a:rPr b="1" lang="en" sz="12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QQQ</a:t>
            </a:r>
            <a:b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&lt;/tru:StockSymbol&gt;</a:t>
            </a:r>
            <a:b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&lt;/S11:Body&gt;</a:t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2445000" y="1017725"/>
            <a:ext cx="5006700" cy="572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28575">
            <a:solidFill>
              <a:srgbClr val="90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Exclusive XML Canonicalization used on ds:SignedInfo</a:t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5387350" y="1501275"/>
            <a:ext cx="3433800" cy="7101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521" name="adj4"/>
            </a:avLst>
          </a:prstGeom>
          <a:noFill/>
          <a:ln cap="flat" cmpd="sng" w="28575">
            <a:solidFill>
              <a:srgbClr val="90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RSA with SHA1 used for signing </a:t>
            </a:r>
            <a:r>
              <a:rPr lang="en"/>
              <a:t>ds:SignedInfo with key located by ds:KeyInfo</a:t>
            </a: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5387325" y="2285400"/>
            <a:ext cx="3433800" cy="5727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521" name="adj4"/>
            </a:avLst>
          </a:prstGeom>
          <a:noFill/>
          <a:ln cap="flat" cmpd="sng" w="28575">
            <a:solidFill>
              <a:srgbClr val="90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Exclusive XML Canonicalization used on #myBody</a:t>
            </a:r>
            <a:endParaRPr/>
          </a:p>
        </p:txBody>
      </p:sp>
      <p:sp>
        <p:nvSpPr>
          <p:cNvPr id="280" name="Google Shape;280;p41"/>
          <p:cNvSpPr/>
          <p:nvPr/>
        </p:nvSpPr>
        <p:spPr>
          <a:xfrm>
            <a:off x="5387250" y="2932050"/>
            <a:ext cx="3433800" cy="5727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521" name="adj4"/>
            </a:avLst>
          </a:prstGeom>
          <a:noFill/>
          <a:ln cap="flat" cmpd="sng" w="28575">
            <a:solidFill>
              <a:srgbClr val="90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SHA-1 hash</a:t>
            </a:r>
            <a:r>
              <a:rPr lang="en"/>
              <a:t> used on canonicalized #myBody</a:t>
            </a:r>
            <a:endParaRPr/>
          </a:p>
        </p:txBody>
      </p:sp>
      <p:cxnSp>
        <p:nvCxnSpPr>
          <p:cNvPr id="281" name="Google Shape;281;p41"/>
          <p:cNvCxnSpPr/>
          <p:nvPr/>
        </p:nvCxnSpPr>
        <p:spPr>
          <a:xfrm flipH="1" rot="-5400000">
            <a:off x="-354425" y="2864650"/>
            <a:ext cx="1903500" cy="91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2880225" y="2211425"/>
            <a:ext cx="1862700" cy="1703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WSDL 1.1 reminder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11250" y="1017725"/>
            <a:ext cx="7921500" cy="368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version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"1.0"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&lt;definitions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http://schemas.xmlsoap.org/wsdl/</a:t>
            </a:r>
            <a:r>
              <a:rPr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&lt;documentation&gt;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&lt;/documentation&gt;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types (0,1)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&lt;types&gt;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&lt;/types&gt;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messages (0,*)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&lt;message&gt;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&lt;/message&gt;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port types (0,*)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&lt;portType&gt;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&lt;/portType&gt;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bindings (0,*)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&lt;binding&gt;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&lt;/binding&gt;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services (0,*)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&lt;service&gt;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...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&lt;/service&gt;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&lt;/definitions&gt;</a:t>
            </a:r>
            <a:endParaRPr b="1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in the wild: EET (not </a:t>
            </a:r>
            <a:r>
              <a:rPr lang="en"/>
              <a:t>working now)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Electronic Registration of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SOAP, WSDL, WS-Security for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Technical specification mostly in Czech, but the main documentation also in English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message: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http://www.etrzby.cz/assets/cs/prilohy/CZ1212121218.valid.v3.1.xml</a:t>
            </a:r>
            <a:endParaRPr/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0" y="152400"/>
            <a:ext cx="90213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&lt;SOAP-ENV:Header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xmlns:SOAP-ENV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"http://schemas.xmlsoap.org/soap/envelope/"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xmlns:wsse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"http://docs.oasis-open.org/wss/2004/01/oasis-200401-wss-wssecurity-secext-1.0.xsd"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"http://docs.oasis-open.org/wss/2004/01/oasis-200401-wss-wssecurity-utility-1.0.xsd"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soap:mustUnderstand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&lt;wsse:BinarySecurityToken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EncodingType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"http://docs.oasis-open.org/wss/2004/01/oasis-200401-wss-soap-message-security-1.0#Base64Binary"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"http://docs.oasis-open.org/wss/2004/01/oasis-200401-wss-x509-token-profile-1.0#X509v3"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"X509-AB79979F3364F5119A14761286403811"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MIIEm…4w==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&lt;/wsse:BinarySecurityToken&gt;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xmlns:ds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"http://www.w3.org/2000/09/xmldsig#"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"SIG-AB79979F3364F5119A14761286404065"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&lt;ds:SignedInfo&gt;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&lt;ds:CanonicalizationMethod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"http://www.w3.org/2001/10/xml-exc-c14n#"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&lt;ec:InclusiveNamespaces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xmlns:ec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"http://www.w3.org/2001/10/xml-exc-c14n#"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PrefixList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"soap"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&lt;/ds:CanonicalizationMethod&gt;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&lt;ds:SignatureMethod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"http://www.w3.org/2001/04/xmldsig-more#rsa-sha256"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&lt;ds:Reference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solidFill>
                  <a:srgbClr val="8DC6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#id-AB79979F3364F5119A14761286403964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&lt;ds:Transforms&gt;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&lt;ds:Transform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"http://www.w3.org/2001/10/xml-exc-c14n#"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&lt;ec:InclusiveNamespaces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xmlns:ec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"http://www.w3.org/2001/10/xml-exc-c14n#"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PrefixList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&lt;/ds:Transform&gt;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&lt;/ds:Transforms&gt;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&lt;ds:DigestMethod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"http://www.w3.org/2001/04/xmlenc#sha256"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&lt;ds:DigestValue&gt;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TWpSLQpOXSUe8k6Q8lAd7DyMhWkTIcbHNifrPnWDG/M=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&lt;/ds:DigestValue&gt;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&lt;/ds:Reference&gt;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&lt;/ds:SignedInfo&gt;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&lt;ds:SignatureValue&gt;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SX8rt…w==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&lt;/ds:SignatureValue&gt;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&lt;ds:KeyInfo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"KI-AB79979F3364F5119A14761286403862"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&lt;wsse:SecurityTokenReference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xmlns:wsse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"http://docs.oasis-open.org/wss/2004/01/oasis-200401-wss-wssecurity-secext-1.0.xsd"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"http://docs.oasis-open.org/wss/2004/01/oasis-200401-wss-wssecurity-utility-1.0.xsd"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"STR-AB79979F3364F5119A14761286403893"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&lt;wsse:Reference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"#X509-AB79979F3364F5119A14761286403811"</a:t>
            </a:r>
            <a:b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"http://docs.oasis-open.org/wss/2004/01/oasis-200401-wss-x509-token-profile-1.0#X509v3"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&lt;/wsse:SecurityTokenReference&gt;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&lt;/ds:KeyInfo&gt;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&lt;/ds:Signature&gt;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&lt;/SOAP-ENV:Header&gt;</a:t>
            </a:r>
            <a:b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&lt;soap:Body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"http://docs.oasis-open.org/wss/2004/01/oasis-200401-wss-wssecurity-utility-1.0.xsd"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solidFill>
                  <a:srgbClr val="8DC63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id-AB79979F3364F5119A14761286403964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&lt;Trzba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"http://fs.mfcr.cz/eet/schema/v3"</a:t>
            </a:r>
            <a:r>
              <a:rPr lang="en" sz="800">
                <a:solidFill>
                  <a:srgbClr val="8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800">
              <a:solidFill>
                <a:srgbClr val="8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Encryption - pre-shared key</a:t>
            </a:r>
            <a:endParaRPr/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311700" y="972275"/>
            <a:ext cx="8229600" cy="4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&lt;S11:Envelope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xmlns:S11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xmlns:wsse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xmlns:ds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xmlns:xenc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&lt;xenc:ReferenceList&gt;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&lt;xenc:DataReference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"#bodyID"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&lt;/xenc:ReferenceList&gt;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&lt;/S11:Header&gt;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&lt;S11:Body&gt;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&lt;xenc:EncryptedData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"bodyID"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&lt;ds:KeyInfo&gt;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&lt;ds:KeyName&gt;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CN=Hiroshi Maruyama, C=JP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&lt;/ds:KeyName&gt;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&lt;/ds:KeyInfo&gt;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&lt;xenc:CipherData&gt;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&lt;xenc:CipherValue&gt;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&lt;/xenc:CipherValue&gt;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&lt;/xenc:CipherData&gt;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&lt;/xenc:EncryptedData&gt;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&lt;/S11:Body&gt;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&lt;/S11:Envelope&gt;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4044600" y="3003650"/>
            <a:ext cx="2524200" cy="482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Shared symmetric key ID</a:t>
            </a:r>
            <a:endParaRPr/>
          </a:p>
        </p:txBody>
      </p:sp>
      <p:sp>
        <p:nvSpPr>
          <p:cNvPr id="304" name="Google Shape;304;p44"/>
          <p:cNvSpPr/>
          <p:nvPr/>
        </p:nvSpPr>
        <p:spPr>
          <a:xfrm>
            <a:off x="3312325" y="4406202"/>
            <a:ext cx="3069300" cy="482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encrypted using shared key</a:t>
            </a:r>
            <a:endParaRPr/>
          </a:p>
        </p:txBody>
      </p:sp>
      <p:cxnSp>
        <p:nvCxnSpPr>
          <p:cNvPr id="305" name="Google Shape;305;p44"/>
          <p:cNvCxnSpPr/>
          <p:nvPr/>
        </p:nvCxnSpPr>
        <p:spPr>
          <a:xfrm flipH="1">
            <a:off x="3599275" y="2571750"/>
            <a:ext cx="774300" cy="510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4"/>
          <p:cNvSpPr/>
          <p:nvPr/>
        </p:nvSpPr>
        <p:spPr>
          <a:xfrm>
            <a:off x="2724325" y="1059200"/>
            <a:ext cx="2524200" cy="10818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Deals with Confidentiality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Encryption - encrypted key</a:t>
            </a:r>
            <a:endParaRPr/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311700" y="1017725"/>
            <a:ext cx="82755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&lt;S11:Envelope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xmlns:S11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b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xmlns:wsse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b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b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xmlns:ds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b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xmlns:xenc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&lt;S11:Header&gt;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&lt;xenc:EncryptedKey&gt;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&lt;xenc:EncryptionMethod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Algorithm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1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http://www.w3.org/2001/04/xmlenc#rsa-1_5"</a:t>
            </a:r>
            <a:r>
              <a:rPr lang="en" sz="11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&lt;ds:KeyInfo&gt;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&lt;wsse:SecurityTokenReference&gt;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&lt;wsse:KeyIdentifier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EncodingType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"...#Base64Binary"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"...#X509v3"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	MIGfMa0GCSq…</a:t>
            </a:r>
            <a:b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&lt;/wsse:KeyIdentifier&gt;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&lt;/wsse:SecurityTokenReference&gt;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&lt;/ds:KeyInfo&gt;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&lt;xenc:CipherData&gt;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&lt;xenc:CipherValue&gt;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d2FpbmdvbGRfE0lm4byV0…</a:t>
            </a:r>
            <a:b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&lt;/xenc:CipherValue&gt;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&lt;/xenc:CipherData&gt;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&lt;xenc:ReferenceList&gt;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&lt;xenc:DataReference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"#bodyID"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&lt;/xenc:ReferenceList&gt;</a:t>
            </a:r>
            <a:b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&lt;/xenc:EncryptedKey&gt;</a:t>
            </a:r>
            <a:b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&lt;/wsse:Security&gt;</a:t>
            </a:r>
            <a:b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&lt;/S11:Header&gt;</a:t>
            </a:r>
            <a:endParaRPr sz="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5"/>
          <p:cNvSpPr/>
          <p:nvPr/>
        </p:nvSpPr>
        <p:spPr>
          <a:xfrm>
            <a:off x="1710300" y="3209525"/>
            <a:ext cx="2149500" cy="482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Encrypted shared key</a:t>
            </a:r>
            <a:endParaRPr/>
          </a:p>
        </p:txBody>
      </p:sp>
      <p:sp>
        <p:nvSpPr>
          <p:cNvPr id="315" name="Google Shape;315;p45"/>
          <p:cNvSpPr/>
          <p:nvPr/>
        </p:nvSpPr>
        <p:spPr>
          <a:xfrm>
            <a:off x="5260000" y="2727050"/>
            <a:ext cx="3715800" cy="327900"/>
          </a:xfrm>
          <a:prstGeom prst="leftArrowCallout">
            <a:avLst>
              <a:gd fmla="val 25000" name="adj1"/>
              <a:gd fmla="val 25000" name="adj2"/>
              <a:gd fmla="val 25000" name="adj3"/>
              <a:gd fmla="val 91422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Receiver’s public key ID</a:t>
            </a:r>
            <a:endParaRPr/>
          </a:p>
        </p:txBody>
      </p:sp>
      <p:sp>
        <p:nvSpPr>
          <p:cNvPr id="316" name="Google Shape;316;p45"/>
          <p:cNvSpPr txBox="1"/>
          <p:nvPr/>
        </p:nvSpPr>
        <p:spPr>
          <a:xfrm>
            <a:off x="4403800" y="3270575"/>
            <a:ext cx="4572000" cy="174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&lt;S11:Body&gt;</a:t>
            </a:r>
            <a:br>
              <a:rPr lang="en" sz="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&lt;xenc:EncryptedData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"bodyID"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&lt;xenc:CipherData&gt;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&lt;xenc:CipherValue&gt;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&lt;/xenc:CipherValue&gt;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&lt;/xenc:CipherData&gt;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&lt;/xenc:EncryptedData&gt;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&lt;/S11:Body&gt;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&lt;/S11:Envelope&gt;</a:t>
            </a:r>
            <a:endParaRPr sz="1000"/>
          </a:p>
        </p:txBody>
      </p:sp>
      <p:sp>
        <p:nvSpPr>
          <p:cNvPr id="317" name="Google Shape;317;p45"/>
          <p:cNvSpPr/>
          <p:nvPr/>
        </p:nvSpPr>
        <p:spPr>
          <a:xfrm>
            <a:off x="5476000" y="3133950"/>
            <a:ext cx="3499800" cy="482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 encrypted using shared key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Encryption - encrypted header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mechanism as with body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&lt;wsse11:EncryptedHeader&gt;</a:t>
            </a:r>
            <a:r>
              <a:rPr lang="en"/>
              <a:t> SOAP Header block</a:t>
            </a:r>
            <a:endParaRPr/>
          </a:p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6"/>
          <p:cNvSpPr txBox="1"/>
          <p:nvPr/>
        </p:nvSpPr>
        <p:spPr>
          <a:xfrm>
            <a:off x="457200" y="2055775"/>
            <a:ext cx="82296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&lt;S11:Envelope&gt;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&lt;S11:Header&gt;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&lt;wsse11:EncryptedHeader&gt;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&lt;xenc:EncryptedData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"headerID"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&lt;xenc:CipherData&gt;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&lt;xenc:CipherValue&gt;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&lt;/xenc:CipherValue&gt;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&lt;/xenc:CipherData&gt;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&lt;/xenc:EncryptedData&gt;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&lt;/wsse11:EncryptedHeader&gt;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&lt;/S11:Header&gt;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&lt;/S11:Envelope&gt;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WS-Security - Timestamps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indicate freshness of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to be signed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&lt;wsu:Timestamp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&lt;wsu:Created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&lt;/wsu:Created&gt;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&lt;wsu:Expires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ValueType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"..."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&lt;/wsu:Expires&gt;</a:t>
            </a:r>
            <a:endParaRPr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&lt;/wsu:Timestamp&gt;</a:t>
            </a:r>
            <a:endParaRPr/>
          </a:p>
        </p:txBody>
      </p:sp>
      <p:sp>
        <p:nvSpPr>
          <p:cNvPr id="332" name="Google Shape;33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</a:t>
            </a:r>
            <a:endParaRPr/>
          </a:p>
        </p:txBody>
      </p:sp>
      <p:sp>
        <p:nvSpPr>
          <p:cNvPr id="338" name="Google Shape;33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</a:t>
            </a:r>
            <a:endParaRPr/>
          </a:p>
        </p:txBody>
      </p:sp>
      <p:sp>
        <p:nvSpPr>
          <p:cNvPr id="344" name="Google Shape;34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 Services Policy 1.5 -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W3C Recommendation 2007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way of specification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characteristics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WS-Policy - terminology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subject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endpoint, message, resource,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policy can be associated with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scope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collection of policy subjects to which policy applies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attachment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mechanism for associating policy to scopes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 expression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representation of Policy in XML</a:t>
            </a:r>
            <a:endParaRPr/>
          </a:p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concepts</a:t>
            </a:r>
            <a:endParaRPr/>
          </a:p>
        </p:txBody>
      </p:sp>
      <p:sp>
        <p:nvSpPr>
          <p:cNvPr id="358" name="Google Shape;35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1"/>
          <p:cNvSpPr/>
          <p:nvPr/>
        </p:nvSpPr>
        <p:spPr>
          <a:xfrm>
            <a:off x="3543300" y="132542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endParaRPr sz="2400"/>
          </a:p>
        </p:txBody>
      </p:sp>
      <p:sp>
        <p:nvSpPr>
          <p:cNvPr id="360" name="Google Shape;360;p51"/>
          <p:cNvSpPr/>
          <p:nvPr/>
        </p:nvSpPr>
        <p:spPr>
          <a:xfrm>
            <a:off x="457200" y="248647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br>
              <a:rPr lang="en" sz="2400"/>
            </a:br>
            <a:r>
              <a:rPr lang="en" sz="2400"/>
              <a:t>alternative</a:t>
            </a:r>
            <a:endParaRPr sz="2400"/>
          </a:p>
        </p:txBody>
      </p:sp>
      <p:sp>
        <p:nvSpPr>
          <p:cNvPr id="361" name="Google Shape;361;p51"/>
          <p:cNvSpPr/>
          <p:nvPr/>
        </p:nvSpPr>
        <p:spPr>
          <a:xfrm>
            <a:off x="3543300" y="248647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br>
              <a:rPr lang="en" sz="2400"/>
            </a:br>
            <a:r>
              <a:rPr lang="en" sz="2400"/>
              <a:t>alternative</a:t>
            </a:r>
            <a:endParaRPr sz="2400"/>
          </a:p>
        </p:txBody>
      </p:sp>
      <p:sp>
        <p:nvSpPr>
          <p:cNvPr id="362" name="Google Shape;362;p51"/>
          <p:cNvSpPr/>
          <p:nvPr/>
        </p:nvSpPr>
        <p:spPr>
          <a:xfrm>
            <a:off x="6629400" y="248647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br>
              <a:rPr lang="en" sz="2400"/>
            </a:br>
            <a:r>
              <a:rPr lang="en" sz="2400"/>
              <a:t>alternative</a:t>
            </a:r>
            <a:endParaRPr sz="2400"/>
          </a:p>
        </p:txBody>
      </p:sp>
      <p:sp>
        <p:nvSpPr>
          <p:cNvPr id="363" name="Google Shape;363;p51"/>
          <p:cNvSpPr/>
          <p:nvPr/>
        </p:nvSpPr>
        <p:spPr>
          <a:xfrm>
            <a:off x="457200" y="393427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br>
              <a:rPr lang="en" sz="2400"/>
            </a:br>
            <a:r>
              <a:rPr lang="en" sz="2400"/>
              <a:t>assertion</a:t>
            </a:r>
            <a:endParaRPr sz="2400"/>
          </a:p>
        </p:txBody>
      </p:sp>
      <p:sp>
        <p:nvSpPr>
          <p:cNvPr id="364" name="Google Shape;364;p51"/>
          <p:cNvSpPr/>
          <p:nvPr/>
        </p:nvSpPr>
        <p:spPr>
          <a:xfrm>
            <a:off x="3543300" y="393427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br>
              <a:rPr lang="en" sz="2400"/>
            </a:br>
            <a:r>
              <a:rPr lang="en" sz="2400">
                <a:solidFill>
                  <a:srgbClr val="000000"/>
                </a:solidFill>
              </a:rPr>
              <a:t>assertion</a:t>
            </a:r>
            <a:endParaRPr sz="2400"/>
          </a:p>
        </p:txBody>
      </p:sp>
      <p:sp>
        <p:nvSpPr>
          <p:cNvPr id="365" name="Google Shape;365;p51"/>
          <p:cNvSpPr/>
          <p:nvPr/>
        </p:nvSpPr>
        <p:spPr>
          <a:xfrm>
            <a:off x="6629400" y="3934275"/>
            <a:ext cx="2057400" cy="777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Policy</a:t>
            </a:r>
            <a:br>
              <a:rPr lang="en" sz="2400"/>
            </a:br>
            <a:r>
              <a:rPr lang="en" sz="2400">
                <a:solidFill>
                  <a:srgbClr val="000000"/>
                </a:solidFill>
              </a:rPr>
              <a:t>assertion</a:t>
            </a:r>
            <a:endParaRPr sz="2400"/>
          </a:p>
        </p:txBody>
      </p:sp>
      <p:cxnSp>
        <p:nvCxnSpPr>
          <p:cNvPr id="366" name="Google Shape;366;p51"/>
          <p:cNvCxnSpPr>
            <a:stCxn id="359" idx="1"/>
            <a:endCxn id="360" idx="0"/>
          </p:cNvCxnSpPr>
          <p:nvPr/>
        </p:nvCxnSpPr>
        <p:spPr>
          <a:xfrm flipH="1">
            <a:off x="1485900" y="1714375"/>
            <a:ext cx="2057400" cy="7722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67" name="Google Shape;367;p51"/>
          <p:cNvCxnSpPr>
            <a:stCxn id="359" idx="2"/>
            <a:endCxn id="361" idx="0"/>
          </p:cNvCxnSpPr>
          <p:nvPr/>
        </p:nvCxnSpPr>
        <p:spPr>
          <a:xfrm>
            <a:off x="4572000" y="2103325"/>
            <a:ext cx="0" cy="3831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68" name="Google Shape;368;p51"/>
          <p:cNvCxnSpPr>
            <a:stCxn id="359" idx="3"/>
            <a:endCxn id="362" idx="0"/>
          </p:cNvCxnSpPr>
          <p:nvPr/>
        </p:nvCxnSpPr>
        <p:spPr>
          <a:xfrm>
            <a:off x="5600700" y="1714375"/>
            <a:ext cx="2057400" cy="7722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69" name="Google Shape;369;p51"/>
          <p:cNvCxnSpPr>
            <a:stCxn id="361" idx="3"/>
            <a:endCxn id="365" idx="0"/>
          </p:cNvCxnSpPr>
          <p:nvPr/>
        </p:nvCxnSpPr>
        <p:spPr>
          <a:xfrm>
            <a:off x="5600700" y="2875425"/>
            <a:ext cx="2057400" cy="1059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70" name="Google Shape;370;p51"/>
          <p:cNvCxnSpPr>
            <a:stCxn id="361" idx="1"/>
            <a:endCxn id="363" idx="0"/>
          </p:cNvCxnSpPr>
          <p:nvPr/>
        </p:nvCxnSpPr>
        <p:spPr>
          <a:xfrm flipH="1">
            <a:off x="1485900" y="2875425"/>
            <a:ext cx="2057400" cy="10590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diamond"/>
            <a:tailEnd len="med" w="med" type="none"/>
          </a:ln>
        </p:spPr>
      </p:cxnSp>
      <p:cxnSp>
        <p:nvCxnSpPr>
          <p:cNvPr id="371" name="Google Shape;371;p51"/>
          <p:cNvCxnSpPr>
            <a:stCxn id="361" idx="2"/>
            <a:endCxn id="364" idx="0"/>
          </p:cNvCxnSpPr>
          <p:nvPr/>
        </p:nvCxnSpPr>
        <p:spPr>
          <a:xfrm>
            <a:off x="4572000" y="3264375"/>
            <a:ext cx="0" cy="66990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med" w="med" type="diamond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WS: </a:t>
            </a:r>
            <a:r>
              <a:rPr lang="en">
                <a:solidFill>
                  <a:srgbClr val="00B0F0"/>
                </a:solidFill>
              </a:rPr>
              <a:t>This semester...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0177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{F5662FD9-9FEB-47CD-BD6E-296B671A07E8}</a:tableStyleId>
              </a:tblPr>
              <a:tblGrid>
                <a:gridCol w="1217225"/>
                <a:gridCol w="1217225"/>
                <a:gridCol w="1217225"/>
                <a:gridCol w="1217225"/>
                <a:gridCol w="1217225"/>
                <a:gridCol w="1217225"/>
                <a:gridCol w="1217225"/>
              </a:tblGrid>
              <a:tr h="741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Subpart of Technical Contract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W3C (+OASIS)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Data Protocol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Data Protocol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Semantic Web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</a:t>
                      </a:r>
                      <a:r>
                        <a:rPr lang="en"/>
                        <a:t> Data Services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B0F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Format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XML, 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AtomPub,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AtomPub, JSON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XML,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SPARQL, RDF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75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Transfer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SOAP, 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SOAP, HTTP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HTTP, 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Graph Store Protocol,</a:t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 </a:t>
                      </a: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Protocol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 Type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XSD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 sz="1200"/>
                        <a:t>XSD, JSON Schema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CSDL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RDF Schema, OWL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36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r>
                        <a:rPr lang="en" sz="1200"/>
                        <a:t> Definition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WSDL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WADL, GraphQL</a:t>
                      </a:r>
                      <a:endParaRPr b="0" i="1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SAWSDL, WSML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n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SPARQL Service Description</a:t>
                      </a:r>
                      <a:endParaRPr sz="1200"/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  <a:tr h="516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Other technical documents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WS-*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200">
                          <a:solidFill>
                            <a:srgbClr val="000000"/>
                          </a:solidFill>
                        </a:rPr>
                        <a:t>SPARQL Query Results </a:t>
                      </a:r>
                      <a:endParaRPr b="0" sz="1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example (WS-SecurityPolicy)</a:t>
            </a:r>
            <a:endParaRPr/>
          </a:p>
        </p:txBody>
      </p:sp>
      <p:sp>
        <p:nvSpPr>
          <p:cNvPr id="377" name="Google Shape;37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2"/>
          <p:cNvSpPr txBox="1"/>
          <p:nvPr/>
        </p:nvSpPr>
        <p:spPr>
          <a:xfrm>
            <a:off x="2369100" y="1017725"/>
            <a:ext cx="6355800" cy="3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"http://docs.oasis-open.org/ws-sx/ws-securitypolicy/200702"</a:t>
            </a:r>
            <a:b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"http://www.w3.org/ns/ws-policy"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&lt;wsp:ExactlyOne&gt;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&lt;sp:SignedParts&gt;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&lt;sp:Body/&gt;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&lt;/sp:SignedParts&gt;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&lt;sp:EncryptedParts&gt;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&lt;sp:Body/&gt;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&lt;/sp:EncryptedParts&gt;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&lt;/wsp:ExactlyOne&gt;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52"/>
          <p:cNvSpPr/>
          <p:nvPr/>
        </p:nvSpPr>
        <p:spPr>
          <a:xfrm>
            <a:off x="5000825" y="2336825"/>
            <a:ext cx="2525400" cy="676800"/>
          </a:xfrm>
          <a:prstGeom prst="leftArrowCallout">
            <a:avLst>
              <a:gd fmla="val 25000" name="adj1"/>
              <a:gd fmla="val 25000" name="adj2"/>
              <a:gd fmla="val 25000" name="adj3"/>
              <a:gd fmla="val 79309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 alternative</a:t>
            </a:r>
            <a:endParaRPr sz="1800"/>
          </a:p>
        </p:txBody>
      </p:sp>
      <p:sp>
        <p:nvSpPr>
          <p:cNvPr id="380" name="Google Shape;380;p52"/>
          <p:cNvSpPr/>
          <p:nvPr/>
        </p:nvSpPr>
        <p:spPr>
          <a:xfrm>
            <a:off x="5000825" y="3257675"/>
            <a:ext cx="2525400" cy="676800"/>
          </a:xfrm>
          <a:prstGeom prst="leftArrowCallout">
            <a:avLst>
              <a:gd fmla="val 25000" name="adj1"/>
              <a:gd fmla="val 25000" name="adj2"/>
              <a:gd fmla="val 25000" name="adj3"/>
              <a:gd fmla="val 79309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 alternative</a:t>
            </a:r>
            <a:endParaRPr sz="1800"/>
          </a:p>
        </p:txBody>
      </p:sp>
      <p:sp>
        <p:nvSpPr>
          <p:cNvPr id="381" name="Google Shape;381;p52"/>
          <p:cNvSpPr/>
          <p:nvPr/>
        </p:nvSpPr>
        <p:spPr>
          <a:xfrm>
            <a:off x="4115375" y="1760825"/>
            <a:ext cx="3733800" cy="393600"/>
          </a:xfrm>
          <a:prstGeom prst="leftArrowCallout">
            <a:avLst>
              <a:gd fmla="val 25000" name="adj1"/>
              <a:gd fmla="val 25000" name="adj2"/>
              <a:gd fmla="val 25000" name="adj3"/>
              <a:gd fmla="val 90379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 operator</a:t>
            </a:r>
            <a:endParaRPr sz="1800"/>
          </a:p>
        </p:txBody>
      </p:sp>
      <p:sp>
        <p:nvSpPr>
          <p:cNvPr id="382" name="Google Shape;382;p52"/>
          <p:cNvSpPr/>
          <p:nvPr/>
        </p:nvSpPr>
        <p:spPr>
          <a:xfrm>
            <a:off x="562600" y="2254200"/>
            <a:ext cx="2061000" cy="774900"/>
          </a:xfrm>
          <a:prstGeom prst="rightArrowCallout">
            <a:avLst>
              <a:gd fmla="val 23961" name="adj1"/>
              <a:gd fmla="val 25000" name="adj2"/>
              <a:gd fmla="val 25000" name="adj3"/>
              <a:gd fmla="val 81498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 assertion</a:t>
            </a:r>
            <a:endParaRPr sz="1800"/>
          </a:p>
        </p:txBody>
      </p:sp>
      <p:sp>
        <p:nvSpPr>
          <p:cNvPr id="383" name="Google Shape;383;p52"/>
          <p:cNvSpPr/>
          <p:nvPr/>
        </p:nvSpPr>
        <p:spPr>
          <a:xfrm>
            <a:off x="562600" y="3164737"/>
            <a:ext cx="2061000" cy="774900"/>
          </a:xfrm>
          <a:prstGeom prst="rightArrowCallout">
            <a:avLst>
              <a:gd fmla="val 23961" name="adj1"/>
              <a:gd fmla="val 25000" name="adj2"/>
              <a:gd fmla="val 25000" name="adj3"/>
              <a:gd fmla="val 81498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Policy assertion</a:t>
            </a:r>
            <a:endParaRPr sz="1800"/>
          </a:p>
        </p:txBody>
      </p:sp>
      <p:sp>
        <p:nvSpPr>
          <p:cNvPr id="384" name="Google Shape;384;p52"/>
          <p:cNvSpPr/>
          <p:nvPr/>
        </p:nvSpPr>
        <p:spPr>
          <a:xfrm>
            <a:off x="4467250" y="2287775"/>
            <a:ext cx="480900" cy="774900"/>
          </a:xfrm>
          <a:prstGeom prst="rightBrace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52"/>
          <p:cNvSpPr/>
          <p:nvPr/>
        </p:nvSpPr>
        <p:spPr>
          <a:xfrm>
            <a:off x="4467250" y="3208625"/>
            <a:ext cx="480900" cy="774900"/>
          </a:xfrm>
          <a:prstGeom prst="rightBrace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optional assertions</a:t>
            </a:r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Assertion having 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/>
              <a:t> attribute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 equivalent to:</a:t>
            </a:r>
            <a:endParaRPr/>
          </a:p>
        </p:txBody>
      </p:sp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3"/>
          <p:cNvSpPr txBox="1"/>
          <p:nvPr/>
        </p:nvSpPr>
        <p:spPr>
          <a:xfrm>
            <a:off x="311700" y="1455475"/>
            <a:ext cx="8229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http://docs.oasis-open.org/ws-sx/ws-securitypolicy/200702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&lt;sp:IncludeTimestamp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457200" y="2991325"/>
            <a:ext cx="82296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http://docs.oasis-open.org/ws-sx/ws-securitypolicy/200702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&lt;wsp:ExactlyOne&gt;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&lt;sp:IncludeTimestamp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&lt;wsp:All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&lt;/wsp:ExactlyOne&gt;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supports WS-Addressing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54"/>
          <p:cNvSpPr txBox="1"/>
          <p:nvPr/>
        </p:nvSpPr>
        <p:spPr>
          <a:xfrm>
            <a:off x="311700" y="1100771"/>
            <a:ext cx="8229600" cy="3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&lt;wsp:Policy&gt;</a:t>
            </a:r>
            <a:endParaRPr sz="2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&lt;wsam:Addressing</a:t>
            </a: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2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&lt;wsp:Policy/&gt;</a:t>
            </a:r>
            <a:endParaRPr sz="2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&lt;/wsam:Addressing&gt;</a:t>
            </a:r>
            <a:endParaRPr sz="2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4"/>
          <p:cNvSpPr/>
          <p:nvPr/>
        </p:nvSpPr>
        <p:spPr>
          <a:xfrm>
            <a:off x="3758375" y="2242600"/>
            <a:ext cx="5341800" cy="736200"/>
          </a:xfrm>
          <a:prstGeom prst="leftArrowCallout">
            <a:avLst>
              <a:gd fmla="val 25000" name="adj1"/>
              <a:gd fmla="val 25000" name="adj2"/>
              <a:gd fmla="val 25000" name="adj3"/>
              <a:gd fmla="val 91904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policy assertion allows nesting, but no nested policy is required, empty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&lt;wsp:Policy/&gt;</a:t>
            </a:r>
            <a:r>
              <a:rPr lang="en"/>
              <a:t> element is mandatory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nested policies</a:t>
            </a:r>
            <a:endParaRPr/>
          </a:p>
        </p:txBody>
      </p:sp>
      <p:sp>
        <p:nvSpPr>
          <p:cNvPr id="408" name="Google Shape;40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311700" y="1017725"/>
            <a:ext cx="8229600" cy="40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http://docs.oasis-open.org/ws-sx/ws-securitypolicy/200702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 sz="12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&lt;sp:TransportBinding&gt;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&lt;wsp:Policy&gt;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&lt;sp:AlgorithmSuite&gt;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&lt;wsp:Policy&gt;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&lt;wsp:ExactlyOne&gt;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&lt;sp:Basic256Rsa15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&lt;sp:TripleDesRsa15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&lt;/wsp:ExactlyOne&gt;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&lt;/wsp:Policy&gt;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&lt;/sp:AlgorithmSuite&gt;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&lt;sp:TransportToken&gt;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&lt;wsp:Policy&gt;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&lt;sp:HttpsToken&gt;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&lt;wsp:Policy/&gt;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&lt;/sp:HttpsToken&gt;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&lt;/wsp:Policy&gt;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&lt;/sp:TransportToken&gt;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Details omitted for readability --&gt;</a:t>
            </a:r>
            <a:b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&lt;/sp:TransportBinding&gt;</a:t>
            </a:r>
            <a:b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5"/>
          <p:cNvSpPr/>
          <p:nvPr/>
        </p:nvSpPr>
        <p:spPr>
          <a:xfrm>
            <a:off x="3419825" y="1913100"/>
            <a:ext cx="5182800" cy="1317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Policy alternatives but </a:t>
            </a:r>
            <a:r>
              <a:rPr i="1" lang="en"/>
              <a:t>Normal form</a:t>
            </a:r>
            <a:r>
              <a:rPr lang="en"/>
              <a:t> only </a:t>
            </a:r>
            <a:r>
              <a:rPr lang="en">
                <a:solidFill>
                  <a:srgbClr val="000000"/>
                </a:solidFill>
              </a:rPr>
              <a:t>allows </a:t>
            </a:r>
            <a:r>
              <a:rPr lang="en"/>
              <a:t>1</a:t>
            </a:r>
            <a:br>
              <a:rPr lang="en"/>
            </a:br>
            <a:r>
              <a:rPr lang="en"/>
              <a:t>=&gt;</a:t>
            </a:r>
            <a:br>
              <a:rPr lang="en"/>
            </a:br>
            <a:r>
              <a:rPr lang="en"/>
              <a:t>the whole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sp:TransportBinding</a:t>
            </a:r>
            <a:r>
              <a:rPr lang="en"/>
              <a:t> would have to be duplicated. This is a shortcut.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equivalence</a:t>
            </a:r>
            <a:endParaRPr/>
          </a:p>
        </p:txBody>
      </p:sp>
      <p:sp>
        <p:nvSpPr>
          <p:cNvPr id="416" name="Google Shape;41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/>
          </a:p>
        </p:txBody>
      </p:sp>
      <p:sp>
        <p:nvSpPr>
          <p:cNvPr id="418" name="Google Shape;418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&lt;wsp:ExactlyOne&gt;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&lt;/wsp:ExactlyOne&gt;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commutativity</a:t>
            </a:r>
            <a:endParaRPr/>
          </a:p>
        </p:txBody>
      </p:sp>
      <p:sp>
        <p:nvSpPr>
          <p:cNvPr id="424" name="Google Shape;42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 sz="2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6" name="Google Shape;426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associativity</a:t>
            </a:r>
            <a:endParaRPr/>
          </a:p>
        </p:txBody>
      </p:sp>
      <p:sp>
        <p:nvSpPr>
          <p:cNvPr id="432" name="Google Shape;43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5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 sz="2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idempotency</a:t>
            </a:r>
            <a:endParaRPr/>
          </a:p>
        </p:txBody>
      </p:sp>
      <p:sp>
        <p:nvSpPr>
          <p:cNvPr id="440" name="Google Shape;44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&lt;wsp:All&gt;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 sz="2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b="1"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compact form - </a:t>
            </a:r>
            <a:r>
              <a:rPr lang="en"/>
              <a:t>distributiveness</a:t>
            </a:r>
            <a:endParaRPr/>
          </a:p>
        </p:txBody>
      </p:sp>
      <p:sp>
        <p:nvSpPr>
          <p:cNvPr id="448" name="Google Shape;44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6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&lt;wsp:ExactlyOne&gt;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&lt;!-- assertion 2 --&gt;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&lt;/wsp:ExactlyOne&gt;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endParaRPr sz="2400">
              <a:solidFill>
                <a:srgbClr val="0000FF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60"/>
          <p:cNvSpPr txBox="1"/>
          <p:nvPr>
            <p:ph idx="2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&lt;wsp:ExactlyOne&gt;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1 --&gt;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&lt;wsp:All&gt;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&lt;!-- assertion 2 --&gt;</a:t>
            </a:r>
            <a:b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8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&lt;/wsp:All&gt;</a:t>
            </a:r>
            <a:b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&lt;/wsp:ExactlyOne&gt;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identification</a:t>
            </a:r>
            <a:endParaRPr/>
          </a:p>
        </p:txBody>
      </p:sp>
      <p:sp>
        <p:nvSpPr>
          <p:cNvPr id="456" name="Google Shape;456;p61"/>
          <p:cNvSpPr txBox="1"/>
          <p:nvPr>
            <p:ph idx="1" type="body"/>
          </p:nvPr>
        </p:nvSpPr>
        <p:spPr>
          <a:xfrm>
            <a:off x="311700" y="1152475"/>
            <a:ext cx="8520600" cy="22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Identification of policy using Absolute IRI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Identification of policy using IRI-reference</a:t>
            </a:r>
            <a:endParaRPr/>
          </a:p>
        </p:txBody>
      </p:sp>
      <p:sp>
        <p:nvSpPr>
          <p:cNvPr id="457" name="Google Shape;45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61"/>
          <p:cNvSpPr txBox="1"/>
          <p:nvPr/>
        </p:nvSpPr>
        <p:spPr>
          <a:xfrm>
            <a:off x="373175" y="1476250"/>
            <a:ext cx="82296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http://www.example.com/policies/P1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Details omitted for readability --&gt;</a:t>
            </a:r>
            <a:b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61"/>
          <p:cNvSpPr txBox="1"/>
          <p:nvPr/>
        </p:nvSpPr>
        <p:spPr>
          <a:xfrm>
            <a:off x="457200" y="3142773"/>
            <a:ext cx="8229600" cy="18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"P1"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mlns:wsu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http://docs.oasis-open.org/wss/2004/01/oasis-200401-wss-wssecurity-utility-1.0.xsd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Details omitted for readability </a:t>
            </a:r>
            <a: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--&gt;</a:t>
            </a:r>
            <a:br>
              <a:rPr lang="en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61"/>
          <p:cNvSpPr/>
          <p:nvPr/>
        </p:nvSpPr>
        <p:spPr>
          <a:xfrm>
            <a:off x="2092475" y="3578325"/>
            <a:ext cx="865200" cy="282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Policy reference and inclusion</a:t>
            </a:r>
            <a:endParaRPr/>
          </a:p>
        </p:txBody>
      </p:sp>
      <p:sp>
        <p:nvSpPr>
          <p:cNvPr id="466" name="Google Shape;46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62"/>
          <p:cNvSpPr txBox="1"/>
          <p:nvPr/>
        </p:nvSpPr>
        <p:spPr>
          <a:xfrm>
            <a:off x="311700" y="1038151"/>
            <a:ext cx="82296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http://docs.oasis-open.org/ws-sx/ws-securitypolicy/200702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xmlns:wsu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http://docs.oasis-open.org/wss/2004/01/oasis-200401-wss-wssecurity-utility-1.0.xsd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"Protection"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&lt;sp:EncryptSignature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&lt;sp:ProtectTokens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http://docs.oasis-open.org/ws-sx/ws-securitypolicy/200702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&lt;wsp:PolicyReference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"#Protection"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&lt;sp:OnlySignEntireHeadersAndBody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http://docs.oasis-open.org/ws-sx/ws-securitypolicy/200702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&lt;sp:IncludeTimestamp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&lt;wsp:PolicyReference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"#Protection"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&lt;sp:OnlySignEntireHeadersAndBody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62"/>
          <p:cNvSpPr/>
          <p:nvPr/>
        </p:nvSpPr>
        <p:spPr>
          <a:xfrm>
            <a:off x="3682825" y="2920450"/>
            <a:ext cx="1959600" cy="391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62"/>
          <p:cNvSpPr/>
          <p:nvPr/>
        </p:nvSpPr>
        <p:spPr>
          <a:xfrm>
            <a:off x="3682825" y="4069450"/>
            <a:ext cx="1959600" cy="391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2"/>
          <p:cNvSpPr/>
          <p:nvPr/>
        </p:nvSpPr>
        <p:spPr>
          <a:xfrm>
            <a:off x="3783075" y="1898900"/>
            <a:ext cx="1959600" cy="391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wsu:Id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Attachment</a:t>
            </a:r>
            <a:endParaRPr/>
          </a:p>
        </p:txBody>
      </p:sp>
      <p:sp>
        <p:nvSpPr>
          <p:cNvPr id="476" name="Google Shape;47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Web Services Policy 1.5 - Attachment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 Recommendation 2007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Description of how to attach policies to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WSDL 2.0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UDDI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 and how to compute effective policies</a:t>
            </a:r>
            <a:endParaRPr/>
          </a:p>
        </p:txBody>
      </p:sp>
      <p:sp>
        <p:nvSpPr>
          <p:cNvPr id="477" name="Google Shape;47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XML attachment</a:t>
            </a:r>
            <a:br>
              <a:rPr lang="en"/>
            </a:br>
            <a:r>
              <a:rPr lang="en"/>
              <a:t>attribute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wsp: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PolicyURIs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3" name="Google Shape;48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64"/>
          <p:cNvSpPr txBox="1"/>
          <p:nvPr/>
        </p:nvSpPr>
        <p:spPr>
          <a:xfrm>
            <a:off x="457200" y="1488275"/>
            <a:ext cx="82296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&lt;MyElement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wsp:PolicyURIs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http://www.example.com/policies#RmPolicy</a:t>
            </a:r>
            <a:b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http://www.example.com/policies#X509EndpointPolicy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xmlns:rmp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http://docs.oasis-open.org/ws-rx/wsrmp/200702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http://docs.oasis-open.org/ws-sx/ws-securitypolicy/200702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0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http://www.w3.org/ns/ws-policy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&lt;wsp:All&gt;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&lt;rmp:RMAssertion&gt;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&lt;wsp:Policy/&gt;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&lt;/rmp:RMAssertion&gt;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&lt;/wsp:All&gt;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&lt;wsp:All&gt;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&lt;sp:AsymmetricBinding&gt;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&lt;wsp:Policy&gt;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&lt;!-- Details omitted for readability --&gt;</a:t>
            </a:r>
            <a:b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&lt;sp:IncludeTimestamp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&lt;sp:OnlySignEntireHeadersAndBody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&lt;/wsp:Policy&gt;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&lt;/sp:AsymmetricBinding&gt;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&lt;/wsp:All&gt;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64"/>
          <p:cNvSpPr/>
          <p:nvPr/>
        </p:nvSpPr>
        <p:spPr>
          <a:xfrm>
            <a:off x="4923475" y="1661725"/>
            <a:ext cx="29826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to a list of policies identified by URIs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64"/>
          <p:cNvSpPr/>
          <p:nvPr/>
        </p:nvSpPr>
        <p:spPr>
          <a:xfrm>
            <a:off x="4923475" y="3074575"/>
            <a:ext cx="2982600" cy="1317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Resulting m</a:t>
            </a:r>
            <a:r>
              <a:rPr lang="en"/>
              <a:t>erged policy identified by the 2 Policy URIs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XML attachment - reference</a:t>
            </a:r>
            <a:endParaRPr/>
          </a:p>
        </p:txBody>
      </p:sp>
      <p:sp>
        <p:nvSpPr>
          <p:cNvPr id="492" name="Google Shape;49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65"/>
          <p:cNvSpPr txBox="1"/>
          <p:nvPr/>
        </p:nvSpPr>
        <p:spPr>
          <a:xfrm>
            <a:off x="311700" y="1125823"/>
            <a:ext cx="82296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&lt;MyElement&gt;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&lt;wsp:PolicyReference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http://www.example.com/policies#RmPolicy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&lt;wsp:PolicyReference</a:t>
            </a:r>
            <a:b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http://www.example.com/policies#X509EndpointPolicy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&lt;MyElement/&gt;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External attachment</a:t>
            </a:r>
            <a:endParaRPr/>
          </a:p>
        </p:txBody>
      </p:sp>
      <p:sp>
        <p:nvSpPr>
          <p:cNvPr id="499" name="Google Shape;49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66"/>
          <p:cNvSpPr txBox="1"/>
          <p:nvPr/>
        </p:nvSpPr>
        <p:spPr>
          <a:xfrm>
            <a:off x="311700" y="1097845"/>
            <a:ext cx="8229600" cy="29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&lt;wsp:PolicyAttachment&gt;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&lt;wsp:AppliesTo&gt;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&lt;wsa:EndpointReference&gt;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&lt;wsa:Address&gt;</a:t>
            </a:r>
            <a:r>
              <a:rPr b="1" lang="en" sz="1800" u="sng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http://www.example.com/acct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&lt;/wsa:Address&gt;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&lt;/wsa:EndpointReference&gt;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&lt;/wsp:AppliesTo&gt;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&lt;wsp:PolicyReference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800" u="sng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http://www.example.com/policies#RmPolicy</a:t>
            </a:r>
            <a:r>
              <a:rPr b="1" lang="en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&lt;/wsp:PolicyAttachment&gt;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6"/>
          <p:cNvSpPr/>
          <p:nvPr/>
        </p:nvSpPr>
        <p:spPr>
          <a:xfrm>
            <a:off x="3556475" y="1312725"/>
            <a:ext cx="2982600" cy="5727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EPR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WSDL 2.0 attachment example</a:t>
            </a:r>
            <a:endParaRPr/>
          </a:p>
        </p:txBody>
      </p:sp>
      <p:sp>
        <p:nvSpPr>
          <p:cNvPr id="507" name="Google Shape;50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67"/>
          <p:cNvSpPr txBox="1"/>
          <p:nvPr/>
        </p:nvSpPr>
        <p:spPr>
          <a:xfrm>
            <a:off x="311700" y="1017725"/>
            <a:ext cx="8229600" cy="4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&lt;wsdl20:description&gt;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"common"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&lt;mtom:OptimizedMimeSerialization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&lt;wsam:Addressing&gt;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&lt;/wsam:Addressing&gt;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&lt;/wsp:Policy&gt;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&lt;wsp:Policy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wsu:Id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"secure"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&lt;wsp:ExactlyOne&gt;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&lt;sp:TransportBinding&gt;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&lt;/sp:TransportBinding&gt;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&lt;sp:AsymmetricBinding&gt;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&lt;/sp:AsymmetricBinding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&lt;/wsp:ExactlyOne&gt;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&lt;/wsp:Policy&gt;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&lt;wsdl20:binding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"SecureBinding"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"tns:RealTimeDataInterface"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&lt;wsp:PolicyReference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"#secure"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&lt;wsdl20:operation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"GetRealQuote"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&lt;/wsdl20:operation&gt;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	…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&lt;/wsdl20:binding&gt;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&lt;wsdl20:service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"RealTimeDataService"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"tns:RealTimeDataInterface"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&lt;wsdl20:endpoint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"RealTimeDataPort"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binding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"tns:SecureBinding"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&lt;wsp:PolicyReference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0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"#common"</a:t>
            </a: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	…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&lt;/wsdl20:endpoint&gt;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&lt;/wsdl20:service&gt;</a:t>
            </a:r>
            <a:b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…</a:t>
            </a:r>
            <a:br>
              <a:rPr b="1" lang="en" sz="1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&lt;/wsdl20:description&gt;</a:t>
            </a:r>
            <a:endParaRPr sz="1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67"/>
          <p:cNvSpPr/>
          <p:nvPr/>
        </p:nvSpPr>
        <p:spPr>
          <a:xfrm>
            <a:off x="4855025" y="1454325"/>
            <a:ext cx="29826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67"/>
          <p:cNvSpPr/>
          <p:nvPr/>
        </p:nvSpPr>
        <p:spPr>
          <a:xfrm>
            <a:off x="4855025" y="2321250"/>
            <a:ext cx="29826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67"/>
          <p:cNvSpPr/>
          <p:nvPr/>
        </p:nvSpPr>
        <p:spPr>
          <a:xfrm>
            <a:off x="5712425" y="3188175"/>
            <a:ext cx="31200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reference on binding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7"/>
          <p:cNvSpPr/>
          <p:nvPr/>
        </p:nvSpPr>
        <p:spPr>
          <a:xfrm>
            <a:off x="5712425" y="4125775"/>
            <a:ext cx="31200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reference on endpoint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 - WSDL 2.0 attachment example - endpoint effective policy</a:t>
            </a:r>
            <a:endParaRPr/>
          </a:p>
        </p:txBody>
      </p:sp>
      <p:sp>
        <p:nvSpPr>
          <p:cNvPr id="518" name="Google Shape;51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8"/>
          <p:cNvSpPr txBox="1"/>
          <p:nvPr/>
        </p:nvSpPr>
        <p:spPr>
          <a:xfrm>
            <a:off x="457200" y="1558475"/>
            <a:ext cx="82296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&lt;wsp:Policy&gt;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&lt;wsp:All&gt;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&lt;wsp:Policy&gt;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&lt;mtom:OptimizedMimeSerialization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wsp:Optional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&lt;wsam:Addressing&gt;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&lt;/wsam:Addressing&gt;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&lt;/wsp:Policy&gt;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&lt;wsp:Policy&gt;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&lt;wsp:ExactlyOne&gt;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&lt;sp:TransportBinding&gt;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&lt;/sp:TransportBinding&gt;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&lt;sp:AsymmetricBinding&gt;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&lt;/sp:AsymmetricBinding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&lt;/wsp:ExactlyOne&gt;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&lt;/wsp:Policy&gt;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&lt;/wsp:All&gt;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&lt;/wsp:Policy&gt;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68"/>
          <p:cNvSpPr/>
          <p:nvPr/>
        </p:nvSpPr>
        <p:spPr>
          <a:xfrm>
            <a:off x="6593875" y="2277675"/>
            <a:ext cx="17742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from endpoint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68"/>
          <p:cNvSpPr/>
          <p:nvPr/>
        </p:nvSpPr>
        <p:spPr>
          <a:xfrm>
            <a:off x="6593875" y="3289113"/>
            <a:ext cx="1774200" cy="501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2456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from binding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WS-Policy</a:t>
            </a:r>
            <a:br>
              <a:rPr lang="en"/>
            </a:br>
            <a:r>
              <a:rPr lang="en"/>
              <a:t>WSDL 2.0 Effective Policy</a:t>
            </a:r>
            <a:endParaRPr/>
          </a:p>
        </p:txBody>
      </p:sp>
      <p:sp>
        <p:nvSpPr>
          <p:cNvPr id="527" name="Google Shape;527;p69"/>
          <p:cNvSpPr txBox="1"/>
          <p:nvPr>
            <p:ph idx="1" type="body"/>
          </p:nvPr>
        </p:nvSpPr>
        <p:spPr>
          <a:xfrm>
            <a:off x="311700" y="1533475"/>
            <a:ext cx="47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Merging of policies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endpoint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e.g. Endpoint effective policy is merge of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Endpoint policies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Binding policies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Interface policies</a:t>
            </a:r>
            <a:endParaRPr/>
          </a:p>
        </p:txBody>
      </p:sp>
      <p:sp>
        <p:nvSpPr>
          <p:cNvPr id="528" name="Google Shape;52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9" name="Google Shape;52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112" y="0"/>
            <a:ext cx="404989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WS-*</a:t>
            </a:r>
            <a:endParaRPr/>
          </a:p>
        </p:txBody>
      </p:sp>
      <p:sp>
        <p:nvSpPr>
          <p:cNvPr id="535" name="Google Shape;535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WS-Discovery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discovery protocol to locate WS on local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WS-MetadataExchange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for exchanging PolicyAttachments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WS-ReliableMessaging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reliable delivery in presence of failures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WS-SecureConversation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contexts for multiple SOAP message exchanges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WS-SecurityPolicy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WS-Policy assertions applicable to WS-Security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WS-Trust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Requesting and issuing security tokens for WS-Security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</a:t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W3C Recommendation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Microsoft, IBM, SAP, Sun Microsystems, BEA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xmlns:wsa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http://www.w3.org/2005/08/addressing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Transport-neutral </a:t>
            </a:r>
            <a:r>
              <a:rPr lang="en"/>
              <a:t>mechanisms to address Web services and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SOAP over HTTP, SOAP over SMTP,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constructs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references (EPRs)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Addressing Properties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- message example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017725"/>
            <a:ext cx="82296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&lt;S:Envelope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http://www.w3.org/2003/05/soap-envelope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http://www.w3.org/2005/08/addressing</a:t>
            </a:r>
            <a:r>
              <a:rPr b="1" lang="en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&lt;S:Header&gt;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&lt;wsa:MessageID&gt;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http://example.com/6B29FC40-CA47-1067-B31D-00DD010662DA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&lt;/wsa:MessageID&gt;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&lt;wsa:ReplyTo&gt;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&lt;wsa:Address&gt;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http://example.com/business/client1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&lt;/wsa:Address&gt;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&lt;/wsa:ReplyTo&gt;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&lt;wsa:To&gt;</a:t>
            </a:r>
            <a:r>
              <a:rPr b="1" lang="en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http://example.com/fabrikam/Purchasing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&lt;/wsa:To&gt;</a:t>
            </a:r>
            <a:b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&lt;wsa:Action&gt;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http://example.com/fabrikam/SubmitPO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&lt;/wsa:Action&gt;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&lt;/S:Header&gt;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&lt;S:Body&gt;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&lt;/S:Body&gt;</a:t>
            </a:r>
            <a:b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&lt;/S:Envelope&gt;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1376300" y="3382425"/>
            <a:ext cx="2275200" cy="707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semantics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2769500" y="1911925"/>
            <a:ext cx="2797500" cy="576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endpoint reference (EPR)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628175" y="3154775"/>
            <a:ext cx="2275200" cy="7077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FFF"/>
          </a:solidFill>
          <a:ln cap="flat" cmpd="sng" w="28575">
            <a:solidFill>
              <a:srgbClr val="8DC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Ultimate receiver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- Message Addressing Properties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700"/>
              <a:buFont typeface="Consolas"/>
              <a:buChar char="●"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IRI, intended (ultimate) receiver of the message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700"/>
              <a:t>, 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ReplyTo</a:t>
            </a:r>
            <a:r>
              <a:rPr lang="en" sz="1700"/>
              <a:t>, 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FaultTo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EPR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Required, Expected semantics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preferably</a:t>
            </a:r>
            <a:r>
              <a:rPr lang="en" sz="1300"/>
              <a:t> IRI of Input, Output or Fault message in WSDL interface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MessageID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IRI uniquely identifying the message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RelatesTo</a:t>
            </a:r>
            <a:r>
              <a:rPr lang="en" sz="1700"/>
              <a:t>, 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RelationshipType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Related message ID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Default type is </a:t>
            </a:r>
            <a:r>
              <a:rPr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3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reply</a:t>
            </a:r>
            <a:endParaRPr sz="1300">
              <a:solidFill>
                <a:srgbClr val="00108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wsa:</a:t>
            </a:r>
            <a:r>
              <a:rPr lang="en" sz="170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ReferenceParameters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copied from the EPR </a:t>
            </a:r>
            <a:r>
              <a:rPr lang="en" sz="1300">
                <a:solidFill>
                  <a:srgbClr val="0000FF"/>
                </a:solidFill>
              </a:rPr>
              <a:t>wsa:</a:t>
            </a:r>
            <a:r>
              <a:rPr lang="en" sz="1300">
                <a:solidFill>
                  <a:srgbClr val="001080"/>
                </a:solidFill>
              </a:rPr>
              <a:t>ReferenceParameters</a:t>
            </a:r>
            <a:endParaRPr sz="1300">
              <a:solidFill>
                <a:srgbClr val="001080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WS-Addressing example 2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57200" y="1017723"/>
            <a:ext cx="8229600" cy="3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&lt;S:Envelope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http://www.w3.org/2003/05/soap-envelope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xmlns:wsa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600" u="sng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http://www.w3.org/2005/08/addressing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&lt;S:Header&gt;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&lt;wsa:MessageID&gt;</a:t>
            </a:r>
            <a:r>
              <a:rPr b="1" lang="en" sz="16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http://example.com/someuniquestring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&lt;/wsa:MessageID&gt;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&lt;wsa:ReplyTo&gt;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&lt;wsa:Address&gt;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http://example.com/business/client1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&lt;/wsa:Address&gt;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&lt;/wsa:ReplyTo&gt;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&lt;wsa:To&gt;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mailto:fabrikam@example.com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&lt;/wsa:To&gt;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&lt;wsa:Action&gt;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http://example.com/fabrikam/mail/Delete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&lt;/wsa:Action&gt;</a:t>
            </a:r>
            <a:b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&lt;/S:Header&gt;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&lt;S:Body&gt;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&lt;f:Delete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xmlns:f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6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"http://example.com/fabrikam"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&lt;maxCount&gt;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&lt;/maxCount&gt;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&lt;/f:Delete&gt;</a:t>
            </a:r>
            <a:b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&lt;/S:Body&gt;</a:t>
            </a:r>
            <a:b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&lt;/S:Envelope&gt;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