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DDB2C3-4E5F-4634-B701-4ACDA95580B3}">
  <a:tblStyle styleId="{7FDDB2C3-4E5F-4634-B701-4ACDA95580B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9BBB59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9BBB5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9BBB59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9BBB59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096e4c3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096e4c3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096e4c3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096e4c3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096e4c3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096e4c3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096e4c3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096e4c3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096e4c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096e4c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096e4c3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3096e4c3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096e4c3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096e4c3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principles, different visualization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096e4c3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096e4c3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Same principles, different visualization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POX = Plain Old XML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096e4c3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096e4c3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096e4c3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096e4c3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Endpoint: /appointmentService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Verb: POST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096e4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096e4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3096e4c3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3096e4c3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Endpoint: /appointmentService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Verb: POST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096e4c3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096e4c3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Endpoint: /appointmentService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Verb: POST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3096e4c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3096e4c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3096e4c3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3096e4c3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Access to each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Doctor is a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slot is an individually addressable resource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Verb: POST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3096e4c3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3096e4c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Access to each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Doctor is a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slot is an individually addressable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Anyone can post to the appointment resource, like test schedule...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Verb: POST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3096e4c3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3096e4c3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3096e4c3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3096e4c3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 - safe method, idempotent, does not change anything significant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Therefore, can be cached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3096e4c3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3096e4c3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same request as Level 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Response uses the 201 HTTP response code + location in case of success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https://restfulapi.net/http-status-codes/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3096e4c3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3096e4c3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same request as Level 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Response uses for example the 409 HTTP response code in case of problems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up to the designer to choose which codes to use for what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3096e4c3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3096e4c3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096e4c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3096e4c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3096e4c3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3096e4c3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request as on Level 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difference is we now know how to book an appointment - links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Hypermedia controls tell us what to do next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3096e4c3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3096e4c3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request as on Level 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Links to other operations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Server developers can change URI schemes without breaking clients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Developers can explore the protocol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Server can advertise new capabilities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3096e4c3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3096e4c3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3096e4c3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3096e4c3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3096e4c3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3096e4c3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3096e4c3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3096e4c3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3096e4c3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3096e4c3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speaking, W3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3096e4c3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3096e4c3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3096e4c3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3096e4c3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3096e4c3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3096e4c3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096e4c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096e4c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096e4c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096e4c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096e4c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096e4c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096e4c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096e4c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096e4c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096e4c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096e4c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096e4c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ompany.org/" TargetMode="External"/><Relationship Id="rId4" Type="http://schemas.openxmlformats.org/officeDocument/2006/relationships/hyperlink" Target="http://www.company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stfulapi.net/richardson-maturity-model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stfulapi.net/richardson-maturity-model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martinfowler.com/articles/richardsonMaturityModel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stfulapi.net/" TargetMode="External"/><Relationship Id="rId4" Type="http://schemas.openxmlformats.org/officeDocument/2006/relationships/hyperlink" Target="https://www.ics.uci.edu/~fielding/pubs/dissertation/rest_arch_style.ht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w3.org/Submission/wadl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br>
              <a:rPr lang="en"/>
            </a:br>
            <a:r>
              <a:rPr lang="en"/>
              <a:t>RESTful Web Services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Jakub Klímek, Martin Nečaský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67150" y="4598150"/>
            <a:ext cx="718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is licensed under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Creative Commons Attribution 4.0 International License</a:t>
            </a:r>
            <a:r>
              <a:rPr lang="en"/>
              <a:t>.</a:t>
            </a:r>
            <a:endParaRPr/>
          </a:p>
        </p:txBody>
      </p:sp>
      <p:pic>
        <p:nvPicPr>
          <p:cNvPr id="57" name="Google Shape;57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00" y="4639838"/>
            <a:ext cx="1074806" cy="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REST using HTTP: Resource ID - content negotiation</a:t>
            </a:r>
            <a:endParaRPr sz="27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dereferencing using HTTP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303 See Other</a:t>
            </a:r>
            <a:r>
              <a:rPr lang="en"/>
              <a:t> response code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ID is </a:t>
            </a:r>
            <a:r>
              <a:rPr lang="en"/>
              <a:t>dereferencable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client requests resource ID and specified preferred resource representation format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 sends resource representation ID in 303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client requests resource representation ID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using HTTP: Resource ID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6958381" y="1017726"/>
            <a:ext cx="1800300" cy="108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Server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77661" y="1202392"/>
            <a:ext cx="792000" cy="720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261637" y="1922472"/>
            <a:ext cx="12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client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34" name="Google Shape;134;p23"/>
          <p:cNvCxnSpPr>
            <a:stCxn id="132" idx="6"/>
          </p:cNvCxnSpPr>
          <p:nvPr/>
        </p:nvCxnSpPr>
        <p:spPr>
          <a:xfrm>
            <a:off x="1269661" y="1562392"/>
            <a:ext cx="5688600" cy="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35" name="Google Shape;135;p23"/>
          <p:cNvSpPr txBox="1"/>
          <p:nvPr/>
        </p:nvSpPr>
        <p:spPr>
          <a:xfrm>
            <a:off x="2781917" y="1625148"/>
            <a:ext cx="2762400" cy="7386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 /customer?name=John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lang="en" sz="14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www.company.org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Accept: text/xml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6958381" y="2247160"/>
            <a:ext cx="1800300" cy="108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Server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477661" y="2431826"/>
            <a:ext cx="792000" cy="720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637" y="3151906"/>
            <a:ext cx="12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client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39" name="Google Shape;139;p23"/>
          <p:cNvCxnSpPr>
            <a:stCxn id="137" idx="6"/>
          </p:cNvCxnSpPr>
          <p:nvPr/>
        </p:nvCxnSpPr>
        <p:spPr>
          <a:xfrm>
            <a:off x="1269661" y="2791826"/>
            <a:ext cx="5688600" cy="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40" name="Google Shape;140;p23"/>
          <p:cNvSpPr txBox="1"/>
          <p:nvPr/>
        </p:nvSpPr>
        <p:spPr>
          <a:xfrm>
            <a:off x="1701798" y="2854582"/>
            <a:ext cx="5066700" cy="7386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HTTP/1.1 303 See Other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Location: http://www.company.org/customer.xml?name=John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6958381" y="3496086"/>
            <a:ext cx="1800300" cy="108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Server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71509" y="3680752"/>
            <a:ext cx="792000" cy="720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55485" y="4400832"/>
            <a:ext cx="12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client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44" name="Google Shape;144;p23"/>
          <p:cNvCxnSpPr>
            <a:stCxn id="142" idx="6"/>
          </p:cNvCxnSpPr>
          <p:nvPr/>
        </p:nvCxnSpPr>
        <p:spPr>
          <a:xfrm>
            <a:off x="1263509" y="4040752"/>
            <a:ext cx="5688600" cy="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45" name="Google Shape;145;p23"/>
          <p:cNvSpPr txBox="1"/>
          <p:nvPr/>
        </p:nvSpPr>
        <p:spPr>
          <a:xfrm>
            <a:off x="2553590" y="4103508"/>
            <a:ext cx="3207000" cy="7386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 /customer.xml?name=John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lang="en" sz="14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www.company.org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Accept: text/xml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using HTTP: Resource ID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set-up 303 URIs?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Apache HTTPD (.htaccess file)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611560" y="2090995"/>
            <a:ext cx="7920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11F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%{HTTP_ACCEPT}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application/rdf\+xml</a:t>
            </a:r>
            <a:endParaRPr sz="16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RewriteRule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11F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^customer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customer.rdf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[R=303]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11695" y="3163033"/>
            <a:ext cx="41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http://www.company.org/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customer?name=John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776191" y="3163033"/>
            <a:ext cx="41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http://www.company.org/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customer.rdf?name=John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4272135" y="3294855"/>
            <a:ext cx="648000" cy="43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using HTTP: Resource ID - Clean URLs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</a:t>
            </a:r>
            <a:r>
              <a:rPr lang="en"/>
              <a:t>parameterized</a:t>
            </a:r>
            <a:r>
              <a:rPr lang="en"/>
              <a:t> resource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i.e. use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http://www.company.org/customer/John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http://www.company.org/customer?name=John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31561" y="3654895"/>
            <a:ext cx="8280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11F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%{HTTP_ACCEPT}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application/rdf\+xml</a:t>
            </a:r>
            <a:endParaRPr sz="16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RewriteRule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11F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^customer/([a-zA-Z]+)$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customer.rdf?name=$1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using HTTP: HTTP Verbs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HTTP is used, the following four operations are usually considered: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 </a:t>
            </a:r>
            <a:r>
              <a:rPr lang="en"/>
              <a:t>= requests representation of the specified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read-only operation, should be safe = should not cause any side-effects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PUT </a:t>
            </a:r>
            <a:r>
              <a:rPr lang="en"/>
              <a:t>= uploads representation of the specified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operation, should be idempotent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idempotent means being simple = identical request causes the same state change independently of how many times it has been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DELETE </a:t>
            </a:r>
            <a:r>
              <a:rPr lang="en"/>
              <a:t>= deletes the specified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operation, should be 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POST </a:t>
            </a:r>
            <a:r>
              <a:rPr lang="en"/>
              <a:t>= submits data to be processed to the specified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update the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not safe and not idempotent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Richardson Maturity Model - RMM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3862050" y="4233475"/>
            <a:ext cx="480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https://restfulapi.net/richardson-maturity-model/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9" name="Google Shape;179;p27"/>
          <p:cNvGrpSpPr/>
          <p:nvPr/>
        </p:nvGrpSpPr>
        <p:grpSpPr>
          <a:xfrm>
            <a:off x="406975" y="1109275"/>
            <a:ext cx="4208475" cy="3770700"/>
            <a:chOff x="4623825" y="1109250"/>
            <a:chExt cx="4208475" cy="3770700"/>
          </a:xfrm>
        </p:grpSpPr>
        <p:sp>
          <p:nvSpPr>
            <p:cNvPr id="180" name="Google Shape;180;p27"/>
            <p:cNvSpPr/>
            <p:nvPr/>
          </p:nvSpPr>
          <p:spPr>
            <a:xfrm>
              <a:off x="4623825" y="1109250"/>
              <a:ext cx="3836400" cy="37707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6562800" y="1577950"/>
              <a:ext cx="2269500" cy="785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Hypermedia</a:t>
              </a:r>
              <a:endParaRPr sz="2200"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562800" y="2515975"/>
              <a:ext cx="2269500" cy="785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HTTP</a:t>
              </a:r>
              <a:endParaRPr sz="2200"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562800" y="3454000"/>
              <a:ext cx="2269500" cy="785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URI</a:t>
              </a:r>
              <a:endParaRPr sz="22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Richardson Maturity Model - RMM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4478950" y="4592175"/>
            <a:ext cx="4226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https://restfulapi.net/richardson-maturity-model/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648650" cy="38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38" y="712924"/>
            <a:ext cx="6556526" cy="38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Richardson Maturity Model - RMM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2066550" y="4590350"/>
            <a:ext cx="6405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https://martinfowler.com/articles/richardsonMaturityModel.html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975" y="1507926"/>
            <a:ext cx="5335475" cy="3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0 WS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URI - like WS-* endpoint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verb - like WS-* POST to send SOAP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XML-RPC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 Old XML (POX)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URI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verb -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HTTP as a tunneling </a:t>
            </a:r>
            <a:br>
              <a:rPr lang="en"/>
            </a:br>
            <a:r>
              <a:rPr lang="en"/>
              <a:t>mechanism (like RPC)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0 WS - example - 1/3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free slots to see a doctor</a:t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2907975" y="1152475"/>
            <a:ext cx="5924400" cy="10098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POST /appointmentService HTTP/1.1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&lt;openSlotRequest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"2010-01-04"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2907900" y="2297025"/>
            <a:ext cx="5924400" cy="2474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&lt;openSlotList&gt;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&lt;/slot&gt;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&lt;/slot&gt;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&lt;/openSlotList&gt;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REST?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REST</a:t>
            </a:r>
            <a:r>
              <a:rPr lang="en"/>
              <a:t> = REpresentational State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Roy Fielding dissertation</a:t>
            </a:r>
            <a:r>
              <a:rPr lang="en"/>
              <a:t>,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</a:t>
            </a:r>
            <a:r>
              <a:rPr b="1" lang="en"/>
              <a:t>architectural style</a:t>
            </a:r>
            <a:r>
              <a:rPr lang="en"/>
              <a:t> for building distributed hypermedia (hypertext)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following architectural principles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orientation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resource identification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stateless client/server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uniform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Web architecture is based on the same principles as 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REST principles were derived from the architecture of the Web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194950" y="4399475"/>
            <a:ext cx="4754100" cy="57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truly RESTful API looks like hypertext.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0 WS - example - 2/3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2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 the appointment - success</a:t>
            </a:r>
            <a:endParaRPr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2907975" y="1152475"/>
            <a:ext cx="5924400" cy="18063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/appointmentService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&lt;appointmentRequest&gt;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&lt;/appointmentRequest&gt;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907900" y="3080650"/>
            <a:ext cx="5924400" cy="16911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0 WS - example - 3/3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152475"/>
            <a:ext cx="2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 the appointment - failure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907975" y="1152475"/>
            <a:ext cx="5924400" cy="18063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/appointmentService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&lt;appointmentRequest&gt;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&lt;/appointmentRequest&gt;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907900" y="3080650"/>
            <a:ext cx="5924400" cy="188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&lt;appointmentRequest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Failure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&lt;reason&gt;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Slot not available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&lt;/reason&gt;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&lt;/appointmentRequest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Failure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975" y="1507926"/>
            <a:ext cx="5335475" cy="3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1 WS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use of URIs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resource has a 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verb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W3C-style WS-* POST to send SOAP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1 WS - example - 1/2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21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free slots to see a doctor</a:t>
            </a:r>
            <a:endParaRPr/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2631004" y="1152475"/>
            <a:ext cx="6201300" cy="10143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/doctors/mjones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&lt;openSlotRequest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"2010-01-04"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2630925" y="2403325"/>
            <a:ext cx="6201300" cy="25311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&lt;openSlotList&gt;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"1234"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"5678"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&lt;/openSlotList&gt;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1 WS - example - 2/2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311700" y="1152475"/>
            <a:ext cx="21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 the appointment</a:t>
            </a:r>
            <a:endParaRPr/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2631000" y="1152475"/>
            <a:ext cx="6201300" cy="13740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/slots/1234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&lt;appointmentRequest&gt;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&lt;/appointmentRequest&gt;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2630925" y="2661225"/>
            <a:ext cx="6201300" cy="22731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"1234"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975" y="1507926"/>
            <a:ext cx="5335475" cy="3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2 WS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use of URIs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resource has a 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verbs used for CRUD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</a:t>
            </a:r>
            <a:endParaRPr/>
          </a:p>
        </p:txBody>
      </p:sp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2 WS - example - 1/3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1152475"/>
            <a:ext cx="21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free slots to see a doctor</a:t>
            </a:r>
            <a:endParaRPr/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2631004" y="1152475"/>
            <a:ext cx="6201300" cy="10143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/doctors/mjones/slots?date=20100104&amp;status=open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Host: royalhope.nhs.uk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2630925" y="2403325"/>
            <a:ext cx="6201300" cy="25311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&lt;openSlotList&gt;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"1234"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"5678"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&lt;/openSlotList&gt;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2 WS - example - 2/3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1152475"/>
            <a:ext cx="21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 the appointment - success</a:t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2631000" y="1152475"/>
            <a:ext cx="6201300" cy="137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/slots/1234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&lt;appointmentRequest&gt;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&lt;/appointmentRequest&gt;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2630925" y="2660925"/>
            <a:ext cx="6201300" cy="18435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 Created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Location: slots/1234/appointment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"1234"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1670100" y="4504425"/>
            <a:ext cx="5803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http://royalhope.nhs.uk/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slots/1234/appointment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2 WS - example - 3/3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311700" y="1152475"/>
            <a:ext cx="21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 the appointment - failure</a:t>
            </a:r>
            <a:endParaRPr/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2631000" y="1152475"/>
            <a:ext cx="6201300" cy="137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/slots/1234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&lt;appointmentRequest&gt;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&lt;/appointmentRequest&gt;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2630925" y="2660925"/>
            <a:ext cx="6201300" cy="18435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409 Conflict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&lt;openSlotList&gt;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"5678"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&lt;/openSlotList&gt;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975" y="1507926"/>
            <a:ext cx="5335475" cy="3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3 WS</a:t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use of URIs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verbs used for 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HATEOAS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Hypertext As The Engine Of Application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Hypermedia controls</a:t>
            </a:r>
            <a:endParaRPr/>
          </a:p>
        </p:txBody>
      </p:sp>
      <p:sp>
        <p:nvSpPr>
          <p:cNvPr id="304" name="Google Shape;30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311700" y="2748775"/>
            <a:ext cx="3000000" cy="11994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Some people pronounce it as "hate-ee-os," similar to "hideous," or as "hate O-A-S".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People also refer to it as a hypermedia-driven system.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1: Resource Orientation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= concrete or abstract thing/action we want to publish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is resource in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representation ~ state of the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that can be sent between communicating peers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representation format needs to be established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(meta-)formats may be used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HTML, XML, JSON, RDF, AtomPub, 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resource can have more representations, in different formats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</a:rPr>
              <a:t>data formats == </a:t>
            </a:r>
            <a:r>
              <a:rPr lang="en" u="sng">
                <a:solidFill>
                  <a:srgbClr val="FF0000"/>
                </a:solidFill>
              </a:rPr>
              <a:t>media types</a:t>
            </a:r>
            <a:endParaRPr u="sng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representation contains links to related resources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representation format must support links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applications which consume resources </a:t>
            </a:r>
            <a:r>
              <a:rPr i="1" lang="en"/>
              <a:t>navigate</a:t>
            </a:r>
            <a:r>
              <a:rPr lang="en"/>
              <a:t> instead of calling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navigation = transition to next state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017450" y="3866575"/>
            <a:ext cx="2003700" cy="702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1364" name="adj4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commonly forgotten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3 WS - example - 1/2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311700" y="1152475"/>
            <a:ext cx="21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free slots to see a doctor</a:t>
            </a:r>
            <a:endParaRPr/>
          </a:p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2597223" y="1152475"/>
            <a:ext cx="6108600" cy="572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 /doctors/mjones/slots?date=20100104&amp;status=open HTTP/1.1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Host: royalhope.nhs.uk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372575" y="1812375"/>
            <a:ext cx="8333100" cy="32445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&lt;openSlotList&gt;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"1234"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"/linkrels/slot/book"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"/slots/1234"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&lt;/slot&gt;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"5678"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"1650"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"/linkrels/slot/book"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"/slots/5678"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&lt;/slot&gt;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&lt;/openSlotList&gt;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- Level 3 WS - example - 2/2</a:t>
            </a:r>
            <a:endParaRPr/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311700" y="1152475"/>
            <a:ext cx="219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 the appointment</a:t>
            </a:r>
            <a:endParaRPr/>
          </a:p>
        </p:txBody>
      </p:sp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2631000" y="1152475"/>
            <a:ext cx="6201300" cy="12549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/slots/1234 HTTP/1.1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other headers]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&lt;appointmentRequest&gt;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&lt;/appointmentRequest&gt;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2630925" y="2489250"/>
            <a:ext cx="6201300" cy="25674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HTTP/1.1 201 Created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Location: http://royalhope.nhs.uk/slots/1234/appointment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[various headers]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&lt;appointment&gt;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&lt;slot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"1234"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"mjones"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"1400"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"1450"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&lt;patient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"jsmith"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"/linkrels/appointment/cancel"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"/slots/1234/appointment"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"/linkrels/appointment/addTest"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"/slots/1234/appointment/tests"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&lt;/appointment&gt;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hypertext driven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3rd level RMM is </a:t>
            </a:r>
            <a:r>
              <a:rPr lang="en">
                <a:solidFill>
                  <a:srgbClr val="FF0000"/>
                </a:solidFill>
              </a:rPr>
              <a:t>only a prerequisite</a:t>
            </a:r>
            <a:r>
              <a:rPr lang="en"/>
              <a:t> for 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URI has to be usable for resource identification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fixed URI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 API cannot change communication protocols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resource representation, REST API should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define media type(s)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define extended relation names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define extended markup for existing standard media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RESTful API should be usable with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URI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of standardized media types</a:t>
            </a:r>
            <a:endParaRPr/>
          </a:p>
        </p:txBody>
      </p:sp>
      <p:sp>
        <p:nvSpPr>
          <p:cNvPr id="330" name="Google Shape;33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Web Services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RESTful Web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manipulation with set of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uses XML, JSON or RDF for resource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URLs as resource identifiers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methods GET/PUT/DELETE/POST for resource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Web application but for machines instead of humans</a:t>
            </a:r>
            <a:endParaRPr/>
          </a:p>
        </p:txBody>
      </p:sp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Web Services: typical HTTP verb meanings</a:t>
            </a:r>
            <a:endParaRPr/>
          </a:p>
        </p:txBody>
      </p:sp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4" name="Google Shape;344;p46"/>
          <p:cNvGraphicFramePr/>
          <p:nvPr/>
        </p:nvGraphicFramePr>
        <p:xfrm>
          <a:off x="467560" y="1017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{7FDDB2C3-4E5F-4634-B701-4ACDA95580B3}</a:tableStyleId>
              </a:tblPr>
              <a:tblGrid>
                <a:gridCol w="1337575"/>
                <a:gridCol w="3825175"/>
                <a:gridCol w="3046150"/>
              </a:tblGrid>
              <a:tr h="61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 representing</a:t>
                      </a: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collection </a:t>
                      </a: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of individuals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 representing</a:t>
                      </a: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</a:t>
                      </a:r>
                      <a:endParaRPr sz="18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0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members in collection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 weekly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public contracts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Retrieve</a:t>
                      </a: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individual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 retrieve public contract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4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PUT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Update collection with another one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 replace weekly list of public contracts at the beginning of new week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Update individual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 update public contract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representation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with new representation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2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 entire collection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delete weekly list of public contracts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individual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 delete public contract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4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Create member of collection with auto-ID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 add new public contract to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the collection and generate its 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Create part of individual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e.g. create</a:t>
                      </a:r>
                      <a:r>
                        <a:rPr lang="e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public contract tender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vs. SOAP - The letter analogy</a:t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mailing a letter with SOAP (W3C-style 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you're using an envelope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it's a postcard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postcards are easier to handle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by the receiver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waste less paper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i.e., consume less bandwidth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short content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 course, REST requests aren't really limited in 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esp. if they use POST rather than GET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vs. SOAP</a:t>
            </a:r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SOAP and REST – both provide support for building SOA based applications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9" name="Google Shape;359;p48"/>
          <p:cNvGraphicFramePr/>
          <p:nvPr/>
        </p:nvGraphicFramePr>
        <p:xfrm>
          <a:off x="355898" y="1611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{7FDDB2C3-4E5F-4634-B701-4ACDA95580B3}</a:tableStyleId>
              </a:tblPr>
              <a:tblGrid>
                <a:gridCol w="1665775"/>
                <a:gridCol w="4011775"/>
                <a:gridCol w="2666125"/>
              </a:tblGrid>
              <a:tr h="1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Dimension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SOAP (W3C-style WS)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Underlying Protocol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REST is an architecture style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Almost synonymous to HTTP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Not enforced by specification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SOAP itself is a protocol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Mainly over HTTP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But also over SMTP, …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7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Format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Any format: JSON, CSV, RSS, XML, …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XML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Statefulness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Stateless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Stateless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Caching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Using infrastructure already in place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Uses caching related HTTP headers for GET, PUT, DELETE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ETags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HTTP Verbs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GET, POST, PUT, DELETE, PATCH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TLS (HTTPS) (point to point)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WS-Security (end to end)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7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Asynchronous Processing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HTTP 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 Accepted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response</a:t>
                      </a:r>
                      <a:b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+ Location of queue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WS-Reliable Messaging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WADL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 Application Description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Member Submission, 2009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XML-based description of HTTP-based web applications</a:t>
            </a:r>
            <a:endParaRPr/>
          </a:p>
        </p:txBody>
      </p:sp>
      <p:sp>
        <p:nvSpPr>
          <p:cNvPr id="366" name="Google Shape;36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WADL - example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311700" y="1017725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&lt;application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http://wadl.dev.java.net/2009/02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&lt;resources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http://example.com/api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&lt;resource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"books"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&lt;method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&lt;resource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"{bookId}"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&lt;param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"template"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"bookId"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&lt;method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&lt;method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"DELETE"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&lt;resource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"reviews"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&lt;method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&lt;request&gt;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&lt;param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"page"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"query"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&lt;param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"size"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"query"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&lt;/request&gt;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&lt;response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"200"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&lt;representation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mediaType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"application/xml"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&lt;representation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mediaType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"application/json"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&lt;/response&gt;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&lt;/method&gt;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&lt;/resource&gt;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&lt;/resource&gt;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&lt;/resource&gt;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&lt;resource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"readers"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&lt;method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&lt;/resource&gt;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&lt;/resources&gt;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&lt;/application&gt;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3902925" y="1246025"/>
            <a:ext cx="4519200" cy="393600"/>
          </a:xfrm>
          <a:prstGeom prst="leftArrowCallout">
            <a:avLst>
              <a:gd fmla="val 25000" name="adj1"/>
              <a:gd fmla="val 25000" name="adj2"/>
              <a:gd fmla="val 25000" name="adj3"/>
              <a:gd fmla="val 90931" name="adj4"/>
            </a:avLst>
          </a:prstGeom>
          <a:solidFill>
            <a:srgbClr val="FFFFFF"/>
          </a:solidFill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@base</a:t>
            </a:r>
            <a:r>
              <a:rPr lang="en" sz="1200"/>
              <a:t> - base URI for child resource identifiers</a:t>
            </a:r>
            <a:endParaRPr sz="1200"/>
          </a:p>
        </p:txBody>
      </p:sp>
      <p:sp>
        <p:nvSpPr>
          <p:cNvPr id="375" name="Google Shape;375;p50"/>
          <p:cNvSpPr/>
          <p:nvPr/>
        </p:nvSpPr>
        <p:spPr>
          <a:xfrm>
            <a:off x="2723325" y="1680950"/>
            <a:ext cx="5362500" cy="339300"/>
          </a:xfrm>
          <a:prstGeom prst="leftArrowCallout">
            <a:avLst>
              <a:gd fmla="val 25000" name="adj1"/>
              <a:gd fmla="val 25000" name="adj2"/>
              <a:gd fmla="val 25000" name="adj3"/>
              <a:gd fmla="val 49894" name="adj4"/>
            </a:avLst>
          </a:prstGeom>
          <a:solidFill>
            <a:srgbClr val="FFFFFF"/>
          </a:solidFill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en" sz="1200"/>
              <a:t> - relative URI template</a:t>
            </a:r>
            <a:endParaRPr sz="1200"/>
          </a:p>
        </p:txBody>
      </p:sp>
      <p:sp>
        <p:nvSpPr>
          <p:cNvPr id="376" name="Google Shape;376;p50"/>
          <p:cNvSpPr/>
          <p:nvPr/>
        </p:nvSpPr>
        <p:spPr>
          <a:xfrm>
            <a:off x="2813250" y="2232450"/>
            <a:ext cx="3226500" cy="339300"/>
          </a:xfrm>
          <a:prstGeom prst="leftArrowCallout">
            <a:avLst>
              <a:gd fmla="val 25000" name="adj1"/>
              <a:gd fmla="val 25000" name="adj2"/>
              <a:gd fmla="val 25000" name="adj3"/>
              <a:gd fmla="val 90274" name="adj4"/>
            </a:avLst>
          </a:prstGeom>
          <a:solidFill>
            <a:srgbClr val="FFFFFF"/>
          </a:solidFill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methods available on the resource</a:t>
            </a:r>
            <a:endParaRPr sz="1200"/>
          </a:p>
        </p:txBody>
      </p:sp>
      <p:sp>
        <p:nvSpPr>
          <p:cNvPr id="377" name="Google Shape;377;p50"/>
          <p:cNvSpPr/>
          <p:nvPr/>
        </p:nvSpPr>
        <p:spPr>
          <a:xfrm>
            <a:off x="4806875" y="3122475"/>
            <a:ext cx="1669200" cy="499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125" name="adj4"/>
            </a:avLst>
          </a:prstGeom>
          <a:solidFill>
            <a:srgbClr val="FFFFFF"/>
          </a:solidFill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response types</a:t>
            </a:r>
            <a:endParaRPr sz="1200"/>
          </a:p>
        </p:txBody>
      </p:sp>
      <p:sp>
        <p:nvSpPr>
          <p:cNvPr id="378" name="Google Shape;378;p50"/>
          <p:cNvSpPr/>
          <p:nvPr/>
        </p:nvSpPr>
        <p:spPr>
          <a:xfrm>
            <a:off x="6039750" y="2573175"/>
            <a:ext cx="1726200" cy="499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125" name="adj4"/>
            </a:avLst>
          </a:prstGeom>
          <a:solidFill>
            <a:srgbClr val="FFFFFF"/>
          </a:solidFill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query parameters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WADL - parameter styles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11700" y="1152475"/>
            <a:ext cx="85206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&lt;resource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"reviews"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&lt;method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&lt;request&gt;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&lt;param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"page"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"query"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&lt;param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"size"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"20"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"query"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&lt;/request&gt;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&lt;/method&gt;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&lt;/resource&gt;</a:t>
            </a:r>
            <a:endParaRPr/>
          </a:p>
        </p:txBody>
      </p:sp>
      <p:sp>
        <p:nvSpPr>
          <p:cNvPr id="385" name="Google Shape;38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311700" y="2869225"/>
            <a:ext cx="8520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query - go into request URI after "?"</a:t>
            </a:r>
            <a:endParaRPr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http://example.com/api/books/1234/reviews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?page=1&amp;size=20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header - go into HTTP header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template - go in resource paths</a:t>
            </a:r>
            <a:endParaRPr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{bookID}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matrix - go into request URI before query, separated by ";"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http://example.com/api/books/1234/reviews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;page=1;size=20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2: Unique Resource Identification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resource has unique ID (name)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universal syntax for resource IDs is necessary, e.g. URI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 serves not just as a name but also as a means of accessing resource representation,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parametrized IDs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http://www.company.org/customer?name=John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distinguish resource ID from resource representation ID</a:t>
            </a:r>
            <a:br>
              <a:rPr lang="en"/>
            </a:br>
            <a:r>
              <a:rPr lang="en"/>
              <a:t>e.g. HTML, XML, JSON, RDF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resource = document then resource ID = resource representation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 we need strategy to allow clients to request specific resource representation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3: Stateless Client/Server Communication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request/response message exchange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concerns principle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clients separated from servers by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clients are not concerned with data storage and (most) application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servers are not concerned with user interface or state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 simplicity and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evolution of clients and server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3: Stateless Client/Server Communication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state in server-side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in clients and/or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state is the same for every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changes to resource state affect all other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state is specific for each particular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cacheable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reponses labeled as cacheable and non-cacheable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4: Resource Manipulation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interface for resource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set of operations which apply for everything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CRUD operations (Create, Retrieve, Update, Delete)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set of verbs which apply to large set of nouns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many applications need new verb, uniform interface can be extended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encode verbs into resource identifiers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http://www.company.org/addCustomer?name=John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 flipH="1" rot="10800000">
            <a:off x="4572000" y="2920950"/>
            <a:ext cx="636000" cy="5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!= HTTP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specification does not include implementation directives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does not say to use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implementation honoring the principles is RESTful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is a resource, identified and accessed using URI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Simple, well-defined operations on resources (CRUD)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and server exchange representations of resources using standardized interface and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Resources decoupled from their representation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 allow clients accessing it in variety of formats = media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interaction is stateless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REST using HTTP: Resource ID - direct dereferencing</a:t>
            </a:r>
            <a:endParaRPr sz="27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dereferencing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ID is not </a:t>
            </a:r>
            <a:r>
              <a:rPr lang="en"/>
              <a:t>dereferencable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has to know particular resource representation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31561" y="2718425"/>
            <a:ext cx="828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https://api.twitter.com/1.1/statuses/user_timeline</a:t>
            </a:r>
            <a:r>
              <a:rPr b="1" i="0" lang="en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.json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https://api.twitter.com/1.1/statuses/user_timeline</a:t>
            </a:r>
            <a:r>
              <a:rPr b="1"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.xml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