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B738B3-B4A0-4290-B3DC-CBD1A9B113FC}">
  <a:tblStyle styleId="{91B738B3-B4A0-4290-B3DC-CBD1A9B113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3E9F78-3154-4C68-8E9F-BC1D0E8ED74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8"/>
          </a:solidFill>
        </a:fill>
      </a:tcStyle>
    </a:wholeTbl>
    <a:band1H>
      <a:tcTxStyle/>
      <a:tcStyle>
        <a:fill>
          <a:solidFill>
            <a:srgbClr val="DBEACD"/>
          </a:solidFill>
        </a:fill>
      </a:tcStyle>
    </a:band1H>
    <a:band2H>
      <a:tcTxStyle/>
    </a:band2H>
    <a:band1V>
      <a:tcTxStyle/>
      <a:tcStyle>
        <a:fill>
          <a:solidFill>
            <a:srgbClr val="DBEAC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0C63F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0C63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0C63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0C63F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4b348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4b348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URN - explicitly location independent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4b3483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4b3483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Side note for URLs:</a:t>
            </a:r>
            <a:br>
              <a:rPr lang="en"/>
            </a:br>
            <a:r>
              <a:rPr lang="en"/>
              <a:t>DNS - translates domain names to IPv4 &amp; IPv6 addresses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IP addresses point to hosts to connect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scheme corresponds to protocol used and port number used by TCP or 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part is passed to application (e.g. web server) to be handled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4b3483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4b3483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4b3483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4b3483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3a40ba1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3a40ba1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3a40ba1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3a40ba1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3a40ba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3a40ba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3a40ba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3a40ba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distinguish?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a40ba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a40ba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3a40ba1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3a40ba1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3a40b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3a40b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message here is that SOA deals with IT systems architecture - plan and sets the principles.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be implemented in many different </a:t>
            </a:r>
            <a:r>
              <a:rPr lang="en">
                <a:solidFill>
                  <a:schemeClr val="dk1"/>
                </a:solidFill>
              </a:rPr>
              <a:t>compliant ways.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3a40ba1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3a40ba1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3a40ba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f3a40ba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3a40ba1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3a40ba1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3a40ba1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3a40ba1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f3a40ba1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f3a40ba1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3a40ba1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3a40ba1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3a40ba1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3a40ba1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3a40ba1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3a40ba1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f3a40ba1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f3a40ba1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f3a40ba1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f3a40ba1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3a40ba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3a40ba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f3a40ba1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f3a40ba1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d7b4900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d7b4900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f3a40ba1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f3a40ba1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3a40ba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3a40ba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different kinds of tables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3a40ba1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f3a40ba1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want to separate them even in element names. Namespaces allow us to do that.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and f are namespace prefixes.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3a40ba1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3a40ba1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namespace is identified by a URI. In various documents, the namespace prefix (h or f in this case) can be named arbitrarily. But needs to be defined using the correct URI.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3a40ba1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f3a40ba1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definitions are valid for the entire subtree of the element where they are defined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3a40ba1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3a40ba1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default namespace - says that elements without namespace prefixes are considered from the default namespace.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f3a40ba1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f3a40ba1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8394eb1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8394eb1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3a40ba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3a40ba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service means that again we are not talking about software. We are talking about functionality from the point of view of business people, regardless of implementation.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8394eb15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8394eb15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example: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path as in e.g. a file system made of element names =&gt; produces a set of title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example: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text() accesses the text value of the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example: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[] filters for those having an attribute (@) xml:lang with value “en”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f3a40ba1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f3a40ba1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f3a40ba1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f3a40ba1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3a40ba1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f3a40ba1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08394eb159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08394eb159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8394eb159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08394eb159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f3a40ba1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f3a40ba1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f3a40ba1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f3a40ba1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f3a40ba1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f3a40ba1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f3a40ba1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f3a40ba1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3a40ba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3a40ba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Loose coupling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us to change/evolve individual services independently, without affecting others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Abstraction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us to change implementation without changing interface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Reusability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a service focuses on one clearly defined task, it may be reused in various business processes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Statelessness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service should get all necessary inputs for its function so that it does not have to keep internal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keeps it simpler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web server (HTTP)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Discoverability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for services to be discoverable, e.g. in a catalog. Otherwise, </a:t>
            </a:r>
            <a:r>
              <a:rPr lang="en"/>
              <a:t>no one</a:t>
            </a:r>
            <a:r>
              <a:rPr lang="en"/>
              <a:t> will reuse them even if they are reusable, just because they will not find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efficiency of dealing with unknown (future) changes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f3a40ba1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f3a40ba1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f3a40ba12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f3a40ba12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f3a40ba1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f3a40ba1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f3a40ba1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f3a40ba1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f3a40ba1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f3a40ba1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do not specify elementFormDefault, we can specify element form individually, for each element. The meaning is the same.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f3a40ba1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f3a40ba1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element form is unqualified, it means that the element is defined without a namespace.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f3a40ba1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f3a40ba1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Web services, we will be working with namespaces A LOT.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note elementFormDefault=”qualified” - means all elements in the schema are defined as part of targetNamespace by default, which then needs to be used in the instance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Qualified name (QName) is a pair &lt;namespaceIRI, elementName&gt;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f3a40ba1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f3a40ba1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08394eb159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08394eb159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imagine components as web services. We have A and B and the Internet between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communicate? We are not asking about what they talk about, but how does the conversation look like from the outside.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f3a40ba1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f3a40ba1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there is no specific pattern, we talk about arbitrary message exchange.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3a40ba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3a40ba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f3a40ba1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f3a40ba1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arbitrary message exchange among more components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f3a40ba1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f3a40ba1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is, however, beneficial to bring order to the kinds of communication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basic one is request response, e.g. HTTP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f3a40ba1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f3a40ba1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f3a40ba12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f3a40ba12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f3a40ba1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f3a40ba1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f3a40ba12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f3a40ba12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6f3a40ba12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6f3a40ba12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6f3a40ba12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6f3a40ba12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6f3a40ba12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6f3a40ba12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f3a40ba12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f3a40ba12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3a40ba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3a40ba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f3a40ba12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f3a40ba12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3a40ba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3a40ba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3a40ba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3a40ba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ols.ietf.org/html/rfc3986" TargetMode="External"/><Relationship Id="rId4" Type="http://schemas.openxmlformats.org/officeDocument/2006/relationships/hyperlink" Target="https://tools.ietf.org/html/rfc8141" TargetMode="External"/><Relationship Id="rId5" Type="http://schemas.openxmlformats.org/officeDocument/2006/relationships/hyperlink" Target="https://www.iana.org/assignments/urn-namespaces" TargetMode="External"/><Relationship Id="rId6" Type="http://schemas.openxmlformats.org/officeDocument/2006/relationships/hyperlink" Target="https://tools.ietf.org/html/rfc3986" TargetMode="External"/><Relationship Id="rId7" Type="http://schemas.openxmlformats.org/officeDocument/2006/relationships/hyperlink" Target="https://www.ietf.org/rfc/rfc3987.t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ols.ietf.org/html/rfc398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etf.org/rfc/rfc3987.txt" TargetMode="External"/><Relationship Id="rId4" Type="http://schemas.openxmlformats.org/officeDocument/2006/relationships/hyperlink" Target="https://opendata.gov.cz/%C5%A1patn%C3%A1-praxe:start" TargetMode="External"/><Relationship Id="rId10" Type="http://schemas.openxmlformats.org/officeDocument/2006/relationships/hyperlink" Target="https://chrome.google.com/webstore/detail/copy-unicode-urls/fnbbfiapefhkicjhecnoepbijhanpkjp" TargetMode="External"/><Relationship Id="rId9" Type="http://schemas.openxmlformats.org/officeDocument/2006/relationships/hyperlink" Target="https://en.wiktionary.org/wiki/%E1%BF%AC%CF%8C%CE%B4%CE%BF%CF%82" TargetMode="External"/><Relationship Id="rId5" Type="http://schemas.openxmlformats.org/officeDocument/2006/relationships/hyperlink" Target="https://linked.opendata.cz/zdroj/%F0%9F%92%A9" TargetMode="External"/><Relationship Id="rId6" Type="http://schemas.openxmlformats.org/officeDocument/2006/relationships/hyperlink" Target="https://en.wiktionary.org/wiki/%E1%BF%AC%CF%8C%CE%B4%CE%BF%CF%82" TargetMode="External"/><Relationship Id="rId7" Type="http://schemas.openxmlformats.org/officeDocument/2006/relationships/hyperlink" Target="https://opendata.gov.cz/%C5%A1patn%C3%A1-praxe:start" TargetMode="External"/><Relationship Id="rId8" Type="http://schemas.openxmlformats.org/officeDocument/2006/relationships/hyperlink" Target="https://linked.opendata.cz/zdroj/%F0%9F%92%A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tracker.ietf.org/doc/rfc3492" TargetMode="External"/><Relationship Id="rId4" Type="http://schemas.openxmlformats.org/officeDocument/2006/relationships/hyperlink" Target="https://www.xn--hkyrky-ptac70bc.cz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ana.org/assignments/media-types/media-types.x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etf.org/rfc/rfc2616.tx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.org/Protocols/rfc2616/rfc2616-sec9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.org/Protocols/rfc2616/rfc2616-sec9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ana.org/assignments/http-status-codes/http-status-codes.x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iana.org/go/rfc7231" TargetMode="External"/><Relationship Id="rId4" Type="http://schemas.openxmlformats.org/officeDocument/2006/relationships/hyperlink" Target="http://www.iana.org/go/rfc7231" TargetMode="External"/><Relationship Id="rId5" Type="http://schemas.openxmlformats.org/officeDocument/2006/relationships/hyperlink" Target="http://www.iana.org/go/rfc2518" TargetMode="External"/><Relationship Id="rId6" Type="http://schemas.openxmlformats.org/officeDocument/2006/relationships/hyperlink" Target="http://www.iana.org/go/rfc8297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iana.org/go/rfc7231" TargetMode="External"/><Relationship Id="rId4" Type="http://schemas.openxmlformats.org/officeDocument/2006/relationships/hyperlink" Target="http://www.iana.org/go/rfc7231" TargetMode="External"/><Relationship Id="rId10" Type="http://schemas.openxmlformats.org/officeDocument/2006/relationships/hyperlink" Target="http://www.iana.org/go/rfc4918" TargetMode="External"/><Relationship Id="rId9" Type="http://schemas.openxmlformats.org/officeDocument/2006/relationships/hyperlink" Target="http://www.iana.org/go/rfc7233" TargetMode="External"/><Relationship Id="rId5" Type="http://schemas.openxmlformats.org/officeDocument/2006/relationships/hyperlink" Target="http://www.iana.org/go/rfc7231" TargetMode="External"/><Relationship Id="rId6" Type="http://schemas.openxmlformats.org/officeDocument/2006/relationships/hyperlink" Target="http://www.iana.org/go/rfc7231" TargetMode="External"/><Relationship Id="rId7" Type="http://schemas.openxmlformats.org/officeDocument/2006/relationships/hyperlink" Target="http://www.iana.org/go/rfc7231" TargetMode="External"/><Relationship Id="rId8" Type="http://schemas.openxmlformats.org/officeDocument/2006/relationships/hyperlink" Target="http://www.iana.org/go/rfc723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ana.org/go/rfc7231" TargetMode="External"/><Relationship Id="rId4" Type="http://schemas.openxmlformats.org/officeDocument/2006/relationships/hyperlink" Target="http://www.iana.org/go/rfc7231" TargetMode="External"/><Relationship Id="rId11" Type="http://schemas.openxmlformats.org/officeDocument/2006/relationships/hyperlink" Target="http://www.iana.org/go/rfc7538" TargetMode="External"/><Relationship Id="rId10" Type="http://schemas.openxmlformats.org/officeDocument/2006/relationships/hyperlink" Target="http://www.iana.org/go/rfc7231" TargetMode="External"/><Relationship Id="rId9" Type="http://schemas.openxmlformats.org/officeDocument/2006/relationships/hyperlink" Target="http://www.iana.org/go/rfc7231" TargetMode="External"/><Relationship Id="rId5" Type="http://schemas.openxmlformats.org/officeDocument/2006/relationships/hyperlink" Target="http://www.iana.org/go/rfc7231" TargetMode="External"/><Relationship Id="rId6" Type="http://schemas.openxmlformats.org/officeDocument/2006/relationships/hyperlink" Target="http://www.iana.org/go/rfc7231" TargetMode="External"/><Relationship Id="rId7" Type="http://schemas.openxmlformats.org/officeDocument/2006/relationships/hyperlink" Target="http://www.iana.org/go/rfc7232" TargetMode="External"/><Relationship Id="rId8" Type="http://schemas.openxmlformats.org/officeDocument/2006/relationships/hyperlink" Target="http://www.iana.org/go/rfc7231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iana.org/go/rfc7231" TargetMode="External"/><Relationship Id="rId4" Type="http://schemas.openxmlformats.org/officeDocument/2006/relationships/hyperlink" Target="http://www.iana.org/go/rfc7235" TargetMode="External"/><Relationship Id="rId11" Type="http://schemas.openxmlformats.org/officeDocument/2006/relationships/hyperlink" Target="http://www.iana.org/go/rfc7231" TargetMode="External"/><Relationship Id="rId10" Type="http://schemas.openxmlformats.org/officeDocument/2006/relationships/hyperlink" Target="http://www.iana.org/go/rfc7235" TargetMode="External"/><Relationship Id="rId12" Type="http://schemas.openxmlformats.org/officeDocument/2006/relationships/hyperlink" Target="http://www.iana.org/go/rfc7231" TargetMode="External"/><Relationship Id="rId9" Type="http://schemas.openxmlformats.org/officeDocument/2006/relationships/hyperlink" Target="http://www.iana.org/go/rfc7231" TargetMode="External"/><Relationship Id="rId5" Type="http://schemas.openxmlformats.org/officeDocument/2006/relationships/hyperlink" Target="http://www.iana.org/go/rfc7231" TargetMode="External"/><Relationship Id="rId6" Type="http://schemas.openxmlformats.org/officeDocument/2006/relationships/hyperlink" Target="http://www.iana.org/go/rfc7231" TargetMode="External"/><Relationship Id="rId7" Type="http://schemas.openxmlformats.org/officeDocument/2006/relationships/hyperlink" Target="http://www.iana.org/go/rfc7231" TargetMode="External"/><Relationship Id="rId8" Type="http://schemas.openxmlformats.org/officeDocument/2006/relationships/hyperlink" Target="http://www.iana.org/go/rfc723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iana.org/go/rfc7231" TargetMode="External"/><Relationship Id="rId4" Type="http://schemas.openxmlformats.org/officeDocument/2006/relationships/hyperlink" Target="http://www.iana.org/go/rfc7231" TargetMode="External"/><Relationship Id="rId11" Type="http://schemas.openxmlformats.org/officeDocument/2006/relationships/hyperlink" Target="http://www.iana.org/go/rfc7233" TargetMode="External"/><Relationship Id="rId10" Type="http://schemas.openxmlformats.org/officeDocument/2006/relationships/hyperlink" Target="http://www.iana.org/go/rfc7694" TargetMode="External"/><Relationship Id="rId12" Type="http://schemas.openxmlformats.org/officeDocument/2006/relationships/hyperlink" Target="http://www.iana.org/go/rfc7231" TargetMode="External"/><Relationship Id="rId9" Type="http://schemas.openxmlformats.org/officeDocument/2006/relationships/hyperlink" Target="http://www.iana.org/go/rfc7231" TargetMode="External"/><Relationship Id="rId5" Type="http://schemas.openxmlformats.org/officeDocument/2006/relationships/hyperlink" Target="http://www.iana.org/go/rfc7232" TargetMode="External"/><Relationship Id="rId6" Type="http://schemas.openxmlformats.org/officeDocument/2006/relationships/hyperlink" Target="http://www.iana.org/go/rfc8144" TargetMode="External"/><Relationship Id="rId7" Type="http://schemas.openxmlformats.org/officeDocument/2006/relationships/hyperlink" Target="http://www.iana.org/go/rfc7231" TargetMode="External"/><Relationship Id="rId8" Type="http://schemas.openxmlformats.org/officeDocument/2006/relationships/hyperlink" Target="http://www.iana.org/go/rfc723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iana.org/go/rfc7540" TargetMode="External"/><Relationship Id="rId4" Type="http://schemas.openxmlformats.org/officeDocument/2006/relationships/hyperlink" Target="http://www.iana.org/go/rfc4918" TargetMode="External"/><Relationship Id="rId9" Type="http://schemas.openxmlformats.org/officeDocument/2006/relationships/hyperlink" Target="http://www.iana.org/go/rfc7725" TargetMode="External"/><Relationship Id="rId5" Type="http://schemas.openxmlformats.org/officeDocument/2006/relationships/hyperlink" Target="http://www.iana.org/go/rfc4918" TargetMode="External"/><Relationship Id="rId6" Type="http://schemas.openxmlformats.org/officeDocument/2006/relationships/hyperlink" Target="http://www.iana.org/go/rfc6585" TargetMode="External"/><Relationship Id="rId7" Type="http://schemas.openxmlformats.org/officeDocument/2006/relationships/hyperlink" Target="http://www.iana.org/go/rfc6585" TargetMode="External"/><Relationship Id="rId8" Type="http://schemas.openxmlformats.org/officeDocument/2006/relationships/hyperlink" Target="http://www.iana.org/go/rfc65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.org/TR/x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www.w3schools.com/xml/xml_namespaces.as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xml/xml_namespaces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w3.org/TR/1999/REC-xpath-19991116/" TargetMode="External"/><Relationship Id="rId4" Type="http://schemas.openxmlformats.org/officeDocument/2006/relationships/hyperlink" Target="https://www.w3.org/TR/xpath20" TargetMode="External"/><Relationship Id="rId5" Type="http://schemas.openxmlformats.org/officeDocument/2006/relationships/hyperlink" Target="https://www.w3.org/TR/xpath-3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w3.org/TR/xmlschema11-1/" TargetMode="External"/><Relationship Id="rId4" Type="http://schemas.openxmlformats.org/officeDocument/2006/relationships/hyperlink" Target="https://www.w3.org/TR/xmlschema11-2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w3.org/2001/XMLSchema" TargetMode="External"/><Relationship Id="rId4" Type="http://schemas.openxmlformats.org/officeDocument/2006/relationships/hyperlink" Target="http://tempuri.org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w3.org/2001/XMLSchema" TargetMode="External"/><Relationship Id="rId4" Type="http://schemas.openxmlformats.org/officeDocument/2006/relationships/hyperlink" Target="http://tempuri.org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w3.org/2001/XMLSchema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www.tcpipguide.com/free/t_IPDatagramEncapsulation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br>
              <a:rPr lang="en"/>
            </a:br>
            <a:br>
              <a:rPr lang="en"/>
            </a:br>
            <a:r>
              <a:rPr lang="en"/>
              <a:t>Jakub Klímek, Martin Nečaský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URI, URL, IRI, URN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URI - Uniform Resource Identifier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RFC 3986</a:t>
            </a:r>
            <a:br>
              <a:rPr lang="en"/>
            </a:br>
            <a:r>
              <a:rPr lang="en"/>
              <a:t>URN - Uniform Resource Name -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8141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IANA URN namespace registry</a:t>
            </a:r>
            <a:br>
              <a:rPr lang="en"/>
            </a:br>
            <a:r>
              <a:rPr lang="en"/>
              <a:t>URL - Uniform Resource Locator - </a:t>
            </a:r>
            <a:r>
              <a:rPr lang="en" u="sng">
                <a:solidFill>
                  <a:schemeClr val="hlink"/>
                </a:solidFill>
                <a:hlinkClick r:id="rId6"/>
              </a:rPr>
              <a:t>RFC 3986</a:t>
            </a:r>
            <a:br>
              <a:rPr lang="en"/>
            </a:br>
            <a:r>
              <a:rPr lang="en"/>
              <a:t>IRI - Internationalized Resource Identifier - </a:t>
            </a:r>
            <a:r>
              <a:rPr lang="en" u="sng">
                <a:solidFill>
                  <a:schemeClr val="hlink"/>
                </a:solidFill>
                <a:hlinkClick r:id="rId7"/>
              </a:rPr>
              <a:t>RFC 3987</a:t>
            </a:r>
            <a:br>
              <a:rPr lang="en"/>
            </a:br>
            <a:br>
              <a:rPr lang="en"/>
            </a:br>
            <a:r>
              <a:rPr lang="en"/>
              <a:t>    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foo://example.com:8042/over/there?name=ferret#nose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\_/   \______________/\_________/ \_________/ \__/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|           |            |            |        |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scheme     authority       path        query   fragment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|   _____________________|__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/ \ /                        \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urn:example:animal:ferret:nose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3986</a:t>
            </a:r>
            <a:r>
              <a:rPr lang="en"/>
              <a:t> - Uniform Resource Identifier - examples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ftp://ftp.is.co.za/rfc/rfc1808.txt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http://www.ietf.org/rfc/rfc2396.txt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ldap://[2001:db8::7]/c=GB?objectClass?one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mailto:John.Doe@example.com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news:comp.infosystems.www.servers.unix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tel:+1-816-555-1212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telnet://192.0.2.16:80/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urn:oasis:names:specification:docbook:dtd:xml:4.1.2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3987</a:t>
            </a:r>
            <a:r>
              <a:rPr lang="en" sz="2700"/>
              <a:t> - IRI - Internationalized Resource Identifier</a:t>
            </a:r>
            <a:endParaRPr sz="27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2603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https://opendata.gov.cz/špatná-praxe:start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https://linked.opendata.cz/zdroj/💩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https://en.wiktionary.org/wiki/Ῥόδος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Percent-encoding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some usages only URIs are acceptable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e.g. 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IRIs are encoded in URIs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byte represented as 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'%'</a:t>
            </a:r>
            <a:r>
              <a:rPr lang="en"/>
              <a:t> and two hexadecimal digits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💩 =&gt; </a:t>
            </a:r>
            <a:r>
              <a:rPr b="1"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%F0%9F%92%A9</a:t>
            </a:r>
            <a:endParaRPr b="1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emojis are 4 bytes in UTF-8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3352800"/>
            <a:ext cx="81084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examples of IRIs percent-encoded into URIs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https://opendata.gov.cz/%C5%A1patn%C3%A1-praxe:start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https://linked.opendata.cz/zdroj/%F0%9F%92%A9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https://en.wiktionary.org/wiki/%E1%BF%AC%CF%8C%CE%B4%CE%BF%CF%82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5884200" y="3833850"/>
            <a:ext cx="29481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Copy Unicode URLs - Chrome Web Store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3492</a:t>
            </a:r>
            <a:r>
              <a:rPr lang="en"/>
              <a:t> - Punycode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IRIs not to be confused with IDN - internationalized domain name: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https://www.háčkyčárky.cz =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https://www.xn--hkyrky-ptac70bc.cz/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less readable than percent-encoding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punycoded name is used with DNS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MIME-Type, Media-type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Multipurpose Internet Mail Extensions (MIME)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list: </a:t>
            </a:r>
            <a:r>
              <a:rPr lang="en" u="sng">
                <a:solidFill>
                  <a:schemeClr val="hlink"/>
                </a:solidFill>
                <a:hlinkClick r:id="rId3"/>
              </a:rPr>
              <a:t>Media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Managed by</a:t>
            </a:r>
            <a:br>
              <a:rPr lang="en"/>
            </a:br>
            <a:r>
              <a:rPr lang="en"/>
              <a:t>Internet Assigned Numbers Authority (IANA)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text/html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text/xml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application/xml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application/soap+xml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+ suffix - specifies serialization - e.g. +xml, +json, +zip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application/vnd.openxmlformats-officedocument.wordprocessingml.document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vnd. - publicly available products, e.g. Microsoft Office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text/x-turtle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x- &amp; x. - should not be used - experimental, deprecated, local,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Hypertext Transfer Protocol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HTTP/1.1 - </a:t>
            </a:r>
            <a:r>
              <a:rPr lang="en" u="sng">
                <a:solidFill>
                  <a:schemeClr val="hlink"/>
                </a:solidFill>
                <a:hlinkClick r:id="rId3"/>
              </a:rPr>
              <a:t>RFC 2616</a:t>
            </a:r>
            <a:r>
              <a:rPr lang="en"/>
              <a:t>, June 1999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for transferring hypertext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for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Request/response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1.0 - Message format - Request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923800" y="2447950"/>
            <a:ext cx="32964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 / HTTP/1.0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Accept: text/html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1216875" y="2492925"/>
            <a:ext cx="1655400" cy="393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</a:t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902950" y="2492925"/>
            <a:ext cx="3721500" cy="393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015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 version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963600" y="1467250"/>
            <a:ext cx="5256600" cy="980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path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://linked.opendata.cz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2233500" y="3226175"/>
            <a:ext cx="2716800" cy="877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key: 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4315725"/>
            <a:ext cx="83127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DNS: linked.opendata.cz =&gt; 195.113.18.50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DNS: ldcp.opendata.cz   =&gt; 195.113.18.50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</a:t>
            </a:r>
            <a:r>
              <a:rPr lang="en">
                <a:solidFill>
                  <a:srgbClr val="FF0000"/>
                </a:solidFill>
              </a:rPr>
              <a:t>1.1</a:t>
            </a:r>
            <a:r>
              <a:rPr lang="en"/>
              <a:t> - Message format - Request (no body)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923800" y="2447950"/>
            <a:ext cx="32964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 / HTTP/1.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Host: linked.opendata.cz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Accept: text/html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1216875" y="2492925"/>
            <a:ext cx="1655400" cy="393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4902950" y="2492925"/>
            <a:ext cx="3721500" cy="393600"/>
          </a:xfrm>
          <a:prstGeom prst="leftArrowCallout">
            <a:avLst>
              <a:gd fmla="val 25000" name="adj1"/>
              <a:gd fmla="val 25000" name="adj2"/>
              <a:gd fmla="val 25000" name="adj3"/>
              <a:gd fmla="val 7015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 version</a:t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963600" y="1467250"/>
            <a:ext cx="5256600" cy="980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path</a:t>
            </a:r>
            <a:br>
              <a:rPr lang="en"/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https://linked.opendata.cz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2233500" y="3686975"/>
            <a:ext cx="2716800" cy="1138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key: value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Host is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mandatory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5463175" y="4467600"/>
            <a:ext cx="1936800" cy="5070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Body</a:t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5463175" y="3537550"/>
            <a:ext cx="1936800" cy="5070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2x newline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Methods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determines communication options available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Retrieve whatever is identified by Request-URI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conditional GET - If-Modified-Since, If-Unmodified-Since, If-Match, If-None-Match, If-Range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partial GET - Range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Identical to GET, except it must not return message body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Request to accept the enclosed entity as a new subordinate of the Request-URI resource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 a message to a bulletin board, submitting a form to a data-handling process, appending a record to a database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Responses: 200 (OK), 204 (No Content), 201 (Created)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306950" y="4568875"/>
            <a:ext cx="6530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HTTP/1.1: Method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- Service Oriented Architecture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Architectural style</a:t>
            </a:r>
            <a:r>
              <a:rPr lang="en"/>
              <a:t> for building enterprise solutions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aligned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Re-use of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business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adaptation to change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Methods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Request to store the enclosed entity under the supplied Request-URI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Non-existent resource can be created (201), existing gets updated (200)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Request to delete the resource identified by Request-URI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200, if response includes entity describing the status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202, if action has not yet been enacted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204, if action has been enacted, but response does not include an entity</a:t>
            </a:r>
            <a:endParaRPr/>
          </a:p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Loopback of the requested message, should be received as a body of a 200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Reserved for a TCP tunneling proxy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1306950" y="4568875"/>
            <a:ext cx="6530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HTTP/1.1: Method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 properties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Safe 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should not do anything else than retrieve resource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GET, HEAD</a:t>
            </a:r>
            <a:endParaRPr/>
          </a:p>
        </p:txBody>
      </p:sp>
      <p:sp>
        <p:nvSpPr>
          <p:cNvPr id="222" name="Google Shape;222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Idempotent methods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execution of N &gt; 0 identical requests has the same side effects as the execution of 1.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GET, HEAD, PUT, DELETE, OPTIONS, TRACE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</a:t>
            </a:r>
            <a:r>
              <a:rPr lang="en">
                <a:solidFill>
                  <a:srgbClr val="FF3300"/>
                </a:solidFill>
              </a:rPr>
              <a:t>POST</a:t>
            </a:r>
            <a:endParaRPr>
              <a:solidFill>
                <a:srgbClr val="FF3300"/>
              </a:solidFill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Message format - </a:t>
            </a:r>
            <a:r>
              <a:rPr lang="en"/>
              <a:t>Response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071200" y="1152475"/>
            <a:ext cx="50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HTTP/1.1 301 Moved Permanently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Server: nginx/1.15.8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Date: Tue, 19 Feb 2019 09:26:21 GMT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Content-Length: 169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Connection: keep-alive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Location: https://linked.opendata.cz/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&lt;head&gt;&lt;title&gt;301 Moved Permanently&lt;/title&gt;&lt;/head&gt;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&lt;body&gt;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&lt;center&gt;&lt;h1&gt;301 Moved Permanently&lt;/h1&gt;&lt;/center&gt;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&lt;hr&gt;&lt;center&gt;nginx/1.15.8&lt;/center&gt;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&lt;/body&gt;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134400" y="1095875"/>
            <a:ext cx="1936800" cy="507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 protocol version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5221325" y="1152475"/>
            <a:ext cx="2674200" cy="450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809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code</a:t>
            </a:r>
            <a:br>
              <a:rPr lang="en"/>
            </a:br>
            <a:r>
              <a:rPr lang="en"/>
              <a:t>(text is optional)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134400" y="2064750"/>
            <a:ext cx="1936800" cy="507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Headers</a:t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134400" y="3759475"/>
            <a:ext cx="1936800" cy="507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Body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134400" y="2829425"/>
            <a:ext cx="1936800" cy="507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419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2x newline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Response codes</a:t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1xx: Informational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received, continuing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2xx: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action was successfully received, understood, and accepted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3xx: Redirection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action must be taken in order to complete the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4xx: Client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request contains bad syntax or cannot be fulfilled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5xx: Server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failed to fulfill an apparently valid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Complete list: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Hypertext Transfer Protocol (HTTP) Status Code Registry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- 1xx Response codes (2017-12-20)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9" name="Google Shape;249;p36"/>
          <p:cNvGraphicFramePr/>
          <p:nvPr/>
        </p:nvGraphicFramePr>
        <p:xfrm>
          <a:off x="311700" y="10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577025"/>
                <a:gridCol w="3154025"/>
                <a:gridCol w="3789550"/>
              </a:tblGrid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 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 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Reference 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6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Continue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6.2.1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6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101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Switching Protocols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6.2.2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Processing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RFC2518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51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 Hints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RFC8297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7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104-199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Unassigned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- 2xx Response codes (2017-12-20)</a:t>
            </a:r>
            <a:endParaRPr/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293325"/>
                <a:gridCol w="4126350"/>
                <a:gridCol w="3305175"/>
              </a:tblGrid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200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OK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6.3.1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Created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6.3.2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6.3.3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Non-Authoritative Information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6.3.4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204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Content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6.3.5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Content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6.3.6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 Content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RFC7233, Section 4.1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207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Multi-Status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RFC4918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- 3xx Response codes (2017-12-20)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3" name="Google Shape;263;p38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474225"/>
                <a:gridCol w="3229225"/>
                <a:gridCol w="3767425"/>
              </a:tblGrid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Multiple Choices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6.4.1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301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Moved Permanently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6.4.2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302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Found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6.4.3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303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See Other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6.4.4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304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Modified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RFC7232, Section 4.1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Proxy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6.4.5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306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(Unused)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6.4.6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307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Temporary Redirect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6.4.7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3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308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Permanent Redirect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RFC7538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309-399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Unassigned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- 40x Response codes (2017-12-20)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0" name="Google Shape;270;p3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763300"/>
                <a:gridCol w="4405375"/>
                <a:gridCol w="3511225"/>
              </a:tblGrid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400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Bad Request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401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Unauthorized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RFC7235, Section 3.1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 Required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403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Forbidden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6.5.3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404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 Found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6.5.4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405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 Not Allowed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6.5.5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406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 Acceptable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6.5.6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407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Proxy Authentication Required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RFC7235, Section 3.2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408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Request Timeout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6.5.7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Conflict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- 41x Response codes (2017-12-20)</a:t>
            </a:r>
            <a:endParaRPr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035675"/>
                <a:gridCol w="2794675"/>
                <a:gridCol w="4849575"/>
              </a:tblGrid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410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Gone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6.5.9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411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 Required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6.5.10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412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Precondition Failed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RFC7232, Section 4.2</a:t>
                      </a:r>
                      <a:r>
                        <a:rPr lang="en"/>
                        <a:t>][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RFC8144, Section 3.2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Payload Too Large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6.5.11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414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URI Too Long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415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Unsupported Media Type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6.5.13</a:t>
                      </a:r>
                      <a:r>
                        <a:rPr lang="en"/>
                        <a:t>][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RFC7694, Section 3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 Not Satisfiable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RFC7233, Section 4.4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1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417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Expectation Failed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RFC7231, Section 6.5.14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3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418-420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Unassigned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- 4xx Response codes (2017-12-20)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4" name="Google Shape;284;p41"/>
          <p:cNvGraphicFramePr/>
          <p:nvPr/>
        </p:nvGraphicFramePr>
        <p:xfrm>
          <a:off x="311700" y="1017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198200"/>
                <a:gridCol w="4108150"/>
                <a:gridCol w="3214250"/>
              </a:tblGrid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421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Misdirected Request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RFC7540, Section 9.1.2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422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Unprocessable Entity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RFC4918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423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RFC4918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428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Precondition Required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RFC6585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429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Many Requests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RFC6585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430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Unassigned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Request Header Fields Too Large</a:t>
                      </a:r>
                      <a:endParaRPr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</a:t>
                      </a:r>
                      <a:r>
                        <a:rPr lang="en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RFC6585</a:t>
                      </a:r>
                      <a:r>
                        <a:rPr lang="en"/>
                        <a:t>]</a:t>
                      </a:r>
                      <a:endParaRPr/>
                    </a:p>
                  </a:txBody>
                  <a:tcPr marT="91425" marB="91425" marR="63500" marL="63500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451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Unavailable For Legal Reasons</a:t>
                      </a:r>
                      <a:endParaRPr b="1"/>
                    </a:p>
                  </a:txBody>
                  <a:tcPr marT="91425" marB="91425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</a:t>
                      </a:r>
                      <a:r>
                        <a:rPr b="1" lang="en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RFC7725</a:t>
                      </a:r>
                      <a:r>
                        <a:rPr b="1" lang="en"/>
                        <a:t>]</a:t>
                      </a:r>
                      <a:endParaRPr b="1"/>
                    </a:p>
                  </a:txBody>
                  <a:tcPr marT="91425" marB="91425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- Challenges to be addressed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problems inside enterprises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problems when merging enterprises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Caused by heterogeneity on multiple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adding functionality to existing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interconnecting systems in an organized way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- eXtensible Markup Language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Extensible Markup Language (XML) 1.0 (Fifth Edition)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W3C Recommendation, Fifth edition, 2008</a:t>
            </a:r>
            <a:endParaRPr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XML declaration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root element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&lt;root-element&gt;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an empty element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attributes of an element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"another value"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an element with subelements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&lt;subelement&gt;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CONTENT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&lt;/subelement&gt;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&lt;subelement&gt;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&lt;/subelement&gt;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&lt;/root-element&gt;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in XML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311700" y="1017726"/>
            <a:ext cx="8520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 bad enclosing symbol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&lt;elementB&gt;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&lt;/elementb&gt;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an element without an enclosing symbol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 bad element nesting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&lt;elementF&gt;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&lt;/elementF&gt;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&lt;/elementA&gt;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another root element --&gt;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&lt;elementG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2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namespaces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347075" y="1017725"/>
            <a:ext cx="395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Bananas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299275" y="1017725"/>
            <a:ext cx="4686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African Coffee</a:t>
            </a: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38" y="2970045"/>
            <a:ext cx="2976475" cy="16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201" y="2702975"/>
            <a:ext cx="2026424" cy="20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4440750" y="447425"/>
            <a:ext cx="4580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https://www.w3schools.com/xml/xml_namespaces.asp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namespaces</a:t>
            </a:r>
            <a:endParaRPr/>
          </a:p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4440750" y="447425"/>
            <a:ext cx="4580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https://www.w3schools.com/xml/xml_namespaces.asp</a:t>
            </a:r>
            <a:endParaRPr/>
          </a:p>
        </p:txBody>
      </p:sp>
      <p:sp>
        <p:nvSpPr>
          <p:cNvPr id="325" name="Google Shape;325;p46"/>
          <p:cNvSpPr txBox="1"/>
          <p:nvPr/>
        </p:nvSpPr>
        <p:spPr>
          <a:xfrm>
            <a:off x="311700" y="1017725"/>
            <a:ext cx="3466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Bananas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3778025" y="1017725"/>
            <a:ext cx="5320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African Coffee 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namespaces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7"/>
          <p:cNvSpPr txBox="1"/>
          <p:nvPr/>
        </p:nvSpPr>
        <p:spPr>
          <a:xfrm>
            <a:off x="311700" y="1017725"/>
            <a:ext cx="85206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h:table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xmlns:h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="http://www.w3.org/TR/html4/"&gt;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Bananas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f:table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xmlns:f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="https://www.w3schools.com/furniture"&gt;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African Coffee 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/root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namespaces</a:t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/>
        </p:nvSpPr>
        <p:spPr>
          <a:xfrm>
            <a:off x="311700" y="1017725"/>
            <a:ext cx="8520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xmlns:h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="http://www.w3.org/TR/html4/"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xmlns:f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="https://www.w3schools.com/furniture"&gt;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Bananas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/h:td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/h:tr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African Coffee 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/f:name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/f:width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/f:length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/f:table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/root</a:t>
            </a:r>
            <a:r>
              <a:rPr lang="en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namespaces - default namespace</a:t>
            </a:r>
            <a:endParaRPr/>
          </a:p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9"/>
          <p:cNvSpPr txBox="1"/>
          <p:nvPr/>
        </p:nvSpPr>
        <p:spPr>
          <a:xfrm>
            <a:off x="311700" y="1017725"/>
            <a:ext cx="8520600" cy="3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xmlns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="http://www.w3.org/TR/html4/"&gt;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Apples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Bananas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/root</a:t>
            </a:r>
            <a:r>
              <a:rPr lang="en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</a:t>
            </a:r>
            <a:endParaRPr/>
          </a:p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 - specifications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XML Path Language (XPath) 1.0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</a:t>
            </a:r>
            <a:r>
              <a:rPr b="1" lang="en"/>
              <a:t>1999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we will cover mostly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XML Path Language (XPath) 2.0 (Second Edition)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</a:t>
            </a:r>
            <a:r>
              <a:rPr b="1" lang="en"/>
              <a:t>2010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widely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 Path Language (XPath) 3.1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</a:t>
            </a:r>
            <a:r>
              <a:rPr b="1" lang="en"/>
              <a:t>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- Service ~ </a:t>
            </a:r>
            <a:r>
              <a:rPr b="1" lang="en"/>
              <a:t>Business </a:t>
            </a:r>
            <a:r>
              <a:rPr lang="en"/>
              <a:t>service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inputs and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a specific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contained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 - example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&lt;catalog&gt;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catalog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"cs"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Můj katalog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&lt;description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my dummy catalog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&lt;/description&gt;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&lt;description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"cs"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Toto je můj falešný katalog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&lt;/description&gt;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&lt;contact-point&gt;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&lt;name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John Doe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&lt;/name&gt;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&lt;e-mail&gt;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mailto:john@doe.org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&lt;/e-mail&gt;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&lt;/contact-point&gt;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&lt;datasets&gt;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&lt;dataset&gt;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Bikesharing in Brno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"cs"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Sdílení kol v Brně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&lt;distributions&gt;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&lt;media-type&gt;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application/xml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&lt;/media-type&gt;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&lt;downloadURL&gt;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http://brno.cz/myfile.xml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&lt;/downloadURL&gt;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&lt;accessService&gt;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&lt;endpointURL&gt;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https://brno.cz/myAPI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&lt;/endpointURL&gt;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API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&lt;/accessService&gt;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&lt;/distributions&gt;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&lt;/dataset&gt;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&lt;dataset&gt;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Bikesharing in Prague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"cs"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Sdílení kol v Praze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&lt;distributions&gt;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&lt;media-type&gt;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text/csv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&lt;/media-type&gt;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&lt;downloadURL&gt;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http://praha.eu/myfile.csv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&lt;/downloadURL&gt;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&lt;/distribution&gt;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&lt;/distributions&gt;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&lt;/dataset&gt;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&lt;/datasets&gt;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&lt;/catalog&gt;</a:t>
            </a:r>
            <a:endParaRPr sz="6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52"/>
          <p:cNvSpPr txBox="1"/>
          <p:nvPr>
            <p:ph idx="2" type="body"/>
          </p:nvPr>
        </p:nvSpPr>
        <p:spPr>
          <a:xfrm>
            <a:off x="4311600" y="1152475"/>
            <a:ext cx="45207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catalog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Element: title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Element: title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Element: title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Element: title</a:t>
            </a:r>
            <a:endParaRPr/>
          </a:p>
        </p:txBody>
      </p:sp>
      <p:cxnSp>
        <p:nvCxnSpPr>
          <p:cNvPr id="369" name="Google Shape;369;p52"/>
          <p:cNvCxnSpPr/>
          <p:nvPr/>
        </p:nvCxnSpPr>
        <p:spPr>
          <a:xfrm flipH="1">
            <a:off x="3016650" y="1559600"/>
            <a:ext cx="14337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52"/>
          <p:cNvCxnSpPr/>
          <p:nvPr/>
        </p:nvCxnSpPr>
        <p:spPr>
          <a:xfrm flipH="1">
            <a:off x="3032550" y="1772275"/>
            <a:ext cx="14808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52"/>
          <p:cNvCxnSpPr/>
          <p:nvPr/>
        </p:nvCxnSpPr>
        <p:spPr>
          <a:xfrm flipH="1">
            <a:off x="3064125" y="2000700"/>
            <a:ext cx="1425600" cy="17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52"/>
          <p:cNvCxnSpPr/>
          <p:nvPr/>
        </p:nvCxnSpPr>
        <p:spPr>
          <a:xfrm flipH="1">
            <a:off x="3111300" y="2213350"/>
            <a:ext cx="1386300" cy="16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52"/>
          <p:cNvSpPr txBox="1"/>
          <p:nvPr/>
        </p:nvSpPr>
        <p:spPr>
          <a:xfrm>
            <a:off x="4311600" y="2370775"/>
            <a:ext cx="46521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catalog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Bikesharing in Brno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Sdílení kol v Brně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Bikesharing in Prague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Sdílení kol v Praze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4311600" y="3596875"/>
            <a:ext cx="44631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catalog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@xml:lang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]/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Bikesharing in Brno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Text: Bikesharing in Prague</a:t>
            </a:r>
            <a:endParaRPr/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path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/step1/.../stepN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path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step1/.../stepN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axis::node-test [predicate1] ... [predicateN]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8" name="Google Shape;388;p54"/>
          <p:cNvGraphicFramePr/>
          <p:nvPr/>
        </p:nvGraphicFramePr>
        <p:xfrm>
          <a:off x="1079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2951150"/>
              </a:tblGrid>
              <a:tr h="2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Axes</a:t>
                      </a:r>
                      <a:endParaRPr sz="1200"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descendant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following(-siblings)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preceding(-siblings)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54"/>
          <p:cNvGraphicFramePr/>
          <p:nvPr/>
        </p:nvGraphicFramePr>
        <p:xfrm>
          <a:off x="3132137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293800"/>
                <a:gridCol w="4538650"/>
              </a:tblGrid>
              <a:tr h="32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tests</a:t>
                      </a:r>
                      <a:endParaRPr sz="1200"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with particular</a:t>
                      </a: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with arbitrary name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any node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any text node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p54"/>
          <p:cNvGraphicFramePr/>
          <p:nvPr/>
        </p:nvGraphicFramePr>
        <p:xfrm>
          <a:off x="107962" y="337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368425"/>
                <a:gridCol w="7488225"/>
              </a:tblGrid>
              <a:tr h="502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Abbreviations</a:t>
                      </a:r>
                      <a:endParaRPr sz="1200"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/child::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/@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/attribute::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/.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/self::node()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/..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/parent::node()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/descendant-or-self::node()/</a:t>
                      </a: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p54"/>
          <p:cNvGraphicFramePr/>
          <p:nvPr/>
        </p:nvGraphicFramePr>
        <p:xfrm>
          <a:off x="3132137" y="155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1538050"/>
                <a:gridCol w="4294400"/>
              </a:tblGrid>
              <a:tr h="25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endParaRPr sz="1200"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position of node in the result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position of the last node in the result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number of nodes in the result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54"/>
          <p:cNvGraphicFramePr/>
          <p:nvPr/>
        </p:nvGraphicFramePr>
        <p:xfrm>
          <a:off x="107962" y="27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{91B738B3-B4A0-4290-B3DC-CBD1A9B113FC}</a:tableStyleId>
              </a:tblPr>
              <a:tblGrid>
                <a:gridCol w="3024175"/>
                <a:gridCol w="5832475"/>
              </a:tblGrid>
              <a:tr h="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normalize-space()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normalization of white spaces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name()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Verdana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</a:rPr>
                        <a:t>name of node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XPath Axes</a:t>
            </a:r>
            <a:endParaRPr/>
          </a:p>
        </p:txBody>
      </p:sp>
      <p:sp>
        <p:nvSpPr>
          <p:cNvPr id="398" name="Google Shape;39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5"/>
          <p:cNvSpPr txBox="1"/>
          <p:nvPr/>
        </p:nvSpPr>
        <p:spPr>
          <a:xfrm>
            <a:off x="6690925" y="125050"/>
            <a:ext cx="2296800" cy="258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&lt;chapter&gt;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&lt;section&gt;…&lt;/section&gt;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&lt;/chapter&gt;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&lt;chapter&gt;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&lt;section&gt;…&lt;/section&gt;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&lt;section&gt;…&lt;/section&gt;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&lt;section&gt;…&lt;/section&gt;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&lt;/chapter&gt;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1751109" y="2812759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5"/>
          <p:cNvSpPr/>
          <p:nvPr/>
        </p:nvSpPr>
        <p:spPr>
          <a:xfrm>
            <a:off x="3838713" y="2812759"/>
            <a:ext cx="129300" cy="140700"/>
          </a:xfrm>
          <a:prstGeom prst="ellipse">
            <a:avLst/>
          </a:prstGeom>
          <a:solidFill>
            <a:srgbClr val="00FF00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1361439" y="2812759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5"/>
          <p:cNvSpPr/>
          <p:nvPr/>
        </p:nvSpPr>
        <p:spPr>
          <a:xfrm>
            <a:off x="4820828" y="2812759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5210498" y="2812759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3830163" y="2390108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5"/>
          <p:cNvSpPr/>
          <p:nvPr/>
        </p:nvSpPr>
        <p:spPr>
          <a:xfrm>
            <a:off x="3830163" y="1968678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5"/>
          <p:cNvSpPr/>
          <p:nvPr/>
        </p:nvSpPr>
        <p:spPr>
          <a:xfrm>
            <a:off x="3830163" y="1546027"/>
            <a:ext cx="129300" cy="140700"/>
          </a:xfrm>
          <a:prstGeom prst="ellipse">
            <a:avLst/>
          </a:prstGeom>
          <a:solidFill>
            <a:srgbClr val="EEECE1"/>
          </a:solidFill>
          <a:ln cap="flat" cmpd="dbl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5"/>
          <p:cNvSpPr/>
          <p:nvPr/>
        </p:nvSpPr>
        <p:spPr>
          <a:xfrm>
            <a:off x="3830163" y="3587213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5"/>
          <p:cNvSpPr/>
          <p:nvPr/>
        </p:nvSpPr>
        <p:spPr>
          <a:xfrm>
            <a:off x="3634717" y="3587213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4024386" y="3587213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3894904" y="1704827"/>
            <a:ext cx="1200" cy="26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33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5"/>
          <p:cNvSpPr/>
          <p:nvPr/>
        </p:nvSpPr>
        <p:spPr>
          <a:xfrm>
            <a:off x="3894904" y="2109155"/>
            <a:ext cx="1200" cy="28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37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5"/>
          <p:cNvSpPr/>
          <p:nvPr/>
        </p:nvSpPr>
        <p:spPr>
          <a:xfrm>
            <a:off x="3894904" y="2530585"/>
            <a:ext cx="1200" cy="28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37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5"/>
          <p:cNvSpPr/>
          <p:nvPr/>
        </p:nvSpPr>
        <p:spPr>
          <a:xfrm>
            <a:off x="1815850" y="2530585"/>
            <a:ext cx="2080500" cy="283500"/>
          </a:xfrm>
          <a:custGeom>
            <a:rect b="b" l="l" r="r" t="t"/>
            <a:pathLst>
              <a:path extrusionOk="0" h="120000" w="120000">
                <a:moveTo>
                  <a:pt x="119921" y="0"/>
                </a:moveTo>
                <a:lnTo>
                  <a:pt x="0" y="119378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5"/>
          <p:cNvSpPr/>
          <p:nvPr/>
        </p:nvSpPr>
        <p:spPr>
          <a:xfrm>
            <a:off x="3894904" y="2530585"/>
            <a:ext cx="993000" cy="28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836" y="11937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5"/>
          <p:cNvSpPr/>
          <p:nvPr/>
        </p:nvSpPr>
        <p:spPr>
          <a:xfrm>
            <a:off x="1426181" y="2530585"/>
            <a:ext cx="2470200" cy="283500"/>
          </a:xfrm>
          <a:custGeom>
            <a:rect b="b" l="l" r="r" t="t"/>
            <a:pathLst>
              <a:path extrusionOk="0" h="120000" w="120000">
                <a:moveTo>
                  <a:pt x="119934" y="0"/>
                </a:moveTo>
                <a:lnTo>
                  <a:pt x="0" y="119378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5"/>
          <p:cNvSpPr/>
          <p:nvPr/>
        </p:nvSpPr>
        <p:spPr>
          <a:xfrm>
            <a:off x="3894904" y="2530585"/>
            <a:ext cx="1336500" cy="30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878" y="11942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3700680" y="2953236"/>
            <a:ext cx="195600" cy="635400"/>
          </a:xfrm>
          <a:custGeom>
            <a:rect b="b" l="l" r="r" t="t"/>
            <a:pathLst>
              <a:path extrusionOk="0" h="120000" w="120000">
                <a:moveTo>
                  <a:pt x="119172" y="0"/>
                </a:moveTo>
                <a:lnTo>
                  <a:pt x="0" y="11972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5"/>
          <p:cNvSpPr/>
          <p:nvPr/>
        </p:nvSpPr>
        <p:spPr>
          <a:xfrm>
            <a:off x="3894904" y="2953236"/>
            <a:ext cx="1200" cy="6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2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3894904" y="2953236"/>
            <a:ext cx="196800" cy="6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172" y="119722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5276461" y="2998433"/>
            <a:ext cx="258000" cy="630600"/>
          </a:xfrm>
          <a:prstGeom prst="rtTriangl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5"/>
          <p:cNvSpPr/>
          <p:nvPr/>
        </p:nvSpPr>
        <p:spPr>
          <a:xfrm>
            <a:off x="1654607" y="2998433"/>
            <a:ext cx="322500" cy="630600"/>
          </a:xfrm>
          <a:prstGeom prst="triangle">
            <a:avLst>
              <a:gd fmla="val 10794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5"/>
          <p:cNvSpPr/>
          <p:nvPr/>
        </p:nvSpPr>
        <p:spPr>
          <a:xfrm flipH="1">
            <a:off x="1166959" y="2998433"/>
            <a:ext cx="258000" cy="630600"/>
          </a:xfrm>
          <a:prstGeom prst="rtTriangle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4725548" y="2998433"/>
            <a:ext cx="321300" cy="630600"/>
          </a:xfrm>
          <a:prstGeom prst="triangle">
            <a:avLst>
              <a:gd fmla="val 10794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5"/>
          <p:cNvSpPr/>
          <p:nvPr/>
        </p:nvSpPr>
        <p:spPr>
          <a:xfrm>
            <a:off x="3831384" y="3799760"/>
            <a:ext cx="126900" cy="630600"/>
          </a:xfrm>
          <a:prstGeom prst="triangle">
            <a:avLst>
              <a:gd fmla="val 10794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/>
          <p:nvPr/>
        </p:nvSpPr>
        <p:spPr>
          <a:xfrm>
            <a:off x="3645710" y="3809533"/>
            <a:ext cx="125700" cy="630600"/>
          </a:xfrm>
          <a:prstGeom prst="triangle">
            <a:avLst>
              <a:gd fmla="val 10794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5"/>
          <p:cNvSpPr/>
          <p:nvPr/>
        </p:nvSpPr>
        <p:spPr>
          <a:xfrm>
            <a:off x="4025608" y="3799760"/>
            <a:ext cx="128400" cy="630600"/>
          </a:xfrm>
          <a:prstGeom prst="triangle">
            <a:avLst>
              <a:gd fmla="val 10794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5"/>
          <p:cNvSpPr/>
          <p:nvPr/>
        </p:nvSpPr>
        <p:spPr>
          <a:xfrm>
            <a:off x="3743433" y="1426317"/>
            <a:ext cx="302700" cy="13218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3366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5"/>
          <p:cNvSpPr/>
          <p:nvPr/>
        </p:nvSpPr>
        <p:spPr>
          <a:xfrm>
            <a:off x="4611945" y="2710150"/>
            <a:ext cx="906300" cy="3372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5"/>
          <p:cNvSpPr/>
          <p:nvPr/>
        </p:nvSpPr>
        <p:spPr>
          <a:xfrm>
            <a:off x="1161107" y="2710150"/>
            <a:ext cx="912300" cy="3372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4820828" y="2390108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5"/>
          <p:cNvSpPr/>
          <p:nvPr/>
        </p:nvSpPr>
        <p:spPr>
          <a:xfrm>
            <a:off x="5210498" y="2390108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/>
          <p:nvPr/>
        </p:nvSpPr>
        <p:spPr>
          <a:xfrm>
            <a:off x="1426181" y="2390108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5"/>
          <p:cNvSpPr/>
          <p:nvPr/>
        </p:nvSpPr>
        <p:spPr>
          <a:xfrm>
            <a:off x="1815850" y="2390108"/>
            <a:ext cx="1293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1881813" y="2109155"/>
            <a:ext cx="2014500" cy="282000"/>
          </a:xfrm>
          <a:custGeom>
            <a:rect b="b" l="l" r="r" t="t"/>
            <a:pathLst>
              <a:path extrusionOk="0" h="120000" w="120000">
                <a:moveTo>
                  <a:pt x="0" y="119378"/>
                </a:moveTo>
                <a:lnTo>
                  <a:pt x="119919" y="0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5"/>
          <p:cNvSpPr/>
          <p:nvPr/>
        </p:nvSpPr>
        <p:spPr>
          <a:xfrm>
            <a:off x="1490921" y="2109155"/>
            <a:ext cx="2405400" cy="282000"/>
          </a:xfrm>
          <a:custGeom>
            <a:rect b="b" l="l" r="r" t="t"/>
            <a:pathLst>
              <a:path extrusionOk="0" h="120000" w="120000">
                <a:moveTo>
                  <a:pt x="0" y="119378"/>
                </a:moveTo>
                <a:lnTo>
                  <a:pt x="119932" y="0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5"/>
          <p:cNvSpPr/>
          <p:nvPr/>
        </p:nvSpPr>
        <p:spPr>
          <a:xfrm>
            <a:off x="3894904" y="2109155"/>
            <a:ext cx="993000" cy="282000"/>
          </a:xfrm>
          <a:custGeom>
            <a:rect b="b" l="l" r="r" t="t"/>
            <a:pathLst>
              <a:path extrusionOk="0" h="120000" w="120000">
                <a:moveTo>
                  <a:pt x="119836" y="119378"/>
                </a:move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3894904" y="2109155"/>
            <a:ext cx="1381500" cy="282000"/>
          </a:xfrm>
          <a:custGeom>
            <a:rect b="b" l="l" r="r" t="t"/>
            <a:pathLst>
              <a:path extrusionOk="0" h="120000" w="120000">
                <a:moveTo>
                  <a:pt x="119882" y="119378"/>
                </a:move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5210498" y="1968678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426181" y="1968678"/>
            <a:ext cx="130800" cy="1407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490921" y="1704827"/>
            <a:ext cx="2405400" cy="264900"/>
          </a:xfrm>
          <a:custGeom>
            <a:rect b="b" l="l" r="r" t="t"/>
            <a:pathLst>
              <a:path extrusionOk="0" h="120000" w="120000">
                <a:moveTo>
                  <a:pt x="0" y="119337"/>
                </a:moveTo>
                <a:lnTo>
                  <a:pt x="119932" y="0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3894904" y="1704827"/>
            <a:ext cx="1381500" cy="264900"/>
          </a:xfrm>
          <a:custGeom>
            <a:rect b="b" l="l" r="r" t="t"/>
            <a:pathLst>
              <a:path extrusionOk="0" h="120000" w="120000">
                <a:moveTo>
                  <a:pt x="119882" y="119337"/>
                </a:moveTo>
                <a:lnTo>
                  <a:pt x="0" y="0"/>
                </a:lnTo>
              </a:path>
            </a:pathLst>
          </a:custGeom>
          <a:solidFill>
            <a:srgbClr val="EEECE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5"/>
          <p:cNvSpPr/>
          <p:nvPr/>
        </p:nvSpPr>
        <p:spPr>
          <a:xfrm>
            <a:off x="4477576" y="1482507"/>
            <a:ext cx="1309500" cy="2684700"/>
          </a:xfrm>
          <a:prstGeom prst="ellipse">
            <a:avLst/>
          </a:prstGeom>
          <a:noFill/>
          <a:ln cap="flat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875268" y="1488614"/>
            <a:ext cx="1310700" cy="2684700"/>
          </a:xfrm>
          <a:prstGeom prst="ellipse">
            <a:avLst/>
          </a:prstGeom>
          <a:noFill/>
          <a:ln cap="flat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5"/>
          <p:cNvSpPr/>
          <p:nvPr/>
        </p:nvSpPr>
        <p:spPr>
          <a:xfrm>
            <a:off x="3532108" y="3220752"/>
            <a:ext cx="725700" cy="1638000"/>
          </a:xfrm>
          <a:prstGeom prst="ellipse">
            <a:avLst/>
          </a:prstGeom>
          <a:noFill/>
          <a:ln cap="flat" cmpd="sng" w="50800">
            <a:solidFill>
              <a:srgbClr val="FF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535772" y="3532244"/>
            <a:ext cx="753900" cy="2871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3539437" y="1179566"/>
            <a:ext cx="999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ancestor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55"/>
          <p:cNvSpPr txBox="1"/>
          <p:nvPr/>
        </p:nvSpPr>
        <p:spPr>
          <a:xfrm>
            <a:off x="4131882" y="4580322"/>
            <a:ext cx="1280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descendant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485343" y="3935351"/>
            <a:ext cx="1059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following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55"/>
          <p:cNvSpPr txBox="1"/>
          <p:nvPr/>
        </p:nvSpPr>
        <p:spPr>
          <a:xfrm>
            <a:off x="722576" y="4169886"/>
            <a:ext cx="1123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preceding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5051698" y="2469508"/>
            <a:ext cx="1799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following-sibling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55"/>
          <p:cNvSpPr txBox="1"/>
          <p:nvPr/>
        </p:nvSpPr>
        <p:spPr>
          <a:xfrm>
            <a:off x="343900" y="2469508"/>
            <a:ext cx="1863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preceding-sibling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3701890" y="3256177"/>
            <a:ext cx="695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54" name="Google Shape;454;p55"/>
          <p:cNvGrpSpPr/>
          <p:nvPr/>
        </p:nvGrpSpPr>
        <p:grpSpPr>
          <a:xfrm>
            <a:off x="2431720" y="3092499"/>
            <a:ext cx="129494" cy="844083"/>
            <a:chOff x="2855912" y="3732212"/>
            <a:chExt cx="152400" cy="914400"/>
          </a:xfrm>
        </p:grpSpPr>
        <p:sp>
          <p:nvSpPr>
            <p:cNvPr id="455" name="Google Shape;455;p55"/>
            <p:cNvSpPr/>
            <p:nvPr/>
          </p:nvSpPr>
          <p:spPr>
            <a:xfrm>
              <a:off x="2855912" y="4494212"/>
              <a:ext cx="152400" cy="152400"/>
            </a:xfrm>
            <a:prstGeom prst="ellipse">
              <a:avLst/>
            </a:prstGeom>
            <a:solidFill>
              <a:srgbClr val="EEECE1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5"/>
            <p:cNvSpPr/>
            <p:nvPr/>
          </p:nvSpPr>
          <p:spPr>
            <a:xfrm>
              <a:off x="2855912" y="4240212"/>
              <a:ext cx="152400" cy="152400"/>
            </a:xfrm>
            <a:prstGeom prst="ellipse">
              <a:avLst/>
            </a:prstGeom>
            <a:solidFill>
              <a:srgbClr val="EEECE1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2855912" y="3986212"/>
              <a:ext cx="152400" cy="152400"/>
            </a:xfrm>
            <a:prstGeom prst="ellipse">
              <a:avLst/>
            </a:prstGeom>
            <a:solidFill>
              <a:srgbClr val="EEECE1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2855912" y="3732212"/>
              <a:ext cx="152400" cy="152400"/>
            </a:xfrm>
            <a:prstGeom prst="ellipse">
              <a:avLst/>
            </a:prstGeom>
            <a:solidFill>
              <a:srgbClr val="EEECE1"/>
            </a:solidFill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55"/>
          <p:cNvSpPr/>
          <p:nvPr/>
        </p:nvSpPr>
        <p:spPr>
          <a:xfrm>
            <a:off x="2482808" y="2867729"/>
            <a:ext cx="1329000" cy="134400"/>
          </a:xfrm>
          <a:custGeom>
            <a:rect b="b" l="l" r="r" t="t"/>
            <a:pathLst>
              <a:path extrusionOk="0" h="120000" w="120000">
                <a:moveTo>
                  <a:pt x="0" y="118681"/>
                </a:moveTo>
                <a:lnTo>
                  <a:pt x="0" y="0"/>
                </a:lnTo>
                <a:lnTo>
                  <a:pt x="119877" y="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5"/>
          <p:cNvSpPr/>
          <p:nvPr/>
        </p:nvSpPr>
        <p:spPr>
          <a:xfrm>
            <a:off x="2396080" y="3017977"/>
            <a:ext cx="212400" cy="9966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800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1858604" y="4052619"/>
            <a:ext cx="1014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2926226" y="3588435"/>
            <a:ext cx="229800" cy="7857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4F81B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2648937" y="4364110"/>
            <a:ext cx="1253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55"/>
          <p:cNvSpPr/>
          <p:nvPr/>
        </p:nvSpPr>
        <p:spPr>
          <a:xfrm>
            <a:off x="2983638" y="4127132"/>
            <a:ext cx="130800" cy="1416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2981195" y="3865723"/>
            <a:ext cx="130800" cy="1416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5"/>
          <p:cNvSpPr/>
          <p:nvPr/>
        </p:nvSpPr>
        <p:spPr>
          <a:xfrm>
            <a:off x="2983638" y="3658062"/>
            <a:ext cx="130800" cy="141600"/>
          </a:xfrm>
          <a:prstGeom prst="ellipse">
            <a:avLst/>
          </a:prstGeom>
          <a:solidFill>
            <a:srgbClr val="EEECE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5"/>
          <p:cNvSpPr/>
          <p:nvPr/>
        </p:nvSpPr>
        <p:spPr>
          <a:xfrm>
            <a:off x="3036164" y="2867729"/>
            <a:ext cx="785700" cy="699900"/>
          </a:xfrm>
          <a:custGeom>
            <a:rect b="b" l="l" r="r" t="t"/>
            <a:pathLst>
              <a:path extrusionOk="0" h="120000" w="120000">
                <a:moveTo>
                  <a:pt x="119793" y="0"/>
                </a:moveTo>
                <a:lnTo>
                  <a:pt x="0" y="0"/>
                </a:lnTo>
                <a:lnTo>
                  <a:pt x="0" y="11974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5"/>
          <p:cNvSpPr txBox="1"/>
          <p:nvPr/>
        </p:nvSpPr>
        <p:spPr>
          <a:xfrm>
            <a:off x="3922999" y="2756559"/>
            <a:ext cx="586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2760097" y="2541578"/>
            <a:ext cx="957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i="0" lang="en" sz="1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55"/>
          <p:cNvSpPr/>
          <p:nvPr/>
        </p:nvSpPr>
        <p:spPr>
          <a:xfrm>
            <a:off x="3590742" y="2319259"/>
            <a:ext cx="625200" cy="393300"/>
          </a:xfrm>
          <a:prstGeom prst="roundRect">
            <a:avLst>
              <a:gd fmla="val 3594" name="adj"/>
            </a:avLst>
          </a:prstGeom>
          <a:noFill/>
          <a:ln cap="flat" cmpd="sng" w="50800">
            <a:solidFill>
              <a:srgbClr val="9933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 - common errors</a:t>
            </a:r>
            <a:endParaRPr/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“Select car rental companies in Hawaii which offer at least one cabrio"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rental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"Hawaii"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]/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offer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"cabrio"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Correct: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rental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"Hawaii"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offer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"cabrio"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6"/>
          <p:cNvSpPr/>
          <p:nvPr/>
        </p:nvSpPr>
        <p:spPr>
          <a:xfrm>
            <a:off x="3139700" y="2114475"/>
            <a:ext cx="2551500" cy="739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Wrong: returns cars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 - common errors</a:t>
            </a:r>
            <a:endParaRPr/>
          </a:p>
        </p:txBody>
      </p:sp>
      <p:sp>
        <p:nvSpPr>
          <p:cNvPr id="484" name="Google Shape;48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7"/>
          <p:cNvSpPr txBox="1"/>
          <p:nvPr>
            <p:ph idx="1" type="body"/>
          </p:nvPr>
        </p:nvSpPr>
        <p:spPr>
          <a:xfrm>
            <a:off x="311700" y="1152475"/>
            <a:ext cx="46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“Select the last section in the book."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()]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/descendant-or-self::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()/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rgbClr val="FF0000"/>
                </a:solidFill>
              </a:rPr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Correct: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/descendant::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()]</a:t>
            </a:r>
            <a:endParaRPr/>
          </a:p>
        </p:txBody>
      </p:sp>
      <p:sp>
        <p:nvSpPr>
          <p:cNvPr id="486" name="Google Shape;486;p57"/>
          <p:cNvSpPr txBox="1"/>
          <p:nvPr>
            <p:ph idx="2" type="body"/>
          </p:nvPr>
        </p:nvSpPr>
        <p:spPr>
          <a:xfrm>
            <a:off x="49848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&lt;chapter&gt;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&lt;/chapter&gt;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&lt;chapter&gt;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&lt;/chapter&gt;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7"/>
          <p:cNvSpPr/>
          <p:nvPr/>
        </p:nvSpPr>
        <p:spPr>
          <a:xfrm>
            <a:off x="1159075" y="2120300"/>
            <a:ext cx="4031100" cy="739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Wrong: returns the last section in each chapter / section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</a:t>
            </a:r>
            <a:endParaRPr/>
          </a:p>
        </p:txBody>
      </p:sp>
      <p:sp>
        <p:nvSpPr>
          <p:cNvPr id="493" name="Google Shape;49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</a:t>
            </a:r>
            <a:endParaRPr/>
          </a:p>
        </p:txBody>
      </p:sp>
      <p:sp>
        <p:nvSpPr>
          <p:cNvPr id="500" name="Google Shape;50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 Recommendations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https://www.w3.org/TR/xmlschema11-1/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Datatypes: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https://www.w3.org/TR/xmlschema11-2/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XML Schema 1.1, 2012</a:t>
            </a:r>
            <a:endParaRPr/>
          </a:p>
        </p:txBody>
      </p:sp>
      <p:sp>
        <p:nvSpPr>
          <p:cNvPr id="501" name="Google Shape;50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XSD vs. XML Document</a:t>
            </a:r>
            <a:endParaRPr/>
          </a:p>
        </p:txBody>
      </p:sp>
      <p:sp>
        <p:nvSpPr>
          <p:cNvPr id="507" name="Google Shape;50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60"/>
          <p:cNvSpPr txBox="1"/>
          <p:nvPr/>
        </p:nvSpPr>
        <p:spPr>
          <a:xfrm>
            <a:off x="495300" y="1145299"/>
            <a:ext cx="8153400" cy="13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&lt;xs:schema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XML schema definition  --&gt;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…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&lt;/xs:schema&gt;</a:t>
            </a:r>
            <a:endParaRPr b="1" sz="18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495300" y="2666124"/>
            <a:ext cx="8153400" cy="19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&lt;root_element_of_XML_document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xsi:noNamespaceSchemaLocation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"schema2.xsd"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XML document --&gt;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…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&lt;/root_element_of_XML_document&gt;</a:t>
            </a:r>
            <a:endParaRPr b="1" sz="18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Basic Principles</a:t>
            </a:r>
            <a:endParaRPr/>
          </a:p>
        </p:txBody>
      </p:sp>
      <p:sp>
        <p:nvSpPr>
          <p:cNvPr id="515" name="Google Shape;5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simpleType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complexType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(element)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 of elements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 of attributes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attributeGroup</a:t>
            </a:r>
            <a:r>
              <a:rPr lang="en"/>
              <a:t>)</a:t>
            </a:r>
            <a:endParaRPr/>
          </a:p>
        </p:txBody>
      </p:sp>
      <p:sp>
        <p:nvSpPr>
          <p:cNvPr id="516" name="Google Shape;5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- Principles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 coupling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as independent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 independence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registered in registries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Agility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Example</a:t>
            </a:r>
            <a:endParaRPr/>
          </a:p>
        </p:txBody>
      </p:sp>
      <p:sp>
        <p:nvSpPr>
          <p:cNvPr id="522" name="Google Shape;52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62"/>
          <p:cNvSpPr txBox="1"/>
          <p:nvPr/>
        </p:nvSpPr>
        <p:spPr>
          <a:xfrm>
            <a:off x="495300" y="1120875"/>
            <a:ext cx="8153400" cy="3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"TypeAddress"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specification of content --&gt;</a:t>
            </a:r>
            <a:endParaRPr sz="17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"Street"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"xs:string"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"Number"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"xs:integer"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"City"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"xs:string"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specification of attributes --&gt;</a:t>
            </a:r>
            <a:endParaRPr sz="17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&lt;xs:attribute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"Country"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"xs:NMTOKEN"</a:t>
            </a:r>
            <a:endParaRPr sz="17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"CZ"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endParaRPr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"Address"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"TypeAddress"</a:t>
            </a:r>
            <a:r>
              <a:rPr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Data types</a:t>
            </a:r>
            <a:endParaRPr/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data 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Built-in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Numbers, dates, 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defined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restriction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enumeration, length, pattern, …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list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union</a:t>
            </a:r>
            <a:endParaRPr/>
          </a:p>
        </p:txBody>
      </p:sp>
      <p:sp>
        <p:nvSpPr>
          <p:cNvPr id="530" name="Google Shape;5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data 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content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simpleContent</a:t>
            </a:r>
            <a:r>
              <a:rPr lang="en"/>
              <a:t>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extension, restriction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sequence, choice, all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minOccurs, maxOccurs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Complex content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complexContent</a:t>
            </a:r>
            <a:r>
              <a:rPr lang="en"/>
              <a:t>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extension, restriction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mixed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202" y="241950"/>
            <a:ext cx="6627600" cy="4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901387" y="1275563"/>
            <a:ext cx="874800" cy="5001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214000" y="1526388"/>
            <a:ext cx="674700" cy="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45" name="Google Shape;545;p65"/>
          <p:cNvSpPr txBox="1"/>
          <p:nvPr/>
        </p:nvSpPr>
        <p:spPr>
          <a:xfrm>
            <a:off x="520387" y="407199"/>
            <a:ext cx="1749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subelements or attributes?</a:t>
            </a:r>
            <a:endParaRPr/>
          </a:p>
        </p:txBody>
      </p:sp>
      <p:cxnSp>
        <p:nvCxnSpPr>
          <p:cNvPr id="546" name="Google Shape;546;p65"/>
          <p:cNvCxnSpPr/>
          <p:nvPr/>
        </p:nvCxnSpPr>
        <p:spPr>
          <a:xfrm>
            <a:off x="1788800" y="1526388"/>
            <a:ext cx="684300" cy="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47" name="Google Shape;547;p65"/>
          <p:cNvSpPr txBox="1"/>
          <p:nvPr/>
        </p:nvSpPr>
        <p:spPr>
          <a:xfrm>
            <a:off x="1836425" y="1158088"/>
            <a:ext cx="639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/>
          </a:p>
        </p:txBody>
      </p:sp>
      <p:sp>
        <p:nvSpPr>
          <p:cNvPr id="548" name="Google Shape;548;p65"/>
          <p:cNvSpPr/>
          <p:nvPr/>
        </p:nvSpPr>
        <p:spPr>
          <a:xfrm>
            <a:off x="2485712" y="1275563"/>
            <a:ext cx="1438200" cy="5001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Type</a:t>
            </a:r>
            <a:endParaRPr/>
          </a:p>
        </p:txBody>
      </p:sp>
      <p:cxnSp>
        <p:nvCxnSpPr>
          <p:cNvPr id="549" name="Google Shape;549;p65"/>
          <p:cNvCxnSpPr/>
          <p:nvPr/>
        </p:nvCxnSpPr>
        <p:spPr>
          <a:xfrm flipH="1">
            <a:off x="1331737" y="1788325"/>
            <a:ext cx="7800" cy="5508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0" name="Google Shape;550;p65"/>
          <p:cNvSpPr txBox="1"/>
          <p:nvPr/>
        </p:nvSpPr>
        <p:spPr>
          <a:xfrm>
            <a:off x="1404625" y="1794675"/>
            <a:ext cx="533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/>
          </a:p>
        </p:txBody>
      </p:sp>
      <p:sp>
        <p:nvSpPr>
          <p:cNvPr id="551" name="Google Shape;551;p65"/>
          <p:cNvSpPr/>
          <p:nvPr/>
        </p:nvSpPr>
        <p:spPr>
          <a:xfrm>
            <a:off x="612462" y="2351888"/>
            <a:ext cx="1438200" cy="5001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simpleType</a:t>
            </a:r>
            <a:endParaRPr/>
          </a:p>
        </p:txBody>
      </p:sp>
      <p:sp>
        <p:nvSpPr>
          <p:cNvPr id="552" name="Google Shape;552;p65"/>
          <p:cNvSpPr/>
          <p:nvPr/>
        </p:nvSpPr>
        <p:spPr>
          <a:xfrm>
            <a:off x="612462" y="3431388"/>
            <a:ext cx="1438200" cy="8127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cap="flat" cmpd="sng" w="25400">
            <a:solidFill>
              <a:srgbClr val="B66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</p:txBody>
      </p:sp>
      <p:cxnSp>
        <p:nvCxnSpPr>
          <p:cNvPr id="553" name="Google Shape;553;p65"/>
          <p:cNvCxnSpPr/>
          <p:nvPr/>
        </p:nvCxnSpPr>
        <p:spPr>
          <a:xfrm>
            <a:off x="4866962" y="3942563"/>
            <a:ext cx="7800" cy="4128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4" name="Google Shape;554;p65"/>
          <p:cNvSpPr txBox="1"/>
          <p:nvPr/>
        </p:nvSpPr>
        <p:spPr>
          <a:xfrm>
            <a:off x="6756087" y="127799"/>
            <a:ext cx="1489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&lt;e </a:t>
            </a:r>
            <a:r>
              <a:rPr b="1" i="0" lang="en" sz="1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a=</a:t>
            </a: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“##”&gt;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&lt;e2&gt;&lt;/e2&gt;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&lt;/e3&gt;&lt;/e3&gt;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65"/>
          <p:cNvSpPr/>
          <p:nvPr/>
        </p:nvSpPr>
        <p:spPr>
          <a:xfrm>
            <a:off x="4428812" y="1275563"/>
            <a:ext cx="876300" cy="5001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65"/>
          <p:cNvCxnSpPr/>
          <p:nvPr/>
        </p:nvCxnSpPr>
        <p:spPr>
          <a:xfrm>
            <a:off x="3936687" y="1526388"/>
            <a:ext cx="479400" cy="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7" name="Google Shape;557;p65"/>
          <p:cNvSpPr txBox="1"/>
          <p:nvPr/>
        </p:nvSpPr>
        <p:spPr>
          <a:xfrm>
            <a:off x="4092262" y="726288"/>
            <a:ext cx="1633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subelements?</a:t>
            </a:r>
            <a:endParaRPr/>
          </a:p>
        </p:txBody>
      </p:sp>
      <p:cxnSp>
        <p:nvCxnSpPr>
          <p:cNvPr id="558" name="Google Shape;558;p65"/>
          <p:cNvCxnSpPr/>
          <p:nvPr/>
        </p:nvCxnSpPr>
        <p:spPr>
          <a:xfrm flipH="1" rot="10800000">
            <a:off x="5317812" y="1521587"/>
            <a:ext cx="1325700" cy="48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9" name="Google Shape;559;p65"/>
          <p:cNvSpPr/>
          <p:nvPr/>
        </p:nvSpPr>
        <p:spPr>
          <a:xfrm>
            <a:off x="6656075" y="1270799"/>
            <a:ext cx="1690800" cy="5001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complexContent</a:t>
            </a:r>
            <a:endParaRPr/>
          </a:p>
        </p:txBody>
      </p:sp>
      <p:cxnSp>
        <p:nvCxnSpPr>
          <p:cNvPr id="560" name="Google Shape;560;p65"/>
          <p:cNvCxnSpPr/>
          <p:nvPr/>
        </p:nvCxnSpPr>
        <p:spPr>
          <a:xfrm flipH="1">
            <a:off x="4841462" y="1788325"/>
            <a:ext cx="25500" cy="3366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61" name="Google Shape;561;p65"/>
          <p:cNvSpPr txBox="1"/>
          <p:nvPr/>
        </p:nvSpPr>
        <p:spPr>
          <a:xfrm>
            <a:off x="5371787" y="1207299"/>
            <a:ext cx="71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/>
          </a:p>
        </p:txBody>
      </p:sp>
      <p:sp>
        <p:nvSpPr>
          <p:cNvPr id="562" name="Google Shape;562;p65"/>
          <p:cNvSpPr txBox="1"/>
          <p:nvPr/>
        </p:nvSpPr>
        <p:spPr>
          <a:xfrm>
            <a:off x="4909825" y="1702600"/>
            <a:ext cx="671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0" i="0" lang="en" sz="1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/>
          </a:p>
        </p:txBody>
      </p:sp>
      <p:sp>
        <p:nvSpPr>
          <p:cNvPr id="563" name="Google Shape;563;p65"/>
          <p:cNvSpPr/>
          <p:nvPr/>
        </p:nvSpPr>
        <p:spPr>
          <a:xfrm>
            <a:off x="3997012" y="2137575"/>
            <a:ext cx="1689000" cy="501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simpleContent</a:t>
            </a:r>
            <a:endParaRPr/>
          </a:p>
        </p:txBody>
      </p:sp>
      <p:sp>
        <p:nvSpPr>
          <p:cNvPr id="564" name="Google Shape;564;p65"/>
          <p:cNvSpPr txBox="1"/>
          <p:nvPr/>
        </p:nvSpPr>
        <p:spPr>
          <a:xfrm>
            <a:off x="2701612" y="2061375"/>
            <a:ext cx="1724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&lt;e </a:t>
            </a:r>
            <a:r>
              <a:rPr b="1" i="0" lang="en" sz="1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a=</a:t>
            </a: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“##”&gt;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ourier New"/>
              <a:buNone/>
            </a:pPr>
            <a:r>
              <a:rPr b="1" i="0" lang="en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65"/>
          <p:cNvSpPr/>
          <p:nvPr/>
        </p:nvSpPr>
        <p:spPr>
          <a:xfrm>
            <a:off x="3781112" y="2999588"/>
            <a:ext cx="2171700" cy="9303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subelements</a:t>
            </a:r>
            <a:endParaRPr/>
          </a:p>
        </p:txBody>
      </p:sp>
      <p:cxnSp>
        <p:nvCxnSpPr>
          <p:cNvPr id="566" name="Google Shape;566;p65"/>
          <p:cNvCxnSpPr/>
          <p:nvPr/>
        </p:nvCxnSpPr>
        <p:spPr>
          <a:xfrm>
            <a:off x="4841562" y="2651925"/>
            <a:ext cx="25500" cy="3351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67" name="Google Shape;567;p65"/>
          <p:cNvCxnSpPr/>
          <p:nvPr/>
        </p:nvCxnSpPr>
        <p:spPr>
          <a:xfrm flipH="1">
            <a:off x="7494412" y="1783563"/>
            <a:ext cx="7800" cy="4032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68" name="Google Shape;568;p65"/>
          <p:cNvSpPr/>
          <p:nvPr/>
        </p:nvSpPr>
        <p:spPr>
          <a:xfrm>
            <a:off x="4106550" y="4368013"/>
            <a:ext cx="1535100" cy="6477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cap="flat" cmpd="sng" w="25400">
            <a:solidFill>
              <a:srgbClr val="B66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/>
          </a:p>
        </p:txBody>
      </p:sp>
      <p:sp>
        <p:nvSpPr>
          <p:cNvPr id="569" name="Google Shape;569;p65"/>
          <p:cNvSpPr/>
          <p:nvPr/>
        </p:nvSpPr>
        <p:spPr>
          <a:xfrm>
            <a:off x="6733862" y="3358363"/>
            <a:ext cx="1535100" cy="647700"/>
          </a:xfrm>
          <a:prstGeom prst="roundRect">
            <a:avLst>
              <a:gd fmla="val 16667" name="adj"/>
            </a:avLst>
          </a:prstGeom>
          <a:solidFill>
            <a:srgbClr val="F79646"/>
          </a:solidFill>
          <a:ln cap="flat" cmpd="sng" w="25400">
            <a:solidFill>
              <a:srgbClr val="B66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/>
          </a:p>
        </p:txBody>
      </p:sp>
      <p:sp>
        <p:nvSpPr>
          <p:cNvPr id="570" name="Google Shape;570;p65"/>
          <p:cNvSpPr/>
          <p:nvPr/>
        </p:nvSpPr>
        <p:spPr>
          <a:xfrm>
            <a:off x="6408425" y="2199488"/>
            <a:ext cx="2170200" cy="6810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cap="flat" cmpd="sng" w="25400">
            <a:solidFill>
              <a:srgbClr val="385D8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cxnSp>
        <p:nvCxnSpPr>
          <p:cNvPr id="571" name="Google Shape;571;p65"/>
          <p:cNvCxnSpPr/>
          <p:nvPr/>
        </p:nvCxnSpPr>
        <p:spPr>
          <a:xfrm>
            <a:off x="7494275" y="2893225"/>
            <a:ext cx="7800" cy="4524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72" name="Google Shape;572;p65"/>
          <p:cNvCxnSpPr/>
          <p:nvPr/>
        </p:nvCxnSpPr>
        <p:spPr>
          <a:xfrm>
            <a:off x="1331600" y="2864650"/>
            <a:ext cx="0" cy="554100"/>
          </a:xfrm>
          <a:prstGeom prst="straightConnector1">
            <a:avLst/>
          </a:prstGeom>
          <a:noFill/>
          <a:ln cap="flat" cmpd="sng" w="38100">
            <a:solidFill>
              <a:srgbClr val="4A7EBB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namespaces</a:t>
            </a:r>
            <a:endParaRPr/>
          </a:p>
        </p:txBody>
      </p:sp>
      <p:sp>
        <p:nvSpPr>
          <p:cNvPr id="578" name="Google Shape;57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66"/>
          <p:cNvSpPr txBox="1"/>
          <p:nvPr/>
        </p:nvSpPr>
        <p:spPr>
          <a:xfrm>
            <a:off x="311700" y="1392425"/>
            <a:ext cx="43878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&lt;xs:schema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http://www.w3.org/2001/XMLSchema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"intA"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"intB"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&lt;/xs:element&gt;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&lt;/xs:schema&gt;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66"/>
          <p:cNvSpPr txBox="1"/>
          <p:nvPr/>
        </p:nvSpPr>
        <p:spPr>
          <a:xfrm>
            <a:off x="4699500" y="1392425"/>
            <a:ext cx="41328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&lt;n1:Add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http://www.w3.org/2001/XMLSchema-instance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xsi:schemaLocation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Untitled1.xsd"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&lt;n1:intA&gt;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&lt;/n1:intA&gt;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&lt;n1:intB&gt;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&lt;/n1:intB&gt;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&lt;/n1:Add&gt;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66"/>
          <p:cNvSpPr txBox="1"/>
          <p:nvPr/>
        </p:nvSpPr>
        <p:spPr>
          <a:xfrm>
            <a:off x="9037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Untitled1.xsd</a:t>
            </a:r>
            <a:endParaRPr/>
          </a:p>
        </p:txBody>
      </p:sp>
      <p:sp>
        <p:nvSpPr>
          <p:cNvPr id="582" name="Google Shape;582;p66"/>
          <p:cNvSpPr txBox="1"/>
          <p:nvPr/>
        </p:nvSpPr>
        <p:spPr>
          <a:xfrm>
            <a:off x="54753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document.xml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namespaces</a:t>
            </a:r>
            <a:endParaRPr/>
          </a:p>
        </p:txBody>
      </p:sp>
      <p:sp>
        <p:nvSpPr>
          <p:cNvPr id="588" name="Google Shape;58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67"/>
          <p:cNvSpPr txBox="1"/>
          <p:nvPr/>
        </p:nvSpPr>
        <p:spPr>
          <a:xfrm>
            <a:off x="311700" y="1392425"/>
            <a:ext cx="43878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&lt;xs:schema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http://www.w3.org/2001/XMLSchema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"intA"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"unqualified"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"intB"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&lt;/xs:element&gt;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&lt;/xs:schema&gt;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67"/>
          <p:cNvSpPr txBox="1"/>
          <p:nvPr/>
        </p:nvSpPr>
        <p:spPr>
          <a:xfrm>
            <a:off x="4699500" y="1392425"/>
            <a:ext cx="41328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&lt;n1:Add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http://www.w3.org/2001/XMLSchema-instance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xsi:schemaLocation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Untitled1.xsd"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&lt;intA&gt;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&lt;n1:intB&gt;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&lt;/n1:intB&gt;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&lt;/n1:Add&gt;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67"/>
          <p:cNvSpPr txBox="1"/>
          <p:nvPr/>
        </p:nvSpPr>
        <p:spPr>
          <a:xfrm>
            <a:off x="9037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Untitled1.xsd</a:t>
            </a:r>
            <a:endParaRPr/>
          </a:p>
        </p:txBody>
      </p:sp>
      <p:sp>
        <p:nvSpPr>
          <p:cNvPr id="592" name="Google Shape;592;p67"/>
          <p:cNvSpPr txBox="1"/>
          <p:nvPr/>
        </p:nvSpPr>
        <p:spPr>
          <a:xfrm>
            <a:off x="54753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document.xml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Schema - namespaces</a:t>
            </a:r>
            <a:endParaRPr/>
          </a:p>
        </p:txBody>
      </p:sp>
      <p:sp>
        <p:nvSpPr>
          <p:cNvPr id="598" name="Google Shape;59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68"/>
          <p:cNvSpPr txBox="1"/>
          <p:nvPr/>
        </p:nvSpPr>
        <p:spPr>
          <a:xfrm>
            <a:off x="311700" y="1392425"/>
            <a:ext cx="4387800" cy="3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&lt;xs:schema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http://www.w3.org/2001/XMLSchema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elementFormDefault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"intA"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"intB"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"xs:int"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&lt;/xs:element&gt;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&lt;/xs:schema&gt;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68"/>
          <p:cNvSpPr txBox="1"/>
          <p:nvPr/>
        </p:nvSpPr>
        <p:spPr>
          <a:xfrm>
            <a:off x="4699500" y="1392425"/>
            <a:ext cx="4132800" cy="3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&lt;n1:Add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http://www.w3.org/2001/XMLSchema-instance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xsi:schemaLocation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http://tempuri.org/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Untitled1.xsd"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&lt;n1:intA&gt;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&lt;/n1:intA&gt;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&lt;n1:intB&gt;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&lt;/n1:intB&gt;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&lt;/n1:Add&gt;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68"/>
          <p:cNvSpPr txBox="1"/>
          <p:nvPr/>
        </p:nvSpPr>
        <p:spPr>
          <a:xfrm>
            <a:off x="9037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Untitled1.xsd</a:t>
            </a:r>
            <a:endParaRPr/>
          </a:p>
        </p:txBody>
      </p:sp>
      <p:sp>
        <p:nvSpPr>
          <p:cNvPr id="602" name="Google Shape;602;p68"/>
          <p:cNvSpPr txBox="1"/>
          <p:nvPr/>
        </p:nvSpPr>
        <p:spPr>
          <a:xfrm>
            <a:off x="5475300" y="1017725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document.xml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patterns</a:t>
            </a:r>
            <a:endParaRPr/>
          </a:p>
        </p:txBody>
      </p:sp>
      <p:sp>
        <p:nvSpPr>
          <p:cNvPr id="608" name="Google Shape;60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of Web Services</a:t>
            </a:r>
            <a:endParaRPr/>
          </a:p>
        </p:txBody>
      </p:sp>
      <p:sp>
        <p:nvSpPr>
          <p:cNvPr id="614" name="Google Shape;61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of </a:t>
            </a:r>
            <a:r>
              <a:rPr b="1" lang="en">
                <a:solidFill>
                  <a:srgbClr val="D71400"/>
                </a:solidFill>
              </a:rPr>
              <a:t>Component A</a:t>
            </a:r>
            <a:r>
              <a:rPr lang="en">
                <a:solidFill>
                  <a:srgbClr val="D71400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rgbClr val="D71400"/>
                </a:solidFill>
              </a:rPr>
              <a:t>Component B</a:t>
            </a:r>
            <a:endParaRPr b="1">
              <a:solidFill>
                <a:srgbClr val="D714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 sequence of messages exchanged between A and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 or asynchronous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standards or proprietary</a:t>
            </a:r>
            <a:endParaRPr/>
          </a:p>
        </p:txBody>
      </p:sp>
      <p:sp>
        <p:nvSpPr>
          <p:cNvPr id="616" name="Google Shape;616;p70"/>
          <p:cNvSpPr/>
          <p:nvPr/>
        </p:nvSpPr>
        <p:spPr>
          <a:xfrm>
            <a:off x="411600" y="3465625"/>
            <a:ext cx="1689000" cy="616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A</a:t>
            </a:r>
            <a:endParaRPr/>
          </a:p>
        </p:txBody>
      </p:sp>
      <p:sp>
        <p:nvSpPr>
          <p:cNvPr id="617" name="Google Shape;617;p70"/>
          <p:cNvSpPr/>
          <p:nvPr/>
        </p:nvSpPr>
        <p:spPr>
          <a:xfrm>
            <a:off x="7091925" y="3465625"/>
            <a:ext cx="1689000" cy="616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B</a:t>
            </a:r>
            <a:endParaRPr/>
          </a:p>
        </p:txBody>
      </p:sp>
      <p:sp>
        <p:nvSpPr>
          <p:cNvPr id="618" name="Google Shape;618;p70"/>
          <p:cNvSpPr/>
          <p:nvPr/>
        </p:nvSpPr>
        <p:spPr>
          <a:xfrm>
            <a:off x="3385025" y="2860688"/>
            <a:ext cx="2373948" cy="1826064"/>
          </a:xfrm>
          <a:prstGeom prst="cloud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or other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619" name="Google Shape;619;p70"/>
          <p:cNvSpPr/>
          <p:nvPr/>
        </p:nvSpPr>
        <p:spPr>
          <a:xfrm>
            <a:off x="2301125" y="3553075"/>
            <a:ext cx="821700" cy="44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0"/>
          <p:cNvSpPr/>
          <p:nvPr/>
        </p:nvSpPr>
        <p:spPr>
          <a:xfrm>
            <a:off x="6014600" y="3553075"/>
            <a:ext cx="821700" cy="44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message exchange between two components</a:t>
            </a:r>
            <a:endParaRPr/>
          </a:p>
        </p:txBody>
      </p:sp>
      <p:sp>
        <p:nvSpPr>
          <p:cNvPr id="626" name="Google Shape;62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71"/>
          <p:cNvSpPr/>
          <p:nvPr/>
        </p:nvSpPr>
        <p:spPr>
          <a:xfrm>
            <a:off x="755588" y="164368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A</a:t>
            </a:r>
            <a:endParaRPr/>
          </a:p>
        </p:txBody>
      </p:sp>
      <p:sp>
        <p:nvSpPr>
          <p:cNvPr id="628" name="Google Shape;628;p71"/>
          <p:cNvSpPr/>
          <p:nvPr/>
        </p:nvSpPr>
        <p:spPr>
          <a:xfrm>
            <a:off x="6659501" y="164368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B</a:t>
            </a:r>
            <a:endParaRPr/>
          </a:p>
        </p:txBody>
      </p:sp>
      <p:sp>
        <p:nvSpPr>
          <p:cNvPr id="629" name="Google Shape;629;p71"/>
          <p:cNvSpPr/>
          <p:nvPr/>
        </p:nvSpPr>
        <p:spPr>
          <a:xfrm>
            <a:off x="1474725" y="229138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1"/>
          <p:cNvSpPr/>
          <p:nvPr/>
        </p:nvSpPr>
        <p:spPr>
          <a:xfrm>
            <a:off x="7380226" y="229138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1"/>
          <p:cNvSpPr/>
          <p:nvPr/>
        </p:nvSpPr>
        <p:spPr>
          <a:xfrm>
            <a:off x="3775125" y="2882900"/>
            <a:ext cx="1593600" cy="85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and Web Services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SOA service != Web Service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 service performs business function, </a:t>
            </a:r>
            <a:r>
              <a:rPr b="1" lang="en"/>
              <a:t>SOA</a:t>
            </a:r>
            <a:r>
              <a:rPr lang="en"/>
              <a:t> is </a:t>
            </a:r>
            <a:r>
              <a:rPr b="1" lang="en"/>
              <a:t>architectural style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 services</a:t>
            </a:r>
            <a:r>
              <a:rPr lang="en"/>
              <a:t> are a </a:t>
            </a:r>
            <a:r>
              <a:rPr b="1" lang="en"/>
              <a:t>technology stack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 service can be implemented by, for instance, a web service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message exchange among more components</a:t>
            </a:r>
            <a:endParaRPr/>
          </a:p>
        </p:txBody>
      </p:sp>
      <p:sp>
        <p:nvSpPr>
          <p:cNvPr id="637" name="Google Shape;63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72"/>
          <p:cNvSpPr/>
          <p:nvPr/>
        </p:nvSpPr>
        <p:spPr>
          <a:xfrm>
            <a:off x="683550" y="164673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" name="Google Shape;639;p72"/>
          <p:cNvSpPr/>
          <p:nvPr/>
        </p:nvSpPr>
        <p:spPr>
          <a:xfrm>
            <a:off x="3707812" y="164673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0" name="Google Shape;640;p72"/>
          <p:cNvSpPr/>
          <p:nvPr/>
        </p:nvSpPr>
        <p:spPr>
          <a:xfrm>
            <a:off x="1402688" y="229443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2"/>
          <p:cNvSpPr/>
          <p:nvPr/>
        </p:nvSpPr>
        <p:spPr>
          <a:xfrm>
            <a:off x="4428537" y="229443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2"/>
          <p:cNvSpPr/>
          <p:nvPr/>
        </p:nvSpPr>
        <p:spPr>
          <a:xfrm>
            <a:off x="2123636" y="2797675"/>
            <a:ext cx="1873200" cy="93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2"/>
          <p:cNvSpPr/>
          <p:nvPr/>
        </p:nvSpPr>
        <p:spPr>
          <a:xfrm>
            <a:off x="6731553" y="1646043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2"/>
          <p:cNvSpPr/>
          <p:nvPr/>
        </p:nvSpPr>
        <p:spPr>
          <a:xfrm>
            <a:off x="7452278" y="2293743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2"/>
          <p:cNvSpPr/>
          <p:nvPr/>
        </p:nvSpPr>
        <p:spPr>
          <a:xfrm>
            <a:off x="5147377" y="2796980"/>
            <a:ext cx="1873200" cy="93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Patterns - Request/Response</a:t>
            </a:r>
            <a:endParaRPr/>
          </a:p>
        </p:txBody>
      </p:sp>
      <p:sp>
        <p:nvSpPr>
          <p:cNvPr id="651" name="Google Shape;651;p73"/>
          <p:cNvSpPr txBox="1"/>
          <p:nvPr>
            <p:ph idx="1" type="body"/>
          </p:nvPr>
        </p:nvSpPr>
        <p:spPr>
          <a:xfrm>
            <a:off x="311700" y="11524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send purchase order – confirm acceptation</a:t>
            </a:r>
            <a:endParaRPr/>
          </a:p>
        </p:txBody>
      </p:sp>
      <p:sp>
        <p:nvSpPr>
          <p:cNvPr id="652" name="Google Shape;652;p73"/>
          <p:cNvSpPr txBox="1"/>
          <p:nvPr>
            <p:ph idx="12" type="sldNum"/>
          </p:nvPr>
        </p:nvSpPr>
        <p:spPr>
          <a:xfrm>
            <a:off x="8207870" y="4518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73"/>
          <p:cNvSpPr/>
          <p:nvPr/>
        </p:nvSpPr>
        <p:spPr>
          <a:xfrm>
            <a:off x="755588" y="1761213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</a:t>
            </a:r>
            <a:r>
              <a:rPr lang="en">
                <a:solidFill>
                  <a:schemeClr val="dk1"/>
                </a:solidFill>
              </a:rPr>
              <a:t>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4" name="Google Shape;654;p73"/>
          <p:cNvSpPr/>
          <p:nvPr/>
        </p:nvSpPr>
        <p:spPr>
          <a:xfrm>
            <a:off x="6659501" y="1761213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55" name="Google Shape;655;p73"/>
          <p:cNvCxnSpPr/>
          <p:nvPr/>
        </p:nvCxnSpPr>
        <p:spPr>
          <a:xfrm>
            <a:off x="1763651" y="2912150"/>
            <a:ext cx="5616600" cy="0"/>
          </a:xfrm>
          <a:prstGeom prst="straightConnector1">
            <a:avLst/>
          </a:prstGeom>
          <a:noFill/>
          <a:ln cap="flat" cmpd="sng" w="38100">
            <a:solidFill>
              <a:srgbClr val="D714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56" name="Google Shape;656;p73"/>
          <p:cNvSpPr txBox="1"/>
          <p:nvPr/>
        </p:nvSpPr>
        <p:spPr>
          <a:xfrm>
            <a:off x="1763651" y="2477175"/>
            <a:ext cx="5616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cxnSp>
        <p:nvCxnSpPr>
          <p:cNvPr id="657" name="Google Shape;657;p73"/>
          <p:cNvCxnSpPr/>
          <p:nvPr/>
        </p:nvCxnSpPr>
        <p:spPr>
          <a:xfrm rot="10800000">
            <a:off x="1763626" y="3993238"/>
            <a:ext cx="5616600" cy="0"/>
          </a:xfrm>
          <a:prstGeom prst="straightConnector1">
            <a:avLst/>
          </a:prstGeom>
          <a:noFill/>
          <a:ln cap="flat" cmpd="sng" w="38100">
            <a:solidFill>
              <a:srgbClr val="D714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58" name="Google Shape;658;p73"/>
          <p:cNvSpPr txBox="1"/>
          <p:nvPr/>
        </p:nvSpPr>
        <p:spPr>
          <a:xfrm>
            <a:off x="1763651" y="3547150"/>
            <a:ext cx="5616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659" name="Google Shape;659;p73"/>
          <p:cNvSpPr/>
          <p:nvPr/>
        </p:nvSpPr>
        <p:spPr>
          <a:xfrm>
            <a:off x="7380226" y="2408913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73"/>
          <p:cNvSpPr/>
          <p:nvPr/>
        </p:nvSpPr>
        <p:spPr>
          <a:xfrm>
            <a:off x="1474725" y="2408913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Patterns - </a:t>
            </a:r>
            <a:r>
              <a:rPr lang="en"/>
              <a:t>Subscribe/Notify</a:t>
            </a:r>
            <a:endParaRPr/>
          </a:p>
        </p:txBody>
      </p:sp>
      <p:sp>
        <p:nvSpPr>
          <p:cNvPr id="666" name="Google Shape;666;p74"/>
          <p:cNvSpPr txBox="1"/>
          <p:nvPr>
            <p:ph idx="1" type="body"/>
          </p:nvPr>
        </p:nvSpPr>
        <p:spPr>
          <a:xfrm>
            <a:off x="311700" y="1152475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e.g. subscribe to account – notify account change</a:t>
            </a:r>
            <a:endParaRPr/>
          </a:p>
        </p:txBody>
      </p:sp>
      <p:sp>
        <p:nvSpPr>
          <p:cNvPr id="667" name="Google Shape;66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74"/>
          <p:cNvSpPr/>
          <p:nvPr/>
        </p:nvSpPr>
        <p:spPr>
          <a:xfrm>
            <a:off x="755588" y="167633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74"/>
          <p:cNvSpPr/>
          <p:nvPr/>
        </p:nvSpPr>
        <p:spPr>
          <a:xfrm>
            <a:off x="6659501" y="1676338"/>
            <a:ext cx="1728900" cy="647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74"/>
          <p:cNvCxnSpPr/>
          <p:nvPr/>
        </p:nvCxnSpPr>
        <p:spPr>
          <a:xfrm>
            <a:off x="1763651" y="2827275"/>
            <a:ext cx="5616600" cy="0"/>
          </a:xfrm>
          <a:prstGeom prst="straightConnector1">
            <a:avLst/>
          </a:prstGeom>
          <a:noFill/>
          <a:ln cap="flat" cmpd="sng" w="38100">
            <a:solidFill>
              <a:srgbClr val="D714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71" name="Google Shape;671;p74"/>
          <p:cNvSpPr txBox="1"/>
          <p:nvPr/>
        </p:nvSpPr>
        <p:spPr>
          <a:xfrm>
            <a:off x="1763651" y="2468500"/>
            <a:ext cx="5616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 (publish)</a:t>
            </a:r>
            <a:endParaRPr/>
          </a:p>
        </p:txBody>
      </p:sp>
      <p:cxnSp>
        <p:nvCxnSpPr>
          <p:cNvPr id="672" name="Google Shape;672;p74"/>
          <p:cNvCxnSpPr/>
          <p:nvPr/>
        </p:nvCxnSpPr>
        <p:spPr>
          <a:xfrm rot="10800000">
            <a:off x="1763626" y="3332100"/>
            <a:ext cx="5616600" cy="0"/>
          </a:xfrm>
          <a:prstGeom prst="straightConnector1">
            <a:avLst/>
          </a:prstGeom>
          <a:noFill/>
          <a:ln cap="flat" cmpd="sng" w="38100">
            <a:solidFill>
              <a:srgbClr val="D714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73" name="Google Shape;673;p74"/>
          <p:cNvSpPr txBox="1"/>
          <p:nvPr/>
        </p:nvSpPr>
        <p:spPr>
          <a:xfrm>
            <a:off x="1763651" y="2962213"/>
            <a:ext cx="5616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</a:t>
            </a:r>
            <a:endParaRPr/>
          </a:p>
        </p:txBody>
      </p:sp>
      <p:cxnSp>
        <p:nvCxnSpPr>
          <p:cNvPr id="674" name="Google Shape;674;p74"/>
          <p:cNvCxnSpPr/>
          <p:nvPr/>
        </p:nvCxnSpPr>
        <p:spPr>
          <a:xfrm rot="10800000">
            <a:off x="1763626" y="4205225"/>
            <a:ext cx="5616600" cy="0"/>
          </a:xfrm>
          <a:prstGeom prst="straightConnector1">
            <a:avLst/>
          </a:prstGeom>
          <a:noFill/>
          <a:ln cap="flat" cmpd="sng" w="38100">
            <a:solidFill>
              <a:srgbClr val="D714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75" name="Google Shape;675;p74"/>
          <p:cNvSpPr txBox="1"/>
          <p:nvPr/>
        </p:nvSpPr>
        <p:spPr>
          <a:xfrm>
            <a:off x="1763651" y="3835338"/>
            <a:ext cx="5616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</a:t>
            </a:r>
            <a:endParaRPr/>
          </a:p>
        </p:txBody>
      </p:sp>
      <p:sp>
        <p:nvSpPr>
          <p:cNvPr id="676" name="Google Shape;676;p74"/>
          <p:cNvSpPr/>
          <p:nvPr/>
        </p:nvSpPr>
        <p:spPr>
          <a:xfrm>
            <a:off x="1474725" y="232403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74"/>
          <p:cNvSpPr/>
          <p:nvPr/>
        </p:nvSpPr>
        <p:spPr>
          <a:xfrm>
            <a:off x="7380226" y="2324038"/>
            <a:ext cx="288900" cy="2232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74"/>
          <p:cNvSpPr txBox="1"/>
          <p:nvPr/>
        </p:nvSpPr>
        <p:spPr>
          <a:xfrm>
            <a:off x="1763651" y="3403538"/>
            <a:ext cx="5616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sp>
        <p:nvSpPr>
          <p:cNvPr id="684" name="Google Shape;68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component which can be programmatically accessed by its clients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send and receive messages to and from web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are processed programmatically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comprises interface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strictly separated from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 is exposed to the clients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 is hidden</a:t>
            </a:r>
            <a:endParaRPr/>
          </a:p>
        </p:txBody>
      </p:sp>
      <p:sp>
        <p:nvSpPr>
          <p:cNvPr id="685" name="Google Shape;68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6" name="Google Shape;686;p75"/>
          <p:cNvCxnSpPr>
            <a:stCxn id="687" idx="1"/>
            <a:endCxn id="688" idx="6"/>
          </p:cNvCxnSpPr>
          <p:nvPr/>
        </p:nvCxnSpPr>
        <p:spPr>
          <a:xfrm rot="10800000">
            <a:off x="6702295" y="3318858"/>
            <a:ext cx="1197300" cy="11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89" name="Google Shape;689;p75"/>
          <p:cNvCxnSpPr>
            <a:stCxn id="687" idx="1"/>
            <a:endCxn id="690" idx="7"/>
          </p:cNvCxnSpPr>
          <p:nvPr/>
        </p:nvCxnSpPr>
        <p:spPr>
          <a:xfrm flipH="1">
            <a:off x="6629095" y="3438558"/>
            <a:ext cx="1270500" cy="46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1" name="Google Shape;691;p75"/>
          <p:cNvCxnSpPr>
            <a:stCxn id="692" idx="1"/>
            <a:endCxn id="693" idx="6"/>
          </p:cNvCxnSpPr>
          <p:nvPr/>
        </p:nvCxnSpPr>
        <p:spPr>
          <a:xfrm rot="10800000">
            <a:off x="6702295" y="3657106"/>
            <a:ext cx="1197300" cy="25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4" name="Google Shape;694;p75"/>
          <p:cNvCxnSpPr>
            <a:stCxn id="692" idx="1"/>
            <a:endCxn id="688" idx="5"/>
          </p:cNvCxnSpPr>
          <p:nvPr/>
        </p:nvCxnSpPr>
        <p:spPr>
          <a:xfrm rot="10800000">
            <a:off x="6629095" y="3406606"/>
            <a:ext cx="1270500" cy="51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95" name="Google Shape;695;p75"/>
          <p:cNvSpPr/>
          <p:nvPr/>
        </p:nvSpPr>
        <p:spPr>
          <a:xfrm>
            <a:off x="4600349" y="2844351"/>
            <a:ext cx="1815900" cy="137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6" name="Google Shape;696;p75"/>
          <p:cNvCxnSpPr>
            <a:stCxn id="697" idx="3"/>
            <a:endCxn id="688" idx="3"/>
          </p:cNvCxnSpPr>
          <p:nvPr/>
        </p:nvCxnSpPr>
        <p:spPr>
          <a:xfrm flipH="1" rot="10800000">
            <a:off x="5884271" y="3406874"/>
            <a:ext cx="391500" cy="25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698" name="Google Shape;698;p75"/>
          <p:cNvCxnSpPr>
            <a:stCxn id="697" idx="3"/>
            <a:endCxn id="693" idx="2"/>
          </p:cNvCxnSpPr>
          <p:nvPr/>
        </p:nvCxnSpPr>
        <p:spPr>
          <a:xfrm flipH="1" rot="10800000">
            <a:off x="5884271" y="3657074"/>
            <a:ext cx="318300" cy="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699" name="Google Shape;699;p75"/>
          <p:cNvCxnSpPr>
            <a:stCxn id="697" idx="3"/>
            <a:endCxn id="690" idx="1"/>
          </p:cNvCxnSpPr>
          <p:nvPr/>
        </p:nvCxnSpPr>
        <p:spPr>
          <a:xfrm>
            <a:off x="5884271" y="3657374"/>
            <a:ext cx="391500" cy="25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688" name="Google Shape;688;p75"/>
          <p:cNvSpPr/>
          <p:nvPr/>
        </p:nvSpPr>
        <p:spPr>
          <a:xfrm>
            <a:off x="6202650" y="3194725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93" name="Google Shape;693;p75"/>
          <p:cNvSpPr/>
          <p:nvPr/>
        </p:nvSpPr>
        <p:spPr>
          <a:xfrm>
            <a:off x="6202650" y="3532920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op2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690" name="Google Shape;690;p75"/>
          <p:cNvSpPr/>
          <p:nvPr/>
        </p:nvSpPr>
        <p:spPr>
          <a:xfrm>
            <a:off x="6202650" y="3871574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87" name="Google Shape;687;p75"/>
          <p:cNvSpPr/>
          <p:nvPr/>
        </p:nvSpPr>
        <p:spPr>
          <a:xfrm>
            <a:off x="7899595" y="3260808"/>
            <a:ext cx="932700" cy="3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000000"/>
                </a:solidFill>
              </a:rPr>
              <a:t>Client A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00" name="Google Shape;700;p75"/>
          <p:cNvCxnSpPr>
            <a:stCxn id="692" idx="2"/>
            <a:endCxn id="697" idx="2"/>
          </p:cNvCxnSpPr>
          <p:nvPr/>
        </p:nvCxnSpPr>
        <p:spPr>
          <a:xfrm flipH="1" rot="5400000">
            <a:off x="6722395" y="2450806"/>
            <a:ext cx="216300" cy="3070800"/>
          </a:xfrm>
          <a:prstGeom prst="bentConnector3">
            <a:avLst>
              <a:gd fmla="val -168767" name="adj1"/>
            </a:avLst>
          </a:prstGeom>
          <a:noFill/>
          <a:ln cap="flat" cmpd="sng" w="25400">
            <a:solidFill>
              <a:srgbClr val="D714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01" name="Google Shape;701;p75"/>
          <p:cNvSpPr/>
          <p:nvPr/>
        </p:nvSpPr>
        <p:spPr>
          <a:xfrm>
            <a:off x="6635197" y="4221635"/>
            <a:ext cx="420900" cy="4416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D71400"/>
              </a:gs>
              <a:gs pos="80000">
                <a:srgbClr val="FF1A00"/>
              </a:gs>
              <a:gs pos="100000">
                <a:srgbClr val="FF1600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75"/>
          <p:cNvSpPr/>
          <p:nvPr/>
        </p:nvSpPr>
        <p:spPr>
          <a:xfrm>
            <a:off x="4705871" y="3436574"/>
            <a:ext cx="1178400" cy="44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92" name="Google Shape;692;p75"/>
          <p:cNvSpPr/>
          <p:nvPr/>
        </p:nvSpPr>
        <p:spPr>
          <a:xfrm>
            <a:off x="7899595" y="3738856"/>
            <a:ext cx="932700" cy="3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000000"/>
                </a:solidFill>
              </a:rPr>
              <a:t>Client B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Interface</a:t>
            </a:r>
            <a:endParaRPr/>
          </a:p>
        </p:txBody>
      </p:sp>
      <p:sp>
        <p:nvSpPr>
          <p:cNvPr id="707" name="Google Shape;70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set of </a:t>
            </a:r>
            <a:r>
              <a:rPr b="1" lang="en"/>
              <a:t>operations </a:t>
            </a:r>
            <a:r>
              <a:rPr lang="en"/>
              <a:t>provided by web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operation has well defined name and input and output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binds operations to standardized </a:t>
            </a:r>
            <a:r>
              <a:rPr b="1" lang="en"/>
              <a:t>message transfer formats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HTTP requests and responses, SOAP over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binds messages to </a:t>
            </a:r>
            <a:r>
              <a:rPr b="1" lang="en"/>
              <a:t>messaging formats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XML, JSON, RDF, AtomPub, RSS,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service </a:t>
            </a:r>
            <a:r>
              <a:rPr b="1" lang="en"/>
              <a:t>location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via URL</a:t>
            </a:r>
            <a:endParaRPr/>
          </a:p>
        </p:txBody>
      </p:sp>
      <p:sp>
        <p:nvSpPr>
          <p:cNvPr id="708" name="Google Shape;70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9" name="Google Shape;709;p76"/>
          <p:cNvCxnSpPr>
            <a:stCxn id="710" idx="1"/>
            <a:endCxn id="711" idx="6"/>
          </p:cNvCxnSpPr>
          <p:nvPr/>
        </p:nvCxnSpPr>
        <p:spPr>
          <a:xfrm rot="10800000">
            <a:off x="6702295" y="3318858"/>
            <a:ext cx="1197300" cy="11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2" name="Google Shape;712;p76"/>
          <p:cNvCxnSpPr>
            <a:stCxn id="710" idx="1"/>
            <a:endCxn id="713" idx="7"/>
          </p:cNvCxnSpPr>
          <p:nvPr/>
        </p:nvCxnSpPr>
        <p:spPr>
          <a:xfrm flipH="1">
            <a:off x="6629095" y="3438558"/>
            <a:ext cx="1270500" cy="46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4" name="Google Shape;714;p76"/>
          <p:cNvCxnSpPr>
            <a:stCxn id="715" idx="1"/>
            <a:endCxn id="716" idx="6"/>
          </p:cNvCxnSpPr>
          <p:nvPr/>
        </p:nvCxnSpPr>
        <p:spPr>
          <a:xfrm rot="10800000">
            <a:off x="6702295" y="3657106"/>
            <a:ext cx="1197300" cy="25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717" name="Google Shape;717;p76"/>
          <p:cNvCxnSpPr>
            <a:stCxn id="715" idx="1"/>
            <a:endCxn id="711" idx="5"/>
          </p:cNvCxnSpPr>
          <p:nvPr/>
        </p:nvCxnSpPr>
        <p:spPr>
          <a:xfrm rot="10800000">
            <a:off x="6629095" y="3406606"/>
            <a:ext cx="1270500" cy="51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18" name="Google Shape;718;p76"/>
          <p:cNvSpPr/>
          <p:nvPr/>
        </p:nvSpPr>
        <p:spPr>
          <a:xfrm>
            <a:off x="4600349" y="2844351"/>
            <a:ext cx="1815900" cy="137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76"/>
          <p:cNvCxnSpPr>
            <a:stCxn id="720" idx="3"/>
            <a:endCxn id="711" idx="3"/>
          </p:cNvCxnSpPr>
          <p:nvPr/>
        </p:nvCxnSpPr>
        <p:spPr>
          <a:xfrm flipH="1" rot="10800000">
            <a:off x="5884271" y="3406874"/>
            <a:ext cx="391500" cy="25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721" name="Google Shape;721;p76"/>
          <p:cNvCxnSpPr>
            <a:stCxn id="720" idx="3"/>
            <a:endCxn id="716" idx="2"/>
          </p:cNvCxnSpPr>
          <p:nvPr/>
        </p:nvCxnSpPr>
        <p:spPr>
          <a:xfrm flipH="1" rot="10800000">
            <a:off x="5884271" y="3657074"/>
            <a:ext cx="318300" cy="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722" name="Google Shape;722;p76"/>
          <p:cNvCxnSpPr>
            <a:stCxn id="720" idx="3"/>
            <a:endCxn id="713" idx="1"/>
          </p:cNvCxnSpPr>
          <p:nvPr/>
        </p:nvCxnSpPr>
        <p:spPr>
          <a:xfrm>
            <a:off x="5884271" y="3657374"/>
            <a:ext cx="391500" cy="25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711" name="Google Shape;711;p76"/>
          <p:cNvSpPr/>
          <p:nvPr/>
        </p:nvSpPr>
        <p:spPr>
          <a:xfrm>
            <a:off x="6202650" y="3194725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6" name="Google Shape;716;p76"/>
          <p:cNvSpPr/>
          <p:nvPr/>
        </p:nvSpPr>
        <p:spPr>
          <a:xfrm>
            <a:off x="6202650" y="3532920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op2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713" name="Google Shape;713;p76"/>
          <p:cNvSpPr/>
          <p:nvPr/>
        </p:nvSpPr>
        <p:spPr>
          <a:xfrm>
            <a:off x="6202650" y="3871574"/>
            <a:ext cx="499500" cy="248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op3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0" name="Google Shape;710;p76"/>
          <p:cNvSpPr/>
          <p:nvPr/>
        </p:nvSpPr>
        <p:spPr>
          <a:xfrm>
            <a:off x="7899595" y="3260808"/>
            <a:ext cx="932700" cy="3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000000"/>
                </a:solidFill>
              </a:rPr>
              <a:t>Client A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23" name="Google Shape;723;p76"/>
          <p:cNvCxnSpPr>
            <a:stCxn id="715" idx="2"/>
            <a:endCxn id="720" idx="2"/>
          </p:cNvCxnSpPr>
          <p:nvPr/>
        </p:nvCxnSpPr>
        <p:spPr>
          <a:xfrm flipH="1" rot="5400000">
            <a:off x="6722395" y="2450806"/>
            <a:ext cx="216300" cy="3070800"/>
          </a:xfrm>
          <a:prstGeom prst="bentConnector3">
            <a:avLst>
              <a:gd fmla="val -110090" name="adj1"/>
            </a:avLst>
          </a:prstGeom>
          <a:noFill/>
          <a:ln cap="flat" cmpd="sng" w="25400">
            <a:solidFill>
              <a:srgbClr val="D71400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24" name="Google Shape;724;p76"/>
          <p:cNvSpPr/>
          <p:nvPr/>
        </p:nvSpPr>
        <p:spPr>
          <a:xfrm>
            <a:off x="6635197" y="4221635"/>
            <a:ext cx="420900" cy="4416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D71400"/>
              </a:gs>
              <a:gs pos="80000">
                <a:srgbClr val="FF1A00"/>
              </a:gs>
              <a:gs pos="100000">
                <a:srgbClr val="FF1600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76"/>
          <p:cNvSpPr/>
          <p:nvPr/>
        </p:nvSpPr>
        <p:spPr>
          <a:xfrm>
            <a:off x="4705871" y="3436574"/>
            <a:ext cx="1178400" cy="44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D71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5" name="Google Shape;715;p76"/>
          <p:cNvSpPr/>
          <p:nvPr/>
        </p:nvSpPr>
        <p:spPr>
          <a:xfrm>
            <a:off x="7899595" y="3738856"/>
            <a:ext cx="932700" cy="3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000000"/>
                </a:solidFill>
              </a:rPr>
              <a:t>Client B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Contract</a:t>
            </a:r>
            <a:endParaRPr/>
          </a:p>
        </p:txBody>
      </p:sp>
      <p:sp>
        <p:nvSpPr>
          <p:cNvPr id="730" name="Google Shape;730;p77"/>
          <p:cNvSpPr txBox="1"/>
          <p:nvPr>
            <p:ph idx="1" type="body"/>
          </p:nvPr>
        </p:nvSpPr>
        <p:spPr>
          <a:xfrm>
            <a:off x="311700" y="1685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technical</a:t>
            </a:r>
            <a:r>
              <a:rPr lang="en"/>
              <a:t> contract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runtime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standardized machine readable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consists of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message types definition (e.g. XML Schema)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interface definition (e.g. WSDL)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 definitions (e.g. WS-*)</a:t>
            </a:r>
            <a:endParaRPr/>
          </a:p>
        </p:txBody>
      </p:sp>
      <p:sp>
        <p:nvSpPr>
          <p:cNvPr id="731" name="Google Shape;73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4572000" y="16858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non-technical</a:t>
            </a:r>
            <a:r>
              <a:rPr lang="en"/>
              <a:t> contract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human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of, e.g.: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description of semantics of message types and interface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documentation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Service-Level Agreement (SLA)</a:t>
            </a:r>
            <a:endParaRPr/>
          </a:p>
        </p:txBody>
      </p:sp>
      <p:sp>
        <p:nvSpPr>
          <p:cNvPr id="733" name="Google Shape;733;p77"/>
          <p:cNvSpPr txBox="1"/>
          <p:nvPr/>
        </p:nvSpPr>
        <p:spPr>
          <a:xfrm>
            <a:off x="311700" y="1017725"/>
            <a:ext cx="87093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defines how service should be used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technical and non-technical documents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Technologies/Standards for Web Services</a:t>
            </a:r>
            <a:endParaRPr/>
          </a:p>
        </p:txBody>
      </p:sp>
      <p:sp>
        <p:nvSpPr>
          <p:cNvPr id="739" name="Google Shape;73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0" name="Google Shape;740;p78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{EE3E9F78-3154-4C68-8E9F-BC1D0E8ED741}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WS: </a:t>
            </a:r>
            <a:r>
              <a:rPr lang="en">
                <a:solidFill>
                  <a:srgbClr val="FF9900"/>
                </a:solidFill>
              </a:rPr>
              <a:t>Enterprise / Government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6" name="Google Shape;74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7" name="Google Shape;747;p79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{EE3E9F78-3154-4C68-8E9F-BC1D0E8ED741}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XSD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WS-*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WS: </a:t>
            </a:r>
            <a:r>
              <a:rPr lang="en">
                <a:solidFill>
                  <a:srgbClr val="FF9900"/>
                </a:solidFill>
              </a:rPr>
              <a:t>The Web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3" name="Google Shape;75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4" name="Google Shape;754;p80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{EE3E9F78-3154-4C68-8E9F-BC1D0E8ED741}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SPARQL,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HTTP, 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Graph Store Protocol,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 </a:t>
                      </a: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Protocol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XSD, JSON Sche</a:t>
                      </a:r>
                      <a:r>
                        <a:rPr lang="en" sz="1200"/>
                        <a:t>ma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CSDL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WADL, GraphQL</a:t>
                      </a:r>
                      <a:endParaRPr b="0" i="1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Service Description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SPARQL Query Results 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WS: </a:t>
            </a:r>
            <a:r>
              <a:rPr lang="en">
                <a:solidFill>
                  <a:srgbClr val="FF9900"/>
                </a:solidFill>
              </a:rPr>
              <a:t>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0" name="Google Shape;76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1" name="Google Shape;761;p81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{EE3E9F78-3154-4C68-8E9F-BC1D0E8ED741}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DC6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SPARQL,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HTTP, 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Graph Store Protocol,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 </a:t>
                      </a: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Protocol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SAWSDL, WSML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Service Description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SPARQL Query Results 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 prerequisites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WS: </a:t>
            </a:r>
            <a:r>
              <a:rPr lang="en">
                <a:solidFill>
                  <a:srgbClr val="00B0F0"/>
                </a:solidFill>
              </a:rPr>
              <a:t>This semester...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767" name="Google Shape;76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8" name="Google Shape;768;p82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{EE3E9F78-3154-4C68-8E9F-BC1D0E8ED741}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SPARQL,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HTTP, 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Graph Store Protocol,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 </a:t>
                      </a: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Protocol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XSD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200"/>
                        <a:t>XSD, JSON Schema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CSDL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WADL, GraphQL</a:t>
                      </a:r>
                      <a:endParaRPr b="0" i="1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SAWSDL, WSML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Service Description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WS-*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SPARQL Query Results 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97550" y="275225"/>
            <a:ext cx="2702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TCP/IP</a:t>
            </a:r>
            <a:br>
              <a:rPr lang="en"/>
            </a:br>
            <a:r>
              <a:rPr lang="en"/>
              <a:t>Network Stack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950" y="544763"/>
            <a:ext cx="4755900" cy="40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949650" y="4663225"/>
            <a:ext cx="724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TCP/IP Guide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IP Datagram Encapsulation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929025" y="615525"/>
            <a:ext cx="123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HTTP, DNS, SMTP, FTP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2200" y="1520625"/>
            <a:ext cx="4055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Process-to-Process communication</a:t>
            </a:r>
            <a:br>
              <a:rPr lang="en"/>
            </a:br>
            <a:r>
              <a:rPr lang="en"/>
              <a:t>(port numbers)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93400" y="2071300"/>
            <a:ext cx="3424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- network of networks</a:t>
            </a:r>
            <a:br>
              <a:rPr lang="en"/>
            </a:br>
            <a:r>
              <a:rPr lang="en"/>
              <a:t>IPv4, IPv6 addresses</a:t>
            </a:r>
            <a:br>
              <a:rPr lang="en"/>
            </a:br>
            <a:r>
              <a:rPr lang="en"/>
              <a:t>Host-to-Host communication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167125" y="3019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ethernet (MAC),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network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117600" y="3635375"/>
            <a:ext cx="3000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UTP, fibre, wireless, 2,4Ghz, 5Ghz, ...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URI, URL, URN, IRI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