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58AE62-B90B-4563-86DC-2A4EB6610E0D}">
  <a:tblStyle styleId="{3B58AE62-B90B-4563-86DC-2A4EB6610E0D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EF5E8"/>
          </a:solidFill>
        </a:fill>
      </a:tcStyle>
    </a:wholeTbl>
    <a:band1H>
      <a:tcTxStyle/>
      <a:tcStyle>
        <a:tcBdr/>
        <a:fill>
          <a:solidFill>
            <a:srgbClr val="DBEA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BEA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0C63F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0C63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0C63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0C63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891B40-0B36-4819-BC97-0CFE312AB9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87" autoAdjust="0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3039db9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3039db9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Agent - software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3039db9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e3039db9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3039db9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e3039db9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3039db9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3039db97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Platform independence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web service specifications can be implemented on any platform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Reusability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web service with a clearly defined task can be used in many business processes and scenarios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Interoperability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thanks to the specifications (SOAP, WSDL), web services and their clients implemented by various developers can communicate with each other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Scalability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the service is self-contained, it can be deployed multiple times to scale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Adaptability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Implementation can be changed without affecting the interface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3039db9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3039db9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WSDL (</a:t>
            </a:r>
            <a:r>
              <a:rPr lang="sk-SK" dirty="0" err="1"/>
              <a:t>use</a:t>
            </a:r>
            <a:r>
              <a:rPr lang="sk-SK" dirty="0"/>
              <a:t> XML </a:t>
            </a:r>
            <a:r>
              <a:rPr lang="sk-SK" dirty="0" err="1"/>
              <a:t>schema</a:t>
            </a:r>
            <a:r>
              <a:rPr lang="sk-SK" dirty="0"/>
              <a:t>), BPEL –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talk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SOAP </a:t>
            </a:r>
            <a:r>
              <a:rPr lang="sk-SK" dirty="0" err="1"/>
              <a:t>protocol</a:t>
            </a:r>
            <a:r>
              <a:rPr lang="sk-SK" dirty="0"/>
              <a:t>/</a:t>
            </a:r>
            <a:r>
              <a:rPr lang="sk-SK" dirty="0" err="1"/>
              <a:t>technique</a:t>
            </a:r>
            <a:r>
              <a:rPr lang="sk-SK" dirty="0"/>
              <a:t> –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looks</a:t>
            </a:r>
            <a:r>
              <a:rPr lang="sk-SK" dirty="0"/>
              <a:t> </a:t>
            </a:r>
            <a:r>
              <a:rPr lang="sk-SK" dirty="0" err="1"/>
              <a:t>like</a:t>
            </a:r>
            <a:r>
              <a:rPr lang="sk-SK" dirty="0"/>
              <a:t> on high level, </a:t>
            </a:r>
            <a:r>
              <a:rPr lang="sk-SK" dirty="0" err="1"/>
              <a:t>based</a:t>
            </a:r>
            <a:r>
              <a:rPr lang="sk-SK" dirty="0"/>
              <a:t> on XML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W3C-style web services are being used mainly in enterprise and government environments.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because there is a need for strong backing in specification, validation, etc. for numerous use cases - encryption, reliability, trustworthiness, 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not talk about WS-CDL in this course.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3039db9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e3039db9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formatted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SOAP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e3039db97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e3039db97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e3039db9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e3039db97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Both SOAP </a:t>
            </a:r>
            <a:r>
              <a:rPr lang="sk-SK" dirty="0" err="1"/>
              <a:t>versions</a:t>
            </a:r>
            <a:r>
              <a:rPr lang="sk-SK" dirty="0"/>
              <a:t> in </a:t>
            </a:r>
            <a:r>
              <a:rPr lang="sk-SK" dirty="0" err="1"/>
              <a:t>use</a:t>
            </a:r>
            <a:r>
              <a:rPr lang="sk-SK" dirty="0"/>
              <a:t>...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3039db97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3039db97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e3039db9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e3039db9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Server </a:t>
            </a:r>
            <a:r>
              <a:rPr lang="sk-SK" dirty="0" err="1"/>
              <a:t>does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hold </a:t>
            </a:r>
            <a:r>
              <a:rPr lang="sk-SK" dirty="0" err="1"/>
              <a:t>any</a:t>
            </a:r>
            <a:r>
              <a:rPr lang="sk-SK" dirty="0"/>
              <a:t> info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exchange</a:t>
            </a: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e3039db9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e3039db9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not focused on automatic discovery, although it does not prohibit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e3039db9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e3039db9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e3039db9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e3039db9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SOAP „</a:t>
            </a:r>
            <a:r>
              <a:rPr lang="sk-SK" dirty="0" err="1"/>
              <a:t>envelopes</a:t>
            </a:r>
            <a:r>
              <a:rPr lang="sk-SK" dirty="0"/>
              <a:t>“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data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7e3039db9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7e3039db9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e3039db97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e3039db97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Prolouge</a:t>
            </a:r>
            <a:r>
              <a:rPr lang="sk-SK" dirty="0"/>
              <a:t> &lt;?</a:t>
            </a:r>
            <a:r>
              <a:rPr lang="sk-SK" dirty="0" err="1"/>
              <a:t>xml</a:t>
            </a:r>
            <a:r>
              <a:rPr lang="sk-SK" dirty="0"/>
              <a:t>.....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010d7229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010d7229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Header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specific</a:t>
            </a:r>
            <a:r>
              <a:rPr lang="sk-SK" dirty="0"/>
              <a:t>, </a:t>
            </a:r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header</a:t>
            </a:r>
            <a:r>
              <a:rPr lang="sk-SK" dirty="0"/>
              <a:t> </a:t>
            </a:r>
            <a:r>
              <a:rPr lang="sk-SK" dirty="0" err="1"/>
              <a:t>should</a:t>
            </a:r>
            <a:r>
              <a:rPr lang="sk-SK" dirty="0"/>
              <a:t>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b="1" dirty="0" err="1"/>
              <a:t>own</a:t>
            </a:r>
            <a:r>
              <a:rPr lang="sk-SK" b="1" dirty="0"/>
              <a:t> </a:t>
            </a:r>
            <a:r>
              <a:rPr lang="sk-SK" dirty="0" err="1"/>
              <a:t>namespace</a:t>
            </a:r>
            <a:r>
              <a:rPr lang="sk-SK" dirty="0"/>
              <a:t> </a:t>
            </a:r>
            <a:r>
              <a:rPr lang="sk-SK" dirty="0" err="1"/>
              <a:t>xmlns</a:t>
            </a:r>
            <a:r>
              <a:rPr lang="sk-SK" dirty="0"/>
              <a:t>=„...“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e3039db97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e3039db97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SOAP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extensible</a:t>
            </a:r>
            <a:r>
              <a:rPr lang="sk-SK" dirty="0"/>
              <a:t> -&gt; </a:t>
            </a:r>
            <a:r>
              <a:rPr lang="sk-SK" dirty="0" err="1"/>
              <a:t>because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put</a:t>
            </a:r>
            <a:r>
              <a:rPr lang="sk-SK" dirty="0"/>
              <a:t> in </a:t>
            </a:r>
            <a:r>
              <a:rPr lang="sk-SK" dirty="0" err="1"/>
              <a:t>header</a:t>
            </a:r>
            <a:r>
              <a:rPr lang="sk-SK" dirty="0"/>
              <a:t> </a:t>
            </a:r>
            <a:r>
              <a:rPr lang="sk-SK" dirty="0" err="1"/>
              <a:t>blocks</a:t>
            </a:r>
            <a:r>
              <a:rPr lang="sk-SK" dirty="0"/>
              <a:t> </a:t>
            </a:r>
            <a:r>
              <a:rPr lang="sk-SK" dirty="0" err="1"/>
              <a:t>anything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, SOAP just </a:t>
            </a:r>
            <a:r>
              <a:rPr lang="sk-SK" dirty="0" err="1"/>
              <a:t>defines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to do </a:t>
            </a:r>
            <a:r>
              <a:rPr lang="sk-SK" dirty="0" err="1"/>
              <a:t>it</a:t>
            </a:r>
            <a:r>
              <a:rPr lang="sk-SK" dirty="0"/>
              <a:t>, and </a:t>
            </a:r>
            <a:r>
              <a:rPr lang="sk-SK" dirty="0" err="1"/>
              <a:t>what</a:t>
            </a:r>
            <a:r>
              <a:rPr lang="sk-SK" dirty="0"/>
              <a:t> to do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there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problem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e3039db9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e3039db9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e3039db9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e3039db9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e3039db97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e3039db97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e3039db97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e3039db97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3039db9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3039db9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points of view, same concepts may appear in multiple points of view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e3039db97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e3039db97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e3039db97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e3039db97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version mismatch - request in SOAP 1.1 when server supports SOAP 1.2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e3039db9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e3039db9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3039db97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3039db97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0f40f32a05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0f40f32a05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 far, we used SOAP to communicate between 2 hosts - client and server.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However, SOAP supports more complex case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sender sends message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ultimate receiver receives message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between, there may be SOAP intermediaries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intermediary may do something to the message being passed.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0f40f32a05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0f40f32a05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0f40f32a05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0f40f32a05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Forward and </a:t>
            </a:r>
            <a:r>
              <a:rPr lang="sk-SK" dirty="0" err="1"/>
              <a:t>e.g</a:t>
            </a:r>
            <a:r>
              <a:rPr lang="sk-SK" dirty="0"/>
              <a:t>. log </a:t>
            </a:r>
            <a:r>
              <a:rPr lang="sk-SK" dirty="0" err="1"/>
              <a:t>message</a:t>
            </a:r>
            <a:r>
              <a:rPr lang="sk-SK" dirty="0"/>
              <a:t> info...</a:t>
            </a: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0f40f32a05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0f40f32a05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0f40f32a05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0f40f32a05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receiver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header</a:t>
            </a:r>
            <a:r>
              <a:rPr lang="sk-SK" dirty="0"/>
              <a:t> </a:t>
            </a:r>
            <a:r>
              <a:rPr lang="sk-SK" dirty="0" err="1"/>
              <a:t>block</a:t>
            </a: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0f40f32a0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0f40f32a0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3039db9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3039db9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software implementing a Web service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acting on behalf of a person or organization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0f40f32a05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0f40f32a05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f40f32a05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f40f32a05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0f40f32a05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0f40f32a05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0f40f32a0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0f40f32a0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0f40f32a05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0f40f32a05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targeted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MUST </a:t>
            </a:r>
            <a:r>
              <a:rPr lang="sk-SK" dirty="0" err="1"/>
              <a:t>process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block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f40f32a05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0f40f32a05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0f40f32a05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0f40f32a05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0f40f32a05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0f40f32a05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0f40f32a05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0f40f32a05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retained = kept in the message, which is then passed along the SOAP message path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0f40f32a05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0f40f32a05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3039db9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3039db9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view oriented on messages being sent in the Web Services ecosystem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0f40f32a05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0f40f32a05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is processed, C is also processed.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has relay, so it is relayed.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is not targeting the intermediary, so it is forwarded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f40f32a05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f40f32a05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relaying B and D, an Active intermediary relays A and adds E.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0f40f32a05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0f40f32a05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0f40f32a05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0f40f32a05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Rpc</a:t>
            </a:r>
            <a:r>
              <a:rPr lang="sk-SK" dirty="0"/>
              <a:t> – </a:t>
            </a:r>
            <a:r>
              <a:rPr lang="sk-SK" dirty="0" err="1"/>
              <a:t>remote</a:t>
            </a:r>
            <a:r>
              <a:rPr lang="sk-SK" dirty="0"/>
              <a:t> </a:t>
            </a:r>
            <a:r>
              <a:rPr lang="sk-SK" dirty="0" err="1"/>
              <a:t>procedure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0f40f32a05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0f40f32a05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0f40f32a05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0f40f32a05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0f40f32a05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0f40f32a05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0f40f32a05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0f40f32a05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0f40f32a05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0f40f32a05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0f40f32a05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0f40f32a05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3039db9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3039db9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Policies - rules of behavior in the Web Services ecosystems.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0f40f32a05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0f40f32a05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0f40f32a0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0f40f32a0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010d7229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010d7229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e3039db9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e3039db9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010d7229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010d72298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Firewalls typically do not want to parse application-level data (bodies of HTTP messages).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it may be beneficial to state the intent of the message on HTTP level - via HTTP header, which gets parsed by a firewall, etc.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e3039db9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e3039db9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Action - performed by an Agent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Permission guard - enables actions on resources when agent has permission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Audit guard - monitors that actions on resources meet obligations</a:t>
            </a:r>
            <a:endParaRPr lang="sk-SK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k-SK" dirty="0" err="1"/>
              <a:t>Permission</a:t>
            </a:r>
            <a:r>
              <a:rPr lang="sk-SK" dirty="0"/>
              <a:t> – </a:t>
            </a:r>
            <a:r>
              <a:rPr lang="sk-SK" dirty="0" err="1"/>
              <a:t>what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do, </a:t>
            </a:r>
            <a:r>
              <a:rPr lang="sk-SK" dirty="0" err="1"/>
              <a:t>obligation</a:t>
            </a:r>
            <a:r>
              <a:rPr lang="sk-SK" dirty="0"/>
              <a:t> – </a:t>
            </a:r>
            <a:r>
              <a:rPr lang="sk-SK" dirty="0" err="1"/>
              <a:t>what</a:t>
            </a:r>
            <a:r>
              <a:rPr lang="sk-SK" dirty="0"/>
              <a:t> are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supposed</a:t>
            </a:r>
            <a:r>
              <a:rPr lang="sk-SK" dirty="0"/>
              <a:t> to do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3039db9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3039db9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Resource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anything that can have an identifier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have reasonable representations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be said to be owned (right to set policies)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3039db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3039db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is a real-world thing, e.g. a timetable of a doctor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a resource description - metadata (e.g. in catalog)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may have a representation - e.g. HTML page about the timetable or a JSON representation of the timetable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www.w3.org/TR/2004/NOTE-ws-arch-20040211/#service_oriented_mode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soap12-part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www.w3.org/TR/2000/NOTE-SOAP-20000508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s-arch/#engag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velop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.org/2003/05/soap-envelop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s-arch/#concep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.org/TR/2004/NOTE-ws-arch-20040211/#message_oriented_mode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UC?wsd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.org/TR/2004/NOTE-ws-arch-20040211/#policy_mode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.org/TR/2004/NOTE-ws-arch-20040211/#resource_oriented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 Architecture, SOAP basics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Web services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Jakub Klímek, Martin Nečaský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67150" y="4598150"/>
            <a:ext cx="71820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is licensed under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Creative Commons Attribution 4.0 International License</a:t>
            </a:r>
            <a:r>
              <a:rPr lang="en"/>
              <a:t>.</a:t>
            </a:r>
            <a:endParaRPr/>
          </a:p>
        </p:txBody>
      </p:sp>
      <p:pic>
        <p:nvPicPr>
          <p:cNvPr id="57" name="Google Shape;57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00" y="4639838"/>
            <a:ext cx="1074806" cy="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Oriented Model - simplified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Service Oriented Model focuses on aspects of service, action and so on.</a:t>
            </a: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863567" y="4074728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Metadata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3635875" y="2922600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Service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5904127" y="1698464"/>
            <a:ext cx="2376300" cy="9318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Person 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Organization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863567" y="1698464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Message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192159" y="4074728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Agent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184" name="Google Shape;184;p22"/>
          <p:cNvCxnSpPr>
            <a:stCxn id="182" idx="5"/>
            <a:endCxn id="180" idx="1"/>
          </p:cNvCxnSpPr>
          <p:nvPr/>
        </p:nvCxnSpPr>
        <p:spPr>
          <a:xfrm>
            <a:off x="2400219" y="2497390"/>
            <a:ext cx="1499400" cy="562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85" name="Google Shape;185;p22"/>
          <p:cNvCxnSpPr>
            <a:stCxn id="179" idx="7"/>
            <a:endCxn id="180" idx="3"/>
          </p:cNvCxnSpPr>
          <p:nvPr/>
        </p:nvCxnSpPr>
        <p:spPr>
          <a:xfrm rot="10800000" flipH="1">
            <a:off x="2400219" y="3721602"/>
            <a:ext cx="1499400" cy="490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86" name="Google Shape;186;p22"/>
          <p:cNvCxnSpPr>
            <a:stCxn id="181" idx="3"/>
            <a:endCxn id="180" idx="7"/>
          </p:cNvCxnSpPr>
          <p:nvPr/>
        </p:nvCxnSpPr>
        <p:spPr>
          <a:xfrm flipH="1">
            <a:off x="5172428" y="2493805"/>
            <a:ext cx="1079700" cy="5658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87" name="Google Shape;187;p22"/>
          <p:cNvCxnSpPr>
            <a:stCxn id="183" idx="2"/>
            <a:endCxn id="180" idx="4"/>
          </p:cNvCxnSpPr>
          <p:nvPr/>
        </p:nvCxnSpPr>
        <p:spPr>
          <a:xfrm rot="10800000">
            <a:off x="4536159" y="3858728"/>
            <a:ext cx="1656000" cy="6840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8" name="Google Shape;188;p22"/>
          <p:cNvSpPr txBox="1"/>
          <p:nvPr/>
        </p:nvSpPr>
        <p:spPr>
          <a:xfrm>
            <a:off x="4524370" y="4110335"/>
            <a:ext cx="1296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realizes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5436075" y="2768711"/>
            <a:ext cx="792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owns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2303727" y="2758839"/>
            <a:ext cx="1080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signals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303727" y="3714688"/>
            <a:ext cx="1080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describes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cxnSp>
        <p:nvCxnSpPr>
          <p:cNvPr id="192" name="Google Shape;192;p22"/>
          <p:cNvCxnSpPr>
            <a:stCxn id="183" idx="1"/>
            <a:endCxn id="180" idx="5"/>
          </p:cNvCxnSpPr>
          <p:nvPr/>
        </p:nvCxnSpPr>
        <p:spPr>
          <a:xfrm rot="10800000">
            <a:off x="5172407" y="3721602"/>
            <a:ext cx="1283400" cy="490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93" name="Google Shape;193;p22"/>
          <p:cNvSpPr txBox="1"/>
          <p:nvPr/>
        </p:nvSpPr>
        <p:spPr>
          <a:xfrm>
            <a:off x="5580091" y="3696496"/>
            <a:ext cx="1296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uses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Oriented Model - full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0" name="Google Shape;200;p23" descr="Service Oriented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25" y="1017725"/>
            <a:ext cx="4460645" cy="39059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/>
          <p:nvPr/>
        </p:nvSpPr>
        <p:spPr>
          <a:xfrm>
            <a:off x="2087125" y="4746475"/>
            <a:ext cx="65868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http://www.w3.org/TR/2004/NOTE-ws-arch-20040211/#service_oriented_model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6161575" y="1017725"/>
            <a:ext cx="2512200" cy="3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75" y="3273446"/>
            <a:ext cx="717325" cy="512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04" name="Google Shape;204;p23"/>
          <p:cNvCxnSpPr/>
          <p:nvPr/>
        </p:nvCxnSpPr>
        <p:spPr>
          <a:xfrm rot="10800000" flipH="1">
            <a:off x="660538" y="2462821"/>
            <a:ext cx="629100" cy="75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Web Services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11" name="Google Shape;211;p24"/>
          <p:cNvGrpSpPr/>
          <p:nvPr/>
        </p:nvGrpSpPr>
        <p:grpSpPr>
          <a:xfrm>
            <a:off x="6576760" y="375950"/>
            <a:ext cx="1728901" cy="1367780"/>
            <a:chOff x="6588221" y="1700808"/>
            <a:chExt cx="1728901" cy="1367780"/>
          </a:xfrm>
        </p:grpSpPr>
        <p:sp>
          <p:nvSpPr>
            <p:cNvPr id="212" name="Google Shape;212;p24"/>
            <p:cNvSpPr/>
            <p:nvPr/>
          </p:nvSpPr>
          <p:spPr>
            <a:xfrm>
              <a:off x="6588222" y="1700808"/>
              <a:ext cx="1728900" cy="6477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VISA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6588221" y="2420888"/>
              <a:ext cx="1728900" cy="6477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MasterCard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WS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214" name="Google Shape;214;p24"/>
          <p:cNvSpPr/>
          <p:nvPr/>
        </p:nvSpPr>
        <p:spPr>
          <a:xfrm>
            <a:off x="6576761" y="4264754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Search Hotel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6576761" y="1977864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Lufthansa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576761" y="3382918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Turkish Air.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6565600" y="2742631"/>
            <a:ext cx="1751100" cy="5232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…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6576761" y="1860797"/>
            <a:ext cx="1728900" cy="0"/>
          </a:xfrm>
          <a:prstGeom prst="straightConnector1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19" name="Google Shape;219;p24"/>
          <p:cNvCxnSpPr/>
          <p:nvPr/>
        </p:nvCxnSpPr>
        <p:spPr>
          <a:xfrm>
            <a:off x="6576761" y="4147685"/>
            <a:ext cx="1728900" cy="0"/>
          </a:xfrm>
          <a:prstGeom prst="straightConnector1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0" name="Google Shape;220;p24"/>
          <p:cNvSpPr/>
          <p:nvPr/>
        </p:nvSpPr>
        <p:spPr>
          <a:xfrm>
            <a:off x="3264096" y="4225352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Travel Agent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27284" y="4130551"/>
            <a:ext cx="864000" cy="837300"/>
          </a:xfrm>
          <a:prstGeom prst="smileyFace">
            <a:avLst>
              <a:gd name="adj" fmla="val 4653"/>
            </a:avLst>
          </a:prstGeom>
          <a:solidFill>
            <a:srgbClr val="90C63F"/>
          </a:solidFill>
          <a:ln w="25400" cap="flat" cmpd="sng">
            <a:solidFill>
              <a:srgbClr val="699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1901178" y="4296938"/>
            <a:ext cx="1153200" cy="504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5202681" y="4296938"/>
            <a:ext cx="1153200" cy="504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6044100" cy="29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applications, which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</a:t>
            </a:r>
            <a:r>
              <a:rPr lang="en" b="1"/>
              <a:t>interoperate over the Internet</a:t>
            </a:r>
            <a:r>
              <a:rPr lang="en"/>
              <a:t> with other applications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possibly are not designed 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designed, implemented and evolved at once as one piece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</a:t>
            </a:r>
            <a:r>
              <a:rPr lang="en" b="1"/>
              <a:t>parts run on different platforms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are owned by different people/organizations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scalability, security, etc. needs to be ensured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Web Services</a:t>
            </a:r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platform-independence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interoperability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adaptability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6576760" y="375950"/>
            <a:ext cx="1728901" cy="1367780"/>
            <a:chOff x="6588221" y="1700808"/>
            <a:chExt cx="1728901" cy="1367780"/>
          </a:xfrm>
        </p:grpSpPr>
        <p:sp>
          <p:nvSpPr>
            <p:cNvPr id="233" name="Google Shape;233;p25"/>
            <p:cNvSpPr/>
            <p:nvPr/>
          </p:nvSpPr>
          <p:spPr>
            <a:xfrm>
              <a:off x="6588222" y="1700808"/>
              <a:ext cx="1728900" cy="6477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VISA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WS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588221" y="2420888"/>
              <a:ext cx="1728900" cy="6477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MasterCard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WS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6576761" y="4264754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Search Hotel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6576761" y="1977864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Lufthansa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6576761" y="3382918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Turkish Air.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6565600" y="2742631"/>
            <a:ext cx="1751100" cy="5232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…</a:t>
            </a:r>
            <a:endParaRPr sz="2800">
              <a:solidFill>
                <a:srgbClr val="FFFFFF"/>
              </a:solidFill>
            </a:endParaRPr>
          </a:p>
        </p:txBody>
      </p:sp>
      <p:cxnSp>
        <p:nvCxnSpPr>
          <p:cNvPr id="239" name="Google Shape;239;p25"/>
          <p:cNvCxnSpPr/>
          <p:nvPr/>
        </p:nvCxnSpPr>
        <p:spPr>
          <a:xfrm>
            <a:off x="6576761" y="1860797"/>
            <a:ext cx="1728900" cy="0"/>
          </a:xfrm>
          <a:prstGeom prst="straightConnector1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0" name="Google Shape;240;p25"/>
          <p:cNvCxnSpPr/>
          <p:nvPr/>
        </p:nvCxnSpPr>
        <p:spPr>
          <a:xfrm>
            <a:off x="6576761" y="4147685"/>
            <a:ext cx="1728900" cy="0"/>
          </a:xfrm>
          <a:prstGeom prst="straightConnector1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41" name="Google Shape;241;p25"/>
          <p:cNvSpPr/>
          <p:nvPr/>
        </p:nvSpPr>
        <p:spPr>
          <a:xfrm>
            <a:off x="3264096" y="4225352"/>
            <a:ext cx="17289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Travel Agent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827284" y="4130551"/>
            <a:ext cx="864000" cy="837300"/>
          </a:xfrm>
          <a:prstGeom prst="smileyFace">
            <a:avLst>
              <a:gd name="adj" fmla="val 4653"/>
            </a:avLst>
          </a:prstGeom>
          <a:solidFill>
            <a:srgbClr val="90C63F"/>
          </a:solidFill>
          <a:ln w="25400" cap="flat" cmpd="sng">
            <a:solidFill>
              <a:srgbClr val="6990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1901178" y="4296938"/>
            <a:ext cx="1153200" cy="504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5202681" y="4296938"/>
            <a:ext cx="1153200" cy="504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W3C-style Web Services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2843787" y="3178023"/>
            <a:ext cx="4248600" cy="1368300"/>
          </a:xfrm>
          <a:prstGeom prst="roundRect">
            <a:avLst>
              <a:gd name="adj" fmla="val 16667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Messages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131819" y="4114127"/>
            <a:ext cx="3672300" cy="360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131819" y="3682079"/>
            <a:ext cx="3672300" cy="360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extensions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843787" y="4618183"/>
            <a:ext cx="4248600" cy="423600"/>
          </a:xfrm>
          <a:prstGeom prst="roundRect">
            <a:avLst>
              <a:gd name="adj" fmla="val 16667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Communications (HTTP, SMTP, …)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843787" y="2097903"/>
            <a:ext cx="4248600" cy="1008000"/>
          </a:xfrm>
          <a:prstGeom prst="roundRect">
            <a:avLst>
              <a:gd name="adj" fmla="val 16667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Contract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3131819" y="2601959"/>
            <a:ext cx="1748100" cy="360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WSDL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2843787" y="1017733"/>
            <a:ext cx="4248600" cy="1008000"/>
          </a:xfrm>
          <a:prstGeom prst="roundRect">
            <a:avLst>
              <a:gd name="adj" fmla="val 16667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Processes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3131819" y="1514787"/>
            <a:ext cx="1748100" cy="360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BPEL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5056073" y="1514787"/>
            <a:ext cx="1748100" cy="360000"/>
          </a:xfrm>
          <a:prstGeom prst="roundRect">
            <a:avLst>
              <a:gd name="adj" fmla="val 16667"/>
            </a:avLst>
          </a:prstGeom>
          <a:solidFill>
            <a:srgbClr val="FEAD99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WS-CDL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0" name="Google Shape;260;p26"/>
          <p:cNvSpPr/>
          <p:nvPr/>
        </p:nvSpPr>
        <p:spPr>
          <a:xfrm rot="5400000">
            <a:off x="6732165" y="3682173"/>
            <a:ext cx="1368300" cy="360000"/>
          </a:xfrm>
          <a:prstGeom prst="roundRect">
            <a:avLst>
              <a:gd name="adj" fmla="val 16667"/>
            </a:avLst>
          </a:prstGeom>
          <a:solidFill>
            <a:srgbClr val="FEAD99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XML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1" name="Google Shape;261;p26"/>
          <p:cNvSpPr/>
          <p:nvPr/>
        </p:nvSpPr>
        <p:spPr>
          <a:xfrm rot="5400000">
            <a:off x="6912316" y="2418400"/>
            <a:ext cx="1008000" cy="360000"/>
          </a:xfrm>
          <a:prstGeom prst="roundRect">
            <a:avLst>
              <a:gd name="adj" fmla="val 16667"/>
            </a:avLst>
          </a:prstGeom>
          <a:solidFill>
            <a:srgbClr val="FEAD99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XSD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 rot="5400000">
            <a:off x="6912316" y="1341733"/>
            <a:ext cx="1008000" cy="360000"/>
          </a:xfrm>
          <a:prstGeom prst="roundRect">
            <a:avLst>
              <a:gd name="adj" fmla="val 16667"/>
            </a:avLst>
          </a:prstGeom>
          <a:solidFill>
            <a:srgbClr val="FEAD99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XSLT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 rot="5400000">
            <a:off x="409887" y="2777833"/>
            <a:ext cx="4024200" cy="504000"/>
          </a:xfrm>
          <a:prstGeom prst="roundRect">
            <a:avLst>
              <a:gd name="adj" fmla="val 16667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Security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26"/>
          <p:cNvSpPr/>
          <p:nvPr/>
        </p:nvSpPr>
        <p:spPr>
          <a:xfrm rot="5400000">
            <a:off x="-212402" y="2777833"/>
            <a:ext cx="4024200" cy="504000"/>
          </a:xfrm>
          <a:prstGeom prst="roundRect">
            <a:avLst>
              <a:gd name="adj" fmla="val 16667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Management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5056071" y="2601959"/>
            <a:ext cx="1748100" cy="3600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WS-Policy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W3C-style Web Services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2" name="Google Shape;272;p27"/>
          <p:cNvGrpSpPr/>
          <p:nvPr/>
        </p:nvGrpSpPr>
        <p:grpSpPr>
          <a:xfrm>
            <a:off x="971549" y="1563101"/>
            <a:ext cx="7200913" cy="2017292"/>
            <a:chOff x="1187624" y="3716030"/>
            <a:chExt cx="7200913" cy="2017292"/>
          </a:xfrm>
        </p:grpSpPr>
        <p:cxnSp>
          <p:nvCxnSpPr>
            <p:cNvPr id="273" name="Google Shape;273;p27"/>
            <p:cNvCxnSpPr>
              <a:stCxn id="274" idx="2"/>
            </p:cNvCxnSpPr>
            <p:nvPr/>
          </p:nvCxnSpPr>
          <p:spPr>
            <a:xfrm>
              <a:off x="4679952" y="4797112"/>
              <a:ext cx="0" cy="288000"/>
            </a:xfrm>
            <a:prstGeom prst="straightConnector1">
              <a:avLst/>
            </a:pr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75" name="Google Shape;275;p27"/>
            <p:cNvCxnSpPr>
              <a:stCxn id="276" idx="2"/>
              <a:endCxn id="277" idx="1"/>
            </p:cNvCxnSpPr>
            <p:nvPr/>
          </p:nvCxnSpPr>
          <p:spPr>
            <a:xfrm rot="-5400000" flipH="1">
              <a:off x="5903180" y="4004930"/>
              <a:ext cx="540900" cy="683100"/>
            </a:xfrm>
            <a:prstGeom prst="bentConnector2">
              <a:avLst/>
            </a:pr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78" name="Google Shape;278;p27"/>
            <p:cNvSpPr/>
            <p:nvPr/>
          </p:nvSpPr>
          <p:spPr>
            <a:xfrm>
              <a:off x="6659637" y="3896050"/>
              <a:ext cx="1728900" cy="18372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Web Service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9" name="Google Shape;279;p27"/>
            <p:cNvGrpSpPr/>
            <p:nvPr/>
          </p:nvGrpSpPr>
          <p:grpSpPr>
            <a:xfrm>
              <a:off x="6515273" y="4365662"/>
              <a:ext cx="1294800" cy="1150872"/>
              <a:chOff x="6515273" y="3356992"/>
              <a:chExt cx="1294800" cy="1150872"/>
            </a:xfrm>
          </p:grpSpPr>
          <p:sp>
            <p:nvSpPr>
              <p:cNvPr id="277" name="Google Shape;277;p27"/>
              <p:cNvSpPr/>
              <p:nvPr/>
            </p:nvSpPr>
            <p:spPr>
              <a:xfrm>
                <a:off x="6515273" y="3356992"/>
                <a:ext cx="1294800" cy="502800"/>
              </a:xfrm>
              <a:prstGeom prst="rect">
                <a:avLst/>
              </a:prstGeom>
              <a:solidFill>
                <a:srgbClr val="90C63F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Interface</a:t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6515273" y="4005064"/>
                <a:ext cx="1294800" cy="502800"/>
              </a:xfrm>
              <a:prstGeom prst="rect">
                <a:avLst/>
              </a:prstGeom>
              <a:solidFill>
                <a:srgbClr val="90C63F"/>
              </a:solidFill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Agent</a:t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27"/>
            <p:cNvSpPr/>
            <p:nvPr/>
          </p:nvSpPr>
          <p:spPr>
            <a:xfrm>
              <a:off x="1187624" y="4544122"/>
              <a:ext cx="1728900" cy="11892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System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763688" y="5021732"/>
              <a:ext cx="1294800" cy="5028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Agent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3491880" y="4868602"/>
              <a:ext cx="2736300" cy="809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Message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4139952" y="4437112"/>
              <a:ext cx="1080000" cy="360000"/>
            </a:xfrm>
            <a:prstGeom prst="roundRect">
              <a:avLst>
                <a:gd name="adj" fmla="val 16667"/>
              </a:avLst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SOAP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292080" y="3716030"/>
              <a:ext cx="1080000" cy="360000"/>
            </a:xfrm>
            <a:prstGeom prst="roundRect">
              <a:avLst>
                <a:gd name="adj" fmla="val 16667"/>
              </a:avLst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WSDL</a:t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basics</a:t>
            </a:r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Basics</a:t>
            </a: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1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/>
              <a:t>S</a:t>
            </a:r>
            <a:r>
              <a:rPr lang="en"/>
              <a:t>imple </a:t>
            </a:r>
            <a:r>
              <a:rPr lang="en" b="1" u="sng"/>
              <a:t>O</a:t>
            </a:r>
            <a:r>
              <a:rPr lang="en"/>
              <a:t>bject </a:t>
            </a:r>
            <a:r>
              <a:rPr lang="en" b="1" u="sng"/>
              <a:t>A</a:t>
            </a:r>
            <a:r>
              <a:rPr lang="en"/>
              <a:t>ccess </a:t>
            </a:r>
            <a:r>
              <a:rPr lang="en" b="1" u="sng"/>
              <a:t>P</a:t>
            </a:r>
            <a:r>
              <a:rPr lang="en"/>
              <a:t>rotocol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SOAP Version 1.2 Part 0: Primer (Second Edition)</a:t>
            </a:r>
            <a:r>
              <a:rPr lang="en"/>
              <a:t> (2007)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also SOAP 1.1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W3C Note (2000)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 for inter-application communication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= peers in decentralized and distributed environment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900" y="1152473"/>
            <a:ext cx="4318874" cy="23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Basics</a:t>
            </a:r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de facto</a:t>
            </a:r>
            <a:r>
              <a:rPr lang="en"/>
              <a:t> standard protocol for communication with Web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Recommendation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extensible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 for quickly evolving Web Service technologies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overcomes differences among proprietary heterogeneous peers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absolute necessity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of specific environment to be installed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configuration necessary</a:t>
            </a: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003925" y="3296850"/>
            <a:ext cx="2896200" cy="692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SOAP 1.2, SOAP is no longer an acronym</a:t>
            </a:r>
            <a:endParaRPr/>
          </a:p>
        </p:txBody>
      </p:sp>
      <p:cxnSp>
        <p:nvCxnSpPr>
          <p:cNvPr id="307" name="Google Shape;307;p30"/>
          <p:cNvCxnSpPr>
            <a:stCxn id="306" idx="1"/>
          </p:cNvCxnSpPr>
          <p:nvPr/>
        </p:nvCxnSpPr>
        <p:spPr>
          <a:xfrm flipH="1">
            <a:off x="5595025" y="3642900"/>
            <a:ext cx="408900" cy="18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0"/>
          <p:cNvSpPr txBox="1"/>
          <p:nvPr/>
        </p:nvSpPr>
        <p:spPr>
          <a:xfrm>
            <a:off x="311700" y="3691825"/>
            <a:ext cx="73035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“Simple Object Access Protocol” is misleading</a:t>
            </a:r>
            <a:endParaRPr sz="1800"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SOAP is not Simple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SOAP is not only Object Access Protocol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Basics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stateless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implements a one-way message exchange paradigm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communication patterns can be created</a:t>
            </a:r>
            <a:br>
              <a:rPr lang="en"/>
            </a:br>
            <a:r>
              <a:rPr lang="en"/>
              <a:t>(not covered by SOAP)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request/response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publish/subscribe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application-specific patterns with more communication rounds or more participants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574775" y="4629200"/>
            <a:ext cx="46995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https://www.w3.org/TR/ws-arch/#engaging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9057"/>
          <a:stretch/>
        </p:blipFill>
        <p:spPr>
          <a:xfrm>
            <a:off x="1041700" y="155650"/>
            <a:ext cx="7060601" cy="44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Basics: Message Syntax</a:t>
            </a:r>
            <a:endParaRPr/>
          </a:p>
        </p:txBody>
      </p:sp>
      <p:sp>
        <p:nvSpPr>
          <p:cNvPr id="321" name="Google Shape;32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an XML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envelopes</a:t>
            </a:r>
            <a:r>
              <a:rPr lang="en"/>
              <a:t> exchanged data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transferred over network via transfer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a.k.a. protocol binding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HTTP, SMTP, …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 Syntax</a:t>
            </a: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29" name="Google Shape;329;p33"/>
          <p:cNvSpPr/>
          <p:nvPr/>
        </p:nvSpPr>
        <p:spPr>
          <a:xfrm>
            <a:off x="1152618" y="2632254"/>
            <a:ext cx="2303400" cy="17700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HTTP/… message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1224849" y="1197917"/>
            <a:ext cx="21591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1296286" y="2776271"/>
            <a:ext cx="2016000" cy="11514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message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2088449" y="1990079"/>
            <a:ext cx="431700" cy="503100"/>
          </a:xfrm>
          <a:prstGeom prst="downArrow">
            <a:avLst>
              <a:gd name="adj1" fmla="val 50000"/>
              <a:gd name="adj2" fmla="val 48528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1440749" y="2918183"/>
            <a:ext cx="1727100" cy="6129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exchanged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5688328" y="2632254"/>
            <a:ext cx="2303400" cy="17700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HTTP/… message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5760559" y="1197917"/>
            <a:ext cx="21591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Receiver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5831996" y="2776271"/>
            <a:ext cx="2016000" cy="11514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message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7" name="Google Shape;337;p33"/>
          <p:cNvSpPr/>
          <p:nvPr/>
        </p:nvSpPr>
        <p:spPr>
          <a:xfrm rot="10800000">
            <a:off x="6624259" y="1990217"/>
            <a:ext cx="431700" cy="503100"/>
          </a:xfrm>
          <a:prstGeom prst="downArrow">
            <a:avLst>
              <a:gd name="adj1" fmla="val 50000"/>
              <a:gd name="adj2" fmla="val 48528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5976459" y="2918183"/>
            <a:ext cx="1727100" cy="6129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exchanged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data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575388" y="4402360"/>
            <a:ext cx="7993200" cy="3603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Network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 Syntax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standardizes 3 XML elements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Envelope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Body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6025662" y="1017727"/>
            <a:ext cx="1655700" cy="5763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&lt;Envelope&gt;</a:t>
            </a:r>
            <a:endParaRPr sz="18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4873137" y="2490159"/>
            <a:ext cx="1655700" cy="5766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&lt;Header&gt;</a:t>
            </a:r>
            <a:endParaRPr sz="18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7176600" y="2490160"/>
            <a:ext cx="1655700" cy="5766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800"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0" name="Google Shape;350;p34"/>
          <p:cNvCxnSpPr>
            <a:stCxn id="347" idx="2"/>
            <a:endCxn id="348" idx="0"/>
          </p:cNvCxnSpPr>
          <p:nvPr/>
        </p:nvCxnSpPr>
        <p:spPr>
          <a:xfrm rot="5400000">
            <a:off x="5829162" y="1465777"/>
            <a:ext cx="896100" cy="1152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rgbClr val="90C63F"/>
            </a:solidFill>
            <a:prstDash val="solid"/>
            <a:round/>
            <a:headEnd type="diamond" w="med" len="med"/>
            <a:tailEnd type="triangle" w="lg" len="lg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51" name="Google Shape;351;p34"/>
          <p:cNvCxnSpPr>
            <a:stCxn id="347" idx="2"/>
            <a:endCxn id="349" idx="0"/>
          </p:cNvCxnSpPr>
          <p:nvPr/>
        </p:nvCxnSpPr>
        <p:spPr>
          <a:xfrm rot="-5400000" flipH="1">
            <a:off x="6980862" y="1466677"/>
            <a:ext cx="896100" cy="11508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rgbClr val="90C63F"/>
            </a:solidFill>
            <a:prstDash val="solid"/>
            <a:round/>
            <a:headEnd type="diamond" w="med" len="med"/>
            <a:tailEnd type="triangle" w="lg" len="lg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2" name="Google Shape;352;p34"/>
          <p:cNvSpPr txBox="1"/>
          <p:nvPr/>
        </p:nvSpPr>
        <p:spPr>
          <a:xfrm>
            <a:off x="5017600" y="2152489"/>
            <a:ext cx="647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0..1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8041787" y="2152489"/>
            <a:ext cx="358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4873137" y="3592649"/>
            <a:ext cx="1655700" cy="5763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header block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55" name="Google Shape;355;p34"/>
          <p:cNvCxnSpPr>
            <a:stCxn id="348" idx="2"/>
            <a:endCxn id="354" idx="0"/>
          </p:cNvCxnSpPr>
          <p:nvPr/>
        </p:nvCxnSpPr>
        <p:spPr>
          <a:xfrm>
            <a:off x="5700987" y="3066759"/>
            <a:ext cx="0" cy="525900"/>
          </a:xfrm>
          <a:prstGeom prst="straightConnector1">
            <a:avLst/>
          </a:prstGeom>
          <a:noFill/>
          <a:ln w="25400" cap="flat" cmpd="sng">
            <a:solidFill>
              <a:srgbClr val="90C63F"/>
            </a:solidFill>
            <a:prstDash val="solid"/>
            <a:round/>
            <a:headEnd type="diamond" w="med" len="med"/>
            <a:tailEnd type="triangle" w="lg" len="lg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6" name="Google Shape;356;p34"/>
          <p:cNvSpPr/>
          <p:nvPr/>
        </p:nvSpPr>
        <p:spPr>
          <a:xfrm>
            <a:off x="7176600" y="3592649"/>
            <a:ext cx="1655700" cy="5763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body entry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357" name="Google Shape;357;p34"/>
          <p:cNvCxnSpPr>
            <a:stCxn id="349" idx="2"/>
            <a:endCxn id="356" idx="0"/>
          </p:cNvCxnSpPr>
          <p:nvPr/>
        </p:nvCxnSpPr>
        <p:spPr>
          <a:xfrm>
            <a:off x="8004450" y="3066760"/>
            <a:ext cx="0" cy="525900"/>
          </a:xfrm>
          <a:prstGeom prst="straightConnector1">
            <a:avLst/>
          </a:prstGeom>
          <a:noFill/>
          <a:ln w="25400" cap="flat" cmpd="sng">
            <a:solidFill>
              <a:srgbClr val="90C63F"/>
            </a:solidFill>
            <a:prstDash val="solid"/>
            <a:round/>
            <a:headEnd type="diamond" w="med" len="med"/>
            <a:tailEnd type="triangle" w="lg" len="lg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58" name="Google Shape;358;p34"/>
          <p:cNvSpPr txBox="1"/>
          <p:nvPr/>
        </p:nvSpPr>
        <p:spPr>
          <a:xfrm>
            <a:off x="5017600" y="3305213"/>
            <a:ext cx="647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1..*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8041787" y="3305213"/>
            <a:ext cx="647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1..*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 Syntax</a:t>
            </a:r>
            <a:endParaRPr/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6" name="Google Shape;366;p35"/>
          <p:cNvSpPr txBox="1"/>
          <p:nvPr/>
        </p:nvSpPr>
        <p:spPr>
          <a:xfrm>
            <a:off x="600100" y="1017725"/>
            <a:ext cx="7921500" cy="329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&lt;env:Envelope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xmlns:env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"http://www.w3.org/2003/05/soap-envelope"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Header is optional --&gt;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&lt;env:Header&gt;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one or more header blocks --&gt;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&lt;/env:Header&gt;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Body is mandatory --&gt;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&lt;env:Body&gt;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one or more body entries --&gt;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&lt;/env:Body&gt;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&lt;/env:Envelope&gt;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7709625" y="1561150"/>
            <a:ext cx="1275000" cy="418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062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 Syntax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600100" y="1017725"/>
            <a:ext cx="7921500" cy="329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"http://schemas.xmlsoap.org/soap/envelope/"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"http://www.w3.org/2001/XMLSchema-instance"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&lt;RequesterCredentials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paypal_1206382697_biz_api1.paypal.com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&lt;/Username&gt;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&lt;Password&gt;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5CX9UDFSF2ZK7UYW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&lt;/Password&gt;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&lt;Signature&gt;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AFcWxV3C7fdsdfsSFDS2342l31ApeELK3f4pOMPrCWOWerIYKvXni9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&lt;/Signature&gt;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&lt;/RequesterCredentials&gt;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57.0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&lt;DoDirectPaymentRequestDetails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&lt;PaymentAction&gt;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Sale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&lt;/PaymentAction&gt;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&lt;PaymentDetails&gt;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&lt;OrderTotal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212.07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&lt;/OrderTotal&gt;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&lt;ItemTotal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198.39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&lt;/ItemTotal&gt;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5681050" y="1080450"/>
            <a:ext cx="1275000" cy="418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062"/>
            </a:avLst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1.1</a:t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5010500" y="1747200"/>
            <a:ext cx="3768600" cy="418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039"/>
            </a:avLst>
          </a:prstGeom>
          <a:solidFill>
            <a:srgbClr val="FFFFFF"/>
          </a:solidFill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note the default namespace redefinitions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 Syntax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/>
              <a:t> Block</a:t>
            </a:r>
            <a:endParaRPr/>
          </a:p>
        </p:txBody>
      </p:sp>
      <p:sp>
        <p:nvSpPr>
          <p:cNvPr id="382" name="Google Shape;3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3030900" y="1152475"/>
            <a:ext cx="6218700" cy="3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"http://schemas.xmlsoap.org/soap/envelope/"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"http://www.w3.org/2001/XMLSchema-instance"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&lt;RequesterCredentials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paypal_1206382697_biz_api1.paypal.com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&lt;/Username&gt;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&lt;Password&gt;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5CX9UDFSF2ZK7UYW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&lt;/Password&gt;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&lt;Signature&gt;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AFcWxV3C7fdsdfsSFDS2342l31ApeELK3f4pOMPrCWOWerIYKvXni9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&lt;/Signature&gt;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&lt;/RequesterCredentials&gt;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57.0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&lt;DoDirectPaymentRequestDetails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&lt;PaymentAction&gt;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Sale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&lt;/PaymentAction&gt;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&lt;PaymentDetails&gt;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&lt;OrderTotal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212.07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&lt;/OrderTotal&gt;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&lt;ItemTotal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198.39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&lt;/ItemTotal&gt;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3185125" y="1561550"/>
            <a:ext cx="5912100" cy="1598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85" name="Google Shape;38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93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specific XML element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carries data that is not part of application data itself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meta-data (message addressing, security, ...)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 extension mechanism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SOAP modules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SOAP faults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 Syntax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/>
              <a:t> Block - Extensions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3030900" y="1152475"/>
            <a:ext cx="6218700" cy="3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"http://schemas.xmlsoap.org/soap/envelope/"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"http://www.w3.org/2001/XMLSchema-instance"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&lt;RequesterCredentials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paypal_1206382697_biz_api1.paypal.com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&lt;/Username&gt;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&lt;Password&gt;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5CX9UDFSF2ZK7UYW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&lt;/Password&gt;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&lt;Signature&gt;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AFcWxV3C7fdsdfsSFDS2342l31ApeELK3f4pOMPrCWOWerIYKvXni9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&lt;/Signature&gt;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&lt;/RequesterCredentials&gt;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57.0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&lt;DoDirectPaymentRequestDetails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&lt;PaymentAction&gt;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Sale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&lt;/PaymentAction&gt;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&lt;PaymentDetails&gt;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&lt;OrderTotal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212.07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&lt;/OrderTotal&gt;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&lt;ItemTotal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198.39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&lt;/ItemTotal&gt;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3185125" y="1561550"/>
            <a:ext cx="5912100" cy="1598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94" name="Google Shape;39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1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SOAP extensions via header blocks: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languages extending SOAP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WS-Encryption, WS-Addressing,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W3C, OASIS,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each header block should have its own namespace</a:t>
            </a:r>
            <a:endParaRPr sz="1800"/>
          </a:p>
        </p:txBody>
      </p:sp>
      <p:sp>
        <p:nvSpPr>
          <p:cNvPr id="395" name="Google Shape;395;p38"/>
          <p:cNvSpPr txBox="1"/>
          <p:nvPr/>
        </p:nvSpPr>
        <p:spPr>
          <a:xfrm>
            <a:off x="311700" y="4492675"/>
            <a:ext cx="82494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helps identify relevant header blocks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Message Syntax - Body</a:t>
            </a:r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9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specific XML element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carries application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end-to-end information</a:t>
            </a:r>
            <a:endParaRPr/>
          </a:p>
        </p:txBody>
      </p:sp>
      <p:sp>
        <p:nvSpPr>
          <p:cNvPr id="402" name="Google Shape;40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3" name="Google Shape;403;p39"/>
          <p:cNvSpPr txBox="1"/>
          <p:nvPr/>
        </p:nvSpPr>
        <p:spPr>
          <a:xfrm>
            <a:off x="3030900" y="1152475"/>
            <a:ext cx="6218700" cy="3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"http://schemas.xmlsoap.org/soap/envelope/"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"http://www.w3.org/2001/XMLSchema-instance"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"http://www.w3.org/2001/XMLSchema"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&lt;RequesterCredentials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&lt;Credentials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paypal_1206382697_biz_api1.paypal.com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&lt;/Username&gt;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&lt;Password&gt;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5CX9UDFSF2ZK7UYW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&lt;/Password&gt;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&lt;Signature&gt;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AFcWxV3C7fdsdfsSFDS2342l31ApeELK3f4pOMPrCWOWerIYKvXni9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&lt;/Signature&gt;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&lt;/RequesterCredentials&gt;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57.0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&lt;DoDirectPaymentRequestDetails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&lt;PaymentAction&gt;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Sale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&lt;/PaymentAction&gt;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&lt;PaymentDetails&gt;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&lt;OrderTotal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212.07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&lt;/OrderTotal&gt;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&lt;ItemTotal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198.39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&lt;/ItemTotal&gt;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3108925" y="3085553"/>
            <a:ext cx="5622600" cy="1598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1.1 vs. SOAP 1.2 - Namespaces</a:t>
            </a:r>
            <a:endParaRPr/>
          </a:p>
        </p:txBody>
      </p:sp>
      <p:sp>
        <p:nvSpPr>
          <p:cNvPr id="410" name="Google Shape;41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namespaces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SOAP 1.1: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http://schemas.xmlsoap.org/soap/envelope/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SOAP 1.2: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http://www.w3.org/2003/05/soap-envelope</a:t>
            </a:r>
            <a:endParaRPr/>
          </a:p>
        </p:txBody>
      </p:sp>
      <p:sp>
        <p:nvSpPr>
          <p:cNvPr id="411" name="Google Shape;4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1.1 vs. SOAP 1.2 - Content-type</a:t>
            </a:r>
            <a:endParaRPr/>
          </a:p>
        </p:txBody>
      </p:sp>
      <p:sp>
        <p:nvSpPr>
          <p:cNvPr id="417" name="Google Shape;41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message Content-Type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 1.1: text/xml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 1.2: application/soap+xml</a:t>
            </a:r>
            <a:endParaRPr/>
          </a:p>
        </p:txBody>
      </p:sp>
      <p:sp>
        <p:nvSpPr>
          <p:cNvPr id="418" name="Google Shape;4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 Architecture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views of Web Services Architecture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 Oriented 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Policy 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 Oriented 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 Oriented Model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232723" y="1061288"/>
            <a:ext cx="1435200" cy="7461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>
                <a:solidFill>
                  <a:srgbClr val="FFFFFF"/>
                </a:solidFill>
              </a:rPr>
              <a:t>Policy Model</a:t>
            </a:r>
            <a:endParaRPr i="0" u="none" strike="noStrike" cap="none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223641" y="2209336"/>
            <a:ext cx="1435200" cy="7461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>
                <a:solidFill>
                  <a:srgbClr val="FFFFFF"/>
                </a:solidFill>
              </a:rPr>
              <a:t>Service Oriented Model</a:t>
            </a:r>
            <a:endParaRPr i="0" u="none" strike="noStrike" cap="none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012195" y="2341132"/>
            <a:ext cx="1435200" cy="7461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>
                <a:solidFill>
                  <a:srgbClr val="FFFFFF"/>
                </a:solidFill>
              </a:rPr>
              <a:t>Resource Oriented Model</a:t>
            </a:r>
            <a:endParaRPr i="0" u="none" strike="noStrike" cap="none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45711" y="3242579"/>
            <a:ext cx="1435200" cy="7461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0" u="none" strike="noStrike" cap="none">
                <a:solidFill>
                  <a:srgbClr val="FFFFFF"/>
                </a:solidFill>
              </a:rPr>
              <a:t>Message Oriented Model</a:t>
            </a:r>
            <a:endParaRPr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76" name="Google Shape;76;p15"/>
          <p:cNvCxnSpPr>
            <a:stCxn id="72" idx="3"/>
            <a:endCxn id="73" idx="7"/>
          </p:cNvCxnSpPr>
          <p:nvPr/>
        </p:nvCxnSpPr>
        <p:spPr>
          <a:xfrm flipH="1">
            <a:off x="4448703" y="1698124"/>
            <a:ext cx="994200" cy="6204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7" name="Google Shape;77;p15"/>
          <p:cNvCxnSpPr>
            <a:stCxn id="72" idx="5"/>
            <a:endCxn id="74" idx="0"/>
          </p:cNvCxnSpPr>
          <p:nvPr/>
        </p:nvCxnSpPr>
        <p:spPr>
          <a:xfrm>
            <a:off x="6457742" y="1698124"/>
            <a:ext cx="1272000" cy="6429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8" name="Google Shape;78;p15"/>
          <p:cNvCxnSpPr>
            <a:stCxn id="74" idx="2"/>
            <a:endCxn id="73" idx="6"/>
          </p:cNvCxnSpPr>
          <p:nvPr/>
        </p:nvCxnSpPr>
        <p:spPr>
          <a:xfrm rot="10800000">
            <a:off x="4658695" y="2582482"/>
            <a:ext cx="2353500" cy="1317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9" name="Google Shape;79;p15"/>
          <p:cNvCxnSpPr>
            <a:stCxn id="75" idx="0"/>
            <a:endCxn id="72" idx="4"/>
          </p:cNvCxnSpPr>
          <p:nvPr/>
        </p:nvCxnSpPr>
        <p:spPr>
          <a:xfrm rot="10800000" flipH="1">
            <a:off x="5663311" y="1807379"/>
            <a:ext cx="287100" cy="1435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80" name="Google Shape;80;p15"/>
          <p:cNvCxnSpPr>
            <a:stCxn id="73" idx="5"/>
            <a:endCxn id="75" idx="2"/>
          </p:cNvCxnSpPr>
          <p:nvPr/>
        </p:nvCxnSpPr>
        <p:spPr>
          <a:xfrm>
            <a:off x="4448661" y="2846172"/>
            <a:ext cx="497100" cy="7695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1" name="Google Shape;81;p15"/>
          <p:cNvSpPr txBox="1"/>
          <p:nvPr/>
        </p:nvSpPr>
        <p:spPr>
          <a:xfrm>
            <a:off x="4619935" y="1311728"/>
            <a:ext cx="918300" cy="2454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</a:rPr>
              <a:t>Policy</a:t>
            </a:r>
            <a:endParaRPr sz="12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07020" y="2710217"/>
            <a:ext cx="918300" cy="2454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Action</a:t>
            </a:r>
            <a:endParaRPr sz="12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51948" y="3743461"/>
            <a:ext cx="918300" cy="2454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</a:rPr>
              <a:t>Message</a:t>
            </a:r>
            <a:endParaRPr sz="12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102839" y="2846284"/>
            <a:ext cx="918300" cy="2454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none" strike="noStrike" cap="none">
                <a:solidFill>
                  <a:srgbClr val="000000"/>
                </a:solidFill>
              </a:rPr>
              <a:t>Resource</a:t>
            </a:r>
            <a:endParaRPr sz="12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265399" y="4203930"/>
            <a:ext cx="4566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https://www.w3.org/TR/ws-arch/#concepts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Syntax - Faults</a:t>
            </a:r>
            <a:endParaRPr/>
          </a:p>
        </p:txBody>
      </p:sp>
      <p:sp>
        <p:nvSpPr>
          <p:cNvPr id="424" name="Google Shape;42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 b="1"/>
              <a:t>SOAP-specific</a:t>
            </a:r>
            <a:r>
              <a:rPr lang="en"/>
              <a:t> and </a:t>
            </a:r>
            <a:r>
              <a:rPr lang="en" b="1"/>
              <a:t>application-specific</a:t>
            </a:r>
            <a:r>
              <a:rPr lang="en"/>
              <a:t> faults are reported using single element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Fault</a:t>
            </a:r>
            <a:r>
              <a:rPr lang="en"/>
              <a:t> in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 transfer protocol</a:t>
            </a:r>
            <a:r>
              <a:rPr lang="en"/>
              <a:t> faults are reported using other protocol-specific mechanisms, e.g.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email via SMTP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Fault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SOAP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Detail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Role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Syntax - Faults -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VersionMismatch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32" name="Google Shape;432;p43"/>
          <p:cNvSpPr txBox="1"/>
          <p:nvPr/>
        </p:nvSpPr>
        <p:spPr>
          <a:xfrm>
            <a:off x="457200" y="1017725"/>
            <a:ext cx="8229600" cy="3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&lt;env:Envelope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xmlns:env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"http://www.w3.org/2003/05/soap-envelope"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xmlns:xml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"http://www.w3.org/XML/1998/namespace"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&lt;env:Header&gt;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&lt;env:Upgrade&gt;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&lt;env:SupportedEnvelope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"soap1:Envelope"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"http://www.w3.org/2003/05/soap-envelope"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&lt;/env:Upgrade&gt;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&lt;/env:Header&gt;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&lt;env:Body&gt;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&lt;env:Fault&gt;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&lt;env:Code&gt;&lt;env:Value&gt;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env:VersionMismatch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&lt;/env:Value&gt;&lt;/env:Code&gt;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&lt;/env:Fault&gt;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&lt;/env:Body&gt;</a:t>
            </a:r>
            <a:endParaRPr sz="15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&lt;/env:Envelope&gt;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Syntax - Faults -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4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reports specific kind of fault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particular kind of fault may require additional header blocks to be generated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mandatory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contains code value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optional 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Subcode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contains mandatory </a:t>
            </a:r>
            <a:r>
              <a:rPr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/>
              <a:t> with application-specific sub-code value</a:t>
            </a:r>
            <a:endParaRPr sz="1400"/>
          </a:p>
        </p:txBody>
      </p:sp>
      <p:sp>
        <p:nvSpPr>
          <p:cNvPr id="439" name="Google Shape;43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440" name="Google Shape;440;p44"/>
          <p:cNvGraphicFramePr/>
          <p:nvPr/>
        </p:nvGraphicFramePr>
        <p:xfrm>
          <a:off x="3831875" y="1152478"/>
          <a:ext cx="4924225" cy="3677980"/>
        </p:xfrm>
        <a:graphic>
          <a:graphicData uri="http://schemas.openxmlformats.org/drawingml/2006/table">
            <a:tbl>
              <a:tblPr firstRow="1" bandRow="1">
                <a:noFill/>
                <a:tableStyleId>{3B58AE62-B90B-4563-86DC-2A4EB6610E0D}</a:tableStyleId>
              </a:tblPr>
              <a:tblGrid>
                <a:gridCol w="166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Semantics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VersionMismatch</a:t>
                      </a:r>
                      <a:endParaRPr sz="11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Faulting node does not support the given </a:t>
                      </a:r>
                      <a:r>
                        <a:rPr lang="en" sz="11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version of SOAP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 The node SHOULD specify how the messages should be upgraded with </a:t>
                      </a:r>
                      <a:r>
                        <a:rPr lang="en" sz="11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Upgrade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MustUnderstand</a:t>
                      </a:r>
                      <a:endParaRPr sz="11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Faulting node </a:t>
                      </a:r>
                      <a:r>
                        <a:rPr lang="en" sz="11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understand a header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. The node SHOULD specify which header was not understood with </a:t>
                      </a:r>
                      <a:r>
                        <a:rPr lang="en" sz="11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NotUnderstood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DataEncodingUnknown</a:t>
                      </a:r>
                      <a:endParaRPr sz="11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Faulting node </a:t>
                      </a:r>
                      <a:r>
                        <a:rPr lang="en" sz="11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does not understand the message encoding</a:t>
                      </a:r>
                      <a:endParaRPr sz="11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Sender</a:t>
                      </a:r>
                      <a:endParaRPr sz="11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</a:t>
                      </a:r>
                      <a:r>
                        <a:rPr lang="en" sz="1100" b="1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</a:t>
                      </a:r>
                      <a:r>
                        <a:rPr lang="en" sz="11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was </a:t>
                      </a:r>
                      <a:r>
                        <a:rPr lang="en" sz="1100" b="1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incorrectly formed</a:t>
                      </a:r>
                      <a:r>
                        <a:rPr lang="en" sz="11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did not contain the appropriate information in order to succeed. E.g. improper authentication details, registration information, etc.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Receiver</a:t>
                      </a:r>
                      <a:endParaRPr sz="11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</a:t>
                      </a:r>
                      <a:r>
                        <a:rPr lang="en" sz="1100" b="1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message could not be processed</a:t>
                      </a:r>
                      <a:r>
                        <a:rPr lang="en" sz="11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for reasons </a:t>
                      </a:r>
                      <a:r>
                        <a:rPr lang="en" sz="1100" b="1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attributable to the processing</a:t>
                      </a:r>
                      <a:r>
                        <a:rPr lang="en" sz="11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the message rather than to the contents of the message itself. Something went wrong.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SOAP Syntax - Faults -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Reason</a:t>
            </a:r>
            <a:endParaRPr/>
          </a:p>
        </p:txBody>
      </p:sp>
      <p:sp>
        <p:nvSpPr>
          <p:cNvPr id="446" name="Google Shape;446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9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human understanding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description of fault in one or more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 </a:t>
            </a:r>
            <a:r>
              <a:rPr lang="en"/>
              <a:t>elements</a:t>
            </a:r>
            <a:endParaRPr/>
          </a:p>
        </p:txBody>
      </p:sp>
      <p:sp>
        <p:nvSpPr>
          <p:cNvPr id="447" name="Google Shape;44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448" name="Google Shape;448;p45"/>
          <p:cNvSpPr txBox="1"/>
          <p:nvPr/>
        </p:nvSpPr>
        <p:spPr>
          <a:xfrm>
            <a:off x="2641900" y="1152475"/>
            <a:ext cx="55296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&lt;env:Envelope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xmlns:env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"http://www.w3.org/2003/05/soap-envelope"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xmlns:xml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"http://www.w3.org/XML/1998/namespace"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&lt;env:NotUnderstood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"abc:Extension1"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xmlns:abc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"http://example.org/2001/06/ext"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&lt;env:NotUnderstood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qname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"def:Extension2"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xmlns:def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"http://example.com/stuff"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&lt;/env:Header&gt;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&lt;env:Body&gt;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&lt;env:Fault&gt;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&lt;env:Code&gt;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&lt;env:Value&gt;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env:MustUnderstand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&lt;/env:Value&gt;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&lt;/env:Code&gt;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&lt;env:Reason&gt;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&lt;env:Text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One or more mandatory SOAP header blocks not understood.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&lt;/env:Text&gt;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&lt;/env:Reason&gt;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&lt;/env:Fault&gt;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&lt;/env:Body&gt;</a:t>
            </a:r>
            <a:endParaRPr sz="10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&lt;/env:Envelope&gt;</a:t>
            </a:r>
            <a:endParaRPr sz="10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Intermediaries</a:t>
            </a:r>
            <a:endParaRPr/>
          </a:p>
        </p:txBody>
      </p:sp>
      <p:sp>
        <p:nvSpPr>
          <p:cNvPr id="454" name="Google Shape;45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SOAP message</a:t>
            </a:r>
            <a:r>
              <a:rPr lang="en"/>
              <a:t> travels along path of </a:t>
            </a:r>
            <a:r>
              <a:rPr lang="en">
                <a:solidFill>
                  <a:srgbClr val="FF0000"/>
                </a:solidFill>
              </a:rPr>
              <a:t>SOAP nodes</a:t>
            </a:r>
            <a:r>
              <a:rPr lang="en"/>
              <a:t> = </a:t>
            </a:r>
            <a:r>
              <a:rPr lang="en">
                <a:solidFill>
                  <a:srgbClr val="FF0000"/>
                </a:solidFill>
              </a:rPr>
              <a:t>SOAP message path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initial </a:t>
            </a:r>
            <a:r>
              <a:rPr lang="en">
                <a:solidFill>
                  <a:srgbClr val="FF0000"/>
                </a:solidFill>
              </a:rPr>
              <a:t>SOAP sender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of origin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>
                <a:solidFill>
                  <a:srgbClr val="FF0000"/>
                </a:solidFill>
              </a:rPr>
              <a:t>ultimate SOAP receiver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destination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passes zero or more </a:t>
            </a:r>
            <a:r>
              <a:rPr lang="en">
                <a:solidFill>
                  <a:srgbClr val="FF0000"/>
                </a:solidFill>
              </a:rPr>
              <a:t>SOAP intermediaries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SOAP node is identified by unique URI</a:t>
            </a:r>
            <a:endParaRPr/>
          </a:p>
        </p:txBody>
      </p:sp>
      <p:sp>
        <p:nvSpPr>
          <p:cNvPr id="455" name="Google Shape;4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56" name="Google Shape;456;p46"/>
          <p:cNvSpPr/>
          <p:nvPr/>
        </p:nvSpPr>
        <p:spPr>
          <a:xfrm>
            <a:off x="208863" y="3874650"/>
            <a:ext cx="11508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Sender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457" name="Google Shape;457;p46"/>
          <p:cNvSpPr/>
          <p:nvPr/>
        </p:nvSpPr>
        <p:spPr>
          <a:xfrm>
            <a:off x="2026772" y="3874650"/>
            <a:ext cx="15297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Intermediary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458" name="Google Shape;458;p46"/>
          <p:cNvSpPr/>
          <p:nvPr/>
        </p:nvSpPr>
        <p:spPr>
          <a:xfrm rot="-5400000">
            <a:off x="1477368" y="3978750"/>
            <a:ext cx="431700" cy="503100"/>
          </a:xfrm>
          <a:prstGeom prst="downArrow">
            <a:avLst>
              <a:gd name="adj1" fmla="val 50000"/>
              <a:gd name="adj2" fmla="val 48528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4223581" y="3874650"/>
            <a:ext cx="670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…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60" name="Google Shape;460;p46"/>
          <p:cNvSpPr/>
          <p:nvPr/>
        </p:nvSpPr>
        <p:spPr>
          <a:xfrm>
            <a:off x="7757700" y="3874650"/>
            <a:ext cx="11508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Receiver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461" name="Google Shape;461;p46"/>
          <p:cNvSpPr/>
          <p:nvPr/>
        </p:nvSpPr>
        <p:spPr>
          <a:xfrm rot="-5400000">
            <a:off x="7208295" y="3978750"/>
            <a:ext cx="431700" cy="503100"/>
          </a:xfrm>
          <a:prstGeom prst="downArrow">
            <a:avLst>
              <a:gd name="adj1" fmla="val 50000"/>
              <a:gd name="adj2" fmla="val 48528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62" name="Google Shape;462;p46"/>
          <p:cNvSpPr/>
          <p:nvPr/>
        </p:nvSpPr>
        <p:spPr>
          <a:xfrm rot="-5400000">
            <a:off x="3674177" y="3978750"/>
            <a:ext cx="431700" cy="503100"/>
          </a:xfrm>
          <a:prstGeom prst="downArrow">
            <a:avLst>
              <a:gd name="adj1" fmla="val 50000"/>
              <a:gd name="adj2" fmla="val 48528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63" name="Google Shape;463;p46"/>
          <p:cNvSpPr/>
          <p:nvPr/>
        </p:nvSpPr>
        <p:spPr>
          <a:xfrm rot="-5400000">
            <a:off x="5011486" y="3978750"/>
            <a:ext cx="431700" cy="503100"/>
          </a:xfrm>
          <a:prstGeom prst="downArrow">
            <a:avLst>
              <a:gd name="adj1" fmla="val 50000"/>
              <a:gd name="adj2" fmla="val 48528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5560891" y="3874650"/>
            <a:ext cx="15297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Intermediary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SOAP node behavior</a:t>
            </a:r>
            <a:endParaRPr/>
          </a:p>
        </p:txBody>
      </p:sp>
      <p:sp>
        <p:nvSpPr>
          <p:cNvPr id="470" name="Google Shape;47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node workflow when receiving message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Validate SOAP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 SOAP elements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envelope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headers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header blocks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</a:rPr>
              <a:t>MAY </a:t>
            </a:r>
            <a:r>
              <a:rPr lang="en"/>
              <a:t>be processed by </a:t>
            </a:r>
            <a:r>
              <a:rPr lang="en">
                <a:solidFill>
                  <a:srgbClr val="FF0000"/>
                </a:solidFill>
              </a:rPr>
              <a:t>any SOAP intermediary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ultimate SOAP receiver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body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</a:rPr>
              <a:t>MAY NOT</a:t>
            </a:r>
            <a:r>
              <a:rPr lang="en"/>
              <a:t> be processed by </a:t>
            </a:r>
            <a:r>
              <a:rPr lang="en">
                <a:solidFill>
                  <a:srgbClr val="FF0000"/>
                </a:solidFill>
              </a:rPr>
              <a:t>SOAP intermediary</a:t>
            </a:r>
            <a:endParaRPr>
              <a:solidFill>
                <a:srgbClr val="FF0000"/>
              </a:solidFill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</a:rPr>
              <a:t>MUST </a:t>
            </a:r>
            <a:r>
              <a:rPr lang="en"/>
              <a:t>be processed by </a:t>
            </a:r>
            <a:r>
              <a:rPr lang="en">
                <a:solidFill>
                  <a:srgbClr val="FF0000"/>
                </a:solidFill>
              </a:rPr>
              <a:t>ultimate SOAP receiver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1" name="Google Shape;47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SOAP Processing Model - Intermediary behavior</a:t>
            </a:r>
            <a:endParaRPr/>
          </a:p>
        </p:txBody>
      </p:sp>
      <p:sp>
        <p:nvSpPr>
          <p:cNvPr id="477" name="Google Shape;47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SOAP message by SOAP intermediary results in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generating a single SOAP fault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or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forwarding (optionally updated) SOAP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generating and sending zero or more additional SOAP messages</a:t>
            </a:r>
            <a:endParaRPr/>
          </a:p>
        </p:txBody>
      </p:sp>
      <p:sp>
        <p:nvSpPr>
          <p:cNvPr id="478" name="Google Shape;47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header attributes</a:t>
            </a:r>
            <a:endParaRPr/>
          </a:p>
        </p:txBody>
      </p:sp>
      <p:sp>
        <p:nvSpPr>
          <p:cNvPr id="484" name="Google Shape;48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header blocks have optional attributes used in SOAP message processing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mustUnderstand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relay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attribute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1" name="Google Shape;491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node </a:t>
            </a:r>
            <a:r>
              <a:rPr lang="en">
                <a:solidFill>
                  <a:srgbClr val="FF0000"/>
                </a:solidFill>
              </a:rPr>
              <a:t>assumes</a:t>
            </a:r>
            <a:r>
              <a:rPr lang="en"/>
              <a:t> one or more roles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processing a single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 during processing of a message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SOAP header block</a:t>
            </a:r>
            <a:r>
              <a:rPr lang="en">
                <a:solidFill>
                  <a:srgbClr val="FF0000"/>
                </a:solidFill>
              </a:rPr>
              <a:t> targets</a:t>
            </a:r>
            <a:r>
              <a:rPr lang="en"/>
              <a:t> role by the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role </a:t>
            </a:r>
            <a:r>
              <a:rPr lang="en"/>
              <a:t>attribute</a:t>
            </a:r>
            <a:endParaRPr/>
          </a:p>
        </p:txBody>
      </p:sp>
      <p:sp>
        <p:nvSpPr>
          <p:cNvPr id="492" name="Google Shape;49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93" name="Google Shape;493;p50"/>
          <p:cNvSpPr/>
          <p:nvPr/>
        </p:nvSpPr>
        <p:spPr>
          <a:xfrm>
            <a:off x="5987200" y="2447075"/>
            <a:ext cx="2917500" cy="5727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33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actor </a:t>
            </a:r>
            <a:r>
              <a:rPr lang="en" sz="1800"/>
              <a:t>in SOAP 1.1</a:t>
            </a:r>
            <a:endParaRPr sz="1800"/>
          </a:p>
        </p:txBody>
      </p:sp>
      <p:sp>
        <p:nvSpPr>
          <p:cNvPr id="494" name="Google Shape;494;p50"/>
          <p:cNvSpPr txBox="1"/>
          <p:nvPr/>
        </p:nvSpPr>
        <p:spPr>
          <a:xfrm>
            <a:off x="457200" y="3019775"/>
            <a:ext cx="8229600" cy="1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&lt;env:Header&gt;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&lt;jj:maxTime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"10000"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xmlns:jj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"http://jenkov.com"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role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"http://www.w3.org/2003/05/soap-envelope/role/ultimateReceiver"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&lt;/env:Header&gt;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attribute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role</a:t>
            </a:r>
            <a:endParaRPr/>
          </a:p>
        </p:txBody>
      </p:sp>
      <p:sp>
        <p:nvSpPr>
          <p:cNvPr id="500" name="Google Shape;50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Value: URI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standard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http://www.w3.org/2003/05/soap-envelope/role/none</a:t>
            </a:r>
            <a:r>
              <a:rPr lang="en"/>
              <a:t> (SOAP 1.2)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http://www.w3.org/2003/05/soap-envelope/role/next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http://www.w3.org/2003/05/soap-envelope/role/ultimateReceiver</a:t>
            </a:r>
            <a:r>
              <a:rPr lang="en"/>
              <a:t> (SOAP 1.2)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application-specific, e.g.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https://jakub.klímek.com/resource/soap/roles/Log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https://jakub.klímek.com/resource/soap/roles/Encrypt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https://jakub.klímek.com/resource/soap/roles/Cache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Oriented Model - simplified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Message Oriented Model focuses on messages, message structure, message transport and so on</a:t>
            </a:r>
            <a:endParaRPr sz="140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863531" y="4013871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Body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599834" y="3293791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Message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480155" y="3293791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Message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Transport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863531" y="2573711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Headers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599834" y="1637607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Agent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98" name="Google Shape;98;p16"/>
          <p:cNvCxnSpPr>
            <a:stCxn id="94" idx="2"/>
            <a:endCxn id="96" idx="6"/>
          </p:cNvCxnSpPr>
          <p:nvPr/>
        </p:nvCxnSpPr>
        <p:spPr>
          <a:xfrm rot="10800000">
            <a:off x="2663834" y="3041791"/>
            <a:ext cx="936000" cy="7200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9" name="Google Shape;99;p16"/>
          <p:cNvCxnSpPr>
            <a:stCxn id="94" idx="2"/>
            <a:endCxn id="93" idx="6"/>
          </p:cNvCxnSpPr>
          <p:nvPr/>
        </p:nvCxnSpPr>
        <p:spPr>
          <a:xfrm flipH="1">
            <a:off x="2663834" y="3761791"/>
            <a:ext cx="936000" cy="7200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0" name="Google Shape;100;p16"/>
          <p:cNvCxnSpPr>
            <a:stCxn id="95" idx="2"/>
            <a:endCxn id="94" idx="6"/>
          </p:cNvCxnSpPr>
          <p:nvPr/>
        </p:nvCxnSpPr>
        <p:spPr>
          <a:xfrm rot="10800000">
            <a:off x="5400155" y="3761791"/>
            <a:ext cx="1080000" cy="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1" name="Google Shape;101;p16"/>
          <p:cNvCxnSpPr>
            <a:stCxn id="97" idx="3"/>
            <a:endCxn id="94" idx="1"/>
          </p:cNvCxnSpPr>
          <p:nvPr/>
        </p:nvCxnSpPr>
        <p:spPr>
          <a:xfrm>
            <a:off x="3863482" y="2436533"/>
            <a:ext cx="0" cy="994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2" name="Google Shape;102;p16"/>
          <p:cNvCxnSpPr>
            <a:stCxn id="97" idx="5"/>
            <a:endCxn id="94" idx="7"/>
          </p:cNvCxnSpPr>
          <p:nvPr/>
        </p:nvCxnSpPr>
        <p:spPr>
          <a:xfrm>
            <a:off x="5136487" y="2436533"/>
            <a:ext cx="0" cy="994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3" name="Google Shape;103;p16"/>
          <p:cNvSpPr txBox="1"/>
          <p:nvPr/>
        </p:nvSpPr>
        <p:spPr>
          <a:xfrm>
            <a:off x="3167787" y="2789735"/>
            <a:ext cx="1152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originates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760346" y="2773350"/>
            <a:ext cx="10716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processes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5544050" y="3850110"/>
            <a:ext cx="936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delivers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807746" y="3221783"/>
            <a:ext cx="648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has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807746" y="3994126"/>
            <a:ext cx="648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has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- role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SOAP nodes </a:t>
            </a:r>
            <a:r>
              <a:rPr lang="en">
                <a:solidFill>
                  <a:srgbClr val="FF0000"/>
                </a:solidFill>
              </a:rPr>
              <a:t>MUST NOT</a:t>
            </a:r>
            <a:r>
              <a:rPr lang="en"/>
              <a:t> act in this role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i.e. header block does not target any SOAP 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nodes can still look at the data in the header</a:t>
            </a:r>
            <a:endParaRPr/>
          </a:p>
        </p:txBody>
      </p:sp>
      <p:sp>
        <p:nvSpPr>
          <p:cNvPr id="508" name="Google Shape;50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09" name="Google Shape;509;p52"/>
          <p:cNvSpPr txBox="1"/>
          <p:nvPr/>
        </p:nvSpPr>
        <p:spPr>
          <a:xfrm>
            <a:off x="1138350" y="3140850"/>
            <a:ext cx="6867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http://www.w3.org/2003/05/soap-envelope/role/none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- role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ultimateReceiver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SOAP ultimate receiver </a:t>
            </a:r>
            <a:r>
              <a:rPr lang="en">
                <a:solidFill>
                  <a:srgbClr val="FF0000"/>
                </a:solidFill>
              </a:rPr>
              <a:t>MUST </a:t>
            </a:r>
            <a:r>
              <a:rPr lang="en"/>
              <a:t>act in this role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i.e. header block targets each SOAP node that assumes being ultimate SOAP receiver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default when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role </a:t>
            </a:r>
            <a:r>
              <a:rPr lang="en"/>
              <a:t>is not specified</a:t>
            </a:r>
            <a:endParaRPr/>
          </a:p>
        </p:txBody>
      </p:sp>
      <p:sp>
        <p:nvSpPr>
          <p:cNvPr id="516" name="Google Shape;51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566850" y="3110350"/>
            <a:ext cx="8010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http://www.w3.org/2003/05/soap-envelope/role/ultimateReceiver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- role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SOAP intermediary and ultimate SOAP receiver </a:t>
            </a:r>
            <a:r>
              <a:rPr lang="en">
                <a:solidFill>
                  <a:srgbClr val="FF0000"/>
                </a:solidFill>
              </a:rPr>
              <a:t>MUST </a:t>
            </a:r>
            <a:r>
              <a:rPr lang="en"/>
              <a:t>act in this role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i.e. header targets any SOAP node except initial SOAP sender</a:t>
            </a:r>
            <a:endParaRPr/>
          </a:p>
        </p:txBody>
      </p:sp>
      <p:sp>
        <p:nvSpPr>
          <p:cNvPr id="524" name="Google Shape;5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525" name="Google Shape;525;p54"/>
          <p:cNvSpPr txBox="1"/>
          <p:nvPr/>
        </p:nvSpPr>
        <p:spPr>
          <a:xfrm>
            <a:off x="566850" y="3110350"/>
            <a:ext cx="8010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http://www.w3.org/2003/05/soap-envelope/role/next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node targeting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 node is </a:t>
            </a:r>
            <a:r>
              <a:rPr lang="en">
                <a:solidFill>
                  <a:srgbClr val="FF0000"/>
                </a:solidFill>
              </a:rPr>
              <a:t>targeted </a:t>
            </a:r>
            <a:r>
              <a:rPr lang="en"/>
              <a:t>by header block iff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SOAP node assumed role = header block role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SOAP node </a:t>
            </a:r>
            <a:r>
              <a:rPr lang="en">
                <a:solidFill>
                  <a:srgbClr val="FF0000"/>
                </a:solidFill>
              </a:rPr>
              <a:t>MAY </a:t>
            </a:r>
            <a:r>
              <a:rPr lang="en"/>
              <a:t>process header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processing according to application specific rules of that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part of SOAP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 does not specify how SOAP node determines its roles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entirely application-specific task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known a priori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determined dynamically in run-time</a:t>
            </a:r>
            <a:endParaRPr/>
          </a:p>
        </p:txBody>
      </p:sp>
      <p:sp>
        <p:nvSpPr>
          <p:cNvPr id="532" name="Google Shape;53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mustUnderstand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value, default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, targeted SOAP node </a:t>
            </a:r>
            <a:r>
              <a:rPr lang="en">
                <a:solidFill>
                  <a:srgbClr val="FF0000"/>
                </a:solidFill>
              </a:rPr>
              <a:t>MUST </a:t>
            </a:r>
            <a:r>
              <a:rPr lang="en"/>
              <a:t>process header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mandatory header block</a:t>
            </a:r>
            <a:r>
              <a:rPr lang="en"/>
              <a:t> for that SOAP 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inability to process mandatory header block means that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SOAP fault is generated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code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MustUnderstand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SOAP message is not forwarded or processed any further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39" name="Google Shape;53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40" name="Google Shape;540;p56"/>
          <p:cNvSpPr txBox="1"/>
          <p:nvPr/>
        </p:nvSpPr>
        <p:spPr>
          <a:xfrm>
            <a:off x="311700" y="3238200"/>
            <a:ext cx="82296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&lt;env:Header&gt;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&lt;jj:maxTime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"10000"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xmlns:jj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"http://jenkov.com"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mustUnderstand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&lt;/env:Header&gt;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SOAP Processing Model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mustUnderstand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47" name="Google Shape;547;p57"/>
          <p:cNvSpPr txBox="1"/>
          <p:nvPr/>
        </p:nvSpPr>
        <p:spPr>
          <a:xfrm>
            <a:off x="457425" y="1132150"/>
            <a:ext cx="81624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&lt;?xml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version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encoding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&lt;env:Envelope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xmlns:env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"http://www.w3.org/2003/05/soap-envelope"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xmlns:xml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"http://www.w3.org/XML/1998/namespace"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&lt;env:Header&gt;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&lt;env:NotUnderstood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"jj:maxTime"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xmlns:jj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"http://jenkov.com"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&lt;/env:Header&gt;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&lt;env:Fault&gt;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&lt;env:Code&gt;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&lt;env:Value&gt;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env:MustUnderstand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&lt;/env:Value&gt;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&lt;/env:Code&gt;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&lt;env:Reason&gt;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&lt;env:Text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xml:lang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One or more mandatory SOAP header blocks not understood.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&lt;/env:Text&gt;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&lt;/env:Reason&gt;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&lt;/env:Fault&gt;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&lt;/env:Body&gt;</a:t>
            </a:r>
            <a:endParaRPr sz="12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&lt;/env:Envelope&gt;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Processing Model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relay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value, default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forwarding header blocks by targeted SOAP intermediaries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relayable vs. non-relayable header blocks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54" name="Google Shape;55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SOAP header blocks</a:t>
            </a:r>
            <a:endParaRPr/>
          </a:p>
        </p:txBody>
      </p:sp>
      <p:sp>
        <p:nvSpPr>
          <p:cNvPr id="560" name="Google Shape;560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determine roles of SOAP node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identify targeting header blocks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one or more mandatory header blocks are not understood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generate SOAP fault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exit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process header blocks (application specific)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sk-SK" dirty="0"/>
              <a:t>M</a:t>
            </a:r>
            <a:r>
              <a:rPr lang="en" dirty="0"/>
              <a:t>andatory</a:t>
            </a:r>
            <a:r>
              <a:rPr lang="sk-SK" dirty="0"/>
              <a:t> – </a:t>
            </a:r>
            <a:r>
              <a:rPr lang="sk-SK" dirty="0" err="1"/>
              <a:t>mustUnderstand</a:t>
            </a:r>
            <a:r>
              <a:rPr lang="sk-SK" dirty="0"/>
              <a:t>=true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optionally non-mandatory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if you are SOAP intermediary then relay header blocks</a:t>
            </a:r>
            <a:endParaRPr dirty="0"/>
          </a:p>
        </p:txBody>
      </p:sp>
      <p:sp>
        <p:nvSpPr>
          <p:cNvPr id="561" name="Google Shape;56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Relaying SOAP header blocks by intermediaries</a:t>
            </a:r>
            <a:endParaRPr/>
          </a:p>
        </p:txBody>
      </p:sp>
      <p:sp>
        <p:nvSpPr>
          <p:cNvPr id="567" name="Google Shape;56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header block targeting SOAP intermediary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processed block is </a:t>
            </a:r>
            <a:r>
              <a:rPr lang="en" b="1">
                <a:solidFill>
                  <a:srgbClr val="FF0000"/>
                </a:solidFill>
              </a:rPr>
              <a:t>removed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ignored and non-relayable block is </a:t>
            </a:r>
            <a:r>
              <a:rPr lang="en" b="1">
                <a:solidFill>
                  <a:srgbClr val="FF0000"/>
                </a:solidFill>
              </a:rPr>
              <a:t>removed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ignored and relayable block is </a:t>
            </a:r>
            <a:r>
              <a:rPr lang="en" b="1">
                <a:solidFill>
                  <a:srgbClr val="FF0000"/>
                </a:solidFill>
              </a:rPr>
              <a:t>retained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header block not targeting SOAP intermediary is </a:t>
            </a:r>
            <a:r>
              <a:rPr lang="en" b="1">
                <a:solidFill>
                  <a:srgbClr val="FF0000"/>
                </a:solidFill>
              </a:rPr>
              <a:t>retained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optionally, header blocks are added, modified or removed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+ 2. = </a:t>
            </a:r>
            <a:r>
              <a:rPr lang="en">
                <a:solidFill>
                  <a:srgbClr val="FF0000"/>
                </a:solidFill>
              </a:rPr>
              <a:t>Forwarding </a:t>
            </a:r>
            <a:r>
              <a:rPr lang="en"/>
              <a:t>SOAP intermediary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1. + 2. + 3.  = </a:t>
            </a:r>
            <a:r>
              <a:rPr lang="en">
                <a:solidFill>
                  <a:srgbClr val="FF0000"/>
                </a:solidFill>
              </a:rPr>
              <a:t>Active </a:t>
            </a:r>
            <a:r>
              <a:rPr lang="en"/>
              <a:t>SOAP intermediary</a:t>
            </a:r>
            <a:endParaRPr/>
          </a:p>
        </p:txBody>
      </p:sp>
      <p:sp>
        <p:nvSpPr>
          <p:cNvPr id="568" name="Google Shape;56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Relaying SOAP header blocks by intermediaries</a:t>
            </a:r>
            <a:endParaRPr/>
          </a:p>
        </p:txBody>
      </p:sp>
      <p:sp>
        <p:nvSpPr>
          <p:cNvPr id="574" name="Google Shape;57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575" name="Google Shape;575;p61"/>
          <p:cNvGrpSpPr/>
          <p:nvPr/>
        </p:nvGrpSpPr>
        <p:grpSpPr>
          <a:xfrm>
            <a:off x="2543939" y="1063815"/>
            <a:ext cx="2664900" cy="3744300"/>
            <a:chOff x="3131839" y="1988840"/>
            <a:chExt cx="2664900" cy="3744300"/>
          </a:xfrm>
        </p:grpSpPr>
        <p:sp>
          <p:nvSpPr>
            <p:cNvPr id="576" name="Google Shape;576;p61"/>
            <p:cNvSpPr/>
            <p:nvPr/>
          </p:nvSpPr>
          <p:spPr>
            <a:xfrm>
              <a:off x="3131839" y="1988840"/>
              <a:ext cx="2664900" cy="37443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SOAP Header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61"/>
            <p:cNvSpPr/>
            <p:nvPr/>
          </p:nvSpPr>
          <p:spPr>
            <a:xfrm>
              <a:off x="3254510" y="2348879"/>
              <a:ext cx="2419500" cy="7902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A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mustUnderstand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8" name="Google Shape;578;p61"/>
            <p:cNvSpPr/>
            <p:nvPr/>
          </p:nvSpPr>
          <p:spPr>
            <a:xfrm>
              <a:off x="3254510" y="3284982"/>
              <a:ext cx="2419500" cy="792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B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relay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9" name="Google Shape;579;p61"/>
            <p:cNvSpPr/>
            <p:nvPr/>
          </p:nvSpPr>
          <p:spPr>
            <a:xfrm>
              <a:off x="3254510" y="4221086"/>
              <a:ext cx="2419500" cy="576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C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="next"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80" name="Google Shape;580;p61"/>
            <p:cNvSpPr/>
            <p:nvPr/>
          </p:nvSpPr>
          <p:spPr>
            <a:xfrm>
              <a:off x="3257958" y="4941166"/>
              <a:ext cx="2412600" cy="576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="Log"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81" name="Google Shape;581;p61"/>
          <p:cNvSpPr/>
          <p:nvPr/>
        </p:nvSpPr>
        <p:spPr>
          <a:xfrm>
            <a:off x="311692" y="2576267"/>
            <a:ext cx="11508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Sender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82" name="Google Shape;582;p61"/>
          <p:cNvSpPr/>
          <p:nvPr/>
        </p:nvSpPr>
        <p:spPr>
          <a:xfrm>
            <a:off x="1679844" y="2576267"/>
            <a:ext cx="7200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Oriented Model - full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4" name="Google Shape;114;p17" descr="Message Oriented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438" y="987249"/>
            <a:ext cx="4634424" cy="358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1769250" y="4718725"/>
            <a:ext cx="6890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http://www.w3.org/TR/2004/NOTE-ws-arch-20040211/#message_oriented_model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Relaying SOAP header blocks by intermediaries</a:t>
            </a:r>
            <a:endParaRPr/>
          </a:p>
        </p:txBody>
      </p:sp>
      <p:sp>
        <p:nvSpPr>
          <p:cNvPr id="588" name="Google Shape;588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589" name="Google Shape;589;p62"/>
          <p:cNvGrpSpPr/>
          <p:nvPr/>
        </p:nvGrpSpPr>
        <p:grpSpPr>
          <a:xfrm>
            <a:off x="311689" y="1063815"/>
            <a:ext cx="2664900" cy="3744300"/>
            <a:chOff x="3131839" y="1988840"/>
            <a:chExt cx="2664900" cy="3744300"/>
          </a:xfrm>
        </p:grpSpPr>
        <p:sp>
          <p:nvSpPr>
            <p:cNvPr id="590" name="Google Shape;590;p62"/>
            <p:cNvSpPr/>
            <p:nvPr/>
          </p:nvSpPr>
          <p:spPr>
            <a:xfrm>
              <a:off x="3131839" y="1988840"/>
              <a:ext cx="2664900" cy="37443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SOAP Header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3254510" y="2348879"/>
              <a:ext cx="2419500" cy="7902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A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mustUnderstand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2" name="Google Shape;592;p62"/>
            <p:cNvSpPr/>
            <p:nvPr/>
          </p:nvSpPr>
          <p:spPr>
            <a:xfrm>
              <a:off x="3254510" y="3284982"/>
              <a:ext cx="2419500" cy="792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B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relay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3" name="Google Shape;593;p62"/>
            <p:cNvSpPr/>
            <p:nvPr/>
          </p:nvSpPr>
          <p:spPr>
            <a:xfrm>
              <a:off x="3254510" y="4221086"/>
              <a:ext cx="2419500" cy="576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C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="next"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4" name="Google Shape;594;p62"/>
            <p:cNvSpPr/>
            <p:nvPr/>
          </p:nvSpPr>
          <p:spPr>
            <a:xfrm>
              <a:off x="3257958" y="4941166"/>
              <a:ext cx="2412600" cy="576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="Log"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595" name="Google Shape;595;p62"/>
          <p:cNvGrpSpPr/>
          <p:nvPr/>
        </p:nvGrpSpPr>
        <p:grpSpPr>
          <a:xfrm>
            <a:off x="6167389" y="1063815"/>
            <a:ext cx="2664900" cy="3744300"/>
            <a:chOff x="3131839" y="1988840"/>
            <a:chExt cx="2664900" cy="3744300"/>
          </a:xfrm>
        </p:grpSpPr>
        <p:sp>
          <p:nvSpPr>
            <p:cNvPr id="596" name="Google Shape;596;p62"/>
            <p:cNvSpPr/>
            <p:nvPr/>
          </p:nvSpPr>
          <p:spPr>
            <a:xfrm>
              <a:off x="3131839" y="1988840"/>
              <a:ext cx="2664900" cy="37443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SOAP Header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62"/>
            <p:cNvSpPr/>
            <p:nvPr/>
          </p:nvSpPr>
          <p:spPr>
            <a:xfrm>
              <a:off x="3254510" y="3284982"/>
              <a:ext cx="2419500" cy="792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B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relay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8" name="Google Shape;598;p62"/>
            <p:cNvSpPr/>
            <p:nvPr/>
          </p:nvSpPr>
          <p:spPr>
            <a:xfrm>
              <a:off x="3257958" y="4941166"/>
              <a:ext cx="2412600" cy="576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="Log"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99" name="Google Shape;599;p62"/>
          <p:cNvSpPr/>
          <p:nvPr/>
        </p:nvSpPr>
        <p:spPr>
          <a:xfrm>
            <a:off x="3760962" y="1851634"/>
            <a:ext cx="16221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Forwarding</a:t>
            </a:r>
            <a:endParaRPr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Intermediary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0" name="Google Shape;600;p62"/>
          <p:cNvSpPr/>
          <p:nvPr/>
        </p:nvSpPr>
        <p:spPr>
          <a:xfrm>
            <a:off x="3760962" y="2490764"/>
            <a:ext cx="1622100" cy="764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roles: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Annotate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next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01" name="Google Shape;601;p62"/>
          <p:cNvSpPr/>
          <p:nvPr/>
        </p:nvSpPr>
        <p:spPr>
          <a:xfrm>
            <a:off x="3760962" y="3255604"/>
            <a:ext cx="1622100" cy="764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ignores: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Header Block B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02" name="Google Shape;602;p62"/>
          <p:cNvSpPr/>
          <p:nvPr/>
        </p:nvSpPr>
        <p:spPr>
          <a:xfrm>
            <a:off x="3008774" y="2490768"/>
            <a:ext cx="7200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62"/>
          <p:cNvSpPr/>
          <p:nvPr/>
        </p:nvSpPr>
        <p:spPr>
          <a:xfrm>
            <a:off x="5415224" y="2490768"/>
            <a:ext cx="7200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Relaying SOAP header blocks by intermediaries</a:t>
            </a:r>
            <a:endParaRPr/>
          </a:p>
        </p:txBody>
      </p:sp>
      <p:sp>
        <p:nvSpPr>
          <p:cNvPr id="609" name="Google Shape;60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pSp>
        <p:nvGrpSpPr>
          <p:cNvPr id="610" name="Google Shape;610;p63"/>
          <p:cNvGrpSpPr/>
          <p:nvPr/>
        </p:nvGrpSpPr>
        <p:grpSpPr>
          <a:xfrm>
            <a:off x="311689" y="1063815"/>
            <a:ext cx="2664900" cy="3744300"/>
            <a:chOff x="3131839" y="1988840"/>
            <a:chExt cx="2664900" cy="3744300"/>
          </a:xfrm>
        </p:grpSpPr>
        <p:sp>
          <p:nvSpPr>
            <p:cNvPr id="611" name="Google Shape;611;p63"/>
            <p:cNvSpPr/>
            <p:nvPr/>
          </p:nvSpPr>
          <p:spPr>
            <a:xfrm>
              <a:off x="3131839" y="1988840"/>
              <a:ext cx="2664900" cy="37443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SOAP Header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3254510" y="2348879"/>
              <a:ext cx="2419500" cy="7902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A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mustUnderstand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3" name="Google Shape;613;p63"/>
            <p:cNvSpPr/>
            <p:nvPr/>
          </p:nvSpPr>
          <p:spPr>
            <a:xfrm>
              <a:off x="3254510" y="3284982"/>
              <a:ext cx="2419500" cy="792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B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relay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4" name="Google Shape;614;p63"/>
            <p:cNvSpPr/>
            <p:nvPr/>
          </p:nvSpPr>
          <p:spPr>
            <a:xfrm>
              <a:off x="3254510" y="4221086"/>
              <a:ext cx="2419500" cy="576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C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="next"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5" name="Google Shape;615;p63"/>
            <p:cNvSpPr/>
            <p:nvPr/>
          </p:nvSpPr>
          <p:spPr>
            <a:xfrm>
              <a:off x="3257958" y="4941166"/>
              <a:ext cx="2412600" cy="576300"/>
            </a:xfrm>
            <a:prstGeom prst="rect">
              <a:avLst/>
            </a:prstGeom>
            <a:solidFill>
              <a:srgbClr val="FF3300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="Log"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616" name="Google Shape;616;p63"/>
          <p:cNvGrpSpPr/>
          <p:nvPr/>
        </p:nvGrpSpPr>
        <p:grpSpPr>
          <a:xfrm>
            <a:off x="6167389" y="1063815"/>
            <a:ext cx="2664900" cy="3744300"/>
            <a:chOff x="3131839" y="1988840"/>
            <a:chExt cx="2664900" cy="3744300"/>
          </a:xfrm>
        </p:grpSpPr>
        <p:sp>
          <p:nvSpPr>
            <p:cNvPr id="617" name="Google Shape;617;p63"/>
            <p:cNvSpPr/>
            <p:nvPr/>
          </p:nvSpPr>
          <p:spPr>
            <a:xfrm>
              <a:off x="3131839" y="1988840"/>
              <a:ext cx="2664900" cy="3744300"/>
            </a:xfrm>
            <a:prstGeom prst="rect">
              <a:avLst/>
            </a:prstGeom>
            <a:solidFill>
              <a:srgbClr val="90C63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SOAP Header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63"/>
            <p:cNvSpPr/>
            <p:nvPr/>
          </p:nvSpPr>
          <p:spPr>
            <a:xfrm>
              <a:off x="3254510" y="3284982"/>
              <a:ext cx="2419500" cy="792300"/>
            </a:xfrm>
            <a:prstGeom prst="rect">
              <a:avLst/>
            </a:prstGeom>
            <a:solidFill>
              <a:srgbClr val="F4CCCC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B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="Annotate"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relay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="true"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3257958" y="4941166"/>
              <a:ext cx="2412600" cy="576300"/>
            </a:xfrm>
            <a:prstGeom prst="rect">
              <a:avLst/>
            </a:prstGeom>
            <a:solidFill>
              <a:srgbClr val="F4CCCC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</a:rPr>
                <a:t>Header Block 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role</a:t>
              </a:r>
              <a:r>
                <a:rPr lang="en" sz="14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="Log"</a:t>
              </a:r>
              <a:endParaRPr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20" name="Google Shape;620;p63"/>
          <p:cNvSpPr/>
          <p:nvPr/>
        </p:nvSpPr>
        <p:spPr>
          <a:xfrm>
            <a:off x="3760962" y="1851634"/>
            <a:ext cx="1622100" cy="647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Active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Intermediary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1" name="Google Shape;621;p63"/>
          <p:cNvSpPr/>
          <p:nvPr/>
        </p:nvSpPr>
        <p:spPr>
          <a:xfrm>
            <a:off x="3760962" y="2490764"/>
            <a:ext cx="1622100" cy="764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roles: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Annotate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next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22" name="Google Shape;622;p63"/>
          <p:cNvSpPr/>
          <p:nvPr/>
        </p:nvSpPr>
        <p:spPr>
          <a:xfrm>
            <a:off x="3760962" y="3255604"/>
            <a:ext cx="1622100" cy="764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ignores: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Header Block B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23" name="Google Shape;623;p63"/>
          <p:cNvSpPr/>
          <p:nvPr/>
        </p:nvSpPr>
        <p:spPr>
          <a:xfrm>
            <a:off x="3008774" y="2490768"/>
            <a:ext cx="7200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63"/>
          <p:cNvSpPr/>
          <p:nvPr/>
        </p:nvSpPr>
        <p:spPr>
          <a:xfrm>
            <a:off x="5415224" y="2490768"/>
            <a:ext cx="720000" cy="64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63"/>
          <p:cNvSpPr/>
          <p:nvPr/>
        </p:nvSpPr>
        <p:spPr>
          <a:xfrm>
            <a:off x="6290093" y="3255610"/>
            <a:ext cx="2419500" cy="5763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Header Block E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role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="next"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63"/>
          <p:cNvSpPr/>
          <p:nvPr/>
        </p:nvSpPr>
        <p:spPr>
          <a:xfrm>
            <a:off x="6290110" y="1464429"/>
            <a:ext cx="2419500" cy="7902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Header Block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role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="Annotate"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mustUnderstand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="true"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Header and SOAP Body revisited</a:t>
            </a:r>
            <a:endParaRPr/>
          </a:p>
        </p:txBody>
      </p:sp>
      <p:sp>
        <p:nvSpPr>
          <p:cNvPr id="632" name="Google Shape;63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information should be part of header and what should be placed in body?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made during application design</a:t>
            </a:r>
            <a:endParaRPr/>
          </a:p>
        </p:txBody>
      </p:sp>
      <p:sp>
        <p:nvSpPr>
          <p:cNvPr id="633" name="Google Shape;63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aphicFrame>
        <p:nvGraphicFramePr>
          <p:cNvPr id="634" name="Google Shape;634;p64"/>
          <p:cNvGraphicFramePr/>
          <p:nvPr/>
        </p:nvGraphicFramePr>
        <p:xfrm>
          <a:off x="395536" y="2175486"/>
          <a:ext cx="8256250" cy="2072660"/>
        </p:xfrm>
        <a:graphic>
          <a:graphicData uri="http://schemas.openxmlformats.org/drawingml/2006/table">
            <a:tbl>
              <a:tblPr firstRow="1" bandRow="1">
                <a:noFill/>
                <a:tableStyleId>{3B58AE62-B90B-4563-86DC-2A4EB6610E0D}</a:tableStyleId>
              </a:tblPr>
              <a:tblGrid>
                <a:gridCol w="412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Body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3429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may be processed and updated by SOAP intermediaries</a:t>
                      </a:r>
                      <a:br>
                        <a:rPr lang="en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SOAP intermediaries provide value-added services based on header blocks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content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processed only by ultimate SOAP receiver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342900" marR="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must be understood by ultimate SOAP receiver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RPC-style web services</a:t>
            </a:r>
            <a:endParaRPr/>
          </a:p>
        </p:txBody>
      </p:sp>
      <p:sp>
        <p:nvSpPr>
          <p:cNvPr id="640" name="Google Shape;640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 service appears as remote object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request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method call with name and set of typed arguments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response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return value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automatic serialization/deserialization of method calls and return values</a:t>
            </a:r>
            <a:endParaRPr/>
          </a:p>
        </p:txBody>
      </p:sp>
      <p:sp>
        <p:nvSpPr>
          <p:cNvPr id="641" name="Google Shape;641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642" name="Google Shape;642;p6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tightly coupled client and service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hard-coded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synchronous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for exposing software components as web services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servlets, Java RMI objects,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</a:t>
            </a:r>
            <a:r>
              <a:rPr lang="en">
                <a:solidFill>
                  <a:srgbClr val="FF0000"/>
                </a:solidFill>
              </a:rPr>
              <a:t>natively DO NOT exchange XML data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RPC-style web service example</a:t>
            </a:r>
            <a:endParaRPr/>
          </a:p>
        </p:txBody>
      </p:sp>
      <p:sp>
        <p:nvSpPr>
          <p:cNvPr id="648" name="Google Shape;648;p66"/>
          <p:cNvSpPr txBox="1">
            <a:spLocks noGrp="1"/>
          </p:cNvSpPr>
          <p:nvPr>
            <p:ph type="body" idx="1"/>
          </p:nvPr>
        </p:nvSpPr>
        <p:spPr>
          <a:xfrm>
            <a:off x="4954375" y="863550"/>
            <a:ext cx="3999900" cy="22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com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jakubklimek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nswi145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jws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WebMethod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jws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WebService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jws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soap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SOAPBinding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jws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soap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SOAPBinding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@WebService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@SOAPBinding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style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Style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RPC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UC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@WebMethod 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c2f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degrees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650" name="Google Shape;650;p66"/>
          <p:cNvSpPr txBox="1">
            <a:spLocks noGrp="1"/>
          </p:cNvSpPr>
          <p:nvPr>
            <p:ph type="body" idx="2"/>
          </p:nvPr>
        </p:nvSpPr>
        <p:spPr>
          <a:xfrm>
            <a:off x="311700" y="1871425"/>
            <a:ext cx="8160900" cy="29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com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jakubklimek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nswi145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net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QName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com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jakubklimek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nswi145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UC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SimpleClient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Exception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URL url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URL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u="sng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http://127.0.0.1:8000/UC?wsdl</a:t>
            </a:r>
            <a:r>
              <a:rPr lang="en" sz="12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QName qname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QName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u="sng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http://nswi145.jakubklimek.com/</a:t>
            </a:r>
            <a:r>
              <a:rPr lang="en" sz="12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"UCImplService"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Service service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Service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qname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UC convertor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service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getPort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UC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System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convertor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c2f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66"/>
          <p:cNvSpPr txBox="1"/>
          <p:nvPr/>
        </p:nvSpPr>
        <p:spPr>
          <a:xfrm>
            <a:off x="5783900" y="39645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Interface</a:t>
            </a:r>
            <a:endParaRPr/>
          </a:p>
        </p:txBody>
      </p:sp>
      <p:sp>
        <p:nvSpPr>
          <p:cNvPr id="652" name="Google Shape;652;p66"/>
          <p:cNvSpPr txBox="1"/>
          <p:nvPr/>
        </p:nvSpPr>
        <p:spPr>
          <a:xfrm>
            <a:off x="311700" y="12987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Client</a:t>
            </a:r>
            <a:endParaRPr/>
          </a:p>
        </p:txBody>
      </p:sp>
      <p:sp>
        <p:nvSpPr>
          <p:cNvPr id="653" name="Google Shape;653;p66"/>
          <p:cNvSpPr/>
          <p:nvPr/>
        </p:nvSpPr>
        <p:spPr>
          <a:xfrm rot="10800000">
            <a:off x="3970375" y="4086925"/>
            <a:ext cx="2222400" cy="5763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RPC-style web service example</a:t>
            </a:r>
            <a:endParaRPr/>
          </a:p>
        </p:txBody>
      </p:sp>
      <p:sp>
        <p:nvSpPr>
          <p:cNvPr id="659" name="Google Shape;659;p67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23250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convertor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c2f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660" name="Google Shape;660;p67"/>
          <p:cNvSpPr txBox="1">
            <a:spLocks noGrp="1"/>
          </p:cNvSpPr>
          <p:nvPr>
            <p:ph type="body" idx="2"/>
          </p:nvPr>
        </p:nvSpPr>
        <p:spPr>
          <a:xfrm>
            <a:off x="2636700" y="1132275"/>
            <a:ext cx="619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&lt;soapenv:Envelope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xmlns:soapenv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http://schemas.xmlsoap.org/soap/envelope/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xmlns:nsw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http://nswi145.jakubklimek.com/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&lt;soapenv:Header/&gt;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&lt;soapenv:Body&gt;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&lt;nsw:c2f&gt;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&lt;arg0&gt;</a:t>
            </a: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&lt;/arg0&gt;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&lt;/nsw:c2f&gt;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&lt;/soapenv:Body&gt;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&lt;/soapenv:Envelope&gt;</a:t>
            </a:r>
            <a:endParaRPr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61" name="Google Shape;66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662" name="Google Shape;662;p67"/>
          <p:cNvSpPr/>
          <p:nvPr/>
        </p:nvSpPr>
        <p:spPr>
          <a:xfrm rot="10800000">
            <a:off x="2317400" y="2701350"/>
            <a:ext cx="619500" cy="5763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67"/>
          <p:cNvSpPr/>
          <p:nvPr/>
        </p:nvSpPr>
        <p:spPr>
          <a:xfrm rot="10800000">
            <a:off x="7979250" y="2701350"/>
            <a:ext cx="619500" cy="5763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RPC-style web service example</a:t>
            </a:r>
            <a:endParaRPr/>
          </a:p>
        </p:txBody>
      </p:sp>
      <p:sp>
        <p:nvSpPr>
          <p:cNvPr id="669" name="Google Shape;669;p68"/>
          <p:cNvSpPr txBox="1">
            <a:spLocks noGrp="1"/>
          </p:cNvSpPr>
          <p:nvPr>
            <p:ph type="body" idx="2"/>
          </p:nvPr>
        </p:nvSpPr>
        <p:spPr>
          <a:xfrm>
            <a:off x="3893200" y="1246825"/>
            <a:ext cx="431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com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jakubklimek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nswi145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jws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WebService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@WebService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endpointInterface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"com.jakubklimek.nswi145.UC"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UCImpl </a:t>
            </a: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UC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c2f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degrees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	     </a:t>
            </a: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degrees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9.0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671" name="Google Shape;671;p68"/>
          <p:cNvSpPr txBox="1">
            <a:spLocks noGrp="1"/>
          </p:cNvSpPr>
          <p:nvPr>
            <p:ph type="body" idx="2"/>
          </p:nvPr>
        </p:nvSpPr>
        <p:spPr>
          <a:xfrm>
            <a:off x="311700" y="1246825"/>
            <a:ext cx="438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&lt;soapenv:Envelope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xmlns:soapenv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xmlns:nsw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http://nswi145.jakubklimek.com/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&lt;soapenv:Header/&gt;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&lt;soapenv:Body&gt;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&lt;nsw:c2f&gt;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&lt;arg0&gt;</a:t>
            </a: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&lt;/arg0&gt;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&lt;/nsw:c2f&gt;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&lt;/soapenv:Body&gt;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&lt;/soapenv:Envelope&gt;</a:t>
            </a:r>
            <a:endParaRPr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72" name="Google Shape;672;p68"/>
          <p:cNvSpPr/>
          <p:nvPr/>
        </p:nvSpPr>
        <p:spPr>
          <a:xfrm rot="10800000">
            <a:off x="3052025" y="3131000"/>
            <a:ext cx="619500" cy="5763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8"/>
          <p:cNvSpPr txBox="1"/>
          <p:nvPr/>
        </p:nvSpPr>
        <p:spPr>
          <a:xfrm>
            <a:off x="5668650" y="77577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Server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RPC-style web service example</a:t>
            </a:r>
            <a:endParaRPr/>
          </a:p>
        </p:txBody>
      </p:sp>
      <p:sp>
        <p:nvSpPr>
          <p:cNvPr id="679" name="Google Shape;679;p69"/>
          <p:cNvSpPr txBox="1">
            <a:spLocks noGrp="1"/>
          </p:cNvSpPr>
          <p:nvPr>
            <p:ph type="body" idx="2"/>
          </p:nvPr>
        </p:nvSpPr>
        <p:spPr>
          <a:xfrm>
            <a:off x="311700" y="1488775"/>
            <a:ext cx="431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com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jakubklimek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nswi145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javax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jws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WebService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@WebService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endpointInterface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"com.jakubklimek.nswi145.UC"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UCImpl </a:t>
            </a: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UC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c2f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degrees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	     </a:t>
            </a:r>
            <a:r>
              <a:rPr lang="en" b="1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degrees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9.0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5.0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00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681" name="Google Shape;681;p69"/>
          <p:cNvSpPr txBox="1"/>
          <p:nvPr/>
        </p:nvSpPr>
        <p:spPr>
          <a:xfrm>
            <a:off x="2087150" y="10177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Server</a:t>
            </a:r>
            <a:endParaRPr/>
          </a:p>
        </p:txBody>
      </p:sp>
      <p:sp>
        <p:nvSpPr>
          <p:cNvPr id="682" name="Google Shape;682;p69"/>
          <p:cNvSpPr txBox="1"/>
          <p:nvPr/>
        </p:nvSpPr>
        <p:spPr>
          <a:xfrm>
            <a:off x="4505550" y="1706875"/>
            <a:ext cx="4515600" cy="3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&lt;S:Envelope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&lt;ns2:c2fResponse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xmlns:ns2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"http://nswi145.jakubklimek.com/"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&lt;return&gt;</a:t>
            </a: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98.6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&lt;/return&gt;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&lt;/ns2:c2fResponse&gt;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&lt;/S:Envelope&gt;</a:t>
            </a:r>
            <a:endParaRPr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69"/>
          <p:cNvSpPr/>
          <p:nvPr/>
        </p:nvSpPr>
        <p:spPr>
          <a:xfrm rot="10800000">
            <a:off x="4329425" y="2908825"/>
            <a:ext cx="619500" cy="5763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RPC-style web service example</a:t>
            </a:r>
            <a:endParaRPr/>
          </a:p>
        </p:txBody>
      </p:sp>
      <p:sp>
        <p:nvSpPr>
          <p:cNvPr id="689" name="Google Shape;68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690" name="Google Shape;690;p70"/>
          <p:cNvSpPr txBox="1"/>
          <p:nvPr/>
        </p:nvSpPr>
        <p:spPr>
          <a:xfrm>
            <a:off x="311700" y="1597825"/>
            <a:ext cx="4515600" cy="31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&lt;S:Envelope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&lt;S:Body&gt;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&lt;ns2:c2fResponse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xmlns:ns2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"http://nswi145.jakubklimek.com/"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&lt;return&gt;</a:t>
            </a: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98.6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&lt;/return&gt;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&lt;/ns2:c2fResponse&gt;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&lt;/S:Body&gt;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&lt;/S:Envelope&gt;</a:t>
            </a:r>
            <a:endParaRPr>
              <a:solidFill>
                <a:srgbClr val="8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70"/>
          <p:cNvSpPr/>
          <p:nvPr/>
        </p:nvSpPr>
        <p:spPr>
          <a:xfrm rot="10800000">
            <a:off x="4644550" y="3122300"/>
            <a:ext cx="619500" cy="576300"/>
          </a:xfrm>
          <a:prstGeom prst="lef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70"/>
          <p:cNvSpPr txBox="1"/>
          <p:nvPr/>
        </p:nvSpPr>
        <p:spPr>
          <a:xfrm>
            <a:off x="5472450" y="3006250"/>
            <a:ext cx="30000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convertor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c2f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FF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37</a:t>
            </a: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1">
                <a:solidFill>
                  <a:srgbClr val="000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3" name="Google Shape;693;p70"/>
          <p:cNvSpPr txBox="1"/>
          <p:nvPr/>
        </p:nvSpPr>
        <p:spPr>
          <a:xfrm>
            <a:off x="5472450" y="1796825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</a:rPr>
              <a:t>Client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Document-style web service</a:t>
            </a:r>
            <a:endParaRPr/>
          </a:p>
        </p:txBody>
      </p:sp>
      <p:sp>
        <p:nvSpPr>
          <p:cNvPr id="699" name="Google Shape;699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exchanging any documents (any information)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encoded in XML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automatic serialization/deserialization of documents in XML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exchanged documents are </a:t>
            </a:r>
            <a:r>
              <a:rPr lang="en">
                <a:solidFill>
                  <a:srgbClr val="FF0000"/>
                </a:solidFill>
              </a:rPr>
              <a:t>primarily encoded in XML</a:t>
            </a:r>
            <a:r>
              <a:rPr lang="en"/>
              <a:t> by application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closer to real-world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between real-world "components" instead of software components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asynchronous</a:t>
            </a:r>
            <a:endParaRPr/>
          </a:p>
        </p:txBody>
      </p:sp>
      <p:sp>
        <p:nvSpPr>
          <p:cNvPr id="700" name="Google Shape;700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Oriented Model - simplified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Policy Model focuses on constraints on the behavior of agents and services.</a:t>
            </a:r>
            <a:endParaRPr sz="1400"/>
          </a:p>
        </p:txBody>
      </p:sp>
      <p:sp>
        <p:nvSpPr>
          <p:cNvPr id="123" name="Google Shape;123;p18"/>
          <p:cNvSpPr/>
          <p:nvPr/>
        </p:nvSpPr>
        <p:spPr>
          <a:xfrm>
            <a:off x="863567" y="4040178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Agent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635875" y="2888050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Policy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904127" y="1663914"/>
            <a:ext cx="2376300" cy="9318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Person or organization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863567" y="1663914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Action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192159" y="4040178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Resource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128" name="Google Shape;128;p18"/>
          <p:cNvCxnSpPr>
            <a:stCxn id="124" idx="1"/>
            <a:endCxn id="126" idx="5"/>
          </p:cNvCxnSpPr>
          <p:nvPr/>
        </p:nvCxnSpPr>
        <p:spPr>
          <a:xfrm rot="10800000">
            <a:off x="2400123" y="2462924"/>
            <a:ext cx="1499400" cy="562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9" name="Google Shape;129;p18"/>
          <p:cNvCxnSpPr>
            <a:stCxn id="123" idx="7"/>
            <a:endCxn id="124" idx="3"/>
          </p:cNvCxnSpPr>
          <p:nvPr/>
        </p:nvCxnSpPr>
        <p:spPr>
          <a:xfrm rot="10800000" flipH="1">
            <a:off x="2400219" y="3687052"/>
            <a:ext cx="1499400" cy="490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30" name="Google Shape;130;p18"/>
          <p:cNvCxnSpPr>
            <a:stCxn id="125" idx="3"/>
            <a:endCxn id="124" idx="7"/>
          </p:cNvCxnSpPr>
          <p:nvPr/>
        </p:nvCxnSpPr>
        <p:spPr>
          <a:xfrm flipH="1">
            <a:off x="5172428" y="2459255"/>
            <a:ext cx="1079700" cy="5658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31" name="Google Shape;131;p18"/>
          <p:cNvCxnSpPr>
            <a:stCxn id="124" idx="5"/>
            <a:endCxn id="127" idx="1"/>
          </p:cNvCxnSpPr>
          <p:nvPr/>
        </p:nvCxnSpPr>
        <p:spPr>
          <a:xfrm>
            <a:off x="5172527" y="3686976"/>
            <a:ext cx="1283400" cy="490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2" name="Google Shape;132;p18"/>
          <p:cNvSpPr txBox="1"/>
          <p:nvPr/>
        </p:nvSpPr>
        <p:spPr>
          <a:xfrm>
            <a:off x="4896015" y="3948425"/>
            <a:ext cx="1296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about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436074" y="2734161"/>
            <a:ext cx="1188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establishes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303727" y="2724289"/>
            <a:ext cx="1080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about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555755" y="3794536"/>
            <a:ext cx="1080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subject to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Advantages - Modularity</a:t>
            </a:r>
            <a:endParaRPr/>
          </a:p>
        </p:txBody>
      </p:sp>
      <p:sp>
        <p:nvSpPr>
          <p:cNvPr id="706" name="Google Shape;70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707" name="Google Shape;707;p72"/>
          <p:cNvSpPr/>
          <p:nvPr/>
        </p:nvSpPr>
        <p:spPr>
          <a:xfrm>
            <a:off x="311688" y="966775"/>
            <a:ext cx="3384600" cy="40338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SOAP Envelope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708" name="Google Shape;708;p72"/>
          <p:cNvSpPr/>
          <p:nvPr/>
        </p:nvSpPr>
        <p:spPr>
          <a:xfrm>
            <a:off x="454563" y="1398575"/>
            <a:ext cx="3097200" cy="17289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Header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09" name="Google Shape;709;p72"/>
          <p:cNvSpPr/>
          <p:nvPr/>
        </p:nvSpPr>
        <p:spPr>
          <a:xfrm>
            <a:off x="454563" y="3271825"/>
            <a:ext cx="3097200" cy="1655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Body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0" name="Google Shape;710;p72"/>
          <p:cNvSpPr/>
          <p:nvPr/>
        </p:nvSpPr>
        <p:spPr>
          <a:xfrm>
            <a:off x="598951" y="1865300"/>
            <a:ext cx="2808300" cy="4335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Header Block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1" name="Google Shape;711;p72"/>
          <p:cNvSpPr/>
          <p:nvPr/>
        </p:nvSpPr>
        <p:spPr>
          <a:xfrm>
            <a:off x="6817488" y="1392288"/>
            <a:ext cx="1943100" cy="6477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Digital signature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library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12" name="Google Shape;712;p72"/>
          <p:cNvCxnSpPr>
            <a:stCxn id="710" idx="3"/>
            <a:endCxn id="711" idx="1"/>
          </p:cNvCxnSpPr>
          <p:nvPr/>
        </p:nvCxnSpPr>
        <p:spPr>
          <a:xfrm rot="10800000" flipH="1">
            <a:off x="3407251" y="1716050"/>
            <a:ext cx="3410100" cy="366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3" name="Google Shape;713;p72"/>
          <p:cNvSpPr txBox="1"/>
          <p:nvPr/>
        </p:nvSpPr>
        <p:spPr>
          <a:xfrm>
            <a:off x="3786125" y="966775"/>
            <a:ext cx="4315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http://digsig.com/standard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72"/>
          <p:cNvSpPr/>
          <p:nvPr/>
        </p:nvSpPr>
        <p:spPr>
          <a:xfrm>
            <a:off x="598951" y="2405050"/>
            <a:ext cx="2808300" cy="4335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Header Block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5" name="Google Shape;715;p72"/>
          <p:cNvSpPr/>
          <p:nvPr/>
        </p:nvSpPr>
        <p:spPr>
          <a:xfrm>
            <a:off x="6889188" y="2659825"/>
            <a:ext cx="1943100" cy="6477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Transactions 1.0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library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16" name="Google Shape;716;p72"/>
          <p:cNvSpPr/>
          <p:nvPr/>
        </p:nvSpPr>
        <p:spPr>
          <a:xfrm>
            <a:off x="6467700" y="4068863"/>
            <a:ext cx="1943100" cy="6477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Transactions 2.0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library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17" name="Google Shape;717;p72"/>
          <p:cNvCxnSpPr>
            <a:stCxn id="714" idx="3"/>
            <a:endCxn id="715" idx="1"/>
          </p:cNvCxnSpPr>
          <p:nvPr/>
        </p:nvCxnSpPr>
        <p:spPr>
          <a:xfrm>
            <a:off x="3407251" y="2621800"/>
            <a:ext cx="3481800" cy="361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72"/>
          <p:cNvCxnSpPr>
            <a:stCxn id="714" idx="3"/>
            <a:endCxn id="716" idx="1"/>
          </p:cNvCxnSpPr>
          <p:nvPr/>
        </p:nvCxnSpPr>
        <p:spPr>
          <a:xfrm>
            <a:off x="3407251" y="2621800"/>
            <a:ext cx="3060300" cy="1770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9" name="Google Shape;719;p72"/>
          <p:cNvSpPr txBox="1"/>
          <p:nvPr/>
        </p:nvSpPr>
        <p:spPr>
          <a:xfrm>
            <a:off x="4020350" y="2174138"/>
            <a:ext cx="455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http://thirdparty.com/ws-trans1-0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72"/>
          <p:cNvSpPr txBox="1"/>
          <p:nvPr/>
        </p:nvSpPr>
        <p:spPr>
          <a:xfrm>
            <a:off x="4109102" y="3502713"/>
            <a:ext cx="4651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http://fourthparty.com/ws-trans2-0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726" name="Google Shape;726;p73"/>
          <p:cNvSpPr/>
          <p:nvPr/>
        </p:nvSpPr>
        <p:spPr>
          <a:xfrm>
            <a:off x="311688" y="1017725"/>
            <a:ext cx="3384600" cy="40338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</a:rPr>
              <a:t>SOAP Envelope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727" name="Google Shape;727;p73"/>
          <p:cNvSpPr/>
          <p:nvPr/>
        </p:nvSpPr>
        <p:spPr>
          <a:xfrm>
            <a:off x="454563" y="1449525"/>
            <a:ext cx="3097200" cy="17289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Header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8" name="Google Shape;728;p73"/>
          <p:cNvSpPr/>
          <p:nvPr/>
        </p:nvSpPr>
        <p:spPr>
          <a:xfrm>
            <a:off x="454563" y="3322775"/>
            <a:ext cx="3097200" cy="1655700"/>
          </a:xfrm>
          <a:prstGeom prst="rect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SOAP Body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9" name="Google Shape;729;p73"/>
          <p:cNvSpPr/>
          <p:nvPr/>
        </p:nvSpPr>
        <p:spPr>
          <a:xfrm>
            <a:off x="598951" y="3754575"/>
            <a:ext cx="2808300" cy="1079700"/>
          </a:xfrm>
          <a:prstGeom prst="rect">
            <a:avLst/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Message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0" name="Google Shape;730;p73"/>
          <p:cNvSpPr/>
          <p:nvPr/>
        </p:nvSpPr>
        <p:spPr>
          <a:xfrm>
            <a:off x="6482325" y="1778438"/>
            <a:ext cx="2400900" cy="6477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PayPalAPI v 1.0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library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1" name="Google Shape;731;p73"/>
          <p:cNvSpPr/>
          <p:nvPr/>
        </p:nvSpPr>
        <p:spPr>
          <a:xfrm>
            <a:off x="6482325" y="3254813"/>
            <a:ext cx="2400900" cy="6477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PayPalAPI v 1.1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library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732" name="Google Shape;732;p73"/>
          <p:cNvCxnSpPr>
            <a:stCxn id="729" idx="3"/>
            <a:endCxn id="731" idx="1"/>
          </p:cNvCxnSpPr>
          <p:nvPr/>
        </p:nvCxnSpPr>
        <p:spPr>
          <a:xfrm rot="10800000" flipH="1">
            <a:off x="3407251" y="3578625"/>
            <a:ext cx="3075000" cy="715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33" name="Google Shape;733;p73"/>
          <p:cNvSpPr txBox="1"/>
          <p:nvPr/>
        </p:nvSpPr>
        <p:spPr>
          <a:xfrm>
            <a:off x="4227525" y="4192863"/>
            <a:ext cx="2160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urn:ebay:api: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PayPalAPI11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4" name="Google Shape;734;p73"/>
          <p:cNvCxnSpPr>
            <a:stCxn id="729" idx="3"/>
            <a:endCxn id="730" idx="1"/>
          </p:cNvCxnSpPr>
          <p:nvPr/>
        </p:nvCxnSpPr>
        <p:spPr>
          <a:xfrm rot="10800000" flipH="1">
            <a:off x="3407251" y="2102325"/>
            <a:ext cx="3075000" cy="2192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35" name="Google Shape;735;p73"/>
          <p:cNvSpPr txBox="1"/>
          <p:nvPr/>
        </p:nvSpPr>
        <p:spPr>
          <a:xfrm>
            <a:off x="3936750" y="1977463"/>
            <a:ext cx="2160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urn:ebay:api: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PayPalAPI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7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Advantages - Modularity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1.1 vs. SOAP 1.2 - Header attributes</a:t>
            </a:r>
            <a:endParaRPr/>
          </a:p>
        </p:txBody>
      </p:sp>
      <p:sp>
        <p:nvSpPr>
          <p:cNvPr id="742" name="Google Shape;742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Differences in header attributes:</a:t>
            </a:r>
            <a:endParaRPr/>
          </a:p>
        </p:txBody>
      </p:sp>
      <p:sp>
        <p:nvSpPr>
          <p:cNvPr id="743" name="Google Shape;74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aphicFrame>
        <p:nvGraphicFramePr>
          <p:cNvPr id="744" name="Google Shape;744;p74"/>
          <p:cNvGraphicFramePr/>
          <p:nvPr/>
        </p:nvGraphicFramePr>
        <p:xfrm>
          <a:off x="395650" y="1862950"/>
          <a:ext cx="8436650" cy="1907100"/>
        </p:xfrm>
        <a:graphic>
          <a:graphicData uri="http://schemas.openxmlformats.org/drawingml/2006/table">
            <a:tbl>
              <a:tblPr>
                <a:noFill/>
                <a:tableStyleId>{98891B40-0B36-4819-BC97-0CFE312AB9BE}</a:tableStyleId>
              </a:tblPr>
              <a:tblGrid>
                <a:gridCol w="421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SOAP 1.1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SOAP 1.2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mustUnderstand=1/0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mustUnderstand=true/false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relay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1.1 vs. SOAP 1.2 - Fault</a:t>
            </a:r>
            <a:endParaRPr/>
          </a:p>
        </p:txBody>
      </p:sp>
      <p:sp>
        <p:nvSpPr>
          <p:cNvPr id="750" name="Google Shape;750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Different element names in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Fault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graphicFrame>
        <p:nvGraphicFramePr>
          <p:cNvPr id="752" name="Google Shape;752;p75"/>
          <p:cNvGraphicFramePr/>
          <p:nvPr/>
        </p:nvGraphicFramePr>
        <p:xfrm>
          <a:off x="353675" y="1634775"/>
          <a:ext cx="8436650" cy="3079500"/>
        </p:xfrm>
        <a:graphic>
          <a:graphicData uri="http://schemas.openxmlformats.org/drawingml/2006/table">
            <a:tbl>
              <a:tblPr>
                <a:noFill/>
                <a:tableStyleId>{98891B40-0B36-4819-BC97-0CFE312AB9BE}</a:tableStyleId>
              </a:tblPr>
              <a:tblGrid>
                <a:gridCol w="421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SOAP 1.1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SOAP 1.2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faultcode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 (Value, Subcode)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faultstring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Reason (Text)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faultactor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detail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Detail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1.1 vs. SOAP 1.2 - SOAPAction</a:t>
            </a:r>
            <a:endParaRPr/>
          </a:p>
        </p:txBody>
      </p:sp>
      <p:sp>
        <p:nvSpPr>
          <p:cNvPr id="758" name="Google Shape;758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SOAPAction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URI identifying the intent of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used by firewalls for filtering,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1.1:</a:t>
            </a:r>
            <a:r>
              <a:rPr lang="en"/>
              <a:t> A separate SOAPAction HTTP header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"Content-Type: text/xml; charset=UTF-8"</a:t>
            </a: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"SOAPAction: http://example.org/PostSomething"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760" name="Google Shape;760;p76"/>
          <p:cNvSpPr txBox="1"/>
          <p:nvPr/>
        </p:nvSpPr>
        <p:spPr>
          <a:xfrm>
            <a:off x="311700" y="3405175"/>
            <a:ext cx="81609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b="1">
                <a:solidFill>
                  <a:schemeClr val="dk2"/>
                </a:solidFill>
              </a:rPr>
              <a:t>1.2:</a:t>
            </a:r>
            <a:r>
              <a:rPr lang="en">
                <a:solidFill>
                  <a:schemeClr val="dk2"/>
                </a:solidFill>
              </a:rPr>
              <a:t> Part of the Content-Type HTTP header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"Content-Type: application/soap+xml;charset=UTF-8;action="http://example.org/PostSomething"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Oriented Model - full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42" name="Google Shape;142;p19" descr="Policy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659" y="1017713"/>
            <a:ext cx="5116690" cy="398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2635650" y="4825000"/>
            <a:ext cx="5836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http://www.w3.org/TR/2004/NOTE-ws-arch-20040211/#policy_model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Oriented Model - simplified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Resource Oriented Model focuses on resources that exist and have owners.</a:t>
            </a:r>
            <a:endParaRPr sz="1400"/>
          </a:p>
        </p:txBody>
      </p:sp>
      <p:sp>
        <p:nvSpPr>
          <p:cNvPr id="151" name="Google Shape;151;p20"/>
          <p:cNvSpPr/>
          <p:nvPr/>
        </p:nvSpPr>
        <p:spPr>
          <a:xfrm>
            <a:off x="719554" y="4008053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Service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3491863" y="2855925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Resource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760114" y="1631789"/>
            <a:ext cx="2376300" cy="9318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Person or organization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19554" y="1631789"/>
            <a:ext cx="18003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URI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048150" y="4008050"/>
            <a:ext cx="2463000" cy="936000"/>
          </a:xfrm>
          <a:prstGeom prst="ellipse">
            <a:avLst/>
          </a:prstGeom>
          <a:solidFill>
            <a:srgbClr val="90C63F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0" u="none" strike="noStrike" cap="none">
                <a:solidFill>
                  <a:srgbClr val="FFFFFF"/>
                </a:solidFill>
              </a:rPr>
              <a:t>Representation</a:t>
            </a:r>
            <a:endParaRPr sz="1800" i="0" u="none" strike="noStrike" cap="none">
              <a:solidFill>
                <a:srgbClr val="FFFFFF"/>
              </a:solidFill>
            </a:endParaRPr>
          </a:p>
        </p:txBody>
      </p:sp>
      <p:cxnSp>
        <p:nvCxnSpPr>
          <p:cNvPr id="156" name="Google Shape;156;p20"/>
          <p:cNvCxnSpPr>
            <a:stCxn id="152" idx="1"/>
            <a:endCxn id="154" idx="5"/>
          </p:cNvCxnSpPr>
          <p:nvPr/>
        </p:nvCxnSpPr>
        <p:spPr>
          <a:xfrm rot="10800000">
            <a:off x="2256110" y="2430799"/>
            <a:ext cx="1499400" cy="562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7" name="Google Shape;157;p20"/>
          <p:cNvCxnSpPr>
            <a:stCxn id="151" idx="7"/>
            <a:endCxn id="152" idx="3"/>
          </p:cNvCxnSpPr>
          <p:nvPr/>
        </p:nvCxnSpPr>
        <p:spPr>
          <a:xfrm rot="10800000" flipH="1">
            <a:off x="2256207" y="3654927"/>
            <a:ext cx="1499400" cy="490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8" name="Google Shape;158;p20"/>
          <p:cNvCxnSpPr>
            <a:stCxn id="153" idx="3"/>
            <a:endCxn id="152" idx="7"/>
          </p:cNvCxnSpPr>
          <p:nvPr/>
        </p:nvCxnSpPr>
        <p:spPr>
          <a:xfrm flipH="1">
            <a:off x="5028416" y="2427130"/>
            <a:ext cx="1079700" cy="5658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59" name="Google Shape;159;p20"/>
          <p:cNvCxnSpPr>
            <a:stCxn id="152" idx="5"/>
            <a:endCxn id="155" idx="1"/>
          </p:cNvCxnSpPr>
          <p:nvPr/>
        </p:nvCxnSpPr>
        <p:spPr>
          <a:xfrm>
            <a:off x="5028515" y="3654851"/>
            <a:ext cx="1380300" cy="490200"/>
          </a:xfrm>
          <a:prstGeom prst="straightConnector1">
            <a:avLst/>
          </a:prstGeom>
          <a:noFill/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0" name="Google Shape;160;p20"/>
          <p:cNvSpPr txBox="1"/>
          <p:nvPr/>
        </p:nvSpPr>
        <p:spPr>
          <a:xfrm>
            <a:off x="4752002" y="3916300"/>
            <a:ext cx="1296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may have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5292061" y="2702036"/>
            <a:ext cx="1188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owns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159714" y="2692164"/>
            <a:ext cx="1080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has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411743" y="3762411"/>
            <a:ext cx="1080000" cy="307800"/>
          </a:xfrm>
          <a:prstGeom prst="rect">
            <a:avLst/>
          </a:prstGeom>
          <a:gradFill>
            <a:gsLst>
              <a:gs pos="0">
                <a:srgbClr val="D0FF96"/>
              </a:gs>
              <a:gs pos="35000">
                <a:srgbClr val="DDFFB6"/>
              </a:gs>
              <a:gs pos="100000">
                <a:srgbClr val="F0FFE2"/>
              </a:gs>
            </a:gsLst>
            <a:lin ang="16200038" scaled="0"/>
          </a:gradFill>
          <a:ln w="9525" cap="flat" cmpd="sng">
            <a:solidFill>
              <a:srgbClr val="8CC43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0" u="none" strike="noStrike" cap="none">
                <a:solidFill>
                  <a:srgbClr val="000000"/>
                </a:solidFill>
              </a:rPr>
              <a:t>is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 descr="Resource Oriented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0663" y="560533"/>
            <a:ext cx="5962650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Oriented Model - full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1068676" y="4645386"/>
            <a:ext cx="7236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http://www.w3.org/TR/2004/NOTE-ws-arch-20040211/#resource_oriented_model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5443</Words>
  <Application>Microsoft Office PowerPoint</Application>
  <PresentationFormat>Prezentácia na obrazovke (16:9)</PresentationFormat>
  <Paragraphs>894</Paragraphs>
  <Slides>64</Slides>
  <Notes>64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64</vt:i4>
      </vt:variant>
    </vt:vector>
  </HeadingPairs>
  <TitlesOfParts>
    <vt:vector size="68" baseType="lpstr">
      <vt:lpstr>Arial</vt:lpstr>
      <vt:lpstr>Calibri</vt:lpstr>
      <vt:lpstr>Consolas</vt:lpstr>
      <vt:lpstr>Simple Light</vt:lpstr>
      <vt:lpstr>Web services Architecture, SOAP basics</vt:lpstr>
      <vt:lpstr>Prezentácia programu PowerPoint</vt:lpstr>
      <vt:lpstr>Web Services Architecture</vt:lpstr>
      <vt:lpstr>Message Oriented Model - simplified</vt:lpstr>
      <vt:lpstr>Message Oriented Model - full</vt:lpstr>
      <vt:lpstr>Policy Oriented Model - simplified</vt:lpstr>
      <vt:lpstr>Policy Oriented Model - full</vt:lpstr>
      <vt:lpstr>Resource Oriented Model - simplified</vt:lpstr>
      <vt:lpstr>Resource Oriented Model - full</vt:lpstr>
      <vt:lpstr>Service Oriented Model - simplified</vt:lpstr>
      <vt:lpstr>Service Oriented Model - full</vt:lpstr>
      <vt:lpstr>Example of Web Services</vt:lpstr>
      <vt:lpstr>Advantages of Web Services</vt:lpstr>
      <vt:lpstr>W3C-style Web Services</vt:lpstr>
      <vt:lpstr>W3C-style Web Services</vt:lpstr>
      <vt:lpstr>SOAP basics</vt:lpstr>
      <vt:lpstr>SOAP Basics</vt:lpstr>
      <vt:lpstr>SOAP Basics</vt:lpstr>
      <vt:lpstr>SOAP Basics</vt:lpstr>
      <vt:lpstr>SOAP Basics: Message Syntax</vt:lpstr>
      <vt:lpstr>SOAP Message Syntax</vt:lpstr>
      <vt:lpstr>SOAP Message Syntax</vt:lpstr>
      <vt:lpstr>SOAP Message Syntax</vt:lpstr>
      <vt:lpstr>SOAP Message Syntax</vt:lpstr>
      <vt:lpstr>SOAP Message Syntax - Header Block</vt:lpstr>
      <vt:lpstr>SOAP Message Syntax - Header Block - Extensions</vt:lpstr>
      <vt:lpstr>SOAP Message Syntax - Body</vt:lpstr>
      <vt:lpstr>SOAP 1.1 vs. SOAP 1.2 - Namespaces</vt:lpstr>
      <vt:lpstr>SOAP 1.1 vs. SOAP 1.2 - Content-type</vt:lpstr>
      <vt:lpstr>SOAP Syntax - Faults</vt:lpstr>
      <vt:lpstr>SOAP Syntax - Faults - VersionMismatch</vt:lpstr>
      <vt:lpstr>SOAP Syntax - Faults - Code</vt:lpstr>
      <vt:lpstr>SOAP Syntax - Faults - Reason</vt:lpstr>
      <vt:lpstr>SOAP Processing Model - Intermediaries</vt:lpstr>
      <vt:lpstr>SOAP Processing Model - SOAP node behavior</vt:lpstr>
      <vt:lpstr>SOAP Processing Model - Intermediary behavior</vt:lpstr>
      <vt:lpstr>SOAP Processing Model - header attributes</vt:lpstr>
      <vt:lpstr>SOAP Processing Model - attribute role</vt:lpstr>
      <vt:lpstr>SOAP Processing Model - attribute role</vt:lpstr>
      <vt:lpstr>SOAP - role - none</vt:lpstr>
      <vt:lpstr>SOAP - role - ultimateReceiver</vt:lpstr>
      <vt:lpstr>SOAP - role - next</vt:lpstr>
      <vt:lpstr>SOAP Processing Model - node targeting</vt:lpstr>
      <vt:lpstr>SOAP Processing Model - mustUnderstand</vt:lpstr>
      <vt:lpstr>SOAP Processing Model - mustUnderstand</vt:lpstr>
      <vt:lpstr>SOAP Processing Model - relay</vt:lpstr>
      <vt:lpstr>Processing SOAP header blocks</vt:lpstr>
      <vt:lpstr>Relaying SOAP header blocks by intermediaries</vt:lpstr>
      <vt:lpstr>Relaying SOAP header blocks by intermediaries</vt:lpstr>
      <vt:lpstr>Relaying SOAP header blocks by intermediaries</vt:lpstr>
      <vt:lpstr>Relaying SOAP header blocks by intermediaries</vt:lpstr>
      <vt:lpstr>SOAP Header and SOAP Body revisited</vt:lpstr>
      <vt:lpstr>RPC-style web services</vt:lpstr>
      <vt:lpstr>RPC-style web service example</vt:lpstr>
      <vt:lpstr>RPC-style web service example</vt:lpstr>
      <vt:lpstr>RPC-style web service example</vt:lpstr>
      <vt:lpstr>RPC-style web service example</vt:lpstr>
      <vt:lpstr>RPC-style web service example</vt:lpstr>
      <vt:lpstr>Document-style web service</vt:lpstr>
      <vt:lpstr>SOAP Advantages - Modularity</vt:lpstr>
      <vt:lpstr>SOAP Advantages - Modularity</vt:lpstr>
      <vt:lpstr>SOAP 1.1 vs. SOAP 1.2 - Header attributes</vt:lpstr>
      <vt:lpstr>SOAP 1.1 vs. SOAP 1.2 - Fault</vt:lpstr>
      <vt:lpstr>SOAP 1.1 vs. SOAP 1.2 - SOAPAction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4 F</cp:lastModifiedBy>
  <cp:revision>1</cp:revision>
  <dcterms:modified xsi:type="dcterms:W3CDTF">2025-02-27T09:11:44Z</dcterms:modified>
</cp:coreProperties>
</file>