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schemas.openxmlformats.org/officeDocument/2006/relationships/slide" Target="slides/slide41.xml"/><Relationship Id="rId23" Type="http://schemas.openxmlformats.org/officeDocument/2006/relationships/slide" Target="slides/slide18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47" Type="http://schemas.openxmlformats.org/officeDocument/2006/relationships/slide" Target="slides/slide42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70e28ac164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70e28ac164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70e28ac164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70e28ac164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70e28ac164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70e28ac164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70e28ac164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70e28ac164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70e28ac164_0_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70e28ac164_0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70e28ac164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70e28ac164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70e28ac164_0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70e28ac164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70e28ac164_0_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70e28ac164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70e28ac164_0_3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70e28ac164_0_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70e28ac164_0_3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70e28ac164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70e28ac164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70e28ac164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70e28ac164_0_4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70e28ac164_0_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70e28ac164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70e28ac164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70e28ac164_0_4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70e28ac164_0_4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70e28ac164_0_4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70e28ac164_0_4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70e28ac164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70e28ac164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70e28ac164_0_4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70e28ac164_0_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70e28ac164_0_4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70e28ac164_0_4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70e28ac164_0_4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70e28ac164_0_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70f1293bb6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70f1293bb6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70e28ac164_0_5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70e28ac164_0_5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Lots of version combinations - source of problems.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0e28ac164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70e28ac164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70e28ac164_0_5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70e28ac164_0_5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70e28ac164_0_5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70e28ac164_0_5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70e28ac164_0_5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70e28ac164_0_5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70e28ac164_0_5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70e28ac164_0_5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70e28ac164_0_5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70e28ac164_0_5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70e28ac164_0_5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70e28ac164_0_5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70e28ac164_0_5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70e28ac164_0_5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70e28ac164_0_6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70e28ac164_0_6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70e28ac164_0_6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70e28ac164_0_6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http://www.w3.org/ns/wsdl/style/iri</a:t>
            </a:r>
            <a:r>
              <a:rPr lang="en"/>
              <a:t> style means that XML schema was used to define the structure of messages and elements in sequence can repeat.</a:t>
            </a:r>
            <a:br>
              <a:rPr lang="en"/>
            </a:br>
            <a:r>
              <a:rPr lang="en"/>
              <a:t>Alternatives are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http://www.w3.org/ns/wsdl/style/rpc</a:t>
            </a:r>
            <a:r>
              <a:rPr lang="en"/>
              <a:t> for RPC style and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http://www.w3.org/ns/wsdl/style/multipart</a:t>
            </a:r>
            <a:r>
              <a:rPr lang="en"/>
              <a:t> - with restrictions on repeating elements - they cannot repeat</a:t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70e28ac164_0_6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70e28ac164_0_6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0e28ac16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0e28ac16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70e28ac164_0_6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70e28ac164_0_6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70e28ac164_0_6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70e28ac164_0_6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70e28ac164_0_6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70e28ac164_0_6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0e28ac16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70e28ac16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0e28ac164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70e28ac164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0f1293bb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70f1293bb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we will go through the individual WSDL parts.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we want to communicate using XML messages, we need to specify, how the XML documents will look like - e.g. using XML Schema.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Messages are grouped into Operations - if an operation takes an input and produces an output, there will be 2 messages in that operation. And maybe a fault message for errors.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PortType represents the abstract web service - consisting of a set of operations.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complete abstract web service description (green).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a concrete web service description says, how the abstract description is exactly implemented, using which techniques.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Message binding says e.g. that the XML messages are in fact sent via SOAP, or via pure HTTP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Operation binding says e.g. which SOAPAction HTTP header is to be used for it, if it is served via HTTP.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Port binding states the specific URL where a server listens and serves operations.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70e28ac164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70e28ac164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70e28ac164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70e28ac164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/4.0/" TargetMode="External"/><Relationship Id="rId4" Type="http://schemas.openxmlformats.org/officeDocument/2006/relationships/hyperlink" Target="http://creativecommons.org/licenses/by/4.0/" TargetMode="External"/><Relationship Id="rId5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wideskills.com/wsdl/wsdl-11-definition-element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goj.demo.com" TargetMode="External"/><Relationship Id="rId4" Type="http://schemas.openxmlformats.org/officeDocument/2006/relationships/hyperlink" Target="https://www.wideskills.com/wsdl/wsdl-11-types-element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www.wideskills.com/wsdl/wsdl-11-message-element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www.wideskills.com/wsdl/wsdl-11-message-element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www.wideskills.com/wsdl/wsdl-11-porttype-element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schemas.xmlsoap.org/soap/http%22/" TargetMode="External"/><Relationship Id="rId4" Type="http://schemas.openxmlformats.org/officeDocument/2006/relationships/hyperlink" Target="http://schemas.xmlsoap.org/soap/http%22/" TargetMode="External"/><Relationship Id="rId5" Type="http://schemas.openxmlformats.org/officeDocument/2006/relationships/hyperlink" Target="http://www.wideskills.com/wsdl/wsdl-11-message-element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://schemas.xmlsoap.org/soap/http%22/" TargetMode="External"/><Relationship Id="rId4" Type="http://schemas.openxmlformats.org/officeDocument/2006/relationships/hyperlink" Target="http://schemas.xmlsoap.org/soap/http%22/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.png"/><Relationship Id="rId4" Type="http://schemas.openxmlformats.org/officeDocument/2006/relationships/hyperlink" Target="http://www.wideskills.com/wsdl/differences-between-wsdl-20-and-wsdl-11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s://www.w3.org/TR/2001/NOTE-wsdl-20010315#_porttypes" TargetMode="External"/><Relationship Id="rId4" Type="http://schemas.openxmlformats.org/officeDocument/2006/relationships/hyperlink" Target="https://www.w3.org/TR/2007/REC-wsdl20-adjuncts-20070626/#meps" TargetMode="External"/><Relationship Id="rId5" Type="http://schemas.openxmlformats.org/officeDocument/2006/relationships/hyperlink" Target="https://www.w3.org/TR/wsdl20-additional-meps/" TargetMode="Externa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s://www.w3.org/TR/2007/REC-wsdl20-adjuncts-20070626/#http-binding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www.w3.org/TR/wsdl20" TargetMode="External"/><Relationship Id="rId4" Type="http://schemas.openxmlformats.org/officeDocument/2006/relationships/hyperlink" Target="https://www.w3.org/TR/2001/NOTE-wsdl-20010315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WSDL: Web Services Description Language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Services</a:t>
            </a:r>
            <a:br>
              <a:rPr lang="en"/>
            </a:br>
            <a:br>
              <a:rPr lang="en"/>
            </a:br>
            <a:r>
              <a:rPr lang="en"/>
              <a:t>Jakub Klímek, Martin Nečaský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1667150" y="4598150"/>
            <a:ext cx="71820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work is licensed under a </a:t>
            </a:r>
            <a:r>
              <a:rPr lang="en" u="sng">
                <a:solidFill>
                  <a:schemeClr val="hlink"/>
                </a:solidFill>
                <a:hlinkClick r:id="rId3"/>
              </a:rPr>
              <a:t>Creative Commons Attribution 4.0 International License</a:t>
            </a:r>
            <a:r>
              <a:rPr lang="en"/>
              <a:t>.</a:t>
            </a:r>
            <a:endParaRPr/>
          </a:p>
        </p:txBody>
      </p:sp>
      <p:pic>
        <p:nvPicPr>
          <p:cNvPr id="57" name="Google Shape;57;p13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4000" y="4639838"/>
            <a:ext cx="1074806" cy="37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WSDL 1.1 - Document structure</a:t>
            </a:r>
            <a:endParaRPr/>
          </a:p>
        </p:txBody>
      </p:sp>
      <p:sp>
        <p:nvSpPr>
          <p:cNvPr id="232" name="Google Shape;23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3" name="Google Shape;233;p22"/>
          <p:cNvSpPr txBox="1"/>
          <p:nvPr/>
        </p:nvSpPr>
        <p:spPr>
          <a:xfrm>
            <a:off x="391625" y="1017725"/>
            <a:ext cx="4294200" cy="3853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FF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&lt;?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xml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version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0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"1.0"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encoding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0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"utf-8"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FF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?&gt;</a:t>
            </a:r>
            <a:endParaRPr sz="1000">
              <a:solidFill>
                <a:srgbClr val="FF0000"/>
              </a:solidFill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&lt;definitions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xmlns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0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000" u="sng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http://schemas.xmlsoap.org/wsdl/</a:t>
            </a:r>
            <a:r>
              <a:rPr lang="en" sz="10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0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&lt;documentation&gt;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...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&lt;/documentation&gt;</a:t>
            </a:r>
            <a:endParaRPr sz="10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b="1"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0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&lt;!-- types (0,1) --&gt;</a:t>
            </a:r>
            <a:endParaRPr sz="1000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&lt;types&gt;</a:t>
            </a:r>
            <a:r>
              <a:rPr b="1"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...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&lt;/types&gt;</a:t>
            </a:r>
            <a:endParaRPr sz="10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b="1"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0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&lt;!-- messages (0,*) --&gt;</a:t>
            </a:r>
            <a:endParaRPr sz="1000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&lt;message&gt;</a:t>
            </a:r>
            <a:r>
              <a:rPr b="1"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...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&lt;/message&gt;</a:t>
            </a:r>
            <a:endParaRPr sz="10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b="1"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0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&lt;!-- port types (0,*) --&gt;</a:t>
            </a:r>
            <a:endParaRPr sz="1000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&lt;portType&gt;</a:t>
            </a:r>
            <a:r>
              <a:rPr b="1"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...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&lt;/portType&gt;</a:t>
            </a:r>
            <a:endParaRPr sz="10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b="1"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0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&lt;!-- bindings (0,*) --&gt;</a:t>
            </a:r>
            <a:endParaRPr sz="1000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&lt;binding&gt;</a:t>
            </a:r>
            <a:r>
              <a:rPr b="1"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...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&lt;/binding&gt;</a:t>
            </a:r>
            <a:endParaRPr sz="10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b="1"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0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&lt;!-- services (0,*) --&gt;</a:t>
            </a:r>
            <a:endParaRPr sz="1000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&lt;service&gt;</a:t>
            </a:r>
            <a:r>
              <a:rPr b="1"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...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&lt;/service&gt;</a:t>
            </a:r>
            <a:endParaRPr sz="10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&lt;/definitions&gt;</a:t>
            </a:r>
            <a:endParaRPr b="1"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4" name="Google Shape;234;p22"/>
          <p:cNvSpPr/>
          <p:nvPr/>
        </p:nvSpPr>
        <p:spPr>
          <a:xfrm>
            <a:off x="356250" y="1396700"/>
            <a:ext cx="5865300" cy="510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WSDL 1.1 - Definitions example</a:t>
            </a:r>
            <a:endParaRPr/>
          </a:p>
        </p:txBody>
      </p:sp>
      <p:sp>
        <p:nvSpPr>
          <p:cNvPr id="240" name="Google Shape;24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1" name="Google Shape;241;p23"/>
          <p:cNvSpPr txBox="1"/>
          <p:nvPr/>
        </p:nvSpPr>
        <p:spPr>
          <a:xfrm>
            <a:off x="311700" y="1017721"/>
            <a:ext cx="8229600" cy="3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&lt;wsdl:definitions</a:t>
            </a:r>
            <a:endParaRPr sz="10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0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xmlns:wsdl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lang="en" sz="1000" u="sng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http://schemas.xmlsoap.org/wsdl/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0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xmlns:ns1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lang="en" sz="1000" u="sng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http://org.apache.axis2/xsd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endParaRPr sz="1000">
              <a:solidFill>
                <a:srgbClr val="FF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0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xmlns:ns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lang="en" sz="1000" u="sng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http://goj.demo.com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0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xmlns:wsaw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lang="en" sz="1000" u="sng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http://www.w3.org/2006/05/addressing/wsdl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0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xmlns:http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lang="en" sz="1000" u="sng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http://schemas.xmlsoap.org/wsdl/http/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0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xmlns:xs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lang="en" sz="1000" u="sng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http://www.w3.org/2001/XMLSchema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0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xmlns:mime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lang="en" sz="1000" u="sng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http://schemas.xmlsoap.org/wsdl/mime/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0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xmlns:soap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lang="en" sz="1000" u="sng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http://schemas.xmlsoap.org/wsdl/soap/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0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xmlns:soap12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lang="en" sz="1000" u="sng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http://schemas.xmlsoap.org/wsdl/soap12/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0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targetNamespace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lang="en" sz="1000" u="sng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http://goj.demo.com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0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&lt;/definitions&gt;</a:t>
            </a:r>
            <a:endParaRPr sz="10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2" name="Google Shape;242;p23"/>
          <p:cNvSpPr txBox="1"/>
          <p:nvPr/>
        </p:nvSpPr>
        <p:spPr>
          <a:xfrm>
            <a:off x="1683300" y="4581475"/>
            <a:ext cx="6858000" cy="43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https://www.wideskills.com/wsdl/wsdl-11-definition-element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WSDL 1.1 - Document structure</a:t>
            </a:r>
            <a:endParaRPr/>
          </a:p>
        </p:txBody>
      </p:sp>
      <p:sp>
        <p:nvSpPr>
          <p:cNvPr id="248" name="Google Shape;24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9" name="Google Shape;249;p24"/>
          <p:cNvSpPr txBox="1"/>
          <p:nvPr/>
        </p:nvSpPr>
        <p:spPr>
          <a:xfrm>
            <a:off x="391625" y="1017725"/>
            <a:ext cx="4294200" cy="3853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FF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&lt;?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xml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version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0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"1.0"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encoding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0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"utf-8"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FF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?&gt;</a:t>
            </a:r>
            <a:endParaRPr sz="1000">
              <a:solidFill>
                <a:srgbClr val="FF0000"/>
              </a:solidFill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&lt;definitions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xmlns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0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000" u="sng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http://schemas.xmlsoap.org/wsdl/</a:t>
            </a:r>
            <a:r>
              <a:rPr lang="en" sz="10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0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&lt;documentation&gt;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...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&lt;/documentation&gt;</a:t>
            </a:r>
            <a:endParaRPr sz="10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b="1"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0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&lt;!-- types (0,1) --&gt;</a:t>
            </a:r>
            <a:endParaRPr sz="1000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&lt;types&gt;</a:t>
            </a:r>
            <a:r>
              <a:rPr b="1"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...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&lt;/types&gt;</a:t>
            </a:r>
            <a:endParaRPr sz="10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b="1"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0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&lt;!-- messages (0,*) --&gt;</a:t>
            </a:r>
            <a:endParaRPr sz="1000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&lt;message&gt;</a:t>
            </a:r>
            <a:r>
              <a:rPr b="1"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...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&lt;/message&gt;</a:t>
            </a:r>
            <a:endParaRPr sz="10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b="1"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0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&lt;!-- port types (0,*) --&gt;</a:t>
            </a:r>
            <a:endParaRPr sz="1000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&lt;portType&gt;</a:t>
            </a:r>
            <a:r>
              <a:rPr b="1"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...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&lt;/portType&gt;</a:t>
            </a:r>
            <a:endParaRPr sz="10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b="1"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0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&lt;!-- bindings (0,*) --&gt;</a:t>
            </a:r>
            <a:endParaRPr sz="1000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&lt;binding&gt;</a:t>
            </a:r>
            <a:r>
              <a:rPr b="1"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...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&lt;/binding&gt;</a:t>
            </a:r>
            <a:endParaRPr sz="10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b="1"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0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&lt;!-- services (0,*) --&gt;</a:t>
            </a:r>
            <a:endParaRPr sz="1000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&lt;service&gt;</a:t>
            </a:r>
            <a:r>
              <a:rPr b="1"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...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&lt;/service&gt;</a:t>
            </a:r>
            <a:endParaRPr sz="10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&lt;/definitions&gt;</a:t>
            </a:r>
            <a:endParaRPr b="1"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0" name="Google Shape;250;p24"/>
          <p:cNvSpPr/>
          <p:nvPr/>
        </p:nvSpPr>
        <p:spPr>
          <a:xfrm>
            <a:off x="356250" y="1928375"/>
            <a:ext cx="5865300" cy="572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WSDL 1.1 - Abstract - Types definition</a:t>
            </a:r>
            <a:endParaRPr/>
          </a:p>
        </p:txBody>
      </p:sp>
      <p:sp>
        <p:nvSpPr>
          <p:cNvPr id="256" name="Google Shape;256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7" name="Google Shape;257;p25"/>
          <p:cNvSpPr txBox="1"/>
          <p:nvPr>
            <p:ph idx="1" type="body"/>
          </p:nvPr>
        </p:nvSpPr>
        <p:spPr>
          <a:xfrm>
            <a:off x="311700" y="1152475"/>
            <a:ext cx="348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building blocks of XML messages exchanged with service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any </a:t>
            </a:r>
            <a:r>
              <a:rPr lang="en"/>
              <a:t>XML schema language with XML syntax can be applied inside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XML Schema (XSD), Relax NG, Schematron, etc.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XSD preferred and used in practice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non-XML type system </a:t>
            </a:r>
            <a:r>
              <a:rPr b="1" lang="en"/>
              <a:t>can </a:t>
            </a:r>
            <a:r>
              <a:rPr lang="en"/>
              <a:t>be applied as well</a:t>
            </a:r>
            <a:endParaRPr/>
          </a:p>
        </p:txBody>
      </p:sp>
      <p:sp>
        <p:nvSpPr>
          <p:cNvPr id="258" name="Google Shape;258;p25"/>
          <p:cNvSpPr txBox="1"/>
          <p:nvPr/>
        </p:nvSpPr>
        <p:spPr>
          <a:xfrm>
            <a:off x="3792175" y="1209225"/>
            <a:ext cx="5040300" cy="32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&lt;wsdl:types&gt;</a:t>
            </a:r>
            <a:b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&lt;xs:schema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attributeFormDefault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0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"qualified"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" sz="10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elementFormDefault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0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"qualified"</a:t>
            </a:r>
            <a:b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" sz="10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targetNamespace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0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 sz="1000" u="sng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http://goj.demo.com</a:t>
            </a:r>
            <a:r>
              <a:rPr b="1" lang="en" sz="10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	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&lt;xs:element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0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"helloWorld"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&lt;xs:complexType&gt;</a:t>
            </a:r>
            <a:b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&lt;xs:sequence&gt;</a:t>
            </a:r>
            <a:b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&lt;xs:element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minOccurs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0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"0"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0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"name"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nillable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0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"true"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0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"xs:string"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  <a:b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&lt;/xs:sequence&gt;</a:t>
            </a:r>
            <a:b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&lt;/xs:complexType&gt;</a:t>
            </a:r>
            <a:b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	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&lt;/xs:element&gt;</a:t>
            </a:r>
            <a:b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	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&lt;xs:element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0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"helloWorldResponse"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&lt;xs:complexType&gt;</a:t>
            </a:r>
            <a:b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&lt;xs:sequence&gt;</a:t>
            </a:r>
            <a:b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&lt;xs:element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minOccurs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0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"0"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0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"return"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nillable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0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"true"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0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"xs:string"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  <a:b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&lt;/xs:sequence&gt;</a:t>
            </a:r>
            <a:b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&lt;/xs:complexType&gt;</a:t>
            </a:r>
            <a:b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	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&lt;/xs:element&gt;</a:t>
            </a:r>
            <a:b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&lt;/xs:schema&gt;</a:t>
            </a:r>
            <a:b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&lt;/wsdl:types&gt;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9" name="Google Shape;259;p25"/>
          <p:cNvSpPr txBox="1"/>
          <p:nvPr/>
        </p:nvSpPr>
        <p:spPr>
          <a:xfrm>
            <a:off x="3481950" y="4471725"/>
            <a:ext cx="4990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https://www.wideskills.com/wsdl/wsdl-11-types-element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WSDL 1.1 - Document structure</a:t>
            </a:r>
            <a:endParaRPr/>
          </a:p>
        </p:txBody>
      </p:sp>
      <p:sp>
        <p:nvSpPr>
          <p:cNvPr id="265" name="Google Shape;265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6" name="Google Shape;266;p26"/>
          <p:cNvSpPr txBox="1"/>
          <p:nvPr/>
        </p:nvSpPr>
        <p:spPr>
          <a:xfrm>
            <a:off x="391625" y="1017725"/>
            <a:ext cx="4294200" cy="3853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FF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&lt;?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xml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version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0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"1.0"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encoding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0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"utf-8"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FF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?&gt;</a:t>
            </a:r>
            <a:endParaRPr sz="1000">
              <a:solidFill>
                <a:srgbClr val="FF0000"/>
              </a:solidFill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&lt;definitions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xmlns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0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000" u="sng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http://schemas.xmlsoap.org/wsdl/</a:t>
            </a:r>
            <a:r>
              <a:rPr lang="en" sz="10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0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&lt;documentation&gt;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...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&lt;/documentation&gt;</a:t>
            </a:r>
            <a:endParaRPr sz="10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b="1"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0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&lt;!-- types (0,1) --&gt;</a:t>
            </a:r>
            <a:endParaRPr sz="1000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&lt;types&gt;</a:t>
            </a:r>
            <a:r>
              <a:rPr b="1"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...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&lt;/types&gt;</a:t>
            </a:r>
            <a:endParaRPr sz="10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b="1"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0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&lt;!-- messages (0,*) --&gt;</a:t>
            </a:r>
            <a:endParaRPr sz="1000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&lt;message&gt;</a:t>
            </a:r>
            <a:r>
              <a:rPr b="1"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...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&lt;/message&gt;</a:t>
            </a:r>
            <a:endParaRPr sz="10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b="1"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0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&lt;!-- port types (0,*) --&gt;</a:t>
            </a:r>
            <a:endParaRPr sz="1000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&lt;portType&gt;</a:t>
            </a:r>
            <a:r>
              <a:rPr b="1"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...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&lt;/portType&gt;</a:t>
            </a:r>
            <a:endParaRPr sz="10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b="1"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0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&lt;!-- bindings (0,*) --&gt;</a:t>
            </a:r>
            <a:endParaRPr sz="1000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&lt;binding&gt;</a:t>
            </a:r>
            <a:r>
              <a:rPr b="1"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...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&lt;/binding&gt;</a:t>
            </a:r>
            <a:endParaRPr sz="10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b="1"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0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&lt;!-- services (0,*) --&gt;</a:t>
            </a:r>
            <a:endParaRPr sz="1000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&lt;service&gt;</a:t>
            </a:r>
            <a:r>
              <a:rPr b="1"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...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&lt;/service&gt;</a:t>
            </a:r>
            <a:endParaRPr sz="10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&lt;/definitions&gt;</a:t>
            </a:r>
            <a:endParaRPr b="1"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7" name="Google Shape;267;p26"/>
          <p:cNvSpPr/>
          <p:nvPr/>
        </p:nvSpPr>
        <p:spPr>
          <a:xfrm>
            <a:off x="356250" y="2461775"/>
            <a:ext cx="5865300" cy="572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WSDL 1.1 - Abstract - Message definition</a:t>
            </a:r>
            <a:endParaRPr/>
          </a:p>
        </p:txBody>
      </p:sp>
      <p:sp>
        <p:nvSpPr>
          <p:cNvPr id="273" name="Google Shape;273;p2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element </a:t>
            </a:r>
            <a:r>
              <a:rPr lang="en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message</a:t>
            </a:r>
            <a:endParaRPr sz="18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defines single </a:t>
            </a:r>
            <a:r>
              <a:rPr lang="en" sz="1800">
                <a:solidFill>
                  <a:srgbClr val="FF0000"/>
                </a:solidFill>
              </a:rPr>
              <a:t>message type</a:t>
            </a:r>
            <a:r>
              <a:rPr lang="en" sz="1800"/>
              <a:t> which can be exchanged with the service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has unique name among all message types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attribute </a:t>
            </a:r>
            <a:r>
              <a:rPr lang="en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endParaRPr sz="18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zero or more message elements in </a:t>
            </a:r>
            <a:r>
              <a:rPr lang="en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definitions</a:t>
            </a:r>
            <a:endParaRPr sz="18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4" name="Google Shape;274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5" name="Google Shape;275;p27"/>
          <p:cNvSpPr txBox="1"/>
          <p:nvPr/>
        </p:nvSpPr>
        <p:spPr>
          <a:xfrm>
            <a:off x="4572000" y="1152475"/>
            <a:ext cx="4449000" cy="35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&lt;wsdl:message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FF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>
                <a:solidFill>
                  <a:srgbClr val="8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"helloWorldRequest"</a:t>
            </a:r>
            <a:r>
              <a:rPr lang="en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rgbClr val="0000FF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b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>
              <a:solidFill>
                <a:srgbClr val="0000FF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&lt;/wsdl:message&gt;</a:t>
            </a:r>
            <a:endParaRPr>
              <a:solidFill>
                <a:srgbClr val="0000FF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&lt;wsdl:message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FF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>
                <a:solidFill>
                  <a:srgbClr val="8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"helloWorldResponse"</a:t>
            </a:r>
            <a:r>
              <a:rPr lang="en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rgbClr val="0000FF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b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>
              <a:solidFill>
                <a:srgbClr val="0000FF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&lt;/wsdl:message&gt;</a:t>
            </a:r>
            <a:endParaRPr>
              <a:solidFill>
                <a:srgbClr val="0000FF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6" name="Google Shape;276;p27"/>
          <p:cNvSpPr txBox="1"/>
          <p:nvPr/>
        </p:nvSpPr>
        <p:spPr>
          <a:xfrm>
            <a:off x="1292050" y="4659625"/>
            <a:ext cx="7349700" cy="4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http://www.wideskills.com/wsdl/wsdl-11-message-element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WSDL 1.1 - Abstract - Message parts</a:t>
            </a:r>
            <a:endParaRPr/>
          </a:p>
        </p:txBody>
      </p:sp>
      <p:sp>
        <p:nvSpPr>
          <p:cNvPr id="282" name="Google Shape;282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3" name="Google Shape;283;p28"/>
          <p:cNvSpPr txBox="1"/>
          <p:nvPr/>
        </p:nvSpPr>
        <p:spPr>
          <a:xfrm>
            <a:off x="4572000" y="1152475"/>
            <a:ext cx="4449000" cy="35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&lt;wsdl:message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FF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>
                <a:solidFill>
                  <a:srgbClr val="8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"helloWorldRequest"</a:t>
            </a:r>
            <a:r>
              <a:rPr lang="en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rgbClr val="0000FF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&lt;wsdl:part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FF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>
                <a:solidFill>
                  <a:srgbClr val="8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"parameters"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FF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element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>
                <a:solidFill>
                  <a:srgbClr val="8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"ns:helloWorld"</a:t>
            </a:r>
            <a:r>
              <a:rPr lang="en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>
              <a:solidFill>
                <a:srgbClr val="0000FF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&lt;/wsdl:message&gt;</a:t>
            </a:r>
            <a:endParaRPr>
              <a:solidFill>
                <a:srgbClr val="0000FF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&lt;wsdl:message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FF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>
                <a:solidFill>
                  <a:srgbClr val="8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"helloWorldResponse"</a:t>
            </a:r>
            <a:r>
              <a:rPr lang="en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rgbClr val="0000FF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&lt;wsdl:part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FF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>
                <a:solidFill>
                  <a:srgbClr val="8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"parameters"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FF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element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>
                <a:solidFill>
                  <a:srgbClr val="8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"ns:helloWorldResponse"</a:t>
            </a:r>
            <a:r>
              <a:rPr lang="en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>
              <a:solidFill>
                <a:srgbClr val="0000FF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&lt;/wsdl:message&gt;</a:t>
            </a:r>
            <a:endParaRPr>
              <a:solidFill>
                <a:srgbClr val="0000FF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4" name="Google Shape;284;p28"/>
          <p:cNvSpPr txBox="1"/>
          <p:nvPr/>
        </p:nvSpPr>
        <p:spPr>
          <a:xfrm>
            <a:off x="1292050" y="4659625"/>
            <a:ext cx="7349700" cy="4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http://www.wideskills.com/wsdl/wsdl-11-message-element</a:t>
            </a:r>
            <a:endParaRPr/>
          </a:p>
        </p:txBody>
      </p:sp>
      <p:sp>
        <p:nvSpPr>
          <p:cNvPr id="285" name="Google Shape;285;p2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message consists of one or more logical units called </a:t>
            </a:r>
            <a:r>
              <a:rPr lang="en">
                <a:solidFill>
                  <a:srgbClr val="FF0000"/>
                </a:solidFill>
              </a:rPr>
              <a:t>message parts</a:t>
            </a:r>
            <a:endParaRPr>
              <a:solidFill>
                <a:srgbClr val="FF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element 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part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defines single message part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has unique name among all parts of the same message 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attribute 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is associated with element from the types definition …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attribute 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element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... or with simple or complex type from the types definition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attribute 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WSDL 1.1 - Document structure</a:t>
            </a:r>
            <a:endParaRPr/>
          </a:p>
        </p:txBody>
      </p:sp>
      <p:sp>
        <p:nvSpPr>
          <p:cNvPr id="291" name="Google Shape;291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2" name="Google Shape;292;p29"/>
          <p:cNvSpPr txBox="1"/>
          <p:nvPr/>
        </p:nvSpPr>
        <p:spPr>
          <a:xfrm>
            <a:off x="391625" y="1017725"/>
            <a:ext cx="4294200" cy="3853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FF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&lt;?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xml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version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0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"1.0"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encoding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0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"utf-8"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FF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?&gt;</a:t>
            </a:r>
            <a:endParaRPr sz="1000">
              <a:solidFill>
                <a:srgbClr val="FF0000"/>
              </a:solidFill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&lt;definitions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xmlns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0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000" u="sng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http://schemas.xmlsoap.org/wsdl/</a:t>
            </a:r>
            <a:r>
              <a:rPr lang="en" sz="10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0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&lt;documentation&gt;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...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&lt;/documentation&gt;</a:t>
            </a:r>
            <a:endParaRPr sz="10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b="1"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0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&lt;!-- types (0,1) --&gt;</a:t>
            </a:r>
            <a:endParaRPr sz="1000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&lt;types&gt;</a:t>
            </a:r>
            <a:r>
              <a:rPr b="1"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...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&lt;/types&gt;</a:t>
            </a:r>
            <a:endParaRPr sz="10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b="1"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0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&lt;!-- messages (0,*) --&gt;</a:t>
            </a:r>
            <a:endParaRPr sz="1000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&lt;message&gt;</a:t>
            </a:r>
            <a:r>
              <a:rPr b="1"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...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&lt;/message&gt;</a:t>
            </a:r>
            <a:endParaRPr sz="10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b="1"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0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&lt;!-- port types (0,*) --&gt;</a:t>
            </a:r>
            <a:endParaRPr sz="1000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&lt;portType&gt;</a:t>
            </a:r>
            <a:r>
              <a:rPr b="1"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...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&lt;/portType&gt;</a:t>
            </a:r>
            <a:endParaRPr sz="10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b="1"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0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&lt;!-- bindings (0,*) --&gt;</a:t>
            </a:r>
            <a:endParaRPr sz="1000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&lt;binding&gt;</a:t>
            </a:r>
            <a:r>
              <a:rPr b="1"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...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&lt;/binding&gt;</a:t>
            </a:r>
            <a:endParaRPr sz="10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b="1"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0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&lt;!-- services (0,*) --&gt;</a:t>
            </a:r>
            <a:endParaRPr sz="1000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&lt;service&gt;</a:t>
            </a:r>
            <a:r>
              <a:rPr b="1"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...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&lt;/service&gt;</a:t>
            </a:r>
            <a:endParaRPr sz="10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&lt;/definitions&gt;</a:t>
            </a:r>
            <a:endParaRPr b="1"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3" name="Google Shape;293;p29"/>
          <p:cNvSpPr/>
          <p:nvPr/>
        </p:nvSpPr>
        <p:spPr>
          <a:xfrm>
            <a:off x="356250" y="2995175"/>
            <a:ext cx="5865300" cy="572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WSDL 1.1 - Abstract - Port types</a:t>
            </a:r>
            <a:endParaRPr/>
          </a:p>
        </p:txBody>
      </p:sp>
      <p:sp>
        <p:nvSpPr>
          <p:cNvPr id="299" name="Google Shape;299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0" name="Google Shape;300;p30"/>
          <p:cNvSpPr txBox="1"/>
          <p:nvPr/>
        </p:nvSpPr>
        <p:spPr>
          <a:xfrm>
            <a:off x="4572000" y="1152475"/>
            <a:ext cx="4449000" cy="35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&lt;wsdl:portType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FF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>
                <a:solidFill>
                  <a:srgbClr val="8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"helloWorldPortType"</a:t>
            </a:r>
            <a:r>
              <a:rPr lang="en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rgbClr val="0000FF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&lt;wsdl:operation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FF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>
                <a:solidFill>
                  <a:srgbClr val="8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"sayHello"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rgbClr val="0000FF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&lt;wsdl:operation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FF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>
                <a:solidFill>
                  <a:srgbClr val="8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"sayGoodbye"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rgbClr val="0000FF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&lt;/wsdl:portType&gt;</a:t>
            </a:r>
            <a:endParaRPr>
              <a:solidFill>
                <a:srgbClr val="0000FF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1" name="Google Shape;301;p3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zero or more port type definitions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port type encapsulates one or more </a:t>
            </a:r>
            <a:r>
              <a:rPr lang="en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operations</a:t>
            </a:r>
            <a:endParaRPr sz="18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element portType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defines single </a:t>
            </a:r>
            <a:r>
              <a:rPr lang="en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port type</a:t>
            </a:r>
            <a:endParaRPr sz="14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has unique name among all port types types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attribute </a:t>
            </a:r>
            <a:r>
              <a:rPr lang="en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endParaRPr sz="14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WSDL 1.1 - Abstract - Port types - Operations</a:t>
            </a:r>
            <a:endParaRPr/>
          </a:p>
        </p:txBody>
      </p:sp>
      <p:sp>
        <p:nvSpPr>
          <p:cNvPr id="307" name="Google Shape;307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8" name="Google Shape;308;p31"/>
          <p:cNvSpPr txBox="1"/>
          <p:nvPr/>
        </p:nvSpPr>
        <p:spPr>
          <a:xfrm>
            <a:off x="4027325" y="1076275"/>
            <a:ext cx="4993800" cy="24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&lt;wsdl:portType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FF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>
                <a:solidFill>
                  <a:srgbClr val="8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"WSDemoPortType"</a:t>
            </a:r>
            <a:r>
              <a:rPr lang="en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&lt;wsdl:operation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FF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>
                <a:solidFill>
                  <a:srgbClr val="8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"helloWorld"</a:t>
            </a:r>
            <a:r>
              <a:rPr lang="en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&lt;wsdl:input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FF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message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>
                <a:solidFill>
                  <a:srgbClr val="8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"ns:helloWorldRequest"</a:t>
            </a:r>
            <a:r>
              <a:rPr lang="en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  <a:br>
              <a:rPr lang="en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&lt;wsdl:output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FF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message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>
                <a:solidFill>
                  <a:srgbClr val="8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"ns:helloWorldResponse"</a:t>
            </a:r>
            <a:r>
              <a:rPr lang="en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  <a:br>
              <a:rPr lang="en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&lt;/wsdl:operation&gt;</a:t>
            </a:r>
            <a:br>
              <a:rPr lang="en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&lt;/wsdl:portType&gt;</a:t>
            </a:r>
            <a:endParaRPr>
              <a:solidFill>
                <a:srgbClr val="0000FF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9" name="Google Shape;309;p31"/>
          <p:cNvSpPr txBox="1"/>
          <p:nvPr>
            <p:ph idx="1" type="body"/>
          </p:nvPr>
        </p:nvSpPr>
        <p:spPr>
          <a:xfrm>
            <a:off x="311700" y="1076275"/>
            <a:ext cx="7237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element </a:t>
            </a:r>
            <a:r>
              <a:rPr lang="en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operation</a:t>
            </a:r>
            <a:endParaRPr sz="18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defines single operation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has unique name among all </a:t>
            </a:r>
            <a:br>
              <a:rPr lang="en" sz="1400"/>
            </a:br>
            <a:r>
              <a:rPr lang="en" sz="1400"/>
              <a:t>operations in the port type 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attribute </a:t>
            </a:r>
            <a:r>
              <a:rPr lang="en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endParaRPr sz="14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operation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consumes input message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produces output message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element </a:t>
            </a:r>
            <a:r>
              <a:rPr lang="en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input </a:t>
            </a:r>
            <a:r>
              <a:rPr lang="en" sz="1800"/>
              <a:t>(</a:t>
            </a:r>
            <a:r>
              <a:rPr lang="en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output</a:t>
            </a:r>
            <a:r>
              <a:rPr lang="en" sz="1800"/>
              <a:t>, </a:t>
            </a:r>
            <a:r>
              <a:rPr lang="en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fault</a:t>
            </a:r>
            <a:r>
              <a:rPr lang="en" sz="1800"/>
              <a:t>)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specifies input (output, fault) message type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has unique name among all inputs, outputs and faults within the operation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attribute </a:t>
            </a:r>
            <a:r>
              <a:rPr lang="en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endParaRPr sz="14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reference to message type definition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attribute </a:t>
            </a:r>
            <a:r>
              <a:rPr lang="en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message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W3C-style Web Services</a:t>
            </a:r>
            <a:endParaRPr/>
          </a:p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2843787" y="3178023"/>
            <a:ext cx="4248600" cy="1368300"/>
          </a:xfrm>
          <a:prstGeom prst="roundRect">
            <a:avLst>
              <a:gd fmla="val 16667" name="adj"/>
            </a:avLst>
          </a:prstGeom>
          <a:solidFill>
            <a:srgbClr val="90C63F"/>
          </a:solidFill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Messages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3131819" y="4114127"/>
            <a:ext cx="3672300" cy="360000"/>
          </a:xfrm>
          <a:prstGeom prst="roundRect">
            <a:avLst>
              <a:gd fmla="val 16667" name="adj"/>
            </a:avLst>
          </a:prstGeom>
          <a:solidFill>
            <a:srgbClr val="FF3300"/>
          </a:solidFill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SOAP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3131819" y="3682079"/>
            <a:ext cx="3672300" cy="360000"/>
          </a:xfrm>
          <a:prstGeom prst="roundRect">
            <a:avLst>
              <a:gd fmla="val 16667" name="adj"/>
            </a:avLst>
          </a:prstGeom>
          <a:solidFill>
            <a:srgbClr val="FF3300"/>
          </a:solidFill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SOAP extensions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2843787" y="4618183"/>
            <a:ext cx="4248600" cy="423600"/>
          </a:xfrm>
          <a:prstGeom prst="roundRect">
            <a:avLst>
              <a:gd fmla="val 16667" name="adj"/>
            </a:avLst>
          </a:prstGeom>
          <a:solidFill>
            <a:srgbClr val="90C63F"/>
          </a:solidFill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Communications (HTTP, SMTP, …)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68" name="Google Shape;68;p14"/>
          <p:cNvSpPr/>
          <p:nvPr/>
        </p:nvSpPr>
        <p:spPr>
          <a:xfrm>
            <a:off x="2843787" y="2097903"/>
            <a:ext cx="4248600" cy="1008000"/>
          </a:xfrm>
          <a:prstGeom prst="roundRect">
            <a:avLst>
              <a:gd fmla="val 16667" name="adj"/>
            </a:avLst>
          </a:prstGeom>
          <a:solidFill>
            <a:srgbClr val="90C63F"/>
          </a:solidFill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Contract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69" name="Google Shape;69;p14"/>
          <p:cNvSpPr/>
          <p:nvPr/>
        </p:nvSpPr>
        <p:spPr>
          <a:xfrm>
            <a:off x="3131819" y="2601959"/>
            <a:ext cx="1748100" cy="360000"/>
          </a:xfrm>
          <a:prstGeom prst="roundRect">
            <a:avLst>
              <a:gd fmla="val 16667" name="adj"/>
            </a:avLst>
          </a:prstGeom>
          <a:solidFill>
            <a:srgbClr val="FF3300"/>
          </a:solidFill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WSDL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70" name="Google Shape;70;p14"/>
          <p:cNvSpPr/>
          <p:nvPr/>
        </p:nvSpPr>
        <p:spPr>
          <a:xfrm>
            <a:off x="2843787" y="1017733"/>
            <a:ext cx="4248600" cy="1008000"/>
          </a:xfrm>
          <a:prstGeom prst="roundRect">
            <a:avLst>
              <a:gd fmla="val 16667" name="adj"/>
            </a:avLst>
          </a:prstGeom>
          <a:solidFill>
            <a:srgbClr val="90C63F"/>
          </a:solidFill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Processes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71" name="Google Shape;71;p14"/>
          <p:cNvSpPr/>
          <p:nvPr/>
        </p:nvSpPr>
        <p:spPr>
          <a:xfrm>
            <a:off x="3131819" y="1514787"/>
            <a:ext cx="1748100" cy="360000"/>
          </a:xfrm>
          <a:prstGeom prst="roundRect">
            <a:avLst>
              <a:gd fmla="val 16667" name="adj"/>
            </a:avLst>
          </a:prstGeom>
          <a:solidFill>
            <a:srgbClr val="FF3300"/>
          </a:solidFill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BPEL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72" name="Google Shape;72;p14"/>
          <p:cNvSpPr/>
          <p:nvPr/>
        </p:nvSpPr>
        <p:spPr>
          <a:xfrm>
            <a:off x="5056073" y="1514787"/>
            <a:ext cx="1748100" cy="360000"/>
          </a:xfrm>
          <a:prstGeom prst="roundRect">
            <a:avLst>
              <a:gd fmla="val 16667" name="adj"/>
            </a:avLst>
          </a:prstGeom>
          <a:solidFill>
            <a:srgbClr val="FF3300"/>
          </a:solidFill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WS-CDL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73" name="Google Shape;73;p14"/>
          <p:cNvSpPr/>
          <p:nvPr/>
        </p:nvSpPr>
        <p:spPr>
          <a:xfrm rot="5400000">
            <a:off x="6732165" y="3682173"/>
            <a:ext cx="1368300" cy="360000"/>
          </a:xfrm>
          <a:prstGeom prst="roundRect">
            <a:avLst>
              <a:gd fmla="val 16667" name="adj"/>
            </a:avLst>
          </a:prstGeom>
          <a:solidFill>
            <a:srgbClr val="FEAD99"/>
          </a:solidFill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XML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74" name="Google Shape;74;p14"/>
          <p:cNvSpPr/>
          <p:nvPr/>
        </p:nvSpPr>
        <p:spPr>
          <a:xfrm rot="5400000">
            <a:off x="6912316" y="2418400"/>
            <a:ext cx="1008000" cy="360000"/>
          </a:xfrm>
          <a:prstGeom prst="roundRect">
            <a:avLst>
              <a:gd fmla="val 16667" name="adj"/>
            </a:avLst>
          </a:prstGeom>
          <a:solidFill>
            <a:srgbClr val="FEAD99"/>
          </a:solidFill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XSD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75" name="Google Shape;75;p14"/>
          <p:cNvSpPr/>
          <p:nvPr/>
        </p:nvSpPr>
        <p:spPr>
          <a:xfrm rot="5400000">
            <a:off x="6912316" y="1341733"/>
            <a:ext cx="1008000" cy="360000"/>
          </a:xfrm>
          <a:prstGeom prst="roundRect">
            <a:avLst>
              <a:gd fmla="val 16667" name="adj"/>
            </a:avLst>
          </a:prstGeom>
          <a:solidFill>
            <a:srgbClr val="FEAD99"/>
          </a:solidFill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XSLT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76" name="Google Shape;76;p14"/>
          <p:cNvSpPr/>
          <p:nvPr/>
        </p:nvSpPr>
        <p:spPr>
          <a:xfrm rot="5400000">
            <a:off x="409887" y="2777833"/>
            <a:ext cx="4024200" cy="504000"/>
          </a:xfrm>
          <a:prstGeom prst="roundRect">
            <a:avLst>
              <a:gd fmla="val 16667" name="adj"/>
            </a:avLst>
          </a:prstGeom>
          <a:solidFill>
            <a:srgbClr val="90C63F"/>
          </a:solidFill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Security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77" name="Google Shape;77;p14"/>
          <p:cNvSpPr/>
          <p:nvPr/>
        </p:nvSpPr>
        <p:spPr>
          <a:xfrm rot="5400000">
            <a:off x="-212402" y="2777833"/>
            <a:ext cx="4024200" cy="504000"/>
          </a:xfrm>
          <a:prstGeom prst="roundRect">
            <a:avLst>
              <a:gd fmla="val 16667" name="adj"/>
            </a:avLst>
          </a:prstGeom>
          <a:solidFill>
            <a:srgbClr val="90C63F"/>
          </a:solidFill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Management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78" name="Google Shape;78;p14"/>
          <p:cNvSpPr/>
          <p:nvPr/>
        </p:nvSpPr>
        <p:spPr>
          <a:xfrm>
            <a:off x="5056071" y="2601959"/>
            <a:ext cx="1748100" cy="360000"/>
          </a:xfrm>
          <a:prstGeom prst="roundRect">
            <a:avLst>
              <a:gd fmla="val 16667" name="adj"/>
            </a:avLst>
          </a:prstGeom>
          <a:solidFill>
            <a:srgbClr val="FF3300"/>
          </a:solidFill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WS-Policy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WSDL 1.1 - Abstract - Port types - Operations - MEP</a:t>
            </a:r>
            <a:endParaRPr/>
          </a:p>
        </p:txBody>
      </p:sp>
      <p:sp>
        <p:nvSpPr>
          <p:cNvPr id="315" name="Google Shape;315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6" name="Google Shape;316;p32"/>
          <p:cNvSpPr txBox="1"/>
          <p:nvPr/>
        </p:nvSpPr>
        <p:spPr>
          <a:xfrm>
            <a:off x="311700" y="1017725"/>
            <a:ext cx="81606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4 supported </a:t>
            </a:r>
            <a:r>
              <a:rPr i="1" lang="en" sz="1800">
                <a:solidFill>
                  <a:schemeClr val="dk2"/>
                </a:solidFill>
              </a:rPr>
              <a:t>message exchange patterns (MEPs)</a:t>
            </a:r>
            <a:r>
              <a:rPr lang="en" sz="1800">
                <a:solidFill>
                  <a:schemeClr val="dk2"/>
                </a:solidFill>
              </a:rPr>
              <a:t>:</a:t>
            </a:r>
            <a:endParaRPr/>
          </a:p>
        </p:txBody>
      </p:sp>
      <p:sp>
        <p:nvSpPr>
          <p:cNvPr id="317" name="Google Shape;317;p32"/>
          <p:cNvSpPr txBox="1"/>
          <p:nvPr/>
        </p:nvSpPr>
        <p:spPr>
          <a:xfrm>
            <a:off x="151857" y="1625837"/>
            <a:ext cx="4392600" cy="13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144000" lIns="108000" spcFirstLastPara="1" rIns="108000" wrap="square" tIns="108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one-way (in)</a:t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&lt;wsdl:portType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2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"WSDemoPortType"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&lt;wsdl:operation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2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"helloWorld"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&lt;wsdl:input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message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2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"ns:helloWorldRequest"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  <a:b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&lt;/wsdl:operation&gt;</a:t>
            </a:r>
            <a:b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&lt;/wsdl:portType&gt;</a:t>
            </a:r>
            <a:endParaRPr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8" name="Google Shape;318;p32"/>
          <p:cNvSpPr txBox="1"/>
          <p:nvPr/>
        </p:nvSpPr>
        <p:spPr>
          <a:xfrm>
            <a:off x="4544344" y="2959764"/>
            <a:ext cx="4392600" cy="15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144000" lIns="108000" spcFirstLastPara="1" rIns="108000" wrap="square" tIns="108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solicit-response (out-in)</a:t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&lt;wsdl:portType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2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"WSDemoPortType"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&lt;wsdl:operation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2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"helloWorld"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&lt;wsdl:output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message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2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"ns:helloWorldResponse"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  <a:b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&lt;wsdl:input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message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2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"ns:helloWorldRequest"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  <a:b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&lt;/wsdl:operation&gt;</a:t>
            </a:r>
            <a:b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&lt;/wsdl:portType&gt;</a:t>
            </a:r>
            <a:endParaRPr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9" name="Google Shape;319;p32"/>
          <p:cNvSpPr txBox="1"/>
          <p:nvPr/>
        </p:nvSpPr>
        <p:spPr>
          <a:xfrm>
            <a:off x="151863" y="2957522"/>
            <a:ext cx="4392600" cy="150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144000" lIns="108000" spcFirstLastPara="1" rIns="108000" wrap="square" tIns="108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request-response (in-out)</a:t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&lt;wsdl:portType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2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"WSDemoPortType"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&lt;wsdl:operation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2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"helloWorld"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&lt;wsdl:input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message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2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"ns:helloWorldRequest"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  <a:b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&lt;wsdl:output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message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2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"ns:helloWorldResponse"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  <a:b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&lt;/wsdl:operation&gt;</a:t>
            </a:r>
            <a:b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&lt;/wsdl:portType&gt;</a:t>
            </a:r>
            <a:endParaRPr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0" name="Google Shape;320;p32"/>
          <p:cNvSpPr txBox="1"/>
          <p:nvPr/>
        </p:nvSpPr>
        <p:spPr>
          <a:xfrm>
            <a:off x="4544345" y="1625837"/>
            <a:ext cx="4392600" cy="13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144000" lIns="108000" spcFirstLastPara="1" rIns="108000" wrap="square" tIns="108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notification </a:t>
            </a:r>
            <a:r>
              <a:rPr lang="en"/>
              <a:t>(out)</a:t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&lt;wsdl:portType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2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"WSDemoPortType"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&lt;wsdl:operation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2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"helloWorld"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&lt;wsdl:output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message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2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"ns:helloWorldResponse"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  <a:b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&lt;/wsdl:operation&gt;</a:t>
            </a:r>
            <a:b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&lt;/wsdl:portType&gt;</a:t>
            </a:r>
            <a:endParaRPr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1" name="Google Shape;321;p32"/>
          <p:cNvSpPr txBox="1"/>
          <p:nvPr/>
        </p:nvSpPr>
        <p:spPr>
          <a:xfrm>
            <a:off x="1279250" y="4659625"/>
            <a:ext cx="7349700" cy="4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http://www.wideskills.com/wsdl/wsdl-11-porttype-element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7" name="Google Shape;327;p33"/>
          <p:cNvSpPr/>
          <p:nvPr/>
        </p:nvSpPr>
        <p:spPr>
          <a:xfrm>
            <a:off x="301050" y="1121675"/>
            <a:ext cx="4000500" cy="3690900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rgbClr val="90C63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328" name="Google Shape;328;p33"/>
          <p:cNvSpPr/>
          <p:nvPr/>
        </p:nvSpPr>
        <p:spPr>
          <a:xfrm>
            <a:off x="445500" y="3012331"/>
            <a:ext cx="1380000" cy="1584300"/>
          </a:xfrm>
          <a:prstGeom prst="rect">
            <a:avLst/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Concrete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Description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329" name="Google Shape;329;p33"/>
          <p:cNvSpPr txBox="1"/>
          <p:nvPr/>
        </p:nvSpPr>
        <p:spPr>
          <a:xfrm>
            <a:off x="1994700" y="3491692"/>
            <a:ext cx="720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=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330" name="Google Shape;330;p33"/>
          <p:cNvSpPr/>
          <p:nvPr/>
        </p:nvSpPr>
        <p:spPr>
          <a:xfrm>
            <a:off x="2389284" y="3588600"/>
            <a:ext cx="1551600" cy="360300"/>
          </a:xfrm>
          <a:prstGeom prst="rect">
            <a:avLst/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Ports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331" name="Google Shape;331;p33"/>
          <p:cNvSpPr/>
          <p:nvPr/>
        </p:nvSpPr>
        <p:spPr>
          <a:xfrm>
            <a:off x="2389284" y="4020400"/>
            <a:ext cx="1551600" cy="360300"/>
          </a:xfrm>
          <a:prstGeom prst="rect">
            <a:avLst/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Service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332" name="Google Shape;332;p33"/>
          <p:cNvSpPr/>
          <p:nvPr/>
        </p:nvSpPr>
        <p:spPr>
          <a:xfrm>
            <a:off x="2389284" y="3156800"/>
            <a:ext cx="1551600" cy="360300"/>
          </a:xfrm>
          <a:prstGeom prst="rect">
            <a:avLst/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Bindings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333" name="Google Shape;333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WSDL 1.1 - Document structure - concrete part</a:t>
            </a:r>
            <a:endParaRPr/>
          </a:p>
        </p:txBody>
      </p:sp>
      <p:sp>
        <p:nvSpPr>
          <p:cNvPr id="334" name="Google Shape;334;p3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bindings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specification of concrete protocol for exchanging messages between service and clients which call operations from particular port type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e.g. SOAP 1.1, SOAP 1.2, XML over HTTP, ...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ports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single endpoint combining particular binding and network address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service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collection of related ports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WSDL 1.1 - Document structure</a:t>
            </a:r>
            <a:endParaRPr/>
          </a:p>
        </p:txBody>
      </p:sp>
      <p:sp>
        <p:nvSpPr>
          <p:cNvPr id="340" name="Google Shape;340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1" name="Google Shape;341;p34"/>
          <p:cNvSpPr txBox="1"/>
          <p:nvPr/>
        </p:nvSpPr>
        <p:spPr>
          <a:xfrm>
            <a:off x="391625" y="1017725"/>
            <a:ext cx="4294200" cy="3853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FF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&lt;?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xml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version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0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"1.0"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encoding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0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"utf-8"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FF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?&gt;</a:t>
            </a:r>
            <a:endParaRPr sz="1000">
              <a:solidFill>
                <a:srgbClr val="FF0000"/>
              </a:solidFill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&lt;definitions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xmlns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0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000" u="sng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http://schemas.xmlsoap.org/wsdl/</a:t>
            </a:r>
            <a:r>
              <a:rPr lang="en" sz="10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0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&lt;documentation&gt;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...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&lt;/documentation&gt;</a:t>
            </a:r>
            <a:endParaRPr sz="10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b="1"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0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&lt;!-- types (0,1) --&gt;</a:t>
            </a:r>
            <a:endParaRPr sz="1000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&lt;types&gt;</a:t>
            </a:r>
            <a:r>
              <a:rPr b="1"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...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&lt;/types&gt;</a:t>
            </a:r>
            <a:endParaRPr sz="10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b="1"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0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&lt;!-- messages (0,*) --&gt;</a:t>
            </a:r>
            <a:endParaRPr sz="1000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&lt;message&gt;</a:t>
            </a:r>
            <a:r>
              <a:rPr b="1"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...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&lt;/message&gt;</a:t>
            </a:r>
            <a:endParaRPr sz="10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b="1"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0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&lt;!-- port types (0,*) --&gt;</a:t>
            </a:r>
            <a:endParaRPr sz="1000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&lt;portType&gt;</a:t>
            </a:r>
            <a:r>
              <a:rPr b="1"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...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&lt;/portType&gt;</a:t>
            </a:r>
            <a:endParaRPr sz="10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b="1"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0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&lt;!-- bindings (0,*) --&gt;</a:t>
            </a:r>
            <a:endParaRPr sz="1000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&lt;binding&gt;</a:t>
            </a:r>
            <a:r>
              <a:rPr b="1"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...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&lt;/binding&gt;</a:t>
            </a:r>
            <a:endParaRPr sz="10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b="1"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0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&lt;!-- services (0,*) --&gt;</a:t>
            </a:r>
            <a:endParaRPr sz="1000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&lt;service&gt;</a:t>
            </a:r>
            <a:r>
              <a:rPr b="1"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...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&lt;/service&gt;</a:t>
            </a:r>
            <a:endParaRPr sz="10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&lt;/definitions&gt;</a:t>
            </a:r>
            <a:endParaRPr b="1"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2" name="Google Shape;342;p34"/>
          <p:cNvSpPr/>
          <p:nvPr/>
        </p:nvSpPr>
        <p:spPr>
          <a:xfrm>
            <a:off x="356250" y="3528575"/>
            <a:ext cx="5865300" cy="572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WSDL 1.1 - Concrete - Binding - definition</a:t>
            </a:r>
            <a:endParaRPr/>
          </a:p>
        </p:txBody>
      </p:sp>
      <p:sp>
        <p:nvSpPr>
          <p:cNvPr id="348" name="Google Shape;348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9" name="Google Shape;349;p3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zero or more binding definitions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defines message format and protocol details for operations and messages in particular port type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element 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binding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defines single binding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has unique name among all bindings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attribute 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refers to particular port type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attribute 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0" name="Google Shape;350;p35"/>
          <p:cNvSpPr txBox="1"/>
          <p:nvPr>
            <p:ph idx="2" type="body"/>
          </p:nvPr>
        </p:nvSpPr>
        <p:spPr>
          <a:xfrm>
            <a:off x="4042400" y="1152475"/>
            <a:ext cx="4790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&lt;binding 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="[name]" 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="[portType-ref]"&gt;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b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&lt;!-- protocol specific binding information --&gt;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&lt;/binding&gt;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WSDL 1.1 - Concrete - Binding - Operations</a:t>
            </a:r>
            <a:endParaRPr/>
          </a:p>
        </p:txBody>
      </p:sp>
      <p:sp>
        <p:nvSpPr>
          <p:cNvPr id="356" name="Google Shape;356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7" name="Google Shape;357;p3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specifies binding for each operation defined in port type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input and output messages, faults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element 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operation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binding of particular operation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referred by attribute 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element 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input </a:t>
            </a:r>
            <a:r>
              <a:rPr lang="en"/>
              <a:t>(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output</a:t>
            </a:r>
            <a:r>
              <a:rPr lang="en"/>
              <a:t>, 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fault</a:t>
            </a:r>
            <a:r>
              <a:rPr lang="en"/>
              <a:t>)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binding of particular input (output, fault) message type</a:t>
            </a:r>
            <a:endParaRPr/>
          </a:p>
        </p:txBody>
      </p:sp>
      <p:sp>
        <p:nvSpPr>
          <p:cNvPr id="358" name="Google Shape;358;p36"/>
          <p:cNvSpPr txBox="1"/>
          <p:nvPr>
            <p:ph idx="2" type="body"/>
          </p:nvPr>
        </p:nvSpPr>
        <p:spPr>
          <a:xfrm>
            <a:off x="4042400" y="1152475"/>
            <a:ext cx="4790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&lt;binding name="[name]" type="[portType-ref]"&gt;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&lt;!-- protocol specific binding information --&gt;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</a:t>
            </a:r>
            <a:r>
              <a:rPr b="1" lang="en">
                <a:solidFill>
                  <a:srgbClr val="FF3300"/>
                </a:solidFill>
                <a:latin typeface="Consolas"/>
                <a:ea typeface="Consolas"/>
                <a:cs typeface="Consolas"/>
                <a:sym typeface="Consolas"/>
              </a:rPr>
              <a:t>operation</a:t>
            </a:r>
            <a:r>
              <a:rPr lang="en">
                <a:solidFill>
                  <a:srgbClr val="FF33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name="[operation-ref]"&gt;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&lt;!-- protocol specific binding information --&gt;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&lt;</a:t>
            </a:r>
            <a:r>
              <a:rPr b="1"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&lt;!-- protocol specific binding information --&gt;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1"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&lt;</a:t>
            </a:r>
            <a:r>
              <a:rPr b="1"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output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&lt;!-- protocol specific binding information --&gt;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1"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output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&lt;</a:t>
            </a:r>
            <a:r>
              <a:rPr b="1"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fault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&lt;!-- protocol specific binding information --&gt;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1"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fault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&lt;/</a:t>
            </a:r>
            <a:r>
              <a:rPr b="1" lang="en">
                <a:solidFill>
                  <a:srgbClr val="FF3300"/>
                </a:solidFill>
                <a:latin typeface="Consolas"/>
                <a:ea typeface="Consolas"/>
                <a:cs typeface="Consolas"/>
                <a:sym typeface="Consolas"/>
              </a:rPr>
              <a:t>operation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&lt;/binding&gt;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WSDL 1.1 Binding example</a:t>
            </a:r>
            <a:endParaRPr/>
          </a:p>
        </p:txBody>
      </p:sp>
      <p:sp>
        <p:nvSpPr>
          <p:cNvPr id="364" name="Google Shape;364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5" name="Google Shape;365;p37"/>
          <p:cNvSpPr txBox="1"/>
          <p:nvPr/>
        </p:nvSpPr>
        <p:spPr>
          <a:xfrm>
            <a:off x="1676400" y="973150"/>
            <a:ext cx="7038300" cy="50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&lt;wsdl:binding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"WSDemoSoapBinding"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"impl:WSDemo"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b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&lt;wsdlsoap:binding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style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"document"</a:t>
            </a:r>
            <a:b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en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transport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 u="sng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http://schemas.xmlsoap.org/soap/http"</a:t>
            </a:r>
            <a:r>
              <a:rPr lang="en" u="sng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/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b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&lt;wsdl:operation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"helloWorld"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b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&lt;wsdlsoap:operation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soapAction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  <a:b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b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&lt;wsdl:input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"helloWorldRequest"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&lt;wsdlsoap:body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use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"literal"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  <a:b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&lt;/wsdl:input&gt;</a:t>
            </a:r>
            <a:b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b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&lt;wsdl:output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"helloWorldResponse"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&lt;wsdlsoap:body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use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"literal"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  <a:b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&lt;/wsdl:output&gt;</a:t>
            </a:r>
            <a:b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b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&lt;/wsdl:operation&gt;</a:t>
            </a:r>
            <a:b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&lt;/wsdl:binding&gt;</a:t>
            </a:r>
            <a:endParaRPr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6" name="Google Shape;366;p37"/>
          <p:cNvSpPr txBox="1"/>
          <p:nvPr/>
        </p:nvSpPr>
        <p:spPr>
          <a:xfrm>
            <a:off x="1234000" y="4659625"/>
            <a:ext cx="7349700" cy="4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http://www.wideskills.com/wsdl/wsdl-11-message-element</a:t>
            </a:r>
            <a:endParaRPr/>
          </a:p>
        </p:txBody>
      </p:sp>
      <p:sp>
        <p:nvSpPr>
          <p:cNvPr id="367" name="Google Shape;367;p37"/>
          <p:cNvSpPr/>
          <p:nvPr/>
        </p:nvSpPr>
        <p:spPr>
          <a:xfrm>
            <a:off x="145700" y="1268375"/>
            <a:ext cx="1748700" cy="883500"/>
          </a:xfrm>
          <a:prstGeom prst="rightArrowCallout">
            <a:avLst>
              <a:gd fmla="val 25000" name="adj1"/>
              <a:gd fmla="val 25000" name="adj2"/>
              <a:gd fmla="val 25000" name="adj3"/>
              <a:gd fmla="val 76041" name="adj4"/>
            </a:avLst>
          </a:prstGeom>
          <a:noFill/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Messages using SOAP</a:t>
            </a:r>
            <a:endParaRPr/>
          </a:p>
        </p:txBody>
      </p:sp>
      <p:sp>
        <p:nvSpPr>
          <p:cNvPr id="368" name="Google Shape;368;p37"/>
          <p:cNvSpPr/>
          <p:nvPr/>
        </p:nvSpPr>
        <p:spPr>
          <a:xfrm>
            <a:off x="6237050" y="2005175"/>
            <a:ext cx="2297100" cy="664500"/>
          </a:xfrm>
          <a:prstGeom prst="up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noFill/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SOAP 1.1 over HTTP</a:t>
            </a:r>
            <a:endParaRPr/>
          </a:p>
        </p:txBody>
      </p:sp>
      <p:sp>
        <p:nvSpPr>
          <p:cNvPr id="369" name="Google Shape;369;p37"/>
          <p:cNvSpPr/>
          <p:nvPr/>
        </p:nvSpPr>
        <p:spPr>
          <a:xfrm>
            <a:off x="145700" y="2179150"/>
            <a:ext cx="1748700" cy="883500"/>
          </a:xfrm>
          <a:prstGeom prst="rightArrowCallout">
            <a:avLst>
              <a:gd fmla="val 25000" name="adj1"/>
              <a:gd fmla="val 25000" name="adj2"/>
              <a:gd fmla="val 25000" name="adj3"/>
              <a:gd fmla="val 76561" name="adj4"/>
            </a:avLst>
          </a:prstGeom>
          <a:noFill/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SOAPAction HTTP header value (none)</a:t>
            </a:r>
            <a:endParaRPr/>
          </a:p>
        </p:txBody>
      </p:sp>
      <p:sp>
        <p:nvSpPr>
          <p:cNvPr id="370" name="Google Shape;370;p37"/>
          <p:cNvSpPr/>
          <p:nvPr/>
        </p:nvSpPr>
        <p:spPr>
          <a:xfrm>
            <a:off x="145700" y="3354000"/>
            <a:ext cx="1748700" cy="1197900"/>
          </a:xfrm>
          <a:prstGeom prst="rightArrowCallout">
            <a:avLst>
              <a:gd fmla="val 25000" name="adj1"/>
              <a:gd fmla="val 25000" name="adj2"/>
              <a:gd fmla="val 25000" name="adj3"/>
              <a:gd fmla="val 76561" name="adj4"/>
            </a:avLst>
          </a:prstGeom>
          <a:noFill/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Defined XML element will be transferred in SOAP body, as is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WSDL 1.1 - Document structure</a:t>
            </a:r>
            <a:endParaRPr/>
          </a:p>
        </p:txBody>
      </p:sp>
      <p:sp>
        <p:nvSpPr>
          <p:cNvPr id="376" name="Google Shape;376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7" name="Google Shape;377;p38"/>
          <p:cNvSpPr txBox="1"/>
          <p:nvPr/>
        </p:nvSpPr>
        <p:spPr>
          <a:xfrm>
            <a:off x="391625" y="1017725"/>
            <a:ext cx="4294200" cy="3853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FF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&lt;?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xml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version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0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"1.0"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encoding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0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"utf-8"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FF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?&gt;</a:t>
            </a:r>
            <a:endParaRPr sz="1000">
              <a:solidFill>
                <a:srgbClr val="FF0000"/>
              </a:solidFill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&lt;definitions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xmlns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0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000" u="sng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http://schemas.xmlsoap.org/wsdl/</a:t>
            </a:r>
            <a:r>
              <a:rPr lang="en" sz="10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0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&lt;documentation&gt;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...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&lt;/documentation&gt;</a:t>
            </a:r>
            <a:endParaRPr sz="10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b="1"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0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&lt;!-- types (0,1) --&gt;</a:t>
            </a:r>
            <a:endParaRPr sz="1000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&lt;types&gt;</a:t>
            </a:r>
            <a:r>
              <a:rPr b="1"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...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&lt;/types&gt;</a:t>
            </a:r>
            <a:endParaRPr sz="10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b="1"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0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&lt;!-- messages (0,*) --&gt;</a:t>
            </a:r>
            <a:endParaRPr sz="1000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&lt;message&gt;</a:t>
            </a:r>
            <a:r>
              <a:rPr b="1"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...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&lt;/message&gt;</a:t>
            </a:r>
            <a:endParaRPr sz="10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b="1"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0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&lt;!-- port types (0,*) --&gt;</a:t>
            </a:r>
            <a:endParaRPr sz="1000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&lt;portType&gt;</a:t>
            </a:r>
            <a:r>
              <a:rPr b="1"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...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&lt;/portType&gt;</a:t>
            </a:r>
            <a:endParaRPr sz="10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b="1"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0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&lt;!-- bindings (0,*) --&gt;</a:t>
            </a:r>
            <a:endParaRPr sz="1000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&lt;binding&gt;</a:t>
            </a:r>
            <a:r>
              <a:rPr b="1"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...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&lt;/binding&gt;</a:t>
            </a:r>
            <a:endParaRPr sz="10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b="1"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0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&lt;!-- services (0,*) --&gt;</a:t>
            </a:r>
            <a:endParaRPr sz="1000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&lt;service&gt;</a:t>
            </a:r>
            <a:r>
              <a:rPr b="1"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...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&lt;/service&gt;</a:t>
            </a:r>
            <a:endParaRPr sz="10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&lt;/definitions&gt;</a:t>
            </a:r>
            <a:endParaRPr b="1"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8" name="Google Shape;378;p38"/>
          <p:cNvSpPr/>
          <p:nvPr/>
        </p:nvSpPr>
        <p:spPr>
          <a:xfrm>
            <a:off x="356250" y="4061975"/>
            <a:ext cx="5865300" cy="572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WSDL 1.1 - Concrete - Service</a:t>
            </a:r>
            <a:endParaRPr/>
          </a:p>
        </p:txBody>
      </p:sp>
      <p:sp>
        <p:nvSpPr>
          <p:cNvPr id="384" name="Google Shape;384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5" name="Google Shape;385;p39"/>
          <p:cNvSpPr txBox="1"/>
          <p:nvPr>
            <p:ph idx="1" type="body"/>
          </p:nvPr>
        </p:nvSpPr>
        <p:spPr>
          <a:xfrm>
            <a:off x="311700" y="1152475"/>
            <a:ext cx="3534600" cy="24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zero or more service definitions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i.e. one WSDL document can define more interfaces to one or more services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element 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service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defines single service interface + binding to particular protocol and physical address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has unique name among all services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attribute 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nam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e</a:t>
            </a:r>
            <a:endParaRPr/>
          </a:p>
        </p:txBody>
      </p:sp>
      <p:sp>
        <p:nvSpPr>
          <p:cNvPr id="386" name="Google Shape;386;p39"/>
          <p:cNvSpPr txBox="1"/>
          <p:nvPr>
            <p:ph idx="2" type="body"/>
          </p:nvPr>
        </p:nvSpPr>
        <p:spPr>
          <a:xfrm>
            <a:off x="3612525" y="1152475"/>
            <a:ext cx="5220000" cy="26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&lt;wsdl:service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FF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200">
                <a:solidFill>
                  <a:srgbClr val="8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"WSDemoService"</a:t>
            </a:r>
            <a:r>
              <a:rPr lang="en" sz="1200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>
              <a:solidFill>
                <a:srgbClr val="0000FF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200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&lt;wsdl:port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FF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binding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200">
                <a:solidFill>
                  <a:srgbClr val="8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"impl:WSDemoSoapBinding"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FF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200">
                <a:solidFill>
                  <a:srgbClr val="8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"WSDemo"</a:t>
            </a:r>
            <a:r>
              <a:rPr lang="en" sz="1200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>
              <a:solidFill>
                <a:srgbClr val="0000FF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&lt;wsdlsoap:address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FF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location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200">
                <a:solidFill>
                  <a:srgbClr val="8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"http://yoursite.com/WebSer</a:t>
            </a:r>
            <a:br>
              <a:rPr b="1" lang="en" sz="1200">
                <a:solidFill>
                  <a:srgbClr val="8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200">
                <a:solidFill>
                  <a:srgbClr val="8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       viceDemo/services/WSDemo"</a:t>
            </a:r>
            <a:r>
              <a:rPr lang="en" sz="1200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 sz="1200">
              <a:solidFill>
                <a:srgbClr val="0000FF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200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&lt;/wsdl:port&gt;</a:t>
            </a:r>
            <a:endParaRPr sz="1200">
              <a:solidFill>
                <a:srgbClr val="0000FF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&lt;/wsdl:service&gt;</a:t>
            </a:r>
            <a:endParaRPr sz="1200">
              <a:solidFill>
                <a:srgbClr val="0000FF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7" name="Google Shape;387;p39"/>
          <p:cNvSpPr txBox="1"/>
          <p:nvPr/>
        </p:nvSpPr>
        <p:spPr>
          <a:xfrm>
            <a:off x="311700" y="3723175"/>
            <a:ext cx="8832300" cy="141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element 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port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</a:pPr>
            <a:r>
              <a:rPr lang="en" sz="1200">
                <a:solidFill>
                  <a:schemeClr val="dk2"/>
                </a:solidFill>
              </a:rPr>
              <a:t>defines service port</a:t>
            </a:r>
            <a:endParaRPr sz="1200">
              <a:solidFill>
                <a:schemeClr val="dk2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</a:pPr>
            <a:r>
              <a:rPr lang="en" sz="1200">
                <a:solidFill>
                  <a:schemeClr val="dk2"/>
                </a:solidFill>
              </a:rPr>
              <a:t>has unique name among all ports of the service</a:t>
            </a:r>
            <a:endParaRPr sz="1200">
              <a:solidFill>
                <a:schemeClr val="dk2"/>
              </a:solidFill>
            </a:endParaRPr>
          </a:p>
          <a:p>
            <a:pPr indent="-3048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</a:pPr>
            <a:r>
              <a:rPr lang="en" sz="1200">
                <a:solidFill>
                  <a:schemeClr val="dk2"/>
                </a:solidFill>
              </a:rPr>
              <a:t>attribute </a:t>
            </a:r>
            <a:r>
              <a:rPr lang="en" sz="1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endParaRPr sz="1200">
              <a:solidFill>
                <a:schemeClr val="dk2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</a:pPr>
            <a:r>
              <a:rPr lang="en" sz="1200">
                <a:solidFill>
                  <a:schemeClr val="dk2"/>
                </a:solidFill>
              </a:rPr>
              <a:t>refers to particular port type which defines port operations and their input and output messages</a:t>
            </a:r>
            <a:endParaRPr sz="1200">
              <a:solidFill>
                <a:schemeClr val="dk2"/>
              </a:solidFill>
            </a:endParaRPr>
          </a:p>
          <a:p>
            <a:pPr indent="-3048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</a:pPr>
            <a:r>
              <a:rPr lang="en" sz="1200">
                <a:solidFill>
                  <a:schemeClr val="dk2"/>
                </a:solidFill>
              </a:rPr>
              <a:t>attribute </a:t>
            </a:r>
            <a:r>
              <a:rPr lang="en" sz="1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binding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WSDL 1.1</a:t>
            </a:r>
            <a:endParaRPr/>
          </a:p>
        </p:txBody>
      </p:sp>
      <p:sp>
        <p:nvSpPr>
          <p:cNvPr id="393" name="Google Shape;393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4" name="Google Shape;394;p40"/>
          <p:cNvSpPr/>
          <p:nvPr/>
        </p:nvSpPr>
        <p:spPr>
          <a:xfrm>
            <a:off x="342509" y="2318618"/>
            <a:ext cx="1368300" cy="64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198662" scaled="0"/>
          </a:gradFill>
          <a:ln cap="flat" cmpd="sng" w="9525">
            <a:solidFill>
              <a:srgbClr val="8CC439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Service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395" name="Google Shape;395;p40"/>
          <p:cNvSpPr/>
          <p:nvPr/>
        </p:nvSpPr>
        <p:spPr>
          <a:xfrm>
            <a:off x="342509" y="4027835"/>
            <a:ext cx="1368300" cy="64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198662" scaled="0"/>
          </a:gradFill>
          <a:ln cap="flat" cmpd="sng" w="9525">
            <a:solidFill>
              <a:srgbClr val="8CC439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Port</a:t>
            </a:r>
            <a:endParaRPr sz="1800">
              <a:solidFill>
                <a:srgbClr val="000000"/>
              </a:solidFill>
            </a:endParaRPr>
          </a:p>
        </p:txBody>
      </p:sp>
      <p:cxnSp>
        <p:nvCxnSpPr>
          <p:cNvPr id="396" name="Google Shape;396;p40"/>
          <p:cNvCxnSpPr/>
          <p:nvPr/>
        </p:nvCxnSpPr>
        <p:spPr>
          <a:xfrm>
            <a:off x="1022985" y="2966690"/>
            <a:ext cx="0" cy="1061100"/>
          </a:xfrm>
          <a:prstGeom prst="straightConnector1">
            <a:avLst/>
          </a:prstGeom>
          <a:noFill/>
          <a:ln cap="flat" cmpd="sng" w="9525">
            <a:solidFill>
              <a:srgbClr val="FF2D00"/>
            </a:solidFill>
            <a:prstDash val="solid"/>
            <a:round/>
            <a:headEnd len="med" w="med" type="diamond"/>
            <a:tailEnd len="med" w="med" type="triangle"/>
          </a:ln>
        </p:spPr>
      </p:cxnSp>
      <p:sp>
        <p:nvSpPr>
          <p:cNvPr id="397" name="Google Shape;397;p40"/>
          <p:cNvSpPr txBox="1"/>
          <p:nvPr/>
        </p:nvSpPr>
        <p:spPr>
          <a:xfrm>
            <a:off x="47750" y="3343375"/>
            <a:ext cx="982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consists of</a:t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398" name="Google Shape;398;p40"/>
          <p:cNvSpPr/>
          <p:nvPr/>
        </p:nvSpPr>
        <p:spPr>
          <a:xfrm>
            <a:off x="2814589" y="4027835"/>
            <a:ext cx="1368300" cy="64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198662" scaled="0"/>
          </a:gradFill>
          <a:ln cap="flat" cmpd="sng" w="9525">
            <a:solidFill>
              <a:srgbClr val="8CC439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Binding</a:t>
            </a:r>
            <a:endParaRPr sz="1800">
              <a:solidFill>
                <a:srgbClr val="000000"/>
              </a:solidFill>
            </a:endParaRPr>
          </a:p>
        </p:txBody>
      </p:sp>
      <p:cxnSp>
        <p:nvCxnSpPr>
          <p:cNvPr id="399" name="Google Shape;399;p40"/>
          <p:cNvCxnSpPr/>
          <p:nvPr/>
        </p:nvCxnSpPr>
        <p:spPr>
          <a:xfrm>
            <a:off x="1707061" y="4351871"/>
            <a:ext cx="1107600" cy="0"/>
          </a:xfrm>
          <a:prstGeom prst="straightConnector1">
            <a:avLst/>
          </a:prstGeom>
          <a:noFill/>
          <a:ln cap="flat" cmpd="sng" w="9525">
            <a:solidFill>
              <a:srgbClr val="FF2D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00" name="Google Shape;400;p40"/>
          <p:cNvSpPr txBox="1"/>
          <p:nvPr/>
        </p:nvSpPr>
        <p:spPr>
          <a:xfrm>
            <a:off x="1707061" y="4084163"/>
            <a:ext cx="1107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has</a:t>
            </a:r>
            <a:endParaRPr sz="1400">
              <a:solidFill>
                <a:srgbClr val="000000"/>
              </a:solidFill>
            </a:endParaRPr>
          </a:p>
        </p:txBody>
      </p:sp>
      <p:cxnSp>
        <p:nvCxnSpPr>
          <p:cNvPr id="401" name="Google Shape;401;p40"/>
          <p:cNvCxnSpPr/>
          <p:nvPr/>
        </p:nvCxnSpPr>
        <p:spPr>
          <a:xfrm flipH="1" rot="10800000">
            <a:off x="3463600" y="2966570"/>
            <a:ext cx="5100" cy="1057200"/>
          </a:xfrm>
          <a:prstGeom prst="straightConnector1">
            <a:avLst/>
          </a:prstGeom>
          <a:noFill/>
          <a:ln cap="flat" cmpd="sng" w="9525">
            <a:solidFill>
              <a:srgbClr val="FF2D00"/>
            </a:solidFill>
            <a:prstDash val="solid"/>
            <a:round/>
            <a:headEnd len="med" w="med" type="diamond"/>
            <a:tailEnd len="med" w="med" type="triangle"/>
          </a:ln>
        </p:spPr>
      </p:cxnSp>
      <p:sp>
        <p:nvSpPr>
          <p:cNvPr id="402" name="Google Shape;402;p40"/>
          <p:cNvSpPr txBox="1"/>
          <p:nvPr/>
        </p:nvSpPr>
        <p:spPr>
          <a:xfrm>
            <a:off x="3483089" y="3341341"/>
            <a:ext cx="1080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consists of</a:t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403" name="Google Shape;403;p40"/>
          <p:cNvSpPr/>
          <p:nvPr/>
        </p:nvSpPr>
        <p:spPr>
          <a:xfrm>
            <a:off x="2814589" y="2318618"/>
            <a:ext cx="1368300" cy="64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198662" scaled="0"/>
          </a:gradFill>
          <a:ln cap="flat" cmpd="sng" w="9525">
            <a:solidFill>
              <a:srgbClr val="8CC439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Operation Binding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404" name="Google Shape;404;p40"/>
          <p:cNvSpPr/>
          <p:nvPr/>
        </p:nvSpPr>
        <p:spPr>
          <a:xfrm>
            <a:off x="2814589" y="539512"/>
            <a:ext cx="1368300" cy="64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198662" scaled="0"/>
          </a:gradFill>
          <a:ln cap="flat" cmpd="sng" w="9525">
            <a:solidFill>
              <a:srgbClr val="8CC439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Message Binding</a:t>
            </a:r>
            <a:endParaRPr sz="1800">
              <a:solidFill>
                <a:srgbClr val="000000"/>
              </a:solidFill>
            </a:endParaRPr>
          </a:p>
        </p:txBody>
      </p:sp>
      <p:cxnSp>
        <p:nvCxnSpPr>
          <p:cNvPr id="405" name="Google Shape;405;p40"/>
          <p:cNvCxnSpPr/>
          <p:nvPr/>
        </p:nvCxnSpPr>
        <p:spPr>
          <a:xfrm rot="10800000">
            <a:off x="3951141" y="1187618"/>
            <a:ext cx="0" cy="1131000"/>
          </a:xfrm>
          <a:prstGeom prst="straightConnector1">
            <a:avLst/>
          </a:prstGeom>
          <a:noFill/>
          <a:ln cap="flat" cmpd="sng" w="9525">
            <a:solidFill>
              <a:srgbClr val="FF2D00"/>
            </a:solidFill>
            <a:prstDash val="solid"/>
            <a:round/>
            <a:headEnd len="med" w="med" type="diamond"/>
            <a:tailEnd len="med" w="med" type="triangle"/>
          </a:ln>
        </p:spPr>
      </p:cxnSp>
      <p:sp>
        <p:nvSpPr>
          <p:cNvPr id="406" name="Google Shape;406;p40"/>
          <p:cNvSpPr txBox="1"/>
          <p:nvPr/>
        </p:nvSpPr>
        <p:spPr>
          <a:xfrm>
            <a:off x="3915137" y="1599698"/>
            <a:ext cx="792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output</a:t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407" name="Google Shape;407;p40"/>
          <p:cNvSpPr/>
          <p:nvPr/>
        </p:nvSpPr>
        <p:spPr>
          <a:xfrm>
            <a:off x="5221490" y="2318618"/>
            <a:ext cx="1368300" cy="64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0FF96"/>
              </a:gs>
              <a:gs pos="35000">
                <a:srgbClr val="DDFFB6"/>
              </a:gs>
              <a:gs pos="100000">
                <a:srgbClr val="F0FFE2"/>
              </a:gs>
            </a:gsLst>
            <a:lin ang="16200038" scaled="0"/>
          </a:gradFill>
          <a:ln cap="flat" cmpd="sng" w="9525">
            <a:solidFill>
              <a:srgbClr val="8CC439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Operation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408" name="Google Shape;408;p40"/>
          <p:cNvSpPr/>
          <p:nvPr/>
        </p:nvSpPr>
        <p:spPr>
          <a:xfrm>
            <a:off x="5221490" y="539512"/>
            <a:ext cx="1368300" cy="64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0FF96"/>
              </a:gs>
              <a:gs pos="35000">
                <a:srgbClr val="DDFFB6"/>
              </a:gs>
              <a:gs pos="100000">
                <a:srgbClr val="F0FFE2"/>
              </a:gs>
            </a:gsLst>
            <a:lin ang="16200038" scaled="0"/>
          </a:gradFill>
          <a:ln cap="flat" cmpd="sng" w="9525">
            <a:solidFill>
              <a:srgbClr val="8CC439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Message</a:t>
            </a:r>
            <a:endParaRPr sz="1800">
              <a:solidFill>
                <a:srgbClr val="000000"/>
              </a:solidFill>
            </a:endParaRPr>
          </a:p>
        </p:txBody>
      </p:sp>
      <p:cxnSp>
        <p:nvCxnSpPr>
          <p:cNvPr id="409" name="Google Shape;409;p40"/>
          <p:cNvCxnSpPr>
            <a:stCxn id="403" idx="0"/>
            <a:endCxn id="404" idx="2"/>
          </p:cNvCxnSpPr>
          <p:nvPr/>
        </p:nvCxnSpPr>
        <p:spPr>
          <a:xfrm rot="10800000">
            <a:off x="3498739" y="1187618"/>
            <a:ext cx="0" cy="1131000"/>
          </a:xfrm>
          <a:prstGeom prst="straightConnector1">
            <a:avLst/>
          </a:prstGeom>
          <a:noFill/>
          <a:ln cap="flat" cmpd="sng" w="9525">
            <a:solidFill>
              <a:srgbClr val="FF2D00"/>
            </a:solidFill>
            <a:prstDash val="solid"/>
            <a:round/>
            <a:headEnd len="med" w="med" type="diamond"/>
            <a:tailEnd len="med" w="med" type="triangle"/>
          </a:ln>
        </p:spPr>
      </p:cxnSp>
      <p:sp>
        <p:nvSpPr>
          <p:cNvPr id="410" name="Google Shape;410;p40"/>
          <p:cNvSpPr txBox="1"/>
          <p:nvPr/>
        </p:nvSpPr>
        <p:spPr>
          <a:xfrm>
            <a:off x="2896816" y="1599698"/>
            <a:ext cx="586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input</a:t>
            </a:r>
            <a:endParaRPr sz="1400">
              <a:solidFill>
                <a:srgbClr val="000000"/>
              </a:solidFill>
            </a:endParaRPr>
          </a:p>
        </p:txBody>
      </p:sp>
      <p:cxnSp>
        <p:nvCxnSpPr>
          <p:cNvPr id="411" name="Google Shape;411;p40"/>
          <p:cNvCxnSpPr/>
          <p:nvPr/>
        </p:nvCxnSpPr>
        <p:spPr>
          <a:xfrm rot="10800000">
            <a:off x="2979033" y="1187618"/>
            <a:ext cx="0" cy="1131000"/>
          </a:xfrm>
          <a:prstGeom prst="straightConnector1">
            <a:avLst/>
          </a:prstGeom>
          <a:noFill/>
          <a:ln cap="flat" cmpd="sng" w="9525">
            <a:solidFill>
              <a:srgbClr val="FF2D00"/>
            </a:solidFill>
            <a:prstDash val="solid"/>
            <a:round/>
            <a:headEnd len="med" w="med" type="diamond"/>
            <a:tailEnd len="med" w="med" type="triangle"/>
          </a:ln>
        </p:spPr>
      </p:cxnSp>
      <p:sp>
        <p:nvSpPr>
          <p:cNvPr id="412" name="Google Shape;412;p40"/>
          <p:cNvSpPr txBox="1"/>
          <p:nvPr/>
        </p:nvSpPr>
        <p:spPr>
          <a:xfrm>
            <a:off x="3472880" y="1599698"/>
            <a:ext cx="586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fault</a:t>
            </a:r>
            <a:endParaRPr sz="1400">
              <a:solidFill>
                <a:srgbClr val="000000"/>
              </a:solidFill>
            </a:endParaRPr>
          </a:p>
        </p:txBody>
      </p:sp>
      <p:cxnSp>
        <p:nvCxnSpPr>
          <p:cNvPr id="413" name="Google Shape;413;p40"/>
          <p:cNvCxnSpPr/>
          <p:nvPr/>
        </p:nvCxnSpPr>
        <p:spPr>
          <a:xfrm rot="10800000">
            <a:off x="6409622" y="1187618"/>
            <a:ext cx="0" cy="1131000"/>
          </a:xfrm>
          <a:prstGeom prst="straightConnector1">
            <a:avLst/>
          </a:prstGeom>
          <a:noFill/>
          <a:ln cap="flat" cmpd="sng" w="9525">
            <a:solidFill>
              <a:srgbClr val="FF2D00"/>
            </a:solidFill>
            <a:prstDash val="solid"/>
            <a:round/>
            <a:headEnd len="med" w="med" type="diamond"/>
            <a:tailEnd len="med" w="med" type="triangle"/>
          </a:ln>
        </p:spPr>
      </p:cxnSp>
      <p:sp>
        <p:nvSpPr>
          <p:cNvPr id="414" name="Google Shape;414;p40"/>
          <p:cNvSpPr txBox="1"/>
          <p:nvPr/>
        </p:nvSpPr>
        <p:spPr>
          <a:xfrm>
            <a:off x="6363409" y="1599698"/>
            <a:ext cx="792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output</a:t>
            </a:r>
            <a:endParaRPr sz="1400">
              <a:solidFill>
                <a:srgbClr val="000000"/>
              </a:solidFill>
            </a:endParaRPr>
          </a:p>
        </p:txBody>
      </p:sp>
      <p:cxnSp>
        <p:nvCxnSpPr>
          <p:cNvPr id="415" name="Google Shape;415;p40"/>
          <p:cNvCxnSpPr>
            <a:stCxn id="407" idx="0"/>
            <a:endCxn id="408" idx="2"/>
          </p:cNvCxnSpPr>
          <p:nvPr/>
        </p:nvCxnSpPr>
        <p:spPr>
          <a:xfrm rot="10800000">
            <a:off x="5905640" y="1187618"/>
            <a:ext cx="0" cy="1131000"/>
          </a:xfrm>
          <a:prstGeom prst="straightConnector1">
            <a:avLst/>
          </a:prstGeom>
          <a:noFill/>
          <a:ln cap="flat" cmpd="sng" w="9525">
            <a:solidFill>
              <a:srgbClr val="FF2D00"/>
            </a:solidFill>
            <a:prstDash val="solid"/>
            <a:round/>
            <a:headEnd len="med" w="med" type="diamond"/>
            <a:tailEnd len="med" w="med" type="triangle"/>
          </a:ln>
        </p:spPr>
      </p:cxnSp>
      <p:sp>
        <p:nvSpPr>
          <p:cNvPr id="416" name="Google Shape;416;p40"/>
          <p:cNvSpPr txBox="1"/>
          <p:nvPr/>
        </p:nvSpPr>
        <p:spPr>
          <a:xfrm>
            <a:off x="5345088" y="1599698"/>
            <a:ext cx="586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input</a:t>
            </a:r>
            <a:endParaRPr sz="1400">
              <a:solidFill>
                <a:srgbClr val="000000"/>
              </a:solidFill>
            </a:endParaRPr>
          </a:p>
        </p:txBody>
      </p:sp>
      <p:cxnSp>
        <p:nvCxnSpPr>
          <p:cNvPr id="417" name="Google Shape;417;p40"/>
          <p:cNvCxnSpPr/>
          <p:nvPr/>
        </p:nvCxnSpPr>
        <p:spPr>
          <a:xfrm rot="10800000">
            <a:off x="5437514" y="1187618"/>
            <a:ext cx="0" cy="1131000"/>
          </a:xfrm>
          <a:prstGeom prst="straightConnector1">
            <a:avLst/>
          </a:prstGeom>
          <a:noFill/>
          <a:ln cap="flat" cmpd="sng" w="9525">
            <a:solidFill>
              <a:srgbClr val="FF2D00"/>
            </a:solidFill>
            <a:prstDash val="solid"/>
            <a:round/>
            <a:headEnd len="med" w="med" type="diamond"/>
            <a:tailEnd len="med" w="med" type="triangle"/>
          </a:ln>
        </p:spPr>
      </p:cxnSp>
      <p:sp>
        <p:nvSpPr>
          <p:cNvPr id="418" name="Google Shape;418;p40"/>
          <p:cNvSpPr txBox="1"/>
          <p:nvPr/>
        </p:nvSpPr>
        <p:spPr>
          <a:xfrm>
            <a:off x="5859353" y="1599698"/>
            <a:ext cx="586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fault</a:t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419" name="Google Shape;419;p40"/>
          <p:cNvSpPr/>
          <p:nvPr/>
        </p:nvSpPr>
        <p:spPr>
          <a:xfrm>
            <a:off x="5221490" y="4027835"/>
            <a:ext cx="1368300" cy="64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0FF96"/>
              </a:gs>
              <a:gs pos="35000">
                <a:srgbClr val="DDFFB6"/>
              </a:gs>
              <a:gs pos="100000">
                <a:srgbClr val="F0FFE2"/>
              </a:gs>
            </a:gsLst>
            <a:lin ang="16200038" scaled="0"/>
          </a:gradFill>
          <a:ln cap="flat" cmpd="sng" w="9525">
            <a:solidFill>
              <a:srgbClr val="8CC439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PortType</a:t>
            </a:r>
            <a:endParaRPr sz="1800">
              <a:solidFill>
                <a:srgbClr val="000000"/>
              </a:solidFill>
            </a:endParaRPr>
          </a:p>
        </p:txBody>
      </p:sp>
      <p:cxnSp>
        <p:nvCxnSpPr>
          <p:cNvPr id="420" name="Google Shape;420;p40"/>
          <p:cNvCxnSpPr>
            <a:stCxn id="398" idx="3"/>
            <a:endCxn id="419" idx="1"/>
          </p:cNvCxnSpPr>
          <p:nvPr/>
        </p:nvCxnSpPr>
        <p:spPr>
          <a:xfrm>
            <a:off x="4182889" y="4351835"/>
            <a:ext cx="1038600" cy="0"/>
          </a:xfrm>
          <a:prstGeom prst="straightConnector1">
            <a:avLst/>
          </a:prstGeom>
          <a:noFill/>
          <a:ln cap="flat" cmpd="sng" w="9525">
            <a:solidFill>
              <a:srgbClr val="FF2D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21" name="Google Shape;421;p40"/>
          <p:cNvSpPr txBox="1"/>
          <p:nvPr/>
        </p:nvSpPr>
        <p:spPr>
          <a:xfrm>
            <a:off x="4182741" y="4084162"/>
            <a:ext cx="1080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of</a:t>
            </a:r>
            <a:endParaRPr sz="1400">
              <a:solidFill>
                <a:srgbClr val="000000"/>
              </a:solidFill>
            </a:endParaRPr>
          </a:p>
        </p:txBody>
      </p:sp>
      <p:cxnSp>
        <p:nvCxnSpPr>
          <p:cNvPr id="422" name="Google Shape;422;p40"/>
          <p:cNvCxnSpPr>
            <a:stCxn id="419" idx="0"/>
            <a:endCxn id="407" idx="2"/>
          </p:cNvCxnSpPr>
          <p:nvPr/>
        </p:nvCxnSpPr>
        <p:spPr>
          <a:xfrm rot="10800000">
            <a:off x="5905640" y="2966735"/>
            <a:ext cx="0" cy="1061100"/>
          </a:xfrm>
          <a:prstGeom prst="straightConnector1">
            <a:avLst/>
          </a:prstGeom>
          <a:noFill/>
          <a:ln cap="flat" cmpd="sng" w="9525">
            <a:solidFill>
              <a:srgbClr val="FF2D00"/>
            </a:solidFill>
            <a:prstDash val="solid"/>
            <a:round/>
            <a:headEnd len="med" w="med" type="diamond"/>
            <a:tailEnd len="med" w="med" type="triangle"/>
          </a:ln>
        </p:spPr>
      </p:cxnSp>
      <p:sp>
        <p:nvSpPr>
          <p:cNvPr id="423" name="Google Shape;423;p40"/>
          <p:cNvSpPr txBox="1"/>
          <p:nvPr/>
        </p:nvSpPr>
        <p:spPr>
          <a:xfrm>
            <a:off x="5941570" y="3339852"/>
            <a:ext cx="1080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comprises</a:t>
            </a:r>
            <a:endParaRPr sz="1400">
              <a:solidFill>
                <a:srgbClr val="000000"/>
              </a:solidFill>
            </a:endParaRPr>
          </a:p>
        </p:txBody>
      </p:sp>
      <p:cxnSp>
        <p:nvCxnSpPr>
          <p:cNvPr id="424" name="Google Shape;424;p40"/>
          <p:cNvCxnSpPr>
            <a:stCxn id="403" idx="3"/>
            <a:endCxn id="407" idx="1"/>
          </p:cNvCxnSpPr>
          <p:nvPr/>
        </p:nvCxnSpPr>
        <p:spPr>
          <a:xfrm>
            <a:off x="4182889" y="2642618"/>
            <a:ext cx="1038600" cy="0"/>
          </a:xfrm>
          <a:prstGeom prst="straightConnector1">
            <a:avLst/>
          </a:prstGeom>
          <a:noFill/>
          <a:ln cap="flat" cmpd="sng" w="9525">
            <a:solidFill>
              <a:srgbClr val="FF2D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25" name="Google Shape;425;p40"/>
          <p:cNvSpPr txBox="1"/>
          <p:nvPr/>
        </p:nvSpPr>
        <p:spPr>
          <a:xfrm>
            <a:off x="4162055" y="2334877"/>
            <a:ext cx="1080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of</a:t>
            </a:r>
            <a:endParaRPr sz="1400">
              <a:solidFill>
                <a:srgbClr val="000000"/>
              </a:solidFill>
            </a:endParaRPr>
          </a:p>
        </p:txBody>
      </p:sp>
      <p:cxnSp>
        <p:nvCxnSpPr>
          <p:cNvPr id="426" name="Google Shape;426;p40"/>
          <p:cNvCxnSpPr>
            <a:stCxn id="404" idx="3"/>
            <a:endCxn id="408" idx="1"/>
          </p:cNvCxnSpPr>
          <p:nvPr/>
        </p:nvCxnSpPr>
        <p:spPr>
          <a:xfrm>
            <a:off x="4182889" y="863512"/>
            <a:ext cx="1038600" cy="0"/>
          </a:xfrm>
          <a:prstGeom prst="straightConnector1">
            <a:avLst/>
          </a:prstGeom>
          <a:noFill/>
          <a:ln cap="flat" cmpd="sng" w="9525">
            <a:solidFill>
              <a:srgbClr val="FF2D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27" name="Google Shape;427;p40"/>
          <p:cNvSpPr txBox="1"/>
          <p:nvPr/>
        </p:nvSpPr>
        <p:spPr>
          <a:xfrm>
            <a:off x="4162055" y="556543"/>
            <a:ext cx="1080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of</a:t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428" name="Google Shape;428;p40"/>
          <p:cNvSpPr/>
          <p:nvPr/>
        </p:nvSpPr>
        <p:spPr>
          <a:xfrm>
            <a:off x="7731561" y="539512"/>
            <a:ext cx="1368300" cy="64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0FF96"/>
              </a:gs>
              <a:gs pos="35000">
                <a:srgbClr val="DDFFB6"/>
              </a:gs>
              <a:gs pos="100000">
                <a:srgbClr val="F0FFE2"/>
              </a:gs>
            </a:gsLst>
            <a:lin ang="16200038" scaled="0"/>
          </a:gradFill>
          <a:ln cap="flat" cmpd="sng" w="9525">
            <a:solidFill>
              <a:srgbClr val="8CC439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Types</a:t>
            </a:r>
            <a:endParaRPr sz="1800">
              <a:solidFill>
                <a:srgbClr val="000000"/>
              </a:solidFill>
            </a:endParaRPr>
          </a:p>
        </p:txBody>
      </p:sp>
      <p:cxnSp>
        <p:nvCxnSpPr>
          <p:cNvPr id="429" name="Google Shape;429;p40"/>
          <p:cNvCxnSpPr>
            <a:stCxn id="408" idx="3"/>
            <a:endCxn id="428" idx="1"/>
          </p:cNvCxnSpPr>
          <p:nvPr/>
        </p:nvCxnSpPr>
        <p:spPr>
          <a:xfrm>
            <a:off x="6589790" y="863512"/>
            <a:ext cx="1141800" cy="0"/>
          </a:xfrm>
          <a:prstGeom prst="straightConnector1">
            <a:avLst/>
          </a:prstGeom>
          <a:noFill/>
          <a:ln cap="flat" cmpd="sng" w="9525">
            <a:solidFill>
              <a:srgbClr val="FF2D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30" name="Google Shape;430;p40"/>
          <p:cNvSpPr txBox="1"/>
          <p:nvPr/>
        </p:nvSpPr>
        <p:spPr>
          <a:xfrm>
            <a:off x="6616824" y="539512"/>
            <a:ext cx="1080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defined by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on Bindings</a:t>
            </a:r>
            <a:endParaRPr/>
          </a:p>
        </p:txBody>
      </p:sp>
      <p:sp>
        <p:nvSpPr>
          <p:cNvPr id="436" name="Google Shape;436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HTTP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WSDL 1.1 SOAP 1.1 over HTTP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WSDL 1.1 SOAP 1.2 over HTTP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WSDL 1.1 SOAP 1.1 over Java Messaging Service (JMS)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WSDL 1.1 SOAP 1.2 over Java Messaging Service (JMS)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WSDL 1.1 SOAP 1.1 over SMTP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…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WSDL 2.0 SOAP Binding</a:t>
            </a:r>
            <a:endParaRPr/>
          </a:p>
        </p:txBody>
      </p:sp>
      <p:sp>
        <p:nvSpPr>
          <p:cNvPr id="437" name="Google Shape;437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W3C-style Web Services</a:t>
            </a:r>
            <a:endParaRPr/>
          </a:p>
        </p:txBody>
      </p:sp>
      <p:sp>
        <p:nvSpPr>
          <p:cNvPr id="84" name="Google Shape;8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5" name="Google Shape;85;p15"/>
          <p:cNvSpPr/>
          <p:nvPr/>
        </p:nvSpPr>
        <p:spPr>
          <a:xfrm>
            <a:off x="2843787" y="3178023"/>
            <a:ext cx="4248600" cy="13683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Messages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86" name="Google Shape;86;p15"/>
          <p:cNvSpPr/>
          <p:nvPr/>
        </p:nvSpPr>
        <p:spPr>
          <a:xfrm>
            <a:off x="3131819" y="4114127"/>
            <a:ext cx="3672300" cy="3600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SOAP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87" name="Google Shape;87;p15"/>
          <p:cNvSpPr/>
          <p:nvPr/>
        </p:nvSpPr>
        <p:spPr>
          <a:xfrm>
            <a:off x="3131819" y="3682079"/>
            <a:ext cx="3672300" cy="3600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SOAP extensions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88" name="Google Shape;88;p15"/>
          <p:cNvSpPr/>
          <p:nvPr/>
        </p:nvSpPr>
        <p:spPr>
          <a:xfrm>
            <a:off x="2843787" y="4618183"/>
            <a:ext cx="4248600" cy="423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Communications (HTTP, SMTP, …)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89" name="Google Shape;89;p15"/>
          <p:cNvSpPr/>
          <p:nvPr/>
        </p:nvSpPr>
        <p:spPr>
          <a:xfrm>
            <a:off x="2843787" y="2097903"/>
            <a:ext cx="4248600" cy="1008000"/>
          </a:xfrm>
          <a:prstGeom prst="roundRect">
            <a:avLst>
              <a:gd fmla="val 16667" name="adj"/>
            </a:avLst>
          </a:prstGeom>
          <a:solidFill>
            <a:srgbClr val="90C63F"/>
          </a:solidFill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Contract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90" name="Google Shape;90;p15"/>
          <p:cNvSpPr/>
          <p:nvPr/>
        </p:nvSpPr>
        <p:spPr>
          <a:xfrm>
            <a:off x="3131819" y="2601959"/>
            <a:ext cx="1748100" cy="360000"/>
          </a:xfrm>
          <a:prstGeom prst="roundRect">
            <a:avLst>
              <a:gd fmla="val 16667" name="adj"/>
            </a:avLst>
          </a:prstGeom>
          <a:solidFill>
            <a:srgbClr val="FF3300"/>
          </a:solidFill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WSDL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91" name="Google Shape;91;p15"/>
          <p:cNvSpPr/>
          <p:nvPr/>
        </p:nvSpPr>
        <p:spPr>
          <a:xfrm>
            <a:off x="2843787" y="1017733"/>
            <a:ext cx="4248600" cy="10080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Processes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92" name="Google Shape;92;p15"/>
          <p:cNvSpPr/>
          <p:nvPr/>
        </p:nvSpPr>
        <p:spPr>
          <a:xfrm>
            <a:off x="3131819" y="1514787"/>
            <a:ext cx="1748100" cy="3600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BPEL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93" name="Google Shape;93;p15"/>
          <p:cNvSpPr/>
          <p:nvPr/>
        </p:nvSpPr>
        <p:spPr>
          <a:xfrm>
            <a:off x="5056073" y="1514787"/>
            <a:ext cx="1748100" cy="3600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WS-CDL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94" name="Google Shape;94;p15"/>
          <p:cNvSpPr/>
          <p:nvPr/>
        </p:nvSpPr>
        <p:spPr>
          <a:xfrm rot="5400000">
            <a:off x="6732165" y="3682173"/>
            <a:ext cx="1368300" cy="360000"/>
          </a:xfrm>
          <a:prstGeom prst="roundRect">
            <a:avLst>
              <a:gd fmla="val 16667" name="adj"/>
            </a:avLst>
          </a:prstGeom>
          <a:solidFill>
            <a:srgbClr val="FEAD99"/>
          </a:solidFill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XML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95" name="Google Shape;95;p15"/>
          <p:cNvSpPr/>
          <p:nvPr/>
        </p:nvSpPr>
        <p:spPr>
          <a:xfrm rot="5400000">
            <a:off x="6912316" y="2418400"/>
            <a:ext cx="1008000" cy="360000"/>
          </a:xfrm>
          <a:prstGeom prst="roundRect">
            <a:avLst>
              <a:gd fmla="val 16667" name="adj"/>
            </a:avLst>
          </a:prstGeom>
          <a:solidFill>
            <a:srgbClr val="FEAD99"/>
          </a:solidFill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XSD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96" name="Google Shape;96;p15"/>
          <p:cNvSpPr/>
          <p:nvPr/>
        </p:nvSpPr>
        <p:spPr>
          <a:xfrm rot="5400000">
            <a:off x="6912316" y="1341733"/>
            <a:ext cx="1008000" cy="360000"/>
          </a:xfrm>
          <a:prstGeom prst="roundRect">
            <a:avLst>
              <a:gd fmla="val 16667" name="adj"/>
            </a:avLst>
          </a:prstGeom>
          <a:solidFill>
            <a:srgbClr val="FEAD99"/>
          </a:solidFill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XSLT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97" name="Google Shape;97;p15"/>
          <p:cNvSpPr/>
          <p:nvPr/>
        </p:nvSpPr>
        <p:spPr>
          <a:xfrm rot="5400000">
            <a:off x="409887" y="2777833"/>
            <a:ext cx="4024200" cy="5040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Security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98" name="Google Shape;98;p15"/>
          <p:cNvSpPr/>
          <p:nvPr/>
        </p:nvSpPr>
        <p:spPr>
          <a:xfrm rot="5400000">
            <a:off x="-212402" y="2777833"/>
            <a:ext cx="4024200" cy="5040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Management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99" name="Google Shape;99;p15"/>
          <p:cNvSpPr/>
          <p:nvPr/>
        </p:nvSpPr>
        <p:spPr>
          <a:xfrm>
            <a:off x="5056071" y="2601959"/>
            <a:ext cx="1748100" cy="3600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WS-Policy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WSDL 1.1 SOAP 1.2 Binding</a:t>
            </a:r>
            <a:endParaRPr/>
          </a:p>
        </p:txBody>
      </p:sp>
      <p:sp>
        <p:nvSpPr>
          <p:cNvPr id="443" name="Google Shape;443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namespace with SOAP 1.2 specific binding extensions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Char char="○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http://schemas.xmlsoap.org/wsdl/soap12/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will use prefix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wsoap12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binding to SOAP 1.2 then must start with element 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wsoap12:binding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4" name="Google Shape;444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WSDL 1.1 SOAP 1.2 Binding</a:t>
            </a:r>
            <a:endParaRPr/>
          </a:p>
        </p:txBody>
      </p:sp>
      <p:sp>
        <p:nvSpPr>
          <p:cNvPr id="450" name="Google Shape;450;p43"/>
          <p:cNvSpPr txBox="1"/>
          <p:nvPr>
            <p:ph idx="1" type="body"/>
          </p:nvPr>
        </p:nvSpPr>
        <p:spPr>
          <a:xfrm>
            <a:off x="311700" y="1152475"/>
            <a:ext cx="4206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optional default operation style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specifies default style of each operation attribute 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style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values 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rpc </a:t>
            </a:r>
            <a:r>
              <a:rPr lang="en"/>
              <a:t>or 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document</a:t>
            </a:r>
            <a:r>
              <a:rPr lang="en"/>
              <a:t>, respectively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document </a:t>
            </a:r>
            <a:r>
              <a:rPr lang="en"/>
              <a:t>is default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mandatory transport protocol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URI of particular protocol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HTTP has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http://schemas.xmlsoap.org/soap/http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attribute 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transport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1" name="Google Shape;451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2" name="Google Shape;452;p43"/>
          <p:cNvSpPr txBox="1"/>
          <p:nvPr>
            <p:ph idx="2" type="body"/>
          </p:nvPr>
        </p:nvSpPr>
        <p:spPr>
          <a:xfrm>
            <a:off x="4685000" y="1152475"/>
            <a:ext cx="4147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&lt;wsdlsoap12:binding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FF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style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>
                <a:solidFill>
                  <a:srgbClr val="8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"document"</a:t>
            </a:r>
            <a:b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FF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transport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b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>
                <a:solidFill>
                  <a:srgbClr val="8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 u="sng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http://schemas.xmlsoap.org/soap/http"</a:t>
            </a:r>
            <a:r>
              <a:rPr lang="en" u="sng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/</a:t>
            </a:r>
            <a:r>
              <a:rPr lang="en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WSDL 1.1 SOAP binding style - RPC vs. document</a:t>
            </a:r>
            <a:endParaRPr/>
          </a:p>
        </p:txBody>
      </p:sp>
      <p:sp>
        <p:nvSpPr>
          <p:cNvPr id="458" name="Google Shape;458;p4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RPC-oriented operations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SOAP body contains </a:t>
            </a:r>
            <a:r>
              <a:rPr b="1" lang="en"/>
              <a:t>only one element</a:t>
            </a:r>
            <a:r>
              <a:rPr lang="en"/>
              <a:t> named after remote procedure to be called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contains elements for each procedure parameter and for return value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arg0</a:t>
            </a:r>
            <a:r>
              <a:rPr lang="en"/>
              <a:t>,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arg1</a:t>
            </a:r>
            <a:r>
              <a:rPr lang="en"/>
              <a:t>, ...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element has the type specified by the message type</a:t>
            </a:r>
            <a:endParaRPr/>
          </a:p>
        </p:txBody>
      </p:sp>
      <p:sp>
        <p:nvSpPr>
          <p:cNvPr id="459" name="Google Shape;459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0" name="Google Shape;460;p4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document-oriented operations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SOAP body contains one or more child elements called </a:t>
            </a:r>
            <a:r>
              <a:rPr b="1" lang="en"/>
              <a:t>parts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part </a:t>
            </a:r>
            <a:r>
              <a:rPr lang="en"/>
              <a:t>can be anything, described by XSD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WSDL 1.1 SOAP 1.2 Binding - operations</a:t>
            </a:r>
            <a:endParaRPr/>
          </a:p>
        </p:txBody>
      </p:sp>
      <p:sp>
        <p:nvSpPr>
          <p:cNvPr id="466" name="Google Shape;466;p4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operation is further specified by 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wsoap12:operation</a:t>
            </a:r>
            <a:r>
              <a:rPr lang="en"/>
              <a:t> element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may optionally have own 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style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operation can be determined by SOAPAction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onsolas"/>
              <a:buChar char="○"/>
            </a:pP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soapAction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SOAPAction may be mandatory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onsolas"/>
              <a:buChar char="○"/>
            </a:pP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soapActionRequired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7" name="Google Shape;467;p4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&lt;binding name="[name]"&gt;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&lt;operation name="[operation-ref]"&gt;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&lt;wsoap12:operation </a:t>
            </a:r>
            <a:b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FF3300"/>
                </a:solidFill>
                <a:latin typeface="Consolas"/>
                <a:ea typeface="Consolas"/>
                <a:cs typeface="Consolas"/>
                <a:sym typeface="Consolas"/>
              </a:rPr>
              <a:t>style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="[style]"</a:t>
            </a:r>
            <a:b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FF3300"/>
                </a:solidFill>
                <a:latin typeface="Consolas"/>
                <a:ea typeface="Consolas"/>
                <a:cs typeface="Consolas"/>
                <a:sym typeface="Consolas"/>
              </a:rPr>
              <a:t>soapAction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="[action-URI]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b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FF3300"/>
                </a:solidFill>
                <a:latin typeface="Consolas"/>
                <a:ea typeface="Consolas"/>
                <a:cs typeface="Consolas"/>
                <a:sym typeface="Consolas"/>
              </a:rPr>
              <a:t>soapActionRequired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="[boolean]" /&gt;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&lt;/operation&gt;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&lt;/binding&gt;</a:t>
            </a:r>
            <a:endParaRPr/>
          </a:p>
        </p:txBody>
      </p:sp>
      <p:sp>
        <p:nvSpPr>
          <p:cNvPr id="468" name="Google Shape;468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WSDL 1.1 SOAP 1.2 Binding - body</a:t>
            </a:r>
            <a:endParaRPr/>
          </a:p>
        </p:txBody>
      </p:sp>
      <p:sp>
        <p:nvSpPr>
          <p:cNvPr id="474" name="Google Shape;474;p4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for each operation input/output we map one or more message parts to SOAP body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element 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wsoap12:body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message parts specified by attribute 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parts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attribute 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use </a:t>
            </a:r>
            <a:r>
              <a:rPr lang="en"/>
              <a:t>indicates whether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parts specify schema for messages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literal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some other encoding of data to messages is used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encoded</a:t>
            </a:r>
            <a:endParaRPr/>
          </a:p>
        </p:txBody>
      </p:sp>
      <p:sp>
        <p:nvSpPr>
          <p:cNvPr id="475" name="Google Shape;475;p4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&lt;binding name="[name]"&gt;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&lt;operation name="[operation-ref]"&gt;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&lt;input&gt;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&lt;</a:t>
            </a:r>
            <a:r>
              <a:rPr b="1" lang="en">
                <a:solidFill>
                  <a:srgbClr val="FF3300"/>
                </a:solidFill>
                <a:latin typeface="Consolas"/>
                <a:ea typeface="Consolas"/>
                <a:cs typeface="Consolas"/>
                <a:sym typeface="Consolas"/>
              </a:rPr>
              <a:t>wsoap12:body</a:t>
            </a:r>
            <a:br>
              <a:rPr b="1" lang="en">
                <a:solidFill>
                  <a:srgbClr val="FF33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>
                <a:solidFill>
                  <a:srgbClr val="FF3300"/>
                </a:solidFill>
                <a:latin typeface="Consolas"/>
                <a:ea typeface="Consolas"/>
                <a:cs typeface="Consolas"/>
                <a:sym typeface="Consolas"/>
              </a:rPr>
              <a:t>parts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="[part-refs-list]"</a:t>
            </a:r>
            <a:b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>
                <a:solidFill>
                  <a:srgbClr val="FF3300"/>
                </a:solidFill>
                <a:latin typeface="Consolas"/>
                <a:ea typeface="Consolas"/>
                <a:cs typeface="Consolas"/>
                <a:sym typeface="Consolas"/>
              </a:rPr>
              <a:t>use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="[use]" /&gt;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&lt;/input&gt;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&lt;/operation&gt;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&lt;/binding&gt;</a:t>
            </a:r>
            <a:endParaRPr/>
          </a:p>
        </p:txBody>
      </p:sp>
      <p:sp>
        <p:nvSpPr>
          <p:cNvPr id="476" name="Google Shape;476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WSDL 1.1 SOAP 1.2 Binding - header, fault</a:t>
            </a:r>
            <a:endParaRPr/>
          </a:p>
        </p:txBody>
      </p:sp>
      <p:sp>
        <p:nvSpPr>
          <p:cNvPr id="482" name="Google Shape;482;p4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each operation input/output we can map particular message part to SOAP header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element 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wsoap12:header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mandatory attribute 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message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message part specified by attribute 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part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for each operation input/output we can map particular faults to SOAP fault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element 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wsoap12:fault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3" name="Google Shape;483;p4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&lt;binding name="[name]"&gt;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&lt;operation name="[operation-ref]"&gt;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&lt;input&gt;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&lt;</a:t>
            </a:r>
            <a:r>
              <a:rPr b="1" lang="en">
                <a:solidFill>
                  <a:srgbClr val="FF3300"/>
                </a:solidFill>
                <a:latin typeface="Consolas"/>
                <a:ea typeface="Consolas"/>
                <a:cs typeface="Consolas"/>
                <a:sym typeface="Consolas"/>
              </a:rPr>
              <a:t>wsoap12:header</a:t>
            </a:r>
            <a:b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b="1" lang="en">
                <a:solidFill>
                  <a:srgbClr val="FF3300"/>
                </a:solidFill>
                <a:latin typeface="Consolas"/>
                <a:ea typeface="Consolas"/>
                <a:cs typeface="Consolas"/>
                <a:sym typeface="Consolas"/>
              </a:rPr>
              <a:t>message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="[message-ref]"</a:t>
            </a:r>
            <a:b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b="1" lang="en">
                <a:solidFill>
                  <a:srgbClr val="FF3300"/>
                </a:solidFill>
                <a:latin typeface="Consolas"/>
                <a:ea typeface="Consolas"/>
                <a:cs typeface="Consolas"/>
                <a:sym typeface="Consolas"/>
              </a:rPr>
              <a:t>part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="[part-ref]"</a:t>
            </a:r>
            <a:b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>
                <a:solidFill>
                  <a:srgbClr val="FF3300"/>
                </a:solidFill>
                <a:latin typeface="Consolas"/>
                <a:ea typeface="Consolas"/>
                <a:cs typeface="Consolas"/>
                <a:sym typeface="Consolas"/>
              </a:rPr>
              <a:t>         use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="[use]" /&gt;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&lt;/input&gt;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&lt;/operation&gt;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&lt;/binding&gt;</a:t>
            </a:r>
            <a:endParaRPr/>
          </a:p>
        </p:txBody>
      </p:sp>
      <p:sp>
        <p:nvSpPr>
          <p:cNvPr id="484" name="Google Shape;484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WSDL 1.1 SOAP 1.2 Binding</a:t>
            </a:r>
            <a:endParaRPr/>
          </a:p>
        </p:txBody>
      </p:sp>
      <p:sp>
        <p:nvSpPr>
          <p:cNvPr id="490" name="Google Shape;490;p4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port is extended with physical location of SOAP 1.2 endpoint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element </a:t>
            </a:r>
            <a:r>
              <a:rPr lang="en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wsoap12:address</a:t>
            </a:r>
            <a:endParaRPr sz="14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attribute </a:t>
            </a:r>
            <a:r>
              <a:rPr lang="en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location</a:t>
            </a:r>
            <a:endParaRPr sz="14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1" name="Google Shape;491;p4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&lt;service name="[name]"&gt;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&lt;port name="[binding-ref]"&gt;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&lt;</a:t>
            </a:r>
            <a:r>
              <a:rPr b="1" lang="en">
                <a:solidFill>
                  <a:srgbClr val="FF3300"/>
                </a:solidFill>
                <a:latin typeface="Consolas"/>
                <a:ea typeface="Consolas"/>
                <a:cs typeface="Consolas"/>
                <a:sym typeface="Consolas"/>
              </a:rPr>
              <a:t>wsoap12:address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>
                <a:solidFill>
                  <a:srgbClr val="FF3300"/>
                </a:solidFill>
                <a:latin typeface="Consolas"/>
                <a:ea typeface="Consolas"/>
                <a:cs typeface="Consolas"/>
                <a:sym typeface="Consolas"/>
              </a:rPr>
              <a:t>location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="[URL]" /&gt;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&lt;/port&gt;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&lt;/binding&gt;</a:t>
            </a:r>
            <a:endParaRPr/>
          </a:p>
        </p:txBody>
      </p:sp>
      <p:sp>
        <p:nvSpPr>
          <p:cNvPr id="492" name="Google Shape;492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98" name="Google Shape;498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8850" y="248950"/>
            <a:ext cx="6566312" cy="4494950"/>
          </a:xfrm>
          <a:prstGeom prst="rect">
            <a:avLst/>
          </a:prstGeom>
          <a:noFill/>
          <a:ln>
            <a:noFill/>
          </a:ln>
        </p:spPr>
      </p:pic>
      <p:sp>
        <p:nvSpPr>
          <p:cNvPr id="499" name="Google Shape;499;p49"/>
          <p:cNvSpPr txBox="1"/>
          <p:nvPr/>
        </p:nvSpPr>
        <p:spPr>
          <a:xfrm>
            <a:off x="2501000" y="4743888"/>
            <a:ext cx="61113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http://www.wideskills.com/wsdl/differences-between-wsdl-20-and-wsdl-11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WSDL 2.0 - interface</a:t>
            </a:r>
            <a:endParaRPr/>
          </a:p>
        </p:txBody>
      </p:sp>
      <p:sp>
        <p:nvSpPr>
          <p:cNvPr id="505" name="Google Shape;505;p50"/>
          <p:cNvSpPr txBox="1"/>
          <p:nvPr>
            <p:ph idx="1" type="body"/>
          </p:nvPr>
        </p:nvSpPr>
        <p:spPr>
          <a:xfrm>
            <a:off x="545850" y="1360875"/>
            <a:ext cx="805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&lt;interface</a:t>
            </a: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FF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lang="en" sz="1400">
                <a:solidFill>
                  <a:srgbClr val="8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"myServiceInterface"</a:t>
            </a:r>
            <a:r>
              <a:rPr lang="en" sz="1400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>
              <a:solidFill>
                <a:srgbClr val="0000FF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400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&lt;fault</a:t>
            </a: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FF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lang="en" sz="1400">
                <a:solidFill>
                  <a:srgbClr val="8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"dataFault"</a:t>
            </a: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FF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element</a:t>
            </a: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lang="en" sz="1400">
                <a:solidFill>
                  <a:srgbClr val="8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"stns:dataError"</a:t>
            </a: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 sz="1400">
              <a:solidFill>
                <a:srgbClr val="0000FF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400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&lt;operation</a:t>
            </a: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FF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400">
                <a:solidFill>
                  <a:srgbClr val="8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"checkServiceStatusOp"</a:t>
            </a:r>
            <a:endParaRPr b="1" sz="1400">
              <a:solidFill>
                <a:srgbClr val="8000FF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     </a:t>
            </a:r>
            <a:r>
              <a:rPr lang="en" sz="1400">
                <a:solidFill>
                  <a:srgbClr val="FF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pattern</a:t>
            </a: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400">
                <a:solidFill>
                  <a:srgbClr val="8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 sz="1400" u="sng">
                <a:solidFill>
                  <a:srgbClr val="8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http://www.w3.org/ns/wsdl/in-out</a:t>
            </a:r>
            <a:r>
              <a:rPr b="1" lang="en" sz="1400">
                <a:solidFill>
                  <a:srgbClr val="8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endParaRPr b="1" sz="1400">
              <a:solidFill>
                <a:srgbClr val="8000FF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     </a:t>
            </a:r>
            <a:r>
              <a:rPr lang="en" sz="1400">
                <a:solidFill>
                  <a:srgbClr val="FF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style</a:t>
            </a: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400">
                <a:solidFill>
                  <a:srgbClr val="8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 sz="1400" u="sng">
                <a:solidFill>
                  <a:srgbClr val="8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http://www.w3.org/ns/wsdl/style/iri</a:t>
            </a:r>
            <a:r>
              <a:rPr b="1" lang="en" sz="1400">
                <a:solidFill>
                  <a:srgbClr val="8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400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>
              <a:solidFill>
                <a:srgbClr val="0000FF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	 </a:t>
            </a:r>
            <a:r>
              <a:rPr lang="en" sz="1400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&lt;input</a:t>
            </a: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FF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messageLabel</a:t>
            </a: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lang="en" sz="1400">
                <a:solidFill>
                  <a:srgbClr val="8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"In"</a:t>
            </a: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FF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element</a:t>
            </a: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lang="en" sz="1400">
                <a:solidFill>
                  <a:srgbClr val="8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"stns:checkServiceStatus"</a:t>
            </a: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 sz="1400">
              <a:solidFill>
                <a:srgbClr val="0000FF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	 </a:t>
            </a:r>
            <a:r>
              <a:rPr lang="en" sz="1400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&lt;output</a:t>
            </a: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FF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messageLabel</a:t>
            </a: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lang="en" sz="1400">
                <a:solidFill>
                  <a:srgbClr val="8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"Out"</a:t>
            </a: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FF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element</a:t>
            </a: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lang="en" sz="1400">
                <a:solidFill>
                  <a:srgbClr val="8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"stns:checkServiceStatusResponse"</a:t>
            </a:r>
            <a:r>
              <a:rPr lang="en" sz="1400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 sz="1400">
              <a:solidFill>
                <a:srgbClr val="0000FF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	 </a:t>
            </a:r>
            <a:r>
              <a:rPr lang="en" sz="1400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&lt;outfault</a:t>
            </a: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FF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messageLabel</a:t>
            </a: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lang="en" sz="1400">
                <a:solidFill>
                  <a:srgbClr val="8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"Out"</a:t>
            </a: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FF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ref</a:t>
            </a: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lang="en" sz="1400">
                <a:solidFill>
                  <a:srgbClr val="8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"tns:dataFault"</a:t>
            </a: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 sz="1400">
              <a:solidFill>
                <a:srgbClr val="0000FF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400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&lt;/operation&gt;</a:t>
            </a:r>
            <a:endParaRPr sz="1400">
              <a:solidFill>
                <a:srgbClr val="0000FF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&lt;/interface&gt;</a:t>
            </a:r>
            <a:endParaRPr/>
          </a:p>
        </p:txBody>
      </p:sp>
      <p:sp>
        <p:nvSpPr>
          <p:cNvPr id="506" name="Google Shape;506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7" name="Google Shape;507;p50"/>
          <p:cNvSpPr/>
          <p:nvPr/>
        </p:nvSpPr>
        <p:spPr>
          <a:xfrm>
            <a:off x="35125" y="2324550"/>
            <a:ext cx="1748700" cy="1223400"/>
          </a:xfrm>
          <a:prstGeom prst="rightArrowCallout">
            <a:avLst>
              <a:gd fmla="val 25000" name="adj1"/>
              <a:gd fmla="val 25000" name="adj2"/>
              <a:gd fmla="val 25000" name="adj3"/>
              <a:gd fmla="val 76561" name="adj4"/>
            </a:avLst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(optional)</a:t>
            </a:r>
            <a:br>
              <a:rPr lang="en"/>
            </a:br>
            <a:r>
              <a:rPr lang="en"/>
              <a:t>iri: Message type defined by XML Schema</a:t>
            </a:r>
            <a:endParaRPr/>
          </a:p>
        </p:txBody>
      </p:sp>
      <p:sp>
        <p:nvSpPr>
          <p:cNvPr id="508" name="Google Shape;508;p50"/>
          <p:cNvSpPr/>
          <p:nvPr/>
        </p:nvSpPr>
        <p:spPr>
          <a:xfrm>
            <a:off x="6142350" y="1941925"/>
            <a:ext cx="2568300" cy="1375200"/>
          </a:xfrm>
          <a:prstGeom prst="leftArrowCallout">
            <a:avLst>
              <a:gd fmla="val 25000" name="adj1"/>
              <a:gd fmla="val 25000" name="adj2"/>
              <a:gd fmla="val 25000" name="adj3"/>
              <a:gd fmla="val 75887" name="adj4"/>
            </a:avLst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WSDL Message exchange pattern (MEP)</a:t>
            </a:r>
            <a:br>
              <a:rPr lang="en"/>
            </a:br>
            <a:r>
              <a:rPr lang="en"/>
              <a:t>- in-only</a:t>
            </a:r>
            <a:br>
              <a:rPr lang="en"/>
            </a:br>
            <a:r>
              <a:rPr lang="en"/>
              <a:t>- robust-in-only</a:t>
            </a:r>
            <a:br>
              <a:rPr lang="en"/>
            </a:br>
            <a:r>
              <a:rPr lang="en"/>
              <a:t>- in-out</a:t>
            </a:r>
            <a:endParaRPr/>
          </a:p>
        </p:txBody>
      </p:sp>
      <p:sp>
        <p:nvSpPr>
          <p:cNvPr id="509" name="Google Shape;509;p50"/>
          <p:cNvSpPr/>
          <p:nvPr/>
        </p:nvSpPr>
        <p:spPr>
          <a:xfrm>
            <a:off x="3269475" y="4004025"/>
            <a:ext cx="1211400" cy="1087500"/>
          </a:xfrm>
          <a:prstGeom prst="up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 of message in MEP</a:t>
            </a:r>
            <a:endParaRPr/>
          </a:p>
        </p:txBody>
      </p:sp>
      <p:sp>
        <p:nvSpPr>
          <p:cNvPr id="510" name="Google Shape;510;p50"/>
          <p:cNvSpPr txBox="1"/>
          <p:nvPr/>
        </p:nvSpPr>
        <p:spPr>
          <a:xfrm>
            <a:off x="356150" y="964950"/>
            <a:ext cx="84762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element 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interface</a:t>
            </a:r>
            <a:r>
              <a:rPr lang="en"/>
              <a:t> describes operations, combines 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portType </a:t>
            </a:r>
            <a:r>
              <a:rPr lang="en"/>
              <a:t>and 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messages</a:t>
            </a:r>
            <a:r>
              <a:rPr lang="en"/>
              <a:t> from WSDL 1.1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WSDL 2.0 SOAP Binding example</a:t>
            </a:r>
            <a:endParaRPr/>
          </a:p>
        </p:txBody>
      </p:sp>
      <p:sp>
        <p:nvSpPr>
          <p:cNvPr id="516" name="Google Shape;516;p51"/>
          <p:cNvSpPr txBox="1"/>
          <p:nvPr>
            <p:ph idx="1" type="body"/>
          </p:nvPr>
        </p:nvSpPr>
        <p:spPr>
          <a:xfrm>
            <a:off x="311700" y="1152475"/>
            <a:ext cx="4520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xmlns:wsoap="http://www.w3.org/ns/wsdl/soap"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SOAP Version independent - 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wsoap:version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/>
              <a:t>(default 1.2)</a:t>
            </a:r>
            <a:endParaRPr/>
          </a:p>
        </p:txBody>
      </p:sp>
      <p:sp>
        <p:nvSpPr>
          <p:cNvPr id="517" name="Google Shape;517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8" name="Google Shape;518;p5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&lt;binding</a:t>
            </a:r>
            <a:r>
              <a:rPr lang="en" sz="10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FF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0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lang="en" sz="1000">
                <a:solidFill>
                  <a:srgbClr val="8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"myServiceInterfaceSOAPBinding"</a:t>
            </a:r>
            <a:br>
              <a:rPr b="1" lang="en" sz="1000">
                <a:solidFill>
                  <a:srgbClr val="8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	</a:t>
            </a:r>
            <a:r>
              <a:rPr lang="en" sz="1000">
                <a:solidFill>
                  <a:srgbClr val="FF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interface</a:t>
            </a:r>
            <a:r>
              <a:rPr lang="en" sz="10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lang="en" sz="1000">
                <a:solidFill>
                  <a:srgbClr val="8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"tns:myServiceInterface"</a:t>
            </a:r>
            <a:br>
              <a:rPr b="1" lang="en" sz="1000">
                <a:solidFill>
                  <a:srgbClr val="8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	</a:t>
            </a:r>
            <a:r>
              <a:rPr lang="en" sz="1000">
                <a:solidFill>
                  <a:srgbClr val="FF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" sz="10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lang="en" sz="1000">
                <a:solidFill>
                  <a:srgbClr val="8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"http://www.w3.org/ns/wsdl/soap"</a:t>
            </a:r>
            <a:br>
              <a:rPr b="1" lang="en" sz="1000">
                <a:solidFill>
                  <a:srgbClr val="8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b="1" lang="en" sz="1000">
                <a:solidFill>
                  <a:srgbClr val="8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	</a:t>
            </a:r>
            <a:r>
              <a:rPr lang="en" sz="1000">
                <a:solidFill>
                  <a:srgbClr val="FF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wsoap:version </a:t>
            </a:r>
            <a:r>
              <a:rPr lang="en" sz="10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b="1" lang="en" sz="1000">
                <a:solidFill>
                  <a:srgbClr val="8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"1.2"</a:t>
            </a:r>
            <a:br>
              <a:rPr b="1" lang="en" sz="1000">
                <a:solidFill>
                  <a:srgbClr val="8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	</a:t>
            </a:r>
            <a:r>
              <a:rPr lang="en" sz="1000">
                <a:solidFill>
                  <a:srgbClr val="FF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wsoap:protocol</a:t>
            </a:r>
            <a:r>
              <a:rPr lang="en" sz="10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lang="en" sz="1000">
                <a:solidFill>
                  <a:srgbClr val="8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 sz="1000" u="sng">
                <a:solidFill>
                  <a:srgbClr val="8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http://www.w3.org/2003/05/soap/bindings/HTTP/</a:t>
            </a:r>
            <a:r>
              <a:rPr b="1" lang="en" sz="1000">
                <a:solidFill>
                  <a:srgbClr val="8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000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000">
              <a:solidFill>
                <a:srgbClr val="0000FF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000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&lt;operation</a:t>
            </a:r>
            <a:r>
              <a:rPr lang="en" sz="10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FF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ref</a:t>
            </a:r>
            <a:r>
              <a:rPr lang="en" sz="10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000">
                <a:solidFill>
                  <a:srgbClr val="8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"tns:checkServiceStatusOp"</a:t>
            </a:r>
            <a:br>
              <a:rPr b="1" lang="en" sz="1000">
                <a:solidFill>
                  <a:srgbClr val="8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b="1" lang="en" sz="1000">
                <a:solidFill>
                  <a:srgbClr val="8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	</a:t>
            </a:r>
            <a:r>
              <a:rPr lang="en" sz="1000">
                <a:solidFill>
                  <a:srgbClr val="FF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wsoap:mep</a:t>
            </a:r>
            <a:r>
              <a:rPr lang="en" sz="10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lang="en" sz="1000">
                <a:solidFill>
                  <a:srgbClr val="8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 sz="1000" u="sng">
                <a:solidFill>
                  <a:srgbClr val="8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http://www.w3.org/2003/05/soap/mep/soap-response</a:t>
            </a:r>
            <a:r>
              <a:rPr b="1" lang="en" sz="1000">
                <a:solidFill>
                  <a:srgbClr val="8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000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  <a:br>
              <a:rPr lang="en" sz="1000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0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000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&lt;fault</a:t>
            </a:r>
            <a:r>
              <a:rPr lang="en" sz="10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FF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ref</a:t>
            </a:r>
            <a:r>
              <a:rPr lang="en" sz="10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lang="en" sz="1000">
                <a:solidFill>
                  <a:srgbClr val="8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"tns:dataFault"</a:t>
            </a:r>
            <a:br>
              <a:rPr b="1" lang="en" sz="1000">
                <a:solidFill>
                  <a:srgbClr val="8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b="1" lang="en" sz="1000">
                <a:solidFill>
                  <a:srgbClr val="8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	</a:t>
            </a:r>
            <a:r>
              <a:rPr lang="en" sz="1000">
                <a:solidFill>
                  <a:srgbClr val="FF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wsoap:code</a:t>
            </a:r>
            <a:r>
              <a:rPr lang="en" sz="10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lang="en" sz="1000">
                <a:solidFill>
                  <a:srgbClr val="8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"soap:Sender"</a:t>
            </a:r>
            <a:r>
              <a:rPr lang="en" sz="1000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 sz="1000">
              <a:solidFill>
                <a:srgbClr val="0000FF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&lt;/binding&gt;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19" name="Google Shape;519;p51"/>
          <p:cNvSpPr/>
          <p:nvPr/>
        </p:nvSpPr>
        <p:spPr>
          <a:xfrm>
            <a:off x="6983050" y="1704450"/>
            <a:ext cx="1637100" cy="510000"/>
          </a:xfrm>
          <a:prstGeom prst="leftArrowCallout">
            <a:avLst>
              <a:gd fmla="val 25000" name="adj1"/>
              <a:gd fmla="val 25000" name="adj2"/>
              <a:gd fmla="val 25000" name="adj3"/>
              <a:gd fmla="val 75887" name="adj4"/>
            </a:avLst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SOAP 1.2</a:t>
            </a:r>
            <a:endParaRPr/>
          </a:p>
        </p:txBody>
      </p:sp>
      <p:sp>
        <p:nvSpPr>
          <p:cNvPr id="520" name="Google Shape;520;p51"/>
          <p:cNvSpPr/>
          <p:nvPr/>
        </p:nvSpPr>
        <p:spPr>
          <a:xfrm>
            <a:off x="3523350" y="1663050"/>
            <a:ext cx="1329600" cy="1197900"/>
          </a:xfrm>
          <a:prstGeom prst="rightArrowCallout">
            <a:avLst>
              <a:gd fmla="val 24680" name="adj1"/>
              <a:gd fmla="val 25000" name="adj2"/>
              <a:gd fmla="val 25000" name="adj3"/>
              <a:gd fmla="val 66443" name="adj4"/>
            </a:avLst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SOAP over HTTP</a:t>
            </a:r>
            <a:endParaRPr/>
          </a:p>
        </p:txBody>
      </p:sp>
      <p:sp>
        <p:nvSpPr>
          <p:cNvPr id="521" name="Google Shape;521;p51"/>
          <p:cNvSpPr/>
          <p:nvPr/>
        </p:nvSpPr>
        <p:spPr>
          <a:xfrm>
            <a:off x="5548200" y="3413975"/>
            <a:ext cx="2568300" cy="738300"/>
          </a:xfrm>
          <a:prstGeom prst="up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May trigger the Sender SOAP fault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W3C-style Web Services</a:t>
            </a:r>
            <a:endParaRPr/>
          </a:p>
        </p:txBody>
      </p:sp>
      <p:sp>
        <p:nvSpPr>
          <p:cNvPr id="105" name="Google Shape;10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6" name="Google Shape;106;p16"/>
          <p:cNvGrpSpPr/>
          <p:nvPr/>
        </p:nvGrpSpPr>
        <p:grpSpPr>
          <a:xfrm>
            <a:off x="971549" y="1563101"/>
            <a:ext cx="7200913" cy="2017292"/>
            <a:chOff x="1187624" y="3716030"/>
            <a:chExt cx="7200913" cy="2017292"/>
          </a:xfrm>
        </p:grpSpPr>
        <p:cxnSp>
          <p:nvCxnSpPr>
            <p:cNvPr id="107" name="Google Shape;107;p16"/>
            <p:cNvCxnSpPr>
              <a:stCxn id="108" idx="2"/>
            </p:cNvCxnSpPr>
            <p:nvPr/>
          </p:nvCxnSpPr>
          <p:spPr>
            <a:xfrm>
              <a:off x="4679952" y="4797112"/>
              <a:ext cx="0" cy="288000"/>
            </a:xfrm>
            <a:prstGeom prst="straightConnector1">
              <a:avLst/>
            </a:prstGeom>
            <a:noFill/>
            <a:ln cap="flat" cmpd="sng" w="25400">
              <a:solidFill>
                <a:srgbClr val="FF33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</p:cxnSp>
        <p:cxnSp>
          <p:nvCxnSpPr>
            <p:cNvPr id="109" name="Google Shape;109;p16"/>
            <p:cNvCxnSpPr>
              <a:stCxn id="110" idx="2"/>
              <a:endCxn id="111" idx="1"/>
            </p:cNvCxnSpPr>
            <p:nvPr/>
          </p:nvCxnSpPr>
          <p:spPr>
            <a:xfrm flipH="1" rot="-5400000">
              <a:off x="5903180" y="4004930"/>
              <a:ext cx="540900" cy="683100"/>
            </a:xfrm>
            <a:prstGeom prst="bentConnector2">
              <a:avLst/>
            </a:prstGeom>
            <a:noFill/>
            <a:ln cap="flat" cmpd="sng" w="25400">
              <a:solidFill>
                <a:srgbClr val="FF33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</p:cxnSp>
        <p:sp>
          <p:nvSpPr>
            <p:cNvPr id="112" name="Google Shape;112;p16"/>
            <p:cNvSpPr/>
            <p:nvPr/>
          </p:nvSpPr>
          <p:spPr>
            <a:xfrm>
              <a:off x="6659637" y="3896050"/>
              <a:ext cx="1728900" cy="1837200"/>
            </a:xfrm>
            <a:prstGeom prst="rect">
              <a:avLst/>
            </a:prstGeom>
            <a:solidFill>
              <a:srgbClr val="90C63F"/>
            </a:solidFill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Web Service</a:t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3" name="Google Shape;113;p16"/>
            <p:cNvGrpSpPr/>
            <p:nvPr/>
          </p:nvGrpSpPr>
          <p:grpSpPr>
            <a:xfrm>
              <a:off x="6515273" y="4365662"/>
              <a:ext cx="1294800" cy="1150872"/>
              <a:chOff x="6515273" y="3356992"/>
              <a:chExt cx="1294800" cy="1150872"/>
            </a:xfrm>
          </p:grpSpPr>
          <p:sp>
            <p:nvSpPr>
              <p:cNvPr id="111" name="Google Shape;111;p16"/>
              <p:cNvSpPr/>
              <p:nvPr/>
            </p:nvSpPr>
            <p:spPr>
              <a:xfrm>
                <a:off x="6515273" y="3356992"/>
                <a:ext cx="1294800" cy="502800"/>
              </a:xfrm>
              <a:prstGeom prst="rect">
                <a:avLst/>
              </a:prstGeom>
              <a:solidFill>
                <a:srgbClr val="90C63F"/>
              </a:solidFill>
              <a:ln cap="flat" cmpd="sng" w="381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0000">
                  <a:srgbClr val="000000">
                    <a:alpha val="3765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Interface</a:t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6"/>
              <p:cNvSpPr/>
              <p:nvPr/>
            </p:nvSpPr>
            <p:spPr>
              <a:xfrm>
                <a:off x="6515273" y="4005064"/>
                <a:ext cx="1294800" cy="502800"/>
              </a:xfrm>
              <a:prstGeom prst="rect">
                <a:avLst/>
              </a:prstGeom>
              <a:solidFill>
                <a:srgbClr val="90C63F"/>
              </a:solidFill>
              <a:ln cap="flat" cmpd="sng" w="381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0000">
                  <a:srgbClr val="000000">
                    <a:alpha val="3765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Agent</a:t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5" name="Google Shape;115;p16"/>
            <p:cNvSpPr/>
            <p:nvPr/>
          </p:nvSpPr>
          <p:spPr>
            <a:xfrm>
              <a:off x="1187624" y="4544122"/>
              <a:ext cx="1728900" cy="1189200"/>
            </a:xfrm>
            <a:prstGeom prst="rect">
              <a:avLst/>
            </a:prstGeom>
            <a:solidFill>
              <a:srgbClr val="90C63F"/>
            </a:solidFill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System</a:t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16"/>
            <p:cNvSpPr/>
            <p:nvPr/>
          </p:nvSpPr>
          <p:spPr>
            <a:xfrm>
              <a:off x="1763688" y="5021732"/>
              <a:ext cx="1294800" cy="502800"/>
            </a:xfrm>
            <a:prstGeom prst="rect">
              <a:avLst/>
            </a:prstGeom>
            <a:solidFill>
              <a:srgbClr val="90C63F"/>
            </a:solidFill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Agent</a:t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16"/>
            <p:cNvSpPr/>
            <p:nvPr/>
          </p:nvSpPr>
          <p:spPr>
            <a:xfrm>
              <a:off x="3491880" y="4868602"/>
              <a:ext cx="2736300" cy="8091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90C63F"/>
            </a:solidFill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Message</a:t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16"/>
            <p:cNvSpPr/>
            <p:nvPr/>
          </p:nvSpPr>
          <p:spPr>
            <a:xfrm>
              <a:off x="4139952" y="4437112"/>
              <a:ext cx="1080000" cy="360000"/>
            </a:xfrm>
            <a:prstGeom prst="roundRect">
              <a:avLst>
                <a:gd fmla="val 16667" name="adj"/>
              </a:avLst>
            </a:prstGeom>
            <a:solidFill>
              <a:srgbClr val="FF3300"/>
            </a:solidFill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SOAP</a:t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16"/>
            <p:cNvSpPr/>
            <p:nvPr/>
          </p:nvSpPr>
          <p:spPr>
            <a:xfrm>
              <a:off x="5292080" y="3716030"/>
              <a:ext cx="1080000" cy="360000"/>
            </a:xfrm>
            <a:prstGeom prst="roundRect">
              <a:avLst>
                <a:gd fmla="val 16667" name="adj"/>
              </a:avLst>
            </a:prstGeom>
            <a:solidFill>
              <a:srgbClr val="FF3300"/>
            </a:solidFill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WSDL</a:t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WSDL 2.0 - service</a:t>
            </a:r>
            <a:endParaRPr/>
          </a:p>
        </p:txBody>
      </p:sp>
      <p:sp>
        <p:nvSpPr>
          <p:cNvPr id="527" name="Google Shape;527;p5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element </a:t>
            </a:r>
            <a:r>
              <a:rPr lang="en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service</a:t>
            </a:r>
            <a:endParaRPr sz="18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endpoint </a:t>
            </a:r>
            <a:r>
              <a:rPr lang="en" sz="1800"/>
              <a:t>was </a:t>
            </a:r>
            <a:r>
              <a:rPr lang="en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port </a:t>
            </a:r>
            <a:r>
              <a:rPr lang="en" sz="1800"/>
              <a:t>in 1.1</a:t>
            </a:r>
            <a:endParaRPr sz="1800"/>
          </a:p>
        </p:txBody>
      </p:sp>
      <p:sp>
        <p:nvSpPr>
          <p:cNvPr id="528" name="Google Shape;528;p5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&lt;service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FF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200">
                <a:solidFill>
                  <a:srgbClr val="8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"myService"</a:t>
            </a:r>
            <a:br>
              <a:rPr b="1" lang="en" sz="1200">
                <a:solidFill>
                  <a:srgbClr val="8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200">
                <a:solidFill>
                  <a:srgbClr val="8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 sz="1200">
                <a:solidFill>
                  <a:srgbClr val="FF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interface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200">
                <a:solidFill>
                  <a:srgbClr val="8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"tns:myServiceInterface"</a:t>
            </a:r>
            <a:r>
              <a:rPr lang="en" sz="1200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>
              <a:solidFill>
                <a:srgbClr val="0000FF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endpoint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200">
                <a:solidFill>
                  <a:srgbClr val="FF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200">
                <a:solidFill>
                  <a:srgbClr val="8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"myServiceEndpoint"</a:t>
            </a:r>
            <a:b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200">
                <a:solidFill>
                  <a:srgbClr val="FF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binding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200">
                <a:solidFill>
                  <a:srgbClr val="8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"tns:myServiceInterfaceSOAPBinding"</a:t>
            </a:r>
            <a:b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200">
                <a:solidFill>
                  <a:srgbClr val="FF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address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200">
                <a:solidFill>
                  <a:srgbClr val="8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 sz="1200" u="sng">
                <a:solidFill>
                  <a:srgbClr val="8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http://yoursite.com/MyService</a:t>
            </a:r>
            <a:r>
              <a:rPr b="1" lang="en" sz="1200">
                <a:solidFill>
                  <a:srgbClr val="8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200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 sz="1200">
              <a:solidFill>
                <a:srgbClr val="0000FF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&lt;/service&gt;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29" name="Google Shape;529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WSDL - Message Exchange Patterns</a:t>
            </a:r>
            <a:endParaRPr/>
          </a:p>
        </p:txBody>
      </p:sp>
      <p:sp>
        <p:nvSpPr>
          <p:cNvPr id="535" name="Google Shape;535;p5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WSDL 1.1 defined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4 operation types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One-way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Request-response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Solicit-response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Notification</a:t>
            </a:r>
            <a:endParaRPr sz="1800"/>
          </a:p>
        </p:txBody>
      </p:sp>
      <p:sp>
        <p:nvSpPr>
          <p:cNvPr id="536" name="Google Shape;536;p5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WSDL 2.0 defines </a:t>
            </a:r>
            <a:r>
              <a:rPr lang="en" u="sng">
                <a:solidFill>
                  <a:schemeClr val="hlink"/>
                </a:solidFill>
                <a:hlinkClick r:id="rId4"/>
              </a:rPr>
              <a:t>Message Exchange Patterns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In-Only (no faults)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Robust In-Only (may trigger fault)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In-Out (may trigger fault)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WSDL 2.0 then defines </a:t>
            </a:r>
            <a:r>
              <a:rPr lang="en" u="sng">
                <a:solidFill>
                  <a:schemeClr val="hlink"/>
                </a:solidFill>
                <a:hlinkClick r:id="rId5"/>
              </a:rPr>
              <a:t>additional Message Exchange Patterns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In-Optional-Out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Out-Only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Robust Out-Only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Out-In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Out-Optional-In</a:t>
            </a:r>
            <a:endParaRPr/>
          </a:p>
        </p:txBody>
      </p:sp>
      <p:sp>
        <p:nvSpPr>
          <p:cNvPr id="537" name="Google Shape;537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WSDL 2.0 HTTP Binding (No SOAP)</a:t>
            </a:r>
            <a:endParaRPr/>
          </a:p>
        </p:txBody>
      </p:sp>
      <p:sp>
        <p:nvSpPr>
          <p:cNvPr id="543" name="Google Shape;543;p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xmlns:whttp="http://www.w3.org/ns/wsdl/http"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&lt;binding</a:t>
            </a: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FF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lang="en" sz="1400">
                <a:solidFill>
                  <a:srgbClr val="8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"myServiceInterfaceHTTPBinding"</a:t>
            </a:r>
            <a:endParaRPr b="1" sz="1400">
              <a:solidFill>
                <a:srgbClr val="8000FF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	</a:t>
            </a:r>
            <a:r>
              <a:rPr lang="en" sz="1400">
                <a:solidFill>
                  <a:srgbClr val="FF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interface</a:t>
            </a: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lang="en" sz="1400">
                <a:solidFill>
                  <a:srgbClr val="8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"tns:myServiceInterface"</a:t>
            </a:r>
            <a:endParaRPr b="1" sz="1400">
              <a:solidFill>
                <a:srgbClr val="8000FF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	</a:t>
            </a:r>
            <a:r>
              <a:rPr lang="en" sz="1400">
                <a:solidFill>
                  <a:srgbClr val="FF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lang="en" sz="1400">
                <a:solidFill>
                  <a:srgbClr val="8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"http://www.w3.org/ns/wsdl/http"</a:t>
            </a:r>
            <a:r>
              <a:rPr lang="en" sz="1400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>
              <a:solidFill>
                <a:srgbClr val="0000FF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400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&lt;operation</a:t>
            </a: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FF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ref</a:t>
            </a: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lang="en" sz="1400">
                <a:solidFill>
                  <a:srgbClr val="8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"tns:checkServiceStatusOp"</a:t>
            </a:r>
            <a:endParaRPr b="1" sz="1400">
              <a:solidFill>
                <a:srgbClr val="8000FF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	</a:t>
            </a:r>
            <a:r>
              <a:rPr lang="en" sz="1400">
                <a:solidFill>
                  <a:srgbClr val="FF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whttp:method</a:t>
            </a: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lang="en" sz="1400">
                <a:solidFill>
                  <a:srgbClr val="8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"GET" </a:t>
            </a:r>
            <a:r>
              <a:rPr lang="en" sz="1400">
                <a:solidFill>
                  <a:srgbClr val="FF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whttp:location</a:t>
            </a: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lang="en" sz="1400">
                <a:solidFill>
                  <a:srgbClr val="8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"checkStatus"</a:t>
            </a:r>
            <a:r>
              <a:rPr lang="en" sz="1400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 sz="1400">
              <a:solidFill>
                <a:srgbClr val="0000FF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400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&lt;fault</a:t>
            </a: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FF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ref</a:t>
            </a: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lang="en" sz="1400">
                <a:solidFill>
                  <a:srgbClr val="8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"tns:dataFault"</a:t>
            </a: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FF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whttp:code</a:t>
            </a: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lang="en" sz="1400">
                <a:solidFill>
                  <a:srgbClr val="8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"410"</a:t>
            </a:r>
            <a:r>
              <a:rPr lang="en" sz="1400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 sz="1400">
              <a:solidFill>
                <a:srgbClr val="0000FF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&lt;/binding&gt;</a:t>
            </a:r>
            <a:endParaRPr>
              <a:solidFill>
                <a:srgbClr val="0000FF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5" name="Google Shape;545;p54"/>
          <p:cNvSpPr txBox="1"/>
          <p:nvPr/>
        </p:nvSpPr>
        <p:spPr>
          <a:xfrm>
            <a:off x="2224650" y="4533275"/>
            <a:ext cx="62478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https://www.w3.org/TR/2007/REC-wsdl20-adjuncts-20070626/#http-binding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WSDL - Web Services Description Language</a:t>
            </a:r>
            <a:endParaRPr/>
          </a:p>
        </p:txBody>
      </p:sp>
      <p:sp>
        <p:nvSpPr>
          <p:cNvPr id="123" name="Google Shape;12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pronunciation: </a:t>
            </a:r>
            <a:r>
              <a:rPr i="1" lang="en"/>
              <a:t>wizdle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language for describing web service interfaces in machine-readable notation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XML format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current version: 2.0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2007 W3C Recommendation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widely supported version: 1.1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4"/>
              </a:rPr>
              <a:t>2001 W3C Note</a:t>
            </a:r>
            <a:endParaRPr/>
          </a:p>
        </p:txBody>
      </p:sp>
      <p:sp>
        <p:nvSpPr>
          <p:cNvPr id="124" name="Google Shape;12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WSDL</a:t>
            </a:r>
            <a:endParaRPr/>
          </a:p>
        </p:txBody>
      </p:sp>
      <p:sp>
        <p:nvSpPr>
          <p:cNvPr id="130" name="Google Shape;13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1" name="Google Shape;131;p18"/>
          <p:cNvSpPr/>
          <p:nvPr/>
        </p:nvSpPr>
        <p:spPr>
          <a:xfrm>
            <a:off x="1733728" y="793432"/>
            <a:ext cx="576000" cy="39687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0FF96"/>
              </a:gs>
              <a:gs pos="35000">
                <a:srgbClr val="DDFFB6"/>
              </a:gs>
              <a:gs pos="100000">
                <a:srgbClr val="F0FFE2"/>
              </a:gs>
            </a:gsLst>
            <a:lin ang="16200038" scaled="0"/>
          </a:gradFill>
          <a:ln cap="flat" cmpd="sng" w="9525">
            <a:solidFill>
              <a:srgbClr val="8CC439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8"/>
          <p:cNvSpPr txBox="1"/>
          <p:nvPr/>
        </p:nvSpPr>
        <p:spPr>
          <a:xfrm rot="-5400000">
            <a:off x="65496" y="2517878"/>
            <a:ext cx="3912600" cy="51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800" u="none" cap="none" strike="noStrike">
                <a:solidFill>
                  <a:srgbClr val="000000"/>
                </a:solidFill>
              </a:rPr>
              <a:t>Implementation</a:t>
            </a:r>
            <a:endParaRPr i="0" sz="1800" u="none" cap="none" strike="noStrike">
              <a:solidFill>
                <a:srgbClr val="000000"/>
              </a:solidFill>
            </a:endParaRPr>
          </a:p>
        </p:txBody>
      </p:sp>
      <p:sp>
        <p:nvSpPr>
          <p:cNvPr id="133" name="Google Shape;133;p18"/>
          <p:cNvSpPr/>
          <p:nvPr/>
        </p:nvSpPr>
        <p:spPr>
          <a:xfrm>
            <a:off x="3965976" y="289376"/>
            <a:ext cx="2210400" cy="4680600"/>
          </a:xfrm>
          <a:prstGeom prst="roundRect">
            <a:avLst>
              <a:gd fmla="val 8377" name="adj"/>
            </a:avLst>
          </a:prstGeom>
          <a:solidFill>
            <a:srgbClr val="FFFFFF"/>
          </a:solidFill>
          <a:ln cap="flat" cmpd="sng" w="25400">
            <a:solidFill>
              <a:srgbClr val="90C63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800" u="none" cap="none" strike="noStrike">
                <a:solidFill>
                  <a:srgbClr val="000000"/>
                </a:solidFill>
              </a:rPr>
              <a:t>Interface</a:t>
            </a:r>
            <a:endParaRPr i="0" sz="1800" u="none" cap="none" strike="noStrike">
              <a:solidFill>
                <a:srgbClr val="000000"/>
              </a:solidFill>
            </a:endParaRPr>
          </a:p>
        </p:txBody>
      </p:sp>
      <p:sp>
        <p:nvSpPr>
          <p:cNvPr id="134" name="Google Shape;134;p18"/>
          <p:cNvSpPr/>
          <p:nvPr/>
        </p:nvSpPr>
        <p:spPr>
          <a:xfrm>
            <a:off x="4114184" y="793432"/>
            <a:ext cx="1918200" cy="1232400"/>
          </a:xfrm>
          <a:prstGeom prst="roundRect">
            <a:avLst>
              <a:gd fmla="val 8377" name="adj"/>
            </a:avLst>
          </a:prstGeom>
          <a:gradFill>
            <a:gsLst>
              <a:gs pos="0">
                <a:srgbClr val="D0FF96"/>
              </a:gs>
              <a:gs pos="35000">
                <a:srgbClr val="DDFFB6"/>
              </a:gs>
              <a:gs pos="100000">
                <a:srgbClr val="F0FFE2"/>
              </a:gs>
            </a:gsLst>
            <a:lin ang="16200038" scaled="0"/>
          </a:gradFill>
          <a:ln cap="flat" cmpd="sng" w="9525">
            <a:solidFill>
              <a:srgbClr val="8CC439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800" u="none" cap="none" strike="noStrike">
                <a:solidFill>
                  <a:srgbClr val="000000"/>
                </a:solidFill>
              </a:rPr>
              <a:t>Port 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200" u="none" cap="none" strike="noStrike">
                <a:solidFill>
                  <a:srgbClr val="000000"/>
                </a:solidFill>
              </a:rPr>
              <a:t>Location: </a:t>
            </a:r>
            <a:r>
              <a:rPr i="0" lang="en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URL_1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Transport: 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SOAP/HTTP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5" name="Google Shape;135;p18"/>
          <p:cNvSpPr/>
          <p:nvPr/>
        </p:nvSpPr>
        <p:spPr>
          <a:xfrm>
            <a:off x="4114184" y="2161584"/>
            <a:ext cx="1918200" cy="1232400"/>
          </a:xfrm>
          <a:prstGeom prst="roundRect">
            <a:avLst>
              <a:gd fmla="val 8377" name="adj"/>
            </a:avLst>
          </a:prstGeom>
          <a:gradFill>
            <a:gsLst>
              <a:gs pos="0">
                <a:srgbClr val="D0FF96"/>
              </a:gs>
              <a:gs pos="35000">
                <a:srgbClr val="DDFFB6"/>
              </a:gs>
              <a:gs pos="100000">
                <a:srgbClr val="F0FFE2"/>
              </a:gs>
            </a:gsLst>
            <a:lin ang="16200038" scaled="0"/>
          </a:gradFill>
          <a:ln cap="flat" cmpd="sng" w="9525">
            <a:solidFill>
              <a:srgbClr val="8CC439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Port 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Location: 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URL_2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Transport: 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SOAP/JMS</a:t>
            </a:r>
            <a:endParaRPr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36" name="Google Shape;136;p18"/>
          <p:cNvCxnSpPr/>
          <p:nvPr/>
        </p:nvCxnSpPr>
        <p:spPr>
          <a:xfrm>
            <a:off x="2309792" y="3673752"/>
            <a:ext cx="1804500" cy="0"/>
          </a:xfrm>
          <a:prstGeom prst="straightConnector1">
            <a:avLst/>
          </a:prstGeom>
          <a:noFill/>
          <a:ln cap="flat" cmpd="sng" w="25400">
            <a:solidFill>
              <a:srgbClr val="FF3300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cxnSp>
        <p:nvCxnSpPr>
          <p:cNvPr id="137" name="Google Shape;137;p18"/>
          <p:cNvCxnSpPr/>
          <p:nvPr/>
        </p:nvCxnSpPr>
        <p:spPr>
          <a:xfrm>
            <a:off x="2309792" y="4141804"/>
            <a:ext cx="1804500" cy="0"/>
          </a:xfrm>
          <a:prstGeom prst="straightConnector1">
            <a:avLst/>
          </a:prstGeom>
          <a:noFill/>
          <a:ln cap="flat" cmpd="sng" w="25400">
            <a:solidFill>
              <a:srgbClr val="FF3300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cxnSp>
        <p:nvCxnSpPr>
          <p:cNvPr id="138" name="Google Shape;138;p18"/>
          <p:cNvCxnSpPr/>
          <p:nvPr/>
        </p:nvCxnSpPr>
        <p:spPr>
          <a:xfrm>
            <a:off x="2309792" y="4609856"/>
            <a:ext cx="1804500" cy="0"/>
          </a:xfrm>
          <a:prstGeom prst="straightConnector1">
            <a:avLst/>
          </a:prstGeom>
          <a:noFill/>
          <a:ln cap="flat" cmpd="sng" w="25400">
            <a:solidFill>
              <a:srgbClr val="FF3300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sp>
        <p:nvSpPr>
          <p:cNvPr id="139" name="Google Shape;139;p18"/>
          <p:cNvSpPr/>
          <p:nvPr/>
        </p:nvSpPr>
        <p:spPr>
          <a:xfrm>
            <a:off x="7494368" y="952492"/>
            <a:ext cx="914400" cy="914400"/>
          </a:xfrm>
          <a:prstGeom prst="ellipse">
            <a:avLst/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Client A</a:t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140" name="Google Shape;140;p18"/>
          <p:cNvSpPr/>
          <p:nvPr/>
        </p:nvSpPr>
        <p:spPr>
          <a:xfrm>
            <a:off x="7493354" y="2320644"/>
            <a:ext cx="914400" cy="914400"/>
          </a:xfrm>
          <a:prstGeom prst="ellipse">
            <a:avLst/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Client B</a:t>
            </a:r>
            <a:endParaRPr sz="1400">
              <a:solidFill>
                <a:srgbClr val="000000"/>
              </a:solidFill>
            </a:endParaRPr>
          </a:p>
        </p:txBody>
      </p:sp>
      <p:cxnSp>
        <p:nvCxnSpPr>
          <p:cNvPr id="141" name="Google Shape;141;p18"/>
          <p:cNvCxnSpPr>
            <a:stCxn id="134" idx="3"/>
            <a:endCxn id="139" idx="2"/>
          </p:cNvCxnSpPr>
          <p:nvPr/>
        </p:nvCxnSpPr>
        <p:spPr>
          <a:xfrm>
            <a:off x="6032384" y="1409632"/>
            <a:ext cx="1461900" cy="0"/>
          </a:xfrm>
          <a:prstGeom prst="straightConnector1">
            <a:avLst/>
          </a:prstGeom>
          <a:noFill/>
          <a:ln cap="flat" cmpd="sng" w="25400">
            <a:solidFill>
              <a:srgbClr val="FF3300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cxnSp>
        <p:nvCxnSpPr>
          <p:cNvPr id="142" name="Google Shape;142;p18"/>
          <p:cNvCxnSpPr>
            <a:stCxn id="135" idx="3"/>
            <a:endCxn id="140" idx="2"/>
          </p:cNvCxnSpPr>
          <p:nvPr/>
        </p:nvCxnSpPr>
        <p:spPr>
          <a:xfrm>
            <a:off x="6032384" y="2777784"/>
            <a:ext cx="1461000" cy="0"/>
          </a:xfrm>
          <a:prstGeom prst="straightConnector1">
            <a:avLst/>
          </a:prstGeom>
          <a:noFill/>
          <a:ln cap="flat" cmpd="sng" w="25400">
            <a:solidFill>
              <a:srgbClr val="FF3300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sp>
        <p:nvSpPr>
          <p:cNvPr id="143" name="Google Shape;143;p18"/>
          <p:cNvSpPr/>
          <p:nvPr/>
        </p:nvSpPr>
        <p:spPr>
          <a:xfrm>
            <a:off x="4115198" y="3529736"/>
            <a:ext cx="1918200" cy="1232400"/>
          </a:xfrm>
          <a:prstGeom prst="roundRect">
            <a:avLst>
              <a:gd fmla="val 8377" name="adj"/>
            </a:avLst>
          </a:prstGeom>
          <a:gradFill>
            <a:gsLst>
              <a:gs pos="0">
                <a:srgbClr val="D0FF96"/>
              </a:gs>
              <a:gs pos="35000">
                <a:srgbClr val="DDFFB6"/>
              </a:gs>
              <a:gs pos="100000">
                <a:srgbClr val="F0FFE2"/>
              </a:gs>
            </a:gsLst>
            <a:lin ang="16200038" scaled="0"/>
          </a:gradFill>
          <a:ln cap="flat" cmpd="sng" w="9525">
            <a:solidFill>
              <a:srgbClr val="8CC439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Port 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Location: 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URL_3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Transport: 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XML/HTTP</a:t>
            </a:r>
            <a:endParaRPr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4" name="Google Shape;144;p18"/>
          <p:cNvSpPr/>
          <p:nvPr/>
        </p:nvSpPr>
        <p:spPr>
          <a:xfrm>
            <a:off x="7494368" y="3688796"/>
            <a:ext cx="914400" cy="914400"/>
          </a:xfrm>
          <a:prstGeom prst="ellipse">
            <a:avLst/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Client C</a:t>
            </a:r>
            <a:endParaRPr sz="1400">
              <a:solidFill>
                <a:srgbClr val="000000"/>
              </a:solidFill>
            </a:endParaRPr>
          </a:p>
        </p:txBody>
      </p:sp>
      <p:cxnSp>
        <p:nvCxnSpPr>
          <p:cNvPr id="145" name="Google Shape;145;p18"/>
          <p:cNvCxnSpPr>
            <a:stCxn id="143" idx="3"/>
            <a:endCxn id="144" idx="2"/>
          </p:cNvCxnSpPr>
          <p:nvPr/>
        </p:nvCxnSpPr>
        <p:spPr>
          <a:xfrm>
            <a:off x="6033398" y="4145936"/>
            <a:ext cx="1461000" cy="0"/>
          </a:xfrm>
          <a:prstGeom prst="straightConnector1">
            <a:avLst/>
          </a:prstGeom>
          <a:noFill/>
          <a:ln cap="flat" cmpd="sng" w="25400">
            <a:solidFill>
              <a:srgbClr val="FF3300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cxnSp>
        <p:nvCxnSpPr>
          <p:cNvPr id="146" name="Google Shape;146;p18"/>
          <p:cNvCxnSpPr/>
          <p:nvPr/>
        </p:nvCxnSpPr>
        <p:spPr>
          <a:xfrm>
            <a:off x="2309792" y="2305600"/>
            <a:ext cx="1804500" cy="0"/>
          </a:xfrm>
          <a:prstGeom prst="straightConnector1">
            <a:avLst/>
          </a:prstGeom>
          <a:noFill/>
          <a:ln cap="flat" cmpd="sng" w="25400">
            <a:solidFill>
              <a:srgbClr val="FF3300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cxnSp>
        <p:nvCxnSpPr>
          <p:cNvPr id="147" name="Google Shape;147;p18"/>
          <p:cNvCxnSpPr/>
          <p:nvPr/>
        </p:nvCxnSpPr>
        <p:spPr>
          <a:xfrm>
            <a:off x="2309792" y="2773652"/>
            <a:ext cx="1804500" cy="0"/>
          </a:xfrm>
          <a:prstGeom prst="straightConnector1">
            <a:avLst/>
          </a:prstGeom>
          <a:noFill/>
          <a:ln cap="flat" cmpd="sng" w="25400">
            <a:solidFill>
              <a:srgbClr val="FF3300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cxnSp>
        <p:nvCxnSpPr>
          <p:cNvPr id="148" name="Google Shape;148;p18"/>
          <p:cNvCxnSpPr/>
          <p:nvPr/>
        </p:nvCxnSpPr>
        <p:spPr>
          <a:xfrm>
            <a:off x="2309792" y="3241704"/>
            <a:ext cx="1804500" cy="0"/>
          </a:xfrm>
          <a:prstGeom prst="straightConnector1">
            <a:avLst/>
          </a:prstGeom>
          <a:noFill/>
          <a:ln cap="flat" cmpd="sng" w="25400">
            <a:solidFill>
              <a:srgbClr val="FF3300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cxnSp>
        <p:nvCxnSpPr>
          <p:cNvPr id="149" name="Google Shape;149;p18"/>
          <p:cNvCxnSpPr/>
          <p:nvPr/>
        </p:nvCxnSpPr>
        <p:spPr>
          <a:xfrm>
            <a:off x="2309792" y="937448"/>
            <a:ext cx="1804500" cy="0"/>
          </a:xfrm>
          <a:prstGeom prst="straightConnector1">
            <a:avLst/>
          </a:prstGeom>
          <a:noFill/>
          <a:ln cap="flat" cmpd="sng" w="25400">
            <a:solidFill>
              <a:srgbClr val="FF3300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cxnSp>
        <p:nvCxnSpPr>
          <p:cNvPr id="150" name="Google Shape;150;p18"/>
          <p:cNvCxnSpPr/>
          <p:nvPr/>
        </p:nvCxnSpPr>
        <p:spPr>
          <a:xfrm>
            <a:off x="2309792" y="1405500"/>
            <a:ext cx="1804500" cy="0"/>
          </a:xfrm>
          <a:prstGeom prst="straightConnector1">
            <a:avLst/>
          </a:prstGeom>
          <a:noFill/>
          <a:ln cap="flat" cmpd="sng" w="25400">
            <a:solidFill>
              <a:srgbClr val="FF3300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cxnSp>
        <p:nvCxnSpPr>
          <p:cNvPr id="151" name="Google Shape;151;p18"/>
          <p:cNvCxnSpPr/>
          <p:nvPr/>
        </p:nvCxnSpPr>
        <p:spPr>
          <a:xfrm>
            <a:off x="2309792" y="1873552"/>
            <a:ext cx="1804500" cy="0"/>
          </a:xfrm>
          <a:prstGeom prst="straightConnector1">
            <a:avLst/>
          </a:prstGeom>
          <a:noFill/>
          <a:ln cap="flat" cmpd="sng" w="25400">
            <a:solidFill>
              <a:srgbClr val="FF3300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WSDL 1.1</a:t>
            </a:r>
            <a:endParaRPr/>
          </a:p>
        </p:txBody>
      </p:sp>
      <p:sp>
        <p:nvSpPr>
          <p:cNvPr id="157" name="Google Shape;15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8" name="Google Shape;158;p19"/>
          <p:cNvSpPr/>
          <p:nvPr/>
        </p:nvSpPr>
        <p:spPr>
          <a:xfrm>
            <a:off x="342509" y="2318618"/>
            <a:ext cx="1368300" cy="64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198662" scaled="0"/>
          </a:gradFill>
          <a:ln cap="flat" cmpd="sng" w="9525">
            <a:solidFill>
              <a:srgbClr val="8CC439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Service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159" name="Google Shape;159;p19"/>
          <p:cNvSpPr/>
          <p:nvPr/>
        </p:nvSpPr>
        <p:spPr>
          <a:xfrm>
            <a:off x="342509" y="4027835"/>
            <a:ext cx="1368300" cy="64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198662" scaled="0"/>
          </a:gradFill>
          <a:ln cap="flat" cmpd="sng" w="9525">
            <a:solidFill>
              <a:srgbClr val="8CC439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Port</a:t>
            </a:r>
            <a:endParaRPr sz="1800">
              <a:solidFill>
                <a:srgbClr val="000000"/>
              </a:solidFill>
            </a:endParaRPr>
          </a:p>
        </p:txBody>
      </p:sp>
      <p:cxnSp>
        <p:nvCxnSpPr>
          <p:cNvPr id="160" name="Google Shape;160;p19"/>
          <p:cNvCxnSpPr/>
          <p:nvPr/>
        </p:nvCxnSpPr>
        <p:spPr>
          <a:xfrm>
            <a:off x="1022985" y="2966690"/>
            <a:ext cx="0" cy="1061100"/>
          </a:xfrm>
          <a:prstGeom prst="straightConnector1">
            <a:avLst/>
          </a:prstGeom>
          <a:noFill/>
          <a:ln cap="flat" cmpd="sng" w="9525">
            <a:solidFill>
              <a:srgbClr val="FF2D00"/>
            </a:solidFill>
            <a:prstDash val="solid"/>
            <a:round/>
            <a:headEnd len="med" w="med" type="diamond"/>
            <a:tailEnd len="med" w="med" type="triangle"/>
          </a:ln>
        </p:spPr>
      </p:cxnSp>
      <p:sp>
        <p:nvSpPr>
          <p:cNvPr id="161" name="Google Shape;161;p19"/>
          <p:cNvSpPr txBox="1"/>
          <p:nvPr/>
        </p:nvSpPr>
        <p:spPr>
          <a:xfrm>
            <a:off x="47750" y="3343375"/>
            <a:ext cx="982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consists of</a:t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162" name="Google Shape;162;p19"/>
          <p:cNvSpPr/>
          <p:nvPr/>
        </p:nvSpPr>
        <p:spPr>
          <a:xfrm>
            <a:off x="2814589" y="4027835"/>
            <a:ext cx="1368300" cy="64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198662" scaled="0"/>
          </a:gradFill>
          <a:ln cap="flat" cmpd="sng" w="9525">
            <a:solidFill>
              <a:srgbClr val="8CC439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Binding</a:t>
            </a:r>
            <a:endParaRPr sz="1800">
              <a:solidFill>
                <a:srgbClr val="000000"/>
              </a:solidFill>
            </a:endParaRPr>
          </a:p>
        </p:txBody>
      </p:sp>
      <p:cxnSp>
        <p:nvCxnSpPr>
          <p:cNvPr id="163" name="Google Shape;163;p19"/>
          <p:cNvCxnSpPr/>
          <p:nvPr/>
        </p:nvCxnSpPr>
        <p:spPr>
          <a:xfrm>
            <a:off x="1707061" y="4351871"/>
            <a:ext cx="1107600" cy="0"/>
          </a:xfrm>
          <a:prstGeom prst="straightConnector1">
            <a:avLst/>
          </a:prstGeom>
          <a:noFill/>
          <a:ln cap="flat" cmpd="sng" w="9525">
            <a:solidFill>
              <a:srgbClr val="FF2D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64" name="Google Shape;164;p19"/>
          <p:cNvSpPr txBox="1"/>
          <p:nvPr/>
        </p:nvSpPr>
        <p:spPr>
          <a:xfrm>
            <a:off x="1707061" y="4084163"/>
            <a:ext cx="1107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has</a:t>
            </a:r>
            <a:endParaRPr sz="1400">
              <a:solidFill>
                <a:srgbClr val="000000"/>
              </a:solidFill>
            </a:endParaRPr>
          </a:p>
        </p:txBody>
      </p:sp>
      <p:cxnSp>
        <p:nvCxnSpPr>
          <p:cNvPr id="165" name="Google Shape;165;p19"/>
          <p:cNvCxnSpPr/>
          <p:nvPr/>
        </p:nvCxnSpPr>
        <p:spPr>
          <a:xfrm flipH="1" rot="10800000">
            <a:off x="3463600" y="2966570"/>
            <a:ext cx="5100" cy="1057200"/>
          </a:xfrm>
          <a:prstGeom prst="straightConnector1">
            <a:avLst/>
          </a:prstGeom>
          <a:noFill/>
          <a:ln cap="flat" cmpd="sng" w="9525">
            <a:solidFill>
              <a:srgbClr val="FF2D00"/>
            </a:solidFill>
            <a:prstDash val="solid"/>
            <a:round/>
            <a:headEnd len="med" w="med" type="diamond"/>
            <a:tailEnd len="med" w="med" type="triangle"/>
          </a:ln>
        </p:spPr>
      </p:cxnSp>
      <p:sp>
        <p:nvSpPr>
          <p:cNvPr id="166" name="Google Shape;166;p19"/>
          <p:cNvSpPr txBox="1"/>
          <p:nvPr/>
        </p:nvSpPr>
        <p:spPr>
          <a:xfrm>
            <a:off x="3483089" y="3341341"/>
            <a:ext cx="1080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consists of</a:t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167" name="Google Shape;167;p19"/>
          <p:cNvSpPr/>
          <p:nvPr/>
        </p:nvSpPr>
        <p:spPr>
          <a:xfrm>
            <a:off x="2814589" y="2318618"/>
            <a:ext cx="1368300" cy="64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198662" scaled="0"/>
          </a:gradFill>
          <a:ln cap="flat" cmpd="sng" w="9525">
            <a:solidFill>
              <a:srgbClr val="8CC439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Operation Binding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168" name="Google Shape;168;p19"/>
          <p:cNvSpPr/>
          <p:nvPr/>
        </p:nvSpPr>
        <p:spPr>
          <a:xfrm>
            <a:off x="2814589" y="539512"/>
            <a:ext cx="1368300" cy="64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198662" scaled="0"/>
          </a:gradFill>
          <a:ln cap="flat" cmpd="sng" w="9525">
            <a:solidFill>
              <a:srgbClr val="8CC439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Message Binding</a:t>
            </a:r>
            <a:endParaRPr sz="1800">
              <a:solidFill>
                <a:srgbClr val="000000"/>
              </a:solidFill>
            </a:endParaRPr>
          </a:p>
        </p:txBody>
      </p:sp>
      <p:cxnSp>
        <p:nvCxnSpPr>
          <p:cNvPr id="169" name="Google Shape;169;p19"/>
          <p:cNvCxnSpPr/>
          <p:nvPr/>
        </p:nvCxnSpPr>
        <p:spPr>
          <a:xfrm rot="10800000">
            <a:off x="3951141" y="1187618"/>
            <a:ext cx="0" cy="1131000"/>
          </a:xfrm>
          <a:prstGeom prst="straightConnector1">
            <a:avLst/>
          </a:prstGeom>
          <a:noFill/>
          <a:ln cap="flat" cmpd="sng" w="9525">
            <a:solidFill>
              <a:srgbClr val="FF2D00"/>
            </a:solidFill>
            <a:prstDash val="solid"/>
            <a:round/>
            <a:headEnd len="med" w="med" type="diamond"/>
            <a:tailEnd len="med" w="med" type="triangle"/>
          </a:ln>
        </p:spPr>
      </p:cxnSp>
      <p:sp>
        <p:nvSpPr>
          <p:cNvPr id="170" name="Google Shape;170;p19"/>
          <p:cNvSpPr txBox="1"/>
          <p:nvPr/>
        </p:nvSpPr>
        <p:spPr>
          <a:xfrm>
            <a:off x="3915137" y="1599698"/>
            <a:ext cx="792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output</a:t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171" name="Google Shape;171;p19"/>
          <p:cNvSpPr/>
          <p:nvPr/>
        </p:nvSpPr>
        <p:spPr>
          <a:xfrm>
            <a:off x="5221490" y="2318618"/>
            <a:ext cx="1368300" cy="64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0FF96"/>
              </a:gs>
              <a:gs pos="35000">
                <a:srgbClr val="DDFFB6"/>
              </a:gs>
              <a:gs pos="100000">
                <a:srgbClr val="F0FFE2"/>
              </a:gs>
            </a:gsLst>
            <a:lin ang="16200038" scaled="0"/>
          </a:gradFill>
          <a:ln cap="flat" cmpd="sng" w="9525">
            <a:solidFill>
              <a:srgbClr val="8CC439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Operation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172" name="Google Shape;172;p19"/>
          <p:cNvSpPr/>
          <p:nvPr/>
        </p:nvSpPr>
        <p:spPr>
          <a:xfrm>
            <a:off x="5221490" y="539512"/>
            <a:ext cx="1368300" cy="64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0FF96"/>
              </a:gs>
              <a:gs pos="35000">
                <a:srgbClr val="DDFFB6"/>
              </a:gs>
              <a:gs pos="100000">
                <a:srgbClr val="F0FFE2"/>
              </a:gs>
            </a:gsLst>
            <a:lin ang="16200038" scaled="0"/>
          </a:gradFill>
          <a:ln cap="flat" cmpd="sng" w="9525">
            <a:solidFill>
              <a:srgbClr val="8CC439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Message</a:t>
            </a:r>
            <a:endParaRPr sz="1800">
              <a:solidFill>
                <a:srgbClr val="000000"/>
              </a:solidFill>
            </a:endParaRPr>
          </a:p>
        </p:txBody>
      </p:sp>
      <p:cxnSp>
        <p:nvCxnSpPr>
          <p:cNvPr id="173" name="Google Shape;173;p19"/>
          <p:cNvCxnSpPr>
            <a:stCxn id="167" idx="0"/>
            <a:endCxn id="168" idx="2"/>
          </p:cNvCxnSpPr>
          <p:nvPr/>
        </p:nvCxnSpPr>
        <p:spPr>
          <a:xfrm rot="10800000">
            <a:off x="3498739" y="1187618"/>
            <a:ext cx="0" cy="1131000"/>
          </a:xfrm>
          <a:prstGeom prst="straightConnector1">
            <a:avLst/>
          </a:prstGeom>
          <a:noFill/>
          <a:ln cap="flat" cmpd="sng" w="9525">
            <a:solidFill>
              <a:srgbClr val="FF2D00"/>
            </a:solidFill>
            <a:prstDash val="solid"/>
            <a:round/>
            <a:headEnd len="med" w="med" type="diamond"/>
            <a:tailEnd len="med" w="med" type="triangle"/>
          </a:ln>
        </p:spPr>
      </p:cxnSp>
      <p:sp>
        <p:nvSpPr>
          <p:cNvPr id="174" name="Google Shape;174;p19"/>
          <p:cNvSpPr txBox="1"/>
          <p:nvPr/>
        </p:nvSpPr>
        <p:spPr>
          <a:xfrm>
            <a:off x="2896816" y="1599698"/>
            <a:ext cx="586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input</a:t>
            </a:r>
            <a:endParaRPr sz="1400">
              <a:solidFill>
                <a:srgbClr val="000000"/>
              </a:solidFill>
            </a:endParaRPr>
          </a:p>
        </p:txBody>
      </p:sp>
      <p:cxnSp>
        <p:nvCxnSpPr>
          <p:cNvPr id="175" name="Google Shape;175;p19"/>
          <p:cNvCxnSpPr/>
          <p:nvPr/>
        </p:nvCxnSpPr>
        <p:spPr>
          <a:xfrm rot="10800000">
            <a:off x="2979033" y="1187618"/>
            <a:ext cx="0" cy="1131000"/>
          </a:xfrm>
          <a:prstGeom prst="straightConnector1">
            <a:avLst/>
          </a:prstGeom>
          <a:noFill/>
          <a:ln cap="flat" cmpd="sng" w="9525">
            <a:solidFill>
              <a:srgbClr val="FF2D00"/>
            </a:solidFill>
            <a:prstDash val="solid"/>
            <a:round/>
            <a:headEnd len="med" w="med" type="diamond"/>
            <a:tailEnd len="med" w="med" type="triangle"/>
          </a:ln>
        </p:spPr>
      </p:cxnSp>
      <p:sp>
        <p:nvSpPr>
          <p:cNvPr id="176" name="Google Shape;176;p19"/>
          <p:cNvSpPr txBox="1"/>
          <p:nvPr/>
        </p:nvSpPr>
        <p:spPr>
          <a:xfrm>
            <a:off x="3472880" y="1599698"/>
            <a:ext cx="586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fault</a:t>
            </a:r>
            <a:endParaRPr sz="1400">
              <a:solidFill>
                <a:srgbClr val="000000"/>
              </a:solidFill>
            </a:endParaRPr>
          </a:p>
        </p:txBody>
      </p:sp>
      <p:cxnSp>
        <p:nvCxnSpPr>
          <p:cNvPr id="177" name="Google Shape;177;p19"/>
          <p:cNvCxnSpPr/>
          <p:nvPr/>
        </p:nvCxnSpPr>
        <p:spPr>
          <a:xfrm rot="10800000">
            <a:off x="6409622" y="1187618"/>
            <a:ext cx="0" cy="1131000"/>
          </a:xfrm>
          <a:prstGeom prst="straightConnector1">
            <a:avLst/>
          </a:prstGeom>
          <a:noFill/>
          <a:ln cap="flat" cmpd="sng" w="9525">
            <a:solidFill>
              <a:srgbClr val="FF2D00"/>
            </a:solidFill>
            <a:prstDash val="solid"/>
            <a:round/>
            <a:headEnd len="med" w="med" type="diamond"/>
            <a:tailEnd len="med" w="med" type="triangle"/>
          </a:ln>
        </p:spPr>
      </p:cxnSp>
      <p:sp>
        <p:nvSpPr>
          <p:cNvPr id="178" name="Google Shape;178;p19"/>
          <p:cNvSpPr txBox="1"/>
          <p:nvPr/>
        </p:nvSpPr>
        <p:spPr>
          <a:xfrm>
            <a:off x="6363409" y="1599698"/>
            <a:ext cx="792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output</a:t>
            </a:r>
            <a:endParaRPr sz="1400">
              <a:solidFill>
                <a:srgbClr val="000000"/>
              </a:solidFill>
            </a:endParaRPr>
          </a:p>
        </p:txBody>
      </p:sp>
      <p:cxnSp>
        <p:nvCxnSpPr>
          <p:cNvPr id="179" name="Google Shape;179;p19"/>
          <p:cNvCxnSpPr>
            <a:stCxn id="171" idx="0"/>
            <a:endCxn id="172" idx="2"/>
          </p:cNvCxnSpPr>
          <p:nvPr/>
        </p:nvCxnSpPr>
        <p:spPr>
          <a:xfrm rot="10800000">
            <a:off x="5905640" y="1187618"/>
            <a:ext cx="0" cy="1131000"/>
          </a:xfrm>
          <a:prstGeom prst="straightConnector1">
            <a:avLst/>
          </a:prstGeom>
          <a:noFill/>
          <a:ln cap="flat" cmpd="sng" w="9525">
            <a:solidFill>
              <a:srgbClr val="FF2D00"/>
            </a:solidFill>
            <a:prstDash val="solid"/>
            <a:round/>
            <a:headEnd len="med" w="med" type="diamond"/>
            <a:tailEnd len="med" w="med" type="triangle"/>
          </a:ln>
        </p:spPr>
      </p:cxnSp>
      <p:sp>
        <p:nvSpPr>
          <p:cNvPr id="180" name="Google Shape;180;p19"/>
          <p:cNvSpPr txBox="1"/>
          <p:nvPr/>
        </p:nvSpPr>
        <p:spPr>
          <a:xfrm>
            <a:off x="5345088" y="1599698"/>
            <a:ext cx="586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input</a:t>
            </a:r>
            <a:endParaRPr sz="1400">
              <a:solidFill>
                <a:srgbClr val="000000"/>
              </a:solidFill>
            </a:endParaRPr>
          </a:p>
        </p:txBody>
      </p:sp>
      <p:cxnSp>
        <p:nvCxnSpPr>
          <p:cNvPr id="181" name="Google Shape;181;p19"/>
          <p:cNvCxnSpPr/>
          <p:nvPr/>
        </p:nvCxnSpPr>
        <p:spPr>
          <a:xfrm rot="10800000">
            <a:off x="5437514" y="1187618"/>
            <a:ext cx="0" cy="1131000"/>
          </a:xfrm>
          <a:prstGeom prst="straightConnector1">
            <a:avLst/>
          </a:prstGeom>
          <a:noFill/>
          <a:ln cap="flat" cmpd="sng" w="9525">
            <a:solidFill>
              <a:srgbClr val="FF2D00"/>
            </a:solidFill>
            <a:prstDash val="solid"/>
            <a:round/>
            <a:headEnd len="med" w="med" type="diamond"/>
            <a:tailEnd len="med" w="med" type="triangle"/>
          </a:ln>
        </p:spPr>
      </p:cxnSp>
      <p:sp>
        <p:nvSpPr>
          <p:cNvPr id="182" name="Google Shape;182;p19"/>
          <p:cNvSpPr txBox="1"/>
          <p:nvPr/>
        </p:nvSpPr>
        <p:spPr>
          <a:xfrm>
            <a:off x="5859353" y="1599698"/>
            <a:ext cx="586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fault</a:t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183" name="Google Shape;183;p19"/>
          <p:cNvSpPr/>
          <p:nvPr/>
        </p:nvSpPr>
        <p:spPr>
          <a:xfrm>
            <a:off x="5221490" y="4027835"/>
            <a:ext cx="1368300" cy="64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0FF96"/>
              </a:gs>
              <a:gs pos="35000">
                <a:srgbClr val="DDFFB6"/>
              </a:gs>
              <a:gs pos="100000">
                <a:srgbClr val="F0FFE2"/>
              </a:gs>
            </a:gsLst>
            <a:lin ang="16200038" scaled="0"/>
          </a:gradFill>
          <a:ln cap="flat" cmpd="sng" w="9525">
            <a:solidFill>
              <a:srgbClr val="8CC439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PortType</a:t>
            </a:r>
            <a:endParaRPr sz="1800">
              <a:solidFill>
                <a:srgbClr val="000000"/>
              </a:solidFill>
            </a:endParaRPr>
          </a:p>
        </p:txBody>
      </p:sp>
      <p:cxnSp>
        <p:nvCxnSpPr>
          <p:cNvPr id="184" name="Google Shape;184;p19"/>
          <p:cNvCxnSpPr>
            <a:stCxn id="162" idx="3"/>
            <a:endCxn id="183" idx="1"/>
          </p:cNvCxnSpPr>
          <p:nvPr/>
        </p:nvCxnSpPr>
        <p:spPr>
          <a:xfrm>
            <a:off x="4182889" y="4351835"/>
            <a:ext cx="1038600" cy="0"/>
          </a:xfrm>
          <a:prstGeom prst="straightConnector1">
            <a:avLst/>
          </a:prstGeom>
          <a:noFill/>
          <a:ln cap="flat" cmpd="sng" w="9525">
            <a:solidFill>
              <a:srgbClr val="FF2D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85" name="Google Shape;185;p19"/>
          <p:cNvSpPr txBox="1"/>
          <p:nvPr/>
        </p:nvSpPr>
        <p:spPr>
          <a:xfrm>
            <a:off x="4182741" y="4084162"/>
            <a:ext cx="1080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of</a:t>
            </a:r>
            <a:endParaRPr sz="1400">
              <a:solidFill>
                <a:srgbClr val="000000"/>
              </a:solidFill>
            </a:endParaRPr>
          </a:p>
        </p:txBody>
      </p:sp>
      <p:cxnSp>
        <p:nvCxnSpPr>
          <p:cNvPr id="186" name="Google Shape;186;p19"/>
          <p:cNvCxnSpPr>
            <a:stCxn id="183" idx="0"/>
            <a:endCxn id="171" idx="2"/>
          </p:cNvCxnSpPr>
          <p:nvPr/>
        </p:nvCxnSpPr>
        <p:spPr>
          <a:xfrm rot="10800000">
            <a:off x="5905640" y="2966735"/>
            <a:ext cx="0" cy="1061100"/>
          </a:xfrm>
          <a:prstGeom prst="straightConnector1">
            <a:avLst/>
          </a:prstGeom>
          <a:noFill/>
          <a:ln cap="flat" cmpd="sng" w="9525">
            <a:solidFill>
              <a:srgbClr val="FF2D00"/>
            </a:solidFill>
            <a:prstDash val="solid"/>
            <a:round/>
            <a:headEnd len="med" w="med" type="diamond"/>
            <a:tailEnd len="med" w="med" type="triangle"/>
          </a:ln>
        </p:spPr>
      </p:cxnSp>
      <p:sp>
        <p:nvSpPr>
          <p:cNvPr id="187" name="Google Shape;187;p19"/>
          <p:cNvSpPr txBox="1"/>
          <p:nvPr/>
        </p:nvSpPr>
        <p:spPr>
          <a:xfrm>
            <a:off x="5941570" y="3339852"/>
            <a:ext cx="1080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comprises</a:t>
            </a:r>
            <a:endParaRPr sz="1400">
              <a:solidFill>
                <a:srgbClr val="000000"/>
              </a:solidFill>
            </a:endParaRPr>
          </a:p>
        </p:txBody>
      </p:sp>
      <p:cxnSp>
        <p:nvCxnSpPr>
          <p:cNvPr id="188" name="Google Shape;188;p19"/>
          <p:cNvCxnSpPr>
            <a:stCxn id="167" idx="3"/>
            <a:endCxn id="171" idx="1"/>
          </p:cNvCxnSpPr>
          <p:nvPr/>
        </p:nvCxnSpPr>
        <p:spPr>
          <a:xfrm>
            <a:off x="4182889" y="2642618"/>
            <a:ext cx="1038600" cy="0"/>
          </a:xfrm>
          <a:prstGeom prst="straightConnector1">
            <a:avLst/>
          </a:prstGeom>
          <a:noFill/>
          <a:ln cap="flat" cmpd="sng" w="9525">
            <a:solidFill>
              <a:srgbClr val="FF2D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89" name="Google Shape;189;p19"/>
          <p:cNvSpPr txBox="1"/>
          <p:nvPr/>
        </p:nvSpPr>
        <p:spPr>
          <a:xfrm>
            <a:off x="4162055" y="2334877"/>
            <a:ext cx="1080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of</a:t>
            </a:r>
            <a:endParaRPr sz="1400">
              <a:solidFill>
                <a:srgbClr val="000000"/>
              </a:solidFill>
            </a:endParaRPr>
          </a:p>
        </p:txBody>
      </p:sp>
      <p:cxnSp>
        <p:nvCxnSpPr>
          <p:cNvPr id="190" name="Google Shape;190;p19"/>
          <p:cNvCxnSpPr>
            <a:stCxn id="168" idx="3"/>
            <a:endCxn id="172" idx="1"/>
          </p:cNvCxnSpPr>
          <p:nvPr/>
        </p:nvCxnSpPr>
        <p:spPr>
          <a:xfrm>
            <a:off x="4182889" y="863512"/>
            <a:ext cx="1038600" cy="0"/>
          </a:xfrm>
          <a:prstGeom prst="straightConnector1">
            <a:avLst/>
          </a:prstGeom>
          <a:noFill/>
          <a:ln cap="flat" cmpd="sng" w="9525">
            <a:solidFill>
              <a:srgbClr val="FF2D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91" name="Google Shape;191;p19"/>
          <p:cNvSpPr txBox="1"/>
          <p:nvPr/>
        </p:nvSpPr>
        <p:spPr>
          <a:xfrm>
            <a:off x="4162055" y="556543"/>
            <a:ext cx="1080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of</a:t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192" name="Google Shape;192;p19"/>
          <p:cNvSpPr/>
          <p:nvPr/>
        </p:nvSpPr>
        <p:spPr>
          <a:xfrm>
            <a:off x="7731561" y="539512"/>
            <a:ext cx="1368300" cy="64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0FF96"/>
              </a:gs>
              <a:gs pos="35000">
                <a:srgbClr val="DDFFB6"/>
              </a:gs>
              <a:gs pos="100000">
                <a:srgbClr val="F0FFE2"/>
              </a:gs>
            </a:gsLst>
            <a:lin ang="16200038" scaled="0"/>
          </a:gradFill>
          <a:ln cap="flat" cmpd="sng" w="9525">
            <a:solidFill>
              <a:srgbClr val="8CC439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Types</a:t>
            </a:r>
            <a:endParaRPr sz="1800">
              <a:solidFill>
                <a:srgbClr val="000000"/>
              </a:solidFill>
            </a:endParaRPr>
          </a:p>
        </p:txBody>
      </p:sp>
      <p:cxnSp>
        <p:nvCxnSpPr>
          <p:cNvPr id="193" name="Google Shape;193;p19"/>
          <p:cNvCxnSpPr>
            <a:stCxn id="172" idx="3"/>
            <a:endCxn id="192" idx="1"/>
          </p:cNvCxnSpPr>
          <p:nvPr/>
        </p:nvCxnSpPr>
        <p:spPr>
          <a:xfrm>
            <a:off x="6589790" y="863512"/>
            <a:ext cx="1141800" cy="0"/>
          </a:xfrm>
          <a:prstGeom prst="straightConnector1">
            <a:avLst/>
          </a:prstGeom>
          <a:noFill/>
          <a:ln cap="flat" cmpd="sng" w="9525">
            <a:solidFill>
              <a:srgbClr val="FF2D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94" name="Google Shape;194;p19"/>
          <p:cNvSpPr txBox="1"/>
          <p:nvPr/>
        </p:nvSpPr>
        <p:spPr>
          <a:xfrm>
            <a:off x="6616824" y="539512"/>
            <a:ext cx="1080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defined by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0"/>
          <p:cNvSpPr txBox="1"/>
          <p:nvPr>
            <p:ph idx="12" type="sldNum"/>
          </p:nvPr>
        </p:nvSpPr>
        <p:spPr>
          <a:xfrm>
            <a:off x="8294258" y="42664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0" name="Google Shape;200;p20"/>
          <p:cNvSpPr/>
          <p:nvPr/>
        </p:nvSpPr>
        <p:spPr>
          <a:xfrm>
            <a:off x="301050" y="1121675"/>
            <a:ext cx="4000500" cy="3690900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rgbClr val="90C63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201" name="Google Shape;201;p20"/>
          <p:cNvSpPr/>
          <p:nvPr/>
        </p:nvSpPr>
        <p:spPr>
          <a:xfrm>
            <a:off x="445500" y="1283550"/>
            <a:ext cx="1380000" cy="1584300"/>
          </a:xfrm>
          <a:prstGeom prst="rect">
            <a:avLst/>
          </a:prstGeom>
          <a:gradFill>
            <a:gsLst>
              <a:gs pos="0">
                <a:srgbClr val="D0FF96"/>
              </a:gs>
              <a:gs pos="35000">
                <a:srgbClr val="DDFFB6"/>
              </a:gs>
              <a:gs pos="100000">
                <a:srgbClr val="F0FFE2"/>
              </a:gs>
            </a:gsLst>
            <a:lin ang="16200038" scaled="0"/>
          </a:gradFill>
          <a:ln cap="flat" cmpd="sng" w="9525">
            <a:solidFill>
              <a:srgbClr val="8CC439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Abstract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Description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202" name="Google Shape;202;p20"/>
          <p:cNvSpPr/>
          <p:nvPr/>
        </p:nvSpPr>
        <p:spPr>
          <a:xfrm>
            <a:off x="445500" y="3012331"/>
            <a:ext cx="1380000" cy="1584300"/>
          </a:xfrm>
          <a:prstGeom prst="rect">
            <a:avLst/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Concrete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Description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203" name="Google Shape;203;p20"/>
          <p:cNvSpPr txBox="1"/>
          <p:nvPr/>
        </p:nvSpPr>
        <p:spPr>
          <a:xfrm>
            <a:off x="1994700" y="1810530"/>
            <a:ext cx="720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=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204" name="Google Shape;204;p20"/>
          <p:cNvSpPr txBox="1"/>
          <p:nvPr/>
        </p:nvSpPr>
        <p:spPr>
          <a:xfrm>
            <a:off x="1994700" y="3491692"/>
            <a:ext cx="720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=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205" name="Google Shape;205;p20"/>
          <p:cNvSpPr/>
          <p:nvPr/>
        </p:nvSpPr>
        <p:spPr>
          <a:xfrm>
            <a:off x="2386804" y="2123868"/>
            <a:ext cx="1551600" cy="360300"/>
          </a:xfrm>
          <a:prstGeom prst="rect">
            <a:avLst/>
          </a:prstGeom>
          <a:gradFill>
            <a:gsLst>
              <a:gs pos="0">
                <a:srgbClr val="D0FF96"/>
              </a:gs>
              <a:gs pos="35000">
                <a:srgbClr val="DDFFB6"/>
              </a:gs>
              <a:gs pos="100000">
                <a:srgbClr val="F0FFE2"/>
              </a:gs>
            </a:gsLst>
            <a:lin ang="16200038" scaled="0"/>
          </a:gradFill>
          <a:ln cap="flat" cmpd="sng" w="9525">
            <a:solidFill>
              <a:srgbClr val="8CC439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Operations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206" name="Google Shape;206;p20"/>
          <p:cNvSpPr/>
          <p:nvPr/>
        </p:nvSpPr>
        <p:spPr>
          <a:xfrm>
            <a:off x="2386804" y="1703709"/>
            <a:ext cx="1551600" cy="360300"/>
          </a:xfrm>
          <a:prstGeom prst="rect">
            <a:avLst/>
          </a:prstGeom>
          <a:gradFill>
            <a:gsLst>
              <a:gs pos="0">
                <a:srgbClr val="D0FF96"/>
              </a:gs>
              <a:gs pos="35000">
                <a:srgbClr val="DDFFB6"/>
              </a:gs>
              <a:gs pos="100000">
                <a:srgbClr val="F0FFE2"/>
              </a:gs>
            </a:gsLst>
            <a:lin ang="16200038" scaled="0"/>
          </a:gradFill>
          <a:ln cap="flat" cmpd="sng" w="9525">
            <a:solidFill>
              <a:srgbClr val="8CC439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Messages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207" name="Google Shape;207;p20"/>
          <p:cNvSpPr/>
          <p:nvPr/>
        </p:nvSpPr>
        <p:spPr>
          <a:xfrm>
            <a:off x="2386804" y="1283550"/>
            <a:ext cx="1551600" cy="360300"/>
          </a:xfrm>
          <a:prstGeom prst="rect">
            <a:avLst/>
          </a:prstGeom>
          <a:gradFill>
            <a:gsLst>
              <a:gs pos="0">
                <a:srgbClr val="D0FF96"/>
              </a:gs>
              <a:gs pos="35000">
                <a:srgbClr val="DDFFB6"/>
              </a:gs>
              <a:gs pos="100000">
                <a:srgbClr val="F0FFE2"/>
              </a:gs>
            </a:gsLst>
            <a:lin ang="16200038" scaled="0"/>
          </a:gradFill>
          <a:ln cap="flat" cmpd="sng" w="9525">
            <a:solidFill>
              <a:srgbClr val="8CC439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Types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208" name="Google Shape;208;p20"/>
          <p:cNvSpPr/>
          <p:nvPr/>
        </p:nvSpPr>
        <p:spPr>
          <a:xfrm>
            <a:off x="2389284" y="3588600"/>
            <a:ext cx="1551600" cy="360300"/>
          </a:xfrm>
          <a:prstGeom prst="rect">
            <a:avLst/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Ports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209" name="Google Shape;209;p20"/>
          <p:cNvSpPr/>
          <p:nvPr/>
        </p:nvSpPr>
        <p:spPr>
          <a:xfrm>
            <a:off x="2389284" y="4020400"/>
            <a:ext cx="1551600" cy="360300"/>
          </a:xfrm>
          <a:prstGeom prst="rect">
            <a:avLst/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Service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210" name="Google Shape;210;p20"/>
          <p:cNvSpPr/>
          <p:nvPr/>
        </p:nvSpPr>
        <p:spPr>
          <a:xfrm>
            <a:off x="2389284" y="3156800"/>
            <a:ext cx="1551600" cy="360300"/>
          </a:xfrm>
          <a:prstGeom prst="rect">
            <a:avLst/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Bindings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211" name="Google Shape;211;p20"/>
          <p:cNvSpPr/>
          <p:nvPr/>
        </p:nvSpPr>
        <p:spPr>
          <a:xfrm>
            <a:off x="2386804" y="2544025"/>
            <a:ext cx="1551600" cy="360300"/>
          </a:xfrm>
          <a:prstGeom prst="rect">
            <a:avLst/>
          </a:prstGeom>
          <a:gradFill>
            <a:gsLst>
              <a:gs pos="0">
                <a:srgbClr val="D0FF96"/>
              </a:gs>
              <a:gs pos="35000">
                <a:srgbClr val="DDFFB6"/>
              </a:gs>
              <a:gs pos="100000">
                <a:srgbClr val="F0FFE2"/>
              </a:gs>
            </a:gsLst>
            <a:lin ang="16200038" scaled="0"/>
          </a:gradFill>
          <a:ln cap="flat" cmpd="sng" w="9525">
            <a:solidFill>
              <a:srgbClr val="8CC439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Port Types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212" name="Google Shape;21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WSDL 1.1 - Document structure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WSDL 1.1 - Document structure - abstract part</a:t>
            </a:r>
            <a:endParaRPr/>
          </a:p>
        </p:txBody>
      </p:sp>
      <p:sp>
        <p:nvSpPr>
          <p:cNvPr id="218" name="Google Shape;21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9" name="Google Shape;219;p2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types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XML schema describing XML elements and attributes (to be used in messages)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messages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representation of data exchanged between clients and service (to be used in operations)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based on types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operations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service capabilities offered to clients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input and output messages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port types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collection of operations</a:t>
            </a:r>
            <a:endParaRPr/>
          </a:p>
        </p:txBody>
      </p:sp>
      <p:sp>
        <p:nvSpPr>
          <p:cNvPr id="220" name="Google Shape;220;p21"/>
          <p:cNvSpPr/>
          <p:nvPr/>
        </p:nvSpPr>
        <p:spPr>
          <a:xfrm>
            <a:off x="301050" y="1121675"/>
            <a:ext cx="4000500" cy="3690900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rgbClr val="90C63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221" name="Google Shape;221;p21"/>
          <p:cNvSpPr/>
          <p:nvPr/>
        </p:nvSpPr>
        <p:spPr>
          <a:xfrm>
            <a:off x="445500" y="1283550"/>
            <a:ext cx="1380000" cy="1584300"/>
          </a:xfrm>
          <a:prstGeom prst="rect">
            <a:avLst/>
          </a:prstGeom>
          <a:gradFill>
            <a:gsLst>
              <a:gs pos="0">
                <a:srgbClr val="D0FF96"/>
              </a:gs>
              <a:gs pos="35000">
                <a:srgbClr val="DDFFB6"/>
              </a:gs>
              <a:gs pos="100000">
                <a:srgbClr val="F0FFE2"/>
              </a:gs>
            </a:gsLst>
            <a:lin ang="16200038" scaled="0"/>
          </a:gradFill>
          <a:ln cap="flat" cmpd="sng" w="9525">
            <a:solidFill>
              <a:srgbClr val="8CC439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Abstract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Description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222" name="Google Shape;222;p21"/>
          <p:cNvSpPr txBox="1"/>
          <p:nvPr/>
        </p:nvSpPr>
        <p:spPr>
          <a:xfrm>
            <a:off x="1994700" y="1810530"/>
            <a:ext cx="720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=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223" name="Google Shape;223;p21"/>
          <p:cNvSpPr/>
          <p:nvPr/>
        </p:nvSpPr>
        <p:spPr>
          <a:xfrm>
            <a:off x="2386804" y="2123868"/>
            <a:ext cx="1551600" cy="360300"/>
          </a:xfrm>
          <a:prstGeom prst="rect">
            <a:avLst/>
          </a:prstGeom>
          <a:gradFill>
            <a:gsLst>
              <a:gs pos="0">
                <a:srgbClr val="D0FF96"/>
              </a:gs>
              <a:gs pos="35000">
                <a:srgbClr val="DDFFB6"/>
              </a:gs>
              <a:gs pos="100000">
                <a:srgbClr val="F0FFE2"/>
              </a:gs>
            </a:gsLst>
            <a:lin ang="16200038" scaled="0"/>
          </a:gradFill>
          <a:ln cap="flat" cmpd="sng" w="9525">
            <a:solidFill>
              <a:srgbClr val="8CC439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Operations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224" name="Google Shape;224;p21"/>
          <p:cNvSpPr/>
          <p:nvPr/>
        </p:nvSpPr>
        <p:spPr>
          <a:xfrm>
            <a:off x="2386804" y="1703709"/>
            <a:ext cx="1551600" cy="360300"/>
          </a:xfrm>
          <a:prstGeom prst="rect">
            <a:avLst/>
          </a:prstGeom>
          <a:gradFill>
            <a:gsLst>
              <a:gs pos="0">
                <a:srgbClr val="D0FF96"/>
              </a:gs>
              <a:gs pos="35000">
                <a:srgbClr val="DDFFB6"/>
              </a:gs>
              <a:gs pos="100000">
                <a:srgbClr val="F0FFE2"/>
              </a:gs>
            </a:gsLst>
            <a:lin ang="16200038" scaled="0"/>
          </a:gradFill>
          <a:ln cap="flat" cmpd="sng" w="9525">
            <a:solidFill>
              <a:srgbClr val="8CC439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Messages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225" name="Google Shape;225;p21"/>
          <p:cNvSpPr/>
          <p:nvPr/>
        </p:nvSpPr>
        <p:spPr>
          <a:xfrm>
            <a:off x="2386804" y="1283550"/>
            <a:ext cx="1551600" cy="360300"/>
          </a:xfrm>
          <a:prstGeom prst="rect">
            <a:avLst/>
          </a:prstGeom>
          <a:gradFill>
            <a:gsLst>
              <a:gs pos="0">
                <a:srgbClr val="D0FF96"/>
              </a:gs>
              <a:gs pos="35000">
                <a:srgbClr val="DDFFB6"/>
              </a:gs>
              <a:gs pos="100000">
                <a:srgbClr val="F0FFE2"/>
              </a:gs>
            </a:gsLst>
            <a:lin ang="16200038" scaled="0"/>
          </a:gradFill>
          <a:ln cap="flat" cmpd="sng" w="9525">
            <a:solidFill>
              <a:srgbClr val="8CC439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Types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226" name="Google Shape;226;p21"/>
          <p:cNvSpPr/>
          <p:nvPr/>
        </p:nvSpPr>
        <p:spPr>
          <a:xfrm>
            <a:off x="2386804" y="2544025"/>
            <a:ext cx="1551600" cy="360300"/>
          </a:xfrm>
          <a:prstGeom prst="rect">
            <a:avLst/>
          </a:prstGeom>
          <a:gradFill>
            <a:gsLst>
              <a:gs pos="0">
                <a:srgbClr val="D0FF96"/>
              </a:gs>
              <a:gs pos="35000">
                <a:srgbClr val="DDFFB6"/>
              </a:gs>
              <a:gs pos="100000">
                <a:srgbClr val="F0FFE2"/>
              </a:gs>
            </a:gsLst>
            <a:lin ang="16200038" scaled="0"/>
          </a:gradFill>
          <a:ln cap="flat" cmpd="sng" w="9525">
            <a:solidFill>
              <a:srgbClr val="8CC439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Port Types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