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2" r:id="rId5"/>
    <p:sldId id="259" r:id="rId6"/>
    <p:sldId id="261" r:id="rId7"/>
    <p:sldId id="263" r:id="rId8"/>
    <p:sldId id="266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DD74-937D-8C4A-97A6-4F779B1D6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87EE2-E8DE-F14F-AEBE-F5797519F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00D24-21E3-CC4B-A34F-D3DD315D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8009-5581-FF43-B1C9-83CBBB6AAF3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20E94-A782-954B-B6D7-7D839E38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E87BF-58CA-2C40-A521-8FD9C0C0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EDEA-F2D6-634A-A468-A55B6B17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8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450D-7BBF-364B-8F4E-F68CF945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C5C23-57C0-7546-BD88-A98F18EE1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3C9D2-79B8-9145-B3DE-FAECCF80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8009-5581-FF43-B1C9-83CBBB6AAF3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B4516-995C-7946-B755-6478EF20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C0313-9C24-5145-89E4-28207478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EDEA-F2D6-634A-A468-A55B6B17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0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7B642-6407-B640-A8E0-60C632A85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847DD-DA5D-C244-9649-8B81B6974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DA97-6147-F849-ABC8-F72BC7F6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8009-5581-FF43-B1C9-83CBBB6AAF3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1560D-2CB6-C64C-9781-0992E8FE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BF8CA-6C00-914E-AD0C-A11A9D2B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EDEA-F2D6-634A-A468-A55B6B17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9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789F-2F1F-0F4A-8157-5C43A72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DA337-9567-6549-9CB7-22B6917B7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9D5AD-018D-7540-94A7-670333D4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8009-5581-FF43-B1C9-83CBBB6AAF3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BA391-8642-EC4B-836C-C6CB3C4F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3AFBA-D72C-594E-A050-67A6BC6E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EDEA-F2D6-634A-A468-A55B6B17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1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42E8-F7D6-394B-BF88-2D329BD3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5965B-0DC7-9C4A-BDDC-E9DC63A6E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5471-AB1F-A240-9F36-B37D4663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8009-5581-FF43-B1C9-83CBBB6AAF3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47913-B81E-6740-86FB-47908EEB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F88D4-0596-4547-AA79-6351F7A3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EDEA-F2D6-634A-A468-A55B6B17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0335-CEA3-DA46-91A2-B2D99D93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0E88-AF26-B94F-A152-E4074175D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488C7-5076-1141-A4CB-E426B98D8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E46D2-3565-A242-A84C-4119400F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8009-5581-FF43-B1C9-83CBBB6AAF3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ED3CD-5F04-C545-BFAB-2374C56E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2C8FC-258A-8146-BB59-31A23592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EDEA-F2D6-634A-A468-A55B6B17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4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BE8B-5930-6747-ACFB-D12F1281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DB8BF-83F9-0640-BD12-AF6C704DE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0FD6C-16D0-9643-8843-884ED8046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4EF7A-A4DC-CC48-BDB6-FF35EA1DC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58349-F596-C646-AF81-50C61E0EC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17EEF-22EB-954F-B3A7-5E2BB483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8009-5581-FF43-B1C9-83CBBB6AAF3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716D9-FBF0-9142-9ABA-BBF548D5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B76C6-979E-2449-AC48-F86FADF2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EDEA-F2D6-634A-A468-A55B6B17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EFF8-7110-3C47-8706-8DB89ABA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9C387-8CFB-2B41-8FF3-3C36730D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8009-5581-FF43-B1C9-83CBBB6AAF3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7387B-6F83-034D-A813-84BD6B16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00F3A-2C95-E640-ACF4-01491BC4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EDEA-F2D6-634A-A468-A55B6B17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9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DC799-0256-3140-8733-E4650CFA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8009-5581-FF43-B1C9-83CBBB6AAF3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35A58-1A00-044F-B74C-00B9D1B8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C2FBF-77D5-CB43-AC4A-98D0B987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EDEA-F2D6-634A-A468-A55B6B17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1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5535-7C40-9149-8F04-194FE697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644B-9FE3-8E4C-A932-C2A01EC6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D3F57-86DD-D949-8848-8C5181833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B901D-AEC8-2E46-8DD8-6CD8D5FC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8009-5581-FF43-B1C9-83CBBB6AAF3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86EEE-E8B3-5044-90CD-236792DA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DEC5C-D394-9E4A-BE93-366FF4E8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EDEA-F2D6-634A-A468-A55B6B17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1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8B55-79B2-BA46-8E3E-6F9CEB30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7EEEA-88CC-0543-9C73-E7DC08A27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031AB-15C4-9845-95CE-C3C11E9B5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D1F93-DA2D-024B-9F49-E9EDE551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8009-5581-FF43-B1C9-83CBBB6AAF3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AE225-E3AC-264C-B80D-3FE3A40C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616B5-6F87-D049-95B3-7BD4B5FE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EDEA-F2D6-634A-A468-A55B6B17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5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06F60-4DF0-8A4C-88D7-A4ED1E1D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9E78B-F428-5D47-B0F9-F513BB915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C031B-961A-394B-BBBB-CF5E4F2EA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A8009-5581-FF43-B1C9-83CBBB6AAF3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E007F-E502-8D4D-859A-12ADE3694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6D096-7783-804B-8B65-DBEC549B0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8EDEA-F2D6-634A-A468-A55B6B17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hard@Hornbaker.com" TargetMode="External"/><Relationship Id="rId2" Type="http://schemas.openxmlformats.org/officeDocument/2006/relationships/hyperlink" Target="https://github.com/RichardFoo/Meetup-Thread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chardFoo/Meetup-Thread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C836-9BFC-D24B-8C4F-B3B7EFE84B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and… Multi-threading?</a:t>
            </a:r>
            <a:br>
              <a:rPr lang="en-US" dirty="0"/>
            </a:br>
            <a:r>
              <a:rPr lang="en-US" dirty="0"/>
              <a:t>(Really.  But why?!)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D8516-E63F-2441-BFFF-3B79B6C7D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1497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or, “Beware of tangled threads!”</a:t>
            </a:r>
          </a:p>
          <a:p>
            <a:endParaRPr lang="en-US" i="1" dirty="0"/>
          </a:p>
          <a:p>
            <a:r>
              <a:rPr lang="en-US" sz="3000" i="1" dirty="0"/>
              <a:t>Phoenix Python Meetup</a:t>
            </a:r>
          </a:p>
          <a:p>
            <a:r>
              <a:rPr lang="en-US" sz="3000" i="1" dirty="0"/>
              <a:t>25 September 2019</a:t>
            </a:r>
          </a:p>
          <a:p>
            <a:r>
              <a:rPr lang="en-US" sz="3000" i="1" dirty="0">
                <a:hlinkClick r:id="rId2"/>
              </a:rPr>
              <a:t>https://github.com/RichardFoo/Meetup-Threading</a:t>
            </a:r>
            <a:endParaRPr lang="en-US" sz="30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694C7-F536-7747-B728-185164501D65}"/>
              </a:ext>
            </a:extLst>
          </p:cNvPr>
          <p:cNvSpPr txBox="1"/>
          <p:nvPr/>
        </p:nvSpPr>
        <p:spPr>
          <a:xfrm>
            <a:off x="827903" y="5733535"/>
            <a:ext cx="5943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Richard </a:t>
            </a:r>
            <a:r>
              <a:rPr lang="en-US" sz="2000" b="1" dirty="0" err="1"/>
              <a:t>Hornbaker</a:t>
            </a:r>
            <a:endParaRPr lang="en-US" sz="2000" b="1" dirty="0"/>
          </a:p>
          <a:p>
            <a:r>
              <a:rPr lang="en-US" i="1" dirty="0">
                <a:hlinkClick r:id="rId3"/>
              </a:rPr>
              <a:t>Richard@Hornbaker.com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26515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25F2FD36-38C8-DB47-9CD5-5EA032BE3D8A}"/>
              </a:ext>
            </a:extLst>
          </p:cNvPr>
          <p:cNvSpPr/>
          <p:nvPr/>
        </p:nvSpPr>
        <p:spPr>
          <a:xfrm>
            <a:off x="9050815" y="2869319"/>
            <a:ext cx="2614979" cy="1078879"/>
          </a:xfrm>
          <a:prstGeom prst="rect">
            <a:avLst/>
          </a:prstGeom>
          <a:solidFill>
            <a:schemeClr val="accent2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3699623-30B8-0F42-837A-838FDC8FCA07}"/>
              </a:ext>
            </a:extLst>
          </p:cNvPr>
          <p:cNvSpPr/>
          <p:nvPr/>
        </p:nvSpPr>
        <p:spPr>
          <a:xfrm>
            <a:off x="6286011" y="2869320"/>
            <a:ext cx="2614979" cy="1078878"/>
          </a:xfrm>
          <a:prstGeom prst="rect">
            <a:avLst/>
          </a:prstGeom>
          <a:solidFill>
            <a:schemeClr val="accent2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DC12B89-7CA0-944B-A1EB-69CB0767C2A8}"/>
              </a:ext>
            </a:extLst>
          </p:cNvPr>
          <p:cNvSpPr/>
          <p:nvPr/>
        </p:nvSpPr>
        <p:spPr>
          <a:xfrm>
            <a:off x="3543595" y="2869320"/>
            <a:ext cx="2614979" cy="1078878"/>
          </a:xfrm>
          <a:prstGeom prst="rect">
            <a:avLst/>
          </a:prstGeom>
          <a:solidFill>
            <a:schemeClr val="accent2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C43A167-5D7F-9247-BF67-729DDC50F4E1}"/>
              </a:ext>
            </a:extLst>
          </p:cNvPr>
          <p:cNvSpPr/>
          <p:nvPr/>
        </p:nvSpPr>
        <p:spPr>
          <a:xfrm>
            <a:off x="803505" y="2869319"/>
            <a:ext cx="2614979" cy="1078877"/>
          </a:xfrm>
          <a:prstGeom prst="rect">
            <a:avLst/>
          </a:prstGeom>
          <a:solidFill>
            <a:schemeClr val="accent2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DDE6AE-4F74-744F-BB97-F95C148285BA}"/>
              </a:ext>
            </a:extLst>
          </p:cNvPr>
          <p:cNvSpPr/>
          <p:nvPr/>
        </p:nvSpPr>
        <p:spPr>
          <a:xfrm>
            <a:off x="942716" y="2991447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BC176-6941-F740-833F-44866082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Multi-processing = Multiple CPU Cores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160FC8-05D2-4D4C-9F01-5CF667454500}"/>
              </a:ext>
            </a:extLst>
          </p:cNvPr>
          <p:cNvSpPr/>
          <p:nvPr/>
        </p:nvSpPr>
        <p:spPr>
          <a:xfrm>
            <a:off x="4945788" y="1690688"/>
            <a:ext cx="1824682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Binance.com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A97B9F-BDD0-1248-8FB9-C279CE02DD19}"/>
              </a:ext>
            </a:extLst>
          </p:cNvPr>
          <p:cNvCxnSpPr>
            <a:cxnSpLocks/>
          </p:cNvCxnSpPr>
          <p:nvPr/>
        </p:nvCxnSpPr>
        <p:spPr>
          <a:xfrm flipH="1">
            <a:off x="1290258" y="2147888"/>
            <a:ext cx="3630816" cy="721432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3297D-3384-484E-96D8-D2A76A9D8FA9}"/>
              </a:ext>
            </a:extLst>
          </p:cNvPr>
          <p:cNvSpPr/>
          <p:nvPr/>
        </p:nvSpPr>
        <p:spPr>
          <a:xfrm>
            <a:off x="1692874" y="2991447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B8C854-16BE-F24C-939D-0758AF5F360F}"/>
              </a:ext>
            </a:extLst>
          </p:cNvPr>
          <p:cNvSpPr/>
          <p:nvPr/>
        </p:nvSpPr>
        <p:spPr>
          <a:xfrm>
            <a:off x="2430674" y="2991447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04BF43-F566-7B44-A9AE-B757599593C0}"/>
              </a:ext>
            </a:extLst>
          </p:cNvPr>
          <p:cNvSpPr/>
          <p:nvPr/>
        </p:nvSpPr>
        <p:spPr>
          <a:xfrm>
            <a:off x="3669433" y="2992168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5F6C93-1523-EE4D-8E3D-1CEC8BD30667}"/>
              </a:ext>
            </a:extLst>
          </p:cNvPr>
          <p:cNvSpPr/>
          <p:nvPr/>
        </p:nvSpPr>
        <p:spPr>
          <a:xfrm>
            <a:off x="4419591" y="2992168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7DBB88-CDED-594E-883D-EE14C825BF0F}"/>
              </a:ext>
            </a:extLst>
          </p:cNvPr>
          <p:cNvSpPr/>
          <p:nvPr/>
        </p:nvSpPr>
        <p:spPr>
          <a:xfrm>
            <a:off x="5157391" y="2992168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6C2C95-4D23-0447-975D-EA03B8DB0686}"/>
              </a:ext>
            </a:extLst>
          </p:cNvPr>
          <p:cNvSpPr/>
          <p:nvPr/>
        </p:nvSpPr>
        <p:spPr>
          <a:xfrm>
            <a:off x="6414186" y="2992168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082A87-D203-C04B-B8FC-B45C9985EFC8}"/>
              </a:ext>
            </a:extLst>
          </p:cNvPr>
          <p:cNvSpPr/>
          <p:nvPr/>
        </p:nvSpPr>
        <p:spPr>
          <a:xfrm>
            <a:off x="7174641" y="2992168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12E5D9-A17E-794E-8752-1517D63BF17F}"/>
              </a:ext>
            </a:extLst>
          </p:cNvPr>
          <p:cNvSpPr/>
          <p:nvPr/>
        </p:nvSpPr>
        <p:spPr>
          <a:xfrm>
            <a:off x="7924799" y="2992168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BD5CEC-7460-2545-B261-62B4DB94D2AC}"/>
              </a:ext>
            </a:extLst>
          </p:cNvPr>
          <p:cNvSpPr/>
          <p:nvPr/>
        </p:nvSpPr>
        <p:spPr>
          <a:xfrm>
            <a:off x="9177974" y="2992168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BA24BD-F020-3D42-BC3F-B28CC2993515}"/>
              </a:ext>
            </a:extLst>
          </p:cNvPr>
          <p:cNvSpPr/>
          <p:nvPr/>
        </p:nvSpPr>
        <p:spPr>
          <a:xfrm>
            <a:off x="9938429" y="2992889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E08BB42-740A-A840-9FE1-A259AC8D203B}"/>
              </a:ext>
            </a:extLst>
          </p:cNvPr>
          <p:cNvSpPr/>
          <p:nvPr/>
        </p:nvSpPr>
        <p:spPr>
          <a:xfrm>
            <a:off x="10688587" y="2992889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806F1DB-548C-1542-98F5-64E609A41343}"/>
              </a:ext>
            </a:extLst>
          </p:cNvPr>
          <p:cNvSpPr/>
          <p:nvPr/>
        </p:nvSpPr>
        <p:spPr>
          <a:xfrm>
            <a:off x="1022013" y="3107714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0399BC1-CCD4-1443-9D50-29A4EE0C9E90}"/>
              </a:ext>
            </a:extLst>
          </p:cNvPr>
          <p:cNvSpPr/>
          <p:nvPr/>
        </p:nvSpPr>
        <p:spPr>
          <a:xfrm>
            <a:off x="1772171" y="3107714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5141F8-ECEC-2044-99BE-84CB70A1282D}"/>
              </a:ext>
            </a:extLst>
          </p:cNvPr>
          <p:cNvSpPr/>
          <p:nvPr/>
        </p:nvSpPr>
        <p:spPr>
          <a:xfrm>
            <a:off x="2509971" y="3107714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384813-A68A-E840-9354-909A1EED5435}"/>
              </a:ext>
            </a:extLst>
          </p:cNvPr>
          <p:cNvSpPr/>
          <p:nvPr/>
        </p:nvSpPr>
        <p:spPr>
          <a:xfrm>
            <a:off x="3748730" y="3108435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8DF8771-69A3-3546-B4B3-96492E9AD739}"/>
              </a:ext>
            </a:extLst>
          </p:cNvPr>
          <p:cNvSpPr/>
          <p:nvPr/>
        </p:nvSpPr>
        <p:spPr>
          <a:xfrm>
            <a:off x="4498888" y="3108435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111CA-A383-DC48-B227-1D01BFCF1A65}"/>
              </a:ext>
            </a:extLst>
          </p:cNvPr>
          <p:cNvSpPr/>
          <p:nvPr/>
        </p:nvSpPr>
        <p:spPr>
          <a:xfrm>
            <a:off x="5236688" y="3108435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3231444-1149-C64D-8F87-E26B97999028}"/>
              </a:ext>
            </a:extLst>
          </p:cNvPr>
          <p:cNvSpPr/>
          <p:nvPr/>
        </p:nvSpPr>
        <p:spPr>
          <a:xfrm>
            <a:off x="6493483" y="3108435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F232E75-27B1-9D43-B951-2C39FA90F78D}"/>
              </a:ext>
            </a:extLst>
          </p:cNvPr>
          <p:cNvSpPr/>
          <p:nvPr/>
        </p:nvSpPr>
        <p:spPr>
          <a:xfrm>
            <a:off x="7253938" y="3108435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CCB5CA-01FF-714A-A250-7181B8E24EFF}"/>
              </a:ext>
            </a:extLst>
          </p:cNvPr>
          <p:cNvSpPr/>
          <p:nvPr/>
        </p:nvSpPr>
        <p:spPr>
          <a:xfrm>
            <a:off x="8004096" y="3108435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CFD305F-7E84-C043-AF29-E4F83CD0F1B2}"/>
              </a:ext>
            </a:extLst>
          </p:cNvPr>
          <p:cNvSpPr/>
          <p:nvPr/>
        </p:nvSpPr>
        <p:spPr>
          <a:xfrm>
            <a:off x="9257271" y="3108435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EC6A5F1-4C33-CF46-B5FF-506F0B4B5FD7}"/>
              </a:ext>
            </a:extLst>
          </p:cNvPr>
          <p:cNvSpPr/>
          <p:nvPr/>
        </p:nvSpPr>
        <p:spPr>
          <a:xfrm>
            <a:off x="10017726" y="3109156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8655484-CA72-B644-A2ED-070310CB5DF3}"/>
              </a:ext>
            </a:extLst>
          </p:cNvPr>
          <p:cNvSpPr/>
          <p:nvPr/>
        </p:nvSpPr>
        <p:spPr>
          <a:xfrm>
            <a:off x="10767884" y="3109156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939DFC-178F-6747-929B-535ABD1CBBE3}"/>
              </a:ext>
            </a:extLst>
          </p:cNvPr>
          <p:cNvSpPr/>
          <p:nvPr/>
        </p:nvSpPr>
        <p:spPr>
          <a:xfrm>
            <a:off x="1106958" y="3230562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DFF5315-001B-5249-8281-F2D078C4D274}"/>
              </a:ext>
            </a:extLst>
          </p:cNvPr>
          <p:cNvSpPr/>
          <p:nvPr/>
        </p:nvSpPr>
        <p:spPr>
          <a:xfrm>
            <a:off x="1857116" y="3230562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F021D98-6FEF-894A-8A36-72FA689775A4}"/>
              </a:ext>
            </a:extLst>
          </p:cNvPr>
          <p:cNvSpPr/>
          <p:nvPr/>
        </p:nvSpPr>
        <p:spPr>
          <a:xfrm>
            <a:off x="2594916" y="3230562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CC6D71-D1D4-D34A-907B-B335A3E56662}"/>
              </a:ext>
            </a:extLst>
          </p:cNvPr>
          <p:cNvSpPr/>
          <p:nvPr/>
        </p:nvSpPr>
        <p:spPr>
          <a:xfrm>
            <a:off x="3833675" y="3231283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DD7013-177A-1644-B467-D7DA41131091}"/>
              </a:ext>
            </a:extLst>
          </p:cNvPr>
          <p:cNvSpPr/>
          <p:nvPr/>
        </p:nvSpPr>
        <p:spPr>
          <a:xfrm>
            <a:off x="4583833" y="3231283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6BD921A-5B1E-7748-9A82-B1A8F3A90751}"/>
              </a:ext>
            </a:extLst>
          </p:cNvPr>
          <p:cNvSpPr/>
          <p:nvPr/>
        </p:nvSpPr>
        <p:spPr>
          <a:xfrm>
            <a:off x="5321633" y="3231283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365E732-3014-2641-8FFE-FB3D419F2687}"/>
              </a:ext>
            </a:extLst>
          </p:cNvPr>
          <p:cNvSpPr/>
          <p:nvPr/>
        </p:nvSpPr>
        <p:spPr>
          <a:xfrm>
            <a:off x="6578428" y="3231283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6341BEB-D806-9C43-9372-2E8B11329A48}"/>
              </a:ext>
            </a:extLst>
          </p:cNvPr>
          <p:cNvSpPr/>
          <p:nvPr/>
        </p:nvSpPr>
        <p:spPr>
          <a:xfrm>
            <a:off x="7338883" y="3231283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1680DC3-29BC-8447-85FE-DDCDC7E9DFC5}"/>
              </a:ext>
            </a:extLst>
          </p:cNvPr>
          <p:cNvSpPr/>
          <p:nvPr/>
        </p:nvSpPr>
        <p:spPr>
          <a:xfrm>
            <a:off x="8089041" y="3231283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3BBFCD-AD41-4547-8592-C788C144CF36}"/>
              </a:ext>
            </a:extLst>
          </p:cNvPr>
          <p:cNvSpPr/>
          <p:nvPr/>
        </p:nvSpPr>
        <p:spPr>
          <a:xfrm>
            <a:off x="9342216" y="3231283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D542090-0A86-A84E-BB61-69D154F7110F}"/>
              </a:ext>
            </a:extLst>
          </p:cNvPr>
          <p:cNvSpPr/>
          <p:nvPr/>
        </p:nvSpPr>
        <p:spPr>
          <a:xfrm>
            <a:off x="10102671" y="3232004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251312D-8995-404D-9BB4-5E2EBFE67E3B}"/>
              </a:ext>
            </a:extLst>
          </p:cNvPr>
          <p:cNvSpPr/>
          <p:nvPr/>
        </p:nvSpPr>
        <p:spPr>
          <a:xfrm>
            <a:off x="10852829" y="3232004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A2B7B4-1DB5-F743-A647-8909CC7BEC5A}"/>
              </a:ext>
            </a:extLst>
          </p:cNvPr>
          <p:cNvSpPr/>
          <p:nvPr/>
        </p:nvSpPr>
        <p:spPr>
          <a:xfrm>
            <a:off x="1186255" y="3346829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7C3DF75-8A9A-6146-8413-B5ED06812E6E}"/>
              </a:ext>
            </a:extLst>
          </p:cNvPr>
          <p:cNvSpPr/>
          <p:nvPr/>
        </p:nvSpPr>
        <p:spPr>
          <a:xfrm>
            <a:off x="1936413" y="3346829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EDD6C22-C129-E840-9A61-D77884A147EF}"/>
              </a:ext>
            </a:extLst>
          </p:cNvPr>
          <p:cNvSpPr/>
          <p:nvPr/>
        </p:nvSpPr>
        <p:spPr>
          <a:xfrm>
            <a:off x="2674213" y="3346829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93B8E67-FD47-CA4C-8026-DAE55BFAD8F4}"/>
              </a:ext>
            </a:extLst>
          </p:cNvPr>
          <p:cNvSpPr/>
          <p:nvPr/>
        </p:nvSpPr>
        <p:spPr>
          <a:xfrm>
            <a:off x="3912972" y="3347550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5863737-E0AC-2D43-991B-38F263928E6F}"/>
              </a:ext>
            </a:extLst>
          </p:cNvPr>
          <p:cNvSpPr/>
          <p:nvPr/>
        </p:nvSpPr>
        <p:spPr>
          <a:xfrm>
            <a:off x="4663130" y="3347550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D9FAADC-D32A-424D-B946-7667CC58FE29}"/>
              </a:ext>
            </a:extLst>
          </p:cNvPr>
          <p:cNvSpPr/>
          <p:nvPr/>
        </p:nvSpPr>
        <p:spPr>
          <a:xfrm>
            <a:off x="5400930" y="3347550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959348A-41AE-1C45-AA15-DE7E1B53BF2D}"/>
              </a:ext>
            </a:extLst>
          </p:cNvPr>
          <p:cNvSpPr/>
          <p:nvPr/>
        </p:nvSpPr>
        <p:spPr>
          <a:xfrm>
            <a:off x="6657725" y="3347550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62E09D4-4D4F-C946-8B86-F8808AD89E3A}"/>
              </a:ext>
            </a:extLst>
          </p:cNvPr>
          <p:cNvSpPr/>
          <p:nvPr/>
        </p:nvSpPr>
        <p:spPr>
          <a:xfrm>
            <a:off x="7418180" y="3347550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1B36B27-FCFE-DC4D-B192-929A80C5D51D}"/>
              </a:ext>
            </a:extLst>
          </p:cNvPr>
          <p:cNvSpPr/>
          <p:nvPr/>
        </p:nvSpPr>
        <p:spPr>
          <a:xfrm>
            <a:off x="8168338" y="3347550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35CE747-73B8-3546-A7FB-6F2A5AB3E215}"/>
              </a:ext>
            </a:extLst>
          </p:cNvPr>
          <p:cNvSpPr/>
          <p:nvPr/>
        </p:nvSpPr>
        <p:spPr>
          <a:xfrm>
            <a:off x="9421513" y="3347550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469C585-1AED-E748-A96D-C0C179C562C4}"/>
              </a:ext>
            </a:extLst>
          </p:cNvPr>
          <p:cNvSpPr/>
          <p:nvPr/>
        </p:nvSpPr>
        <p:spPr>
          <a:xfrm>
            <a:off x="10181968" y="3348271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276D0BA-ED07-AC46-9819-8D0B6A1719DB}"/>
              </a:ext>
            </a:extLst>
          </p:cNvPr>
          <p:cNvSpPr/>
          <p:nvPr/>
        </p:nvSpPr>
        <p:spPr>
          <a:xfrm>
            <a:off x="10932126" y="3348271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1A54677-A01B-4B4C-863B-86BD6CADCCF5}"/>
              </a:ext>
            </a:extLst>
          </p:cNvPr>
          <p:cNvCxnSpPr>
            <a:cxnSpLocks/>
          </p:cNvCxnSpPr>
          <p:nvPr/>
        </p:nvCxnSpPr>
        <p:spPr>
          <a:xfrm>
            <a:off x="6807545" y="2153142"/>
            <a:ext cx="4216226" cy="756660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7AB3EBC-2DA0-2F45-BD78-7090DE61FDBC}"/>
              </a:ext>
            </a:extLst>
          </p:cNvPr>
          <p:cNvSpPr txBox="1"/>
          <p:nvPr/>
        </p:nvSpPr>
        <p:spPr>
          <a:xfrm>
            <a:off x="3180832" y="3962488"/>
            <a:ext cx="5561059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800" dirty="0"/>
              <a:t>Multi-process + multi-threading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458863D-FF39-E54F-8F6F-06EA71ADE042}"/>
              </a:ext>
            </a:extLst>
          </p:cNvPr>
          <p:cNvCxnSpPr>
            <a:cxnSpLocks/>
          </p:cNvCxnSpPr>
          <p:nvPr/>
        </p:nvCxnSpPr>
        <p:spPr>
          <a:xfrm flipH="1">
            <a:off x="6929561" y="3808002"/>
            <a:ext cx="3088165" cy="1245912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F15D46-0F31-1042-BFD5-E1652014284A}"/>
              </a:ext>
            </a:extLst>
          </p:cNvPr>
          <p:cNvCxnSpPr>
            <a:cxnSpLocks/>
          </p:cNvCxnSpPr>
          <p:nvPr/>
        </p:nvCxnSpPr>
        <p:spPr>
          <a:xfrm>
            <a:off x="2443032" y="3859439"/>
            <a:ext cx="2412655" cy="1194475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BF72F2BE-7217-BD47-8C6D-28FFD64F76D3}"/>
              </a:ext>
            </a:extLst>
          </p:cNvPr>
          <p:cNvSpPr/>
          <p:nvPr/>
        </p:nvSpPr>
        <p:spPr>
          <a:xfrm>
            <a:off x="4957126" y="5053914"/>
            <a:ext cx="182468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Comms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9F8670F-52AB-184D-8690-103C565FF000}"/>
              </a:ext>
            </a:extLst>
          </p:cNvPr>
          <p:cNvSpPr/>
          <p:nvPr/>
        </p:nvSpPr>
        <p:spPr>
          <a:xfrm>
            <a:off x="10065346" y="3674889"/>
            <a:ext cx="585916" cy="1845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Comms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2C81944-B51C-6F4C-9F44-CBCA63053DA6}"/>
              </a:ext>
            </a:extLst>
          </p:cNvPr>
          <p:cNvSpPr/>
          <p:nvPr/>
        </p:nvSpPr>
        <p:spPr>
          <a:xfrm>
            <a:off x="2095507" y="5050554"/>
            <a:ext cx="182468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Analytics,</a:t>
            </a:r>
          </a:p>
          <a:p>
            <a:pPr algn="ctr"/>
            <a:r>
              <a:rPr lang="en-US" sz="2400" dirty="0"/>
              <a:t>DB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B6B37DD-FDF1-3A40-A981-A3468636D7AC}"/>
              </a:ext>
            </a:extLst>
          </p:cNvPr>
          <p:cNvSpPr/>
          <p:nvPr/>
        </p:nvSpPr>
        <p:spPr>
          <a:xfrm>
            <a:off x="7300542" y="3674889"/>
            <a:ext cx="585916" cy="1845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Comms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79C5CF7-7FC3-3540-BBFB-97C4735D4B1E}"/>
              </a:ext>
            </a:extLst>
          </p:cNvPr>
          <p:cNvSpPr/>
          <p:nvPr/>
        </p:nvSpPr>
        <p:spPr>
          <a:xfrm>
            <a:off x="4558126" y="3679605"/>
            <a:ext cx="585916" cy="1845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Comms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18B5835-F285-484E-AEDF-4383CCCEA0C4}"/>
              </a:ext>
            </a:extLst>
          </p:cNvPr>
          <p:cNvSpPr/>
          <p:nvPr/>
        </p:nvSpPr>
        <p:spPr>
          <a:xfrm>
            <a:off x="1818036" y="3684079"/>
            <a:ext cx="585916" cy="1845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Comms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944AC05-B659-1E4F-AD55-0DD29AE4D758}"/>
              </a:ext>
            </a:extLst>
          </p:cNvPr>
          <p:cNvCxnSpPr>
            <a:cxnSpLocks/>
          </p:cNvCxnSpPr>
          <p:nvPr/>
        </p:nvCxnSpPr>
        <p:spPr>
          <a:xfrm>
            <a:off x="3944903" y="5507754"/>
            <a:ext cx="1007071" cy="21537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83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4541-0BFB-5946-8640-22A7EE60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print(“Hello, world!”)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24CB9-1632-514E-8563-92D2E82B2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&lt;insert live demo&gt;</a:t>
            </a:r>
          </a:p>
          <a:p>
            <a:r>
              <a:rPr lang="en-US" dirty="0"/>
              <a:t>&lt;cross fingers&gt;</a:t>
            </a:r>
          </a:p>
          <a:p>
            <a:endParaRPr lang="en-US" dirty="0"/>
          </a:p>
          <a:p>
            <a:r>
              <a:rPr lang="en-US" dirty="0"/>
              <a:t>Notice that with native threads, they start out of sequence</a:t>
            </a:r>
          </a:p>
          <a:p>
            <a:pPr lvl="1"/>
            <a:r>
              <a:rPr lang="en-US" dirty="0"/>
              <a:t>The startup time is variable – they truly are running independently</a:t>
            </a:r>
          </a:p>
          <a:p>
            <a:pPr lvl="1"/>
            <a:r>
              <a:rPr lang="en-US" dirty="0"/>
              <a:t>There’s overhead to creating a thread – discuss long-lived threads vs. pooling</a:t>
            </a:r>
          </a:p>
          <a:p>
            <a:pPr lvl="1"/>
            <a:r>
              <a:rPr lang="en-US" dirty="0"/>
              <a:t>Observation: </a:t>
            </a:r>
            <a:r>
              <a:rPr lang="en-US" dirty="0" err="1"/>
              <a:t>gevent</a:t>
            </a:r>
            <a:r>
              <a:rPr lang="en-US" dirty="0"/>
              <a:t> doesn’t do this</a:t>
            </a:r>
          </a:p>
          <a:p>
            <a:endParaRPr lang="en-US" dirty="0"/>
          </a:p>
          <a:p>
            <a:r>
              <a:rPr lang="en-US" dirty="0"/>
              <a:t>Code: </a:t>
            </a:r>
            <a:r>
              <a:rPr lang="en-US" dirty="0">
                <a:hlinkClick r:id="rId2"/>
              </a:rPr>
              <a:t>https://github.com/RichardFoo/Meetup-Threading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4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1237-5C59-9D41-8FFB-EF5F33B8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“Concurrency” = Spinning Lots of 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24DA1-B337-4D42-A4EB-40DF41F66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do multi-”anything”?  (multi-threading, multi-processing)</a:t>
            </a:r>
          </a:p>
          <a:p>
            <a:pPr lvl="1"/>
            <a:r>
              <a:rPr lang="en-US" dirty="0"/>
              <a:t>Why not?  More power!</a:t>
            </a:r>
          </a:p>
          <a:p>
            <a:pPr lvl="1"/>
            <a:r>
              <a:rPr lang="en-US" dirty="0"/>
              <a:t>Code spends a TON of time waiting - make better use of idle time to make scripts run WAY faster</a:t>
            </a:r>
          </a:p>
          <a:p>
            <a:pPr lvl="1"/>
            <a:r>
              <a:rPr lang="en-US" dirty="0"/>
              <a:t>Simpler coding (yes, really!) for lots of parallel activities</a:t>
            </a:r>
          </a:p>
          <a:p>
            <a:endParaRPr lang="en-US" dirty="0"/>
          </a:p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Easy: code simply – wait for a request (aka “blocking” mode) = slow!</a:t>
            </a:r>
          </a:p>
          <a:p>
            <a:pPr lvl="1"/>
            <a:r>
              <a:rPr lang="en-US" dirty="0"/>
              <a:t>Hard: “non-blocking” mode – control loop, checking for status</a:t>
            </a:r>
          </a:p>
          <a:p>
            <a:pPr lvl="1"/>
            <a:r>
              <a:rPr lang="en-US" dirty="0"/>
              <a:t>Threading: Use the “easy” method, but run multiple copies of the code in parallel</a:t>
            </a:r>
          </a:p>
        </p:txBody>
      </p:sp>
    </p:spTree>
    <p:extLst>
      <p:ext uri="{BB962C8B-B14F-4D97-AF65-F5344CB8AC3E}">
        <p14:creationId xmlns:p14="http://schemas.microsoft.com/office/powerpoint/2010/main" val="214369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21F9-9211-3C4B-9387-2908E6E2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&amp;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CAD0-84AC-474E-9327-4CAD31F14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hold resources</a:t>
            </a:r>
          </a:p>
          <a:p>
            <a:pPr lvl="1"/>
            <a:r>
              <a:rPr lang="en-US" dirty="0"/>
              <a:t>Access control boundaries</a:t>
            </a:r>
          </a:p>
          <a:p>
            <a:r>
              <a:rPr lang="en-US" dirty="0"/>
              <a:t>Threads control execution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15FC46-AE21-644E-ADD7-1271FD6D5EC3}"/>
              </a:ext>
            </a:extLst>
          </p:cNvPr>
          <p:cNvSpPr/>
          <p:nvPr/>
        </p:nvSpPr>
        <p:spPr>
          <a:xfrm>
            <a:off x="838200" y="5397500"/>
            <a:ext cx="10515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Operating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41599A-B44E-9744-8BA3-3CC47F764C8F}"/>
              </a:ext>
            </a:extLst>
          </p:cNvPr>
          <p:cNvSpPr/>
          <p:nvPr/>
        </p:nvSpPr>
        <p:spPr>
          <a:xfrm>
            <a:off x="838200" y="3429000"/>
            <a:ext cx="5257800" cy="19685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4800" dirty="0"/>
              <a:t>Process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AE6B4F-253B-834A-A619-61B98B65F03E}"/>
              </a:ext>
            </a:extLst>
          </p:cNvPr>
          <p:cNvSpPr/>
          <p:nvPr/>
        </p:nvSpPr>
        <p:spPr>
          <a:xfrm>
            <a:off x="6096000" y="365125"/>
            <a:ext cx="5257800" cy="50323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4800" dirty="0"/>
              <a:t>Process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E1C204-AB83-6D4D-A9D1-A0949A20AFD6}"/>
              </a:ext>
            </a:extLst>
          </p:cNvPr>
          <p:cNvSpPr/>
          <p:nvPr/>
        </p:nvSpPr>
        <p:spPr>
          <a:xfrm>
            <a:off x="6508921" y="3670064"/>
            <a:ext cx="182468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Memory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76B25C-4972-1F49-AC2A-E4DED86E484A}"/>
              </a:ext>
            </a:extLst>
          </p:cNvPr>
          <p:cNvSpPr/>
          <p:nvPr/>
        </p:nvSpPr>
        <p:spPr>
          <a:xfrm>
            <a:off x="9116196" y="3703637"/>
            <a:ext cx="182468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File</a:t>
            </a:r>
          </a:p>
          <a:p>
            <a:pPr algn="ctr"/>
            <a:r>
              <a:rPr lang="en-US" sz="2400" dirty="0"/>
              <a:t>Handles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B10038-A49E-B74F-AD98-46094BEB3283}"/>
              </a:ext>
            </a:extLst>
          </p:cNvPr>
          <p:cNvSpPr/>
          <p:nvPr/>
        </p:nvSpPr>
        <p:spPr>
          <a:xfrm>
            <a:off x="1192427" y="3659188"/>
            <a:ext cx="182468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9E0F83-263A-8A40-843F-4ABDAED234CC}"/>
              </a:ext>
            </a:extLst>
          </p:cNvPr>
          <p:cNvSpPr/>
          <p:nvPr/>
        </p:nvSpPr>
        <p:spPr>
          <a:xfrm>
            <a:off x="3799702" y="3692761"/>
            <a:ext cx="182468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File</a:t>
            </a:r>
          </a:p>
          <a:p>
            <a:pPr algn="ctr"/>
            <a:r>
              <a:rPr lang="en-US" sz="2400" dirty="0"/>
              <a:t>Handles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D80A98-91CA-3E41-8480-D5C8D8D5742D}"/>
              </a:ext>
            </a:extLst>
          </p:cNvPr>
          <p:cNvSpPr/>
          <p:nvPr/>
        </p:nvSpPr>
        <p:spPr>
          <a:xfrm>
            <a:off x="6508921" y="1623220"/>
            <a:ext cx="2038864" cy="18057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93872-6F66-4640-AA9A-626C454E063B}"/>
              </a:ext>
            </a:extLst>
          </p:cNvPr>
          <p:cNvSpPr/>
          <p:nvPr/>
        </p:nvSpPr>
        <p:spPr>
          <a:xfrm>
            <a:off x="6849499" y="2129064"/>
            <a:ext cx="1357708" cy="11675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Stack</a:t>
            </a:r>
          </a:p>
          <a:p>
            <a:pPr algn="ctr"/>
            <a:endParaRPr lang="en-US" sz="1600" i="1" dirty="0">
              <a:solidFill>
                <a:schemeClr val="tx1"/>
              </a:solidFill>
            </a:endParaRP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CPU pointer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Registers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A0AEE1-72D5-FB4B-8911-892FCD62D865}"/>
              </a:ext>
            </a:extLst>
          </p:cNvPr>
          <p:cNvSpPr/>
          <p:nvPr/>
        </p:nvSpPr>
        <p:spPr>
          <a:xfrm>
            <a:off x="8902013" y="1623220"/>
            <a:ext cx="2038865" cy="18057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09A2E1-37DE-234D-8AAD-48AC1AC0A065}"/>
              </a:ext>
            </a:extLst>
          </p:cNvPr>
          <p:cNvSpPr/>
          <p:nvPr/>
        </p:nvSpPr>
        <p:spPr>
          <a:xfrm>
            <a:off x="9242591" y="2140948"/>
            <a:ext cx="1357708" cy="11675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Stack</a:t>
            </a:r>
          </a:p>
          <a:p>
            <a:pPr algn="ctr"/>
            <a:endParaRPr lang="en-US" sz="1600" i="1" dirty="0">
              <a:solidFill>
                <a:schemeClr val="tx1"/>
              </a:solidFill>
            </a:endParaRP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CPU pointer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Registers</a:t>
            </a:r>
            <a:endParaRPr lang="en-US" sz="2000" i="1" dirty="0">
              <a:solidFill>
                <a:schemeClr val="tx1"/>
              </a:solidFill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253748B2-A1D1-F949-A8C1-62620849A589}"/>
              </a:ext>
            </a:extLst>
          </p:cNvPr>
          <p:cNvCxnSpPr/>
          <p:nvPr/>
        </p:nvCxnSpPr>
        <p:spPr>
          <a:xfrm flipV="1">
            <a:off x="5251622" y="4411362"/>
            <a:ext cx="1544594" cy="654908"/>
          </a:xfrm>
          <a:prstGeom prst="curvedConnector3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AA9E8AFB-6970-7048-8D22-6ACEFAFA8BF1}"/>
              </a:ext>
            </a:extLst>
          </p:cNvPr>
          <p:cNvCxnSpPr>
            <a:cxnSpLocks/>
          </p:cNvCxnSpPr>
          <p:nvPr/>
        </p:nvCxnSpPr>
        <p:spPr>
          <a:xfrm rot="5400000">
            <a:off x="7783728" y="3194223"/>
            <a:ext cx="815547" cy="531339"/>
          </a:xfrm>
          <a:prstGeom prst="curvedConnector3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3D128054-BF0E-7C41-915F-F9069203BDE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78232" y="3296584"/>
            <a:ext cx="1037965" cy="723482"/>
          </a:xfrm>
          <a:prstGeom prst="curvedConnector3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D68F9D-84D5-4847-992A-B8720758A27A}"/>
              </a:ext>
            </a:extLst>
          </p:cNvPr>
          <p:cNvSpPr txBox="1"/>
          <p:nvPr/>
        </p:nvSpPr>
        <p:spPr>
          <a:xfrm>
            <a:off x="6011878" y="4221141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✘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9591B5-74A3-9E4A-9A31-2332F1EBBA50}"/>
              </a:ext>
            </a:extLst>
          </p:cNvPr>
          <p:cNvSpPr/>
          <p:nvPr/>
        </p:nvSpPr>
        <p:spPr>
          <a:xfrm>
            <a:off x="6508921" y="685332"/>
            <a:ext cx="4431957" cy="6584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Code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6A46FE20-45F1-6649-88AB-CD3CF162EDD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06230" y="1136712"/>
            <a:ext cx="742488" cy="568728"/>
          </a:xfrm>
          <a:prstGeom prst="curvedConnector3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CF559A5-673D-EA4A-8C53-5A55A36C24E6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62832" y="1075306"/>
            <a:ext cx="807674" cy="731042"/>
          </a:xfrm>
          <a:prstGeom prst="curvedConnector3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26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C176-6941-F740-833F-44866082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multi-thread?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E3C03-1DCA-6B48-9F79-767F73847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Independent activities, especially if they’re similar (or slow)</a:t>
            </a:r>
          </a:p>
          <a:p>
            <a:pPr lvl="1"/>
            <a:r>
              <a:rPr lang="en-US" dirty="0"/>
              <a:t>E.g., Checking health for a bunch of web servers</a:t>
            </a:r>
          </a:p>
          <a:p>
            <a:r>
              <a:rPr lang="en-US" dirty="0"/>
              <a:t>Define a class and methods for one independent flow</a:t>
            </a:r>
          </a:p>
          <a:p>
            <a:pPr lvl="1"/>
            <a:r>
              <a:rPr lang="en-US" dirty="0"/>
              <a:t>class </a:t>
            </a:r>
            <a:r>
              <a:rPr lang="en-US" dirty="0" err="1"/>
              <a:t>testHTTP</a:t>
            </a:r>
            <a:r>
              <a:rPr lang="en-US" dirty="0"/>
              <a:t>:</a:t>
            </a:r>
          </a:p>
          <a:p>
            <a:r>
              <a:rPr lang="en-US" dirty="0"/>
              <a:t>Create a new object from the class</a:t>
            </a:r>
          </a:p>
          <a:p>
            <a:pPr lvl="1"/>
            <a:r>
              <a:rPr lang="en-US" dirty="0"/>
              <a:t>probe1 = </a:t>
            </a:r>
            <a:r>
              <a:rPr lang="en-US" dirty="0" err="1"/>
              <a:t>testHTTP</a:t>
            </a:r>
            <a:r>
              <a:rPr lang="en-US" dirty="0"/>
              <a:t>( “http://target1.com” )</a:t>
            </a:r>
          </a:p>
          <a:p>
            <a:pPr lvl="1"/>
            <a:r>
              <a:rPr lang="en-US" dirty="0"/>
              <a:t>probe2 = </a:t>
            </a:r>
            <a:r>
              <a:rPr lang="en-US" dirty="0" err="1"/>
              <a:t>testHTTP</a:t>
            </a:r>
            <a:r>
              <a:rPr lang="en-US" dirty="0"/>
              <a:t>( “http://target2.com” )</a:t>
            </a:r>
          </a:p>
          <a:p>
            <a:r>
              <a:rPr lang="en-US" dirty="0"/>
              <a:t>Start a new thread and tell it to run a method in the object</a:t>
            </a:r>
          </a:p>
          <a:p>
            <a:pPr lvl="1"/>
            <a:r>
              <a:rPr lang="en-US" dirty="0" err="1"/>
              <a:t>thread.start_new_thread</a:t>
            </a:r>
            <a:r>
              <a:rPr lang="en-US" dirty="0"/>
              <a:t>( probe1.doStuff, )</a:t>
            </a:r>
          </a:p>
          <a:p>
            <a:pPr lvl="1"/>
            <a:r>
              <a:rPr lang="en-US" dirty="0" err="1"/>
              <a:t>thread.start_new_thread</a:t>
            </a:r>
            <a:r>
              <a:rPr lang="en-US" dirty="0"/>
              <a:t>( probe2.doStuff, )</a:t>
            </a:r>
          </a:p>
        </p:txBody>
      </p:sp>
    </p:spTree>
    <p:extLst>
      <p:ext uri="{BB962C8B-B14F-4D97-AF65-F5344CB8AC3E}">
        <p14:creationId xmlns:p14="http://schemas.microsoft.com/office/powerpoint/2010/main" val="138795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6A5A-C438-5A42-8224-4A31FC59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TANSTAAFL!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D45AF-7968-D242-B2BE-21223010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it’s good, it’s good; when it’s bad… look out!</a:t>
            </a:r>
          </a:p>
          <a:p>
            <a:pPr lvl="1"/>
            <a:r>
              <a:rPr lang="en-US" dirty="0"/>
              <a:t>The power of multithreading is its access to shared memory</a:t>
            </a:r>
          </a:p>
          <a:p>
            <a:pPr lvl="1"/>
            <a:r>
              <a:rPr lang="en-US" dirty="0"/>
              <a:t>The danger of multithreading is… its access to shared memory</a:t>
            </a:r>
          </a:p>
          <a:p>
            <a:r>
              <a:rPr lang="en-US" dirty="0"/>
              <a:t>Don’t step on each other!</a:t>
            </a:r>
          </a:p>
          <a:p>
            <a:pPr lvl="1"/>
            <a:r>
              <a:rPr lang="en-US" dirty="0"/>
              <a:t>Use locking semaphores when updating shared variables</a:t>
            </a:r>
          </a:p>
          <a:p>
            <a:pPr lvl="1"/>
            <a:r>
              <a:rPr lang="en-US" dirty="0"/>
              <a:t>“Running with scissors” will work, until it doesn’t.  Horribly.</a:t>
            </a:r>
          </a:p>
          <a:p>
            <a:r>
              <a:rPr lang="en-US" dirty="0"/>
              <a:t>Debugging multiple threads is hard</a:t>
            </a:r>
          </a:p>
          <a:p>
            <a:pPr lvl="1"/>
            <a:r>
              <a:rPr lang="en-US" dirty="0"/>
              <a:t>When a thread has a fatal error, only that thread dies – but, which thread?</a:t>
            </a:r>
          </a:p>
          <a:p>
            <a:pPr lvl="1"/>
            <a:r>
              <a:rPr lang="en-US" dirty="0"/>
              <a:t>Monitor thread health with a watchdog and react (restart?)</a:t>
            </a:r>
          </a:p>
          <a:p>
            <a:r>
              <a:rPr lang="en-US" dirty="0"/>
              <a:t>Writing to console can be hilarious and frustrating</a:t>
            </a:r>
          </a:p>
          <a:p>
            <a:pPr lvl="1"/>
            <a:r>
              <a:rPr lang="en-US" dirty="0"/>
              <a:t>Where’d that come from?  Use a logging function that IDs the thread.</a:t>
            </a:r>
          </a:p>
        </p:txBody>
      </p:sp>
    </p:spTree>
    <p:extLst>
      <p:ext uri="{BB962C8B-B14F-4D97-AF65-F5344CB8AC3E}">
        <p14:creationId xmlns:p14="http://schemas.microsoft.com/office/powerpoint/2010/main" val="27735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BAC6-9907-8F46-9A73-828AEC28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“Python multithreading isn’t </a:t>
            </a:r>
            <a:r>
              <a:rPr lang="en-US" sz="4000" i="1" dirty="0"/>
              <a:t>real</a:t>
            </a:r>
            <a:r>
              <a:rPr lang="en-US" sz="4000" dirty="0"/>
              <a:t> multithreading”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1971C-FF43-734F-A9C8-74E3F8C4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true.  </a:t>
            </a:r>
            <a:r>
              <a:rPr lang="en-US" dirty="0" err="1"/>
              <a:t>Sortof</a:t>
            </a:r>
            <a:r>
              <a:rPr lang="en-US" dirty="0"/>
              <a:t>.  Boo, hiss.</a:t>
            </a:r>
          </a:p>
          <a:p>
            <a:r>
              <a:rPr lang="en-US" dirty="0"/>
              <a:t>Python has the GIL – Global Interpreter Lock</a:t>
            </a:r>
          </a:p>
          <a:p>
            <a:pPr lvl="1"/>
            <a:r>
              <a:rPr lang="en-US" dirty="0"/>
              <a:t>GIL is there to *prevent* true multithreading… on purpose</a:t>
            </a:r>
          </a:p>
          <a:p>
            <a:pPr lvl="2"/>
            <a:r>
              <a:rPr lang="en-US" dirty="0"/>
              <a:t>A lot of Python wasn’t written thread-safe – this makes it safe</a:t>
            </a:r>
          </a:p>
          <a:p>
            <a:r>
              <a:rPr lang="en-US" dirty="0"/>
              <a:t>You still get most benefits of multithreading</a:t>
            </a:r>
          </a:p>
          <a:p>
            <a:pPr lvl="1"/>
            <a:r>
              <a:rPr lang="en-US" dirty="0"/>
              <a:t>Parallel performance / using idle time; coding techniques</a:t>
            </a:r>
          </a:p>
          <a:p>
            <a:r>
              <a:rPr lang="en-US" dirty="0"/>
              <a:t>But… your script only runs on one CPU core</a:t>
            </a:r>
          </a:p>
          <a:p>
            <a:pPr lvl="1"/>
            <a:r>
              <a:rPr lang="en-US" dirty="0"/>
              <a:t>Normally, each thread could run on a separate core</a:t>
            </a:r>
          </a:p>
          <a:p>
            <a:pPr lvl="2"/>
            <a:r>
              <a:rPr lang="en-US" dirty="0"/>
              <a:t>Lots of “real” threads could effectively use 100% of a CPU’s capacity</a:t>
            </a:r>
          </a:p>
          <a:p>
            <a:pPr lvl="1"/>
            <a:r>
              <a:rPr lang="en-US" dirty="0"/>
              <a:t>With Python, you could max out 1 CPU core while other cores are idle</a:t>
            </a:r>
          </a:p>
          <a:p>
            <a:pPr lvl="1"/>
            <a:r>
              <a:rPr lang="en-US" dirty="0"/>
              <a:t>There are proposals (e.g. PEP554) to improve this</a:t>
            </a:r>
          </a:p>
        </p:txBody>
      </p:sp>
    </p:spTree>
    <p:extLst>
      <p:ext uri="{BB962C8B-B14F-4D97-AF65-F5344CB8AC3E}">
        <p14:creationId xmlns:p14="http://schemas.microsoft.com/office/powerpoint/2010/main" val="158700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DDDE6AE-4F74-744F-BB97-F95C148285BA}"/>
              </a:ext>
            </a:extLst>
          </p:cNvPr>
          <p:cNvSpPr/>
          <p:nvPr/>
        </p:nvSpPr>
        <p:spPr>
          <a:xfrm>
            <a:off x="6411096" y="1777538"/>
            <a:ext cx="5304646" cy="141554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B50D24-FD3F-8C49-8A5D-55A515F95296}"/>
              </a:ext>
            </a:extLst>
          </p:cNvPr>
          <p:cNvSpPr/>
          <p:nvPr/>
        </p:nvSpPr>
        <p:spPr>
          <a:xfrm>
            <a:off x="1431848" y="3759072"/>
            <a:ext cx="2354979" cy="1325564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268572-A436-E740-AAE5-232CD3D21331}"/>
              </a:ext>
            </a:extLst>
          </p:cNvPr>
          <p:cNvSpPr/>
          <p:nvPr/>
        </p:nvSpPr>
        <p:spPr>
          <a:xfrm>
            <a:off x="4680640" y="3759072"/>
            <a:ext cx="2354979" cy="2816479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773D50-B331-A445-ABC2-845084B7E5C2}"/>
              </a:ext>
            </a:extLst>
          </p:cNvPr>
          <p:cNvSpPr/>
          <p:nvPr/>
        </p:nvSpPr>
        <p:spPr>
          <a:xfrm>
            <a:off x="9360763" y="3763465"/>
            <a:ext cx="2354979" cy="2816479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BC176-6941-F740-833F-44866082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Project: Cryptocurrency Trading Analytics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160FC8-05D2-4D4C-9F01-5CF667454500}"/>
              </a:ext>
            </a:extLst>
          </p:cNvPr>
          <p:cNvSpPr/>
          <p:nvPr/>
        </p:nvSpPr>
        <p:spPr>
          <a:xfrm>
            <a:off x="838200" y="2020764"/>
            <a:ext cx="1824682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Binance.com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5BF193-9562-9F46-AB3F-611B7B274664}"/>
              </a:ext>
            </a:extLst>
          </p:cNvPr>
          <p:cNvSpPr/>
          <p:nvPr/>
        </p:nvSpPr>
        <p:spPr>
          <a:xfrm>
            <a:off x="6621161" y="2020764"/>
            <a:ext cx="182468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WebSocket 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92DA97-E977-5F4F-B2EB-6D5DF047DEF7}"/>
              </a:ext>
            </a:extLst>
          </p:cNvPr>
          <p:cNvSpPr/>
          <p:nvPr/>
        </p:nvSpPr>
        <p:spPr>
          <a:xfrm>
            <a:off x="9625912" y="2020764"/>
            <a:ext cx="182468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85CD41-3DE5-CA46-92FD-5786B4162208}"/>
              </a:ext>
            </a:extLst>
          </p:cNvPr>
          <p:cNvSpPr/>
          <p:nvPr/>
        </p:nvSpPr>
        <p:spPr>
          <a:xfrm>
            <a:off x="1692874" y="3958358"/>
            <a:ext cx="182468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Comms</a:t>
            </a:r>
          </a:p>
          <a:p>
            <a:pPr algn="ctr"/>
            <a:r>
              <a:rPr lang="en-US" sz="2400" dirty="0"/>
              <a:t>Engine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82D373-9E42-E043-9001-86DD3040073E}"/>
              </a:ext>
            </a:extLst>
          </p:cNvPr>
          <p:cNvCxnSpPr/>
          <p:nvPr/>
        </p:nvCxnSpPr>
        <p:spPr>
          <a:xfrm flipH="1">
            <a:off x="3017109" y="2134162"/>
            <a:ext cx="3276599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E69AAE-8164-5A42-871F-6DB63CF5B8DD}"/>
              </a:ext>
            </a:extLst>
          </p:cNvPr>
          <p:cNvSpPr txBox="1"/>
          <p:nvPr/>
        </p:nvSpPr>
        <p:spPr>
          <a:xfrm>
            <a:off x="3017108" y="1690688"/>
            <a:ext cx="3276599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2800" dirty="0"/>
              <a:t>“Subscribe BTCETH”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201D25-D479-8E4A-9F1C-496BF019E5E1}"/>
              </a:ext>
            </a:extLst>
          </p:cNvPr>
          <p:cNvCxnSpPr/>
          <p:nvPr/>
        </p:nvCxnSpPr>
        <p:spPr>
          <a:xfrm flipH="1">
            <a:off x="3017109" y="2819897"/>
            <a:ext cx="3276599" cy="0"/>
          </a:xfrm>
          <a:prstGeom prst="straightConnector1">
            <a:avLst/>
          </a:prstGeom>
          <a:ln w="603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2A35CDF-FA55-CF42-A2F3-A29D48736FBF}"/>
              </a:ext>
            </a:extLst>
          </p:cNvPr>
          <p:cNvSpPr txBox="1"/>
          <p:nvPr/>
        </p:nvSpPr>
        <p:spPr>
          <a:xfrm>
            <a:off x="3017108" y="2376423"/>
            <a:ext cx="3276599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2800" dirty="0"/>
              <a:t>“BTCETH data”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1B13BB-DAB3-CA42-9FCF-84BAAF7F2213}"/>
              </a:ext>
            </a:extLst>
          </p:cNvPr>
          <p:cNvCxnSpPr>
            <a:cxnSpLocks/>
          </p:cNvCxnSpPr>
          <p:nvPr/>
        </p:nvCxnSpPr>
        <p:spPr>
          <a:xfrm flipH="1">
            <a:off x="8563232" y="2478027"/>
            <a:ext cx="1007075" cy="0"/>
          </a:xfrm>
          <a:prstGeom prst="straightConnector1">
            <a:avLst/>
          </a:prstGeom>
          <a:ln w="603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07A6440-FE85-204C-B942-E8D9A3EB7AA4}"/>
              </a:ext>
            </a:extLst>
          </p:cNvPr>
          <p:cNvSpPr/>
          <p:nvPr/>
        </p:nvSpPr>
        <p:spPr>
          <a:xfrm>
            <a:off x="1692874" y="5438752"/>
            <a:ext cx="182468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Visualization</a:t>
            </a:r>
          </a:p>
          <a:p>
            <a:pPr algn="ctr"/>
            <a:r>
              <a:rPr lang="en-US" sz="2400" dirty="0"/>
              <a:t>Clients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23B336-0776-6D4B-83D0-FAD7B13BD03E}"/>
              </a:ext>
            </a:extLst>
          </p:cNvPr>
          <p:cNvSpPr/>
          <p:nvPr/>
        </p:nvSpPr>
        <p:spPr>
          <a:xfrm>
            <a:off x="4915928" y="3958358"/>
            <a:ext cx="182468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Analytics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A97B9F-BDD0-1248-8FB9-C279CE02DD19}"/>
              </a:ext>
            </a:extLst>
          </p:cNvPr>
          <p:cNvCxnSpPr>
            <a:cxnSpLocks/>
          </p:cNvCxnSpPr>
          <p:nvPr/>
        </p:nvCxnSpPr>
        <p:spPr>
          <a:xfrm flipV="1">
            <a:off x="6969211" y="3101546"/>
            <a:ext cx="2508421" cy="856813"/>
          </a:xfrm>
          <a:prstGeom prst="straightConnector1">
            <a:avLst/>
          </a:prstGeom>
          <a:ln w="603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91D909-3341-A447-AF02-B37B03ACDECE}"/>
              </a:ext>
            </a:extLst>
          </p:cNvPr>
          <p:cNvCxnSpPr>
            <a:cxnSpLocks/>
          </p:cNvCxnSpPr>
          <p:nvPr/>
        </p:nvCxnSpPr>
        <p:spPr>
          <a:xfrm>
            <a:off x="3645243" y="4401833"/>
            <a:ext cx="1109019" cy="1"/>
          </a:xfrm>
          <a:prstGeom prst="straightConnector1">
            <a:avLst/>
          </a:prstGeom>
          <a:ln w="603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041185-4243-614E-8936-3EEA94A4A55A}"/>
              </a:ext>
            </a:extLst>
          </p:cNvPr>
          <p:cNvCxnSpPr>
            <a:cxnSpLocks/>
          </p:cNvCxnSpPr>
          <p:nvPr/>
        </p:nvCxnSpPr>
        <p:spPr>
          <a:xfrm flipV="1">
            <a:off x="2608304" y="4954087"/>
            <a:ext cx="0" cy="435237"/>
          </a:xfrm>
          <a:prstGeom prst="straightConnector1">
            <a:avLst/>
          </a:prstGeom>
          <a:ln w="603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4225268-9B81-EE44-B574-763C1384C21E}"/>
              </a:ext>
            </a:extLst>
          </p:cNvPr>
          <p:cNvSpPr/>
          <p:nvPr/>
        </p:nvSpPr>
        <p:spPr>
          <a:xfrm>
            <a:off x="4915928" y="5438752"/>
            <a:ext cx="182468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7A2125-EEB2-334D-B993-86510F0903FF}"/>
              </a:ext>
            </a:extLst>
          </p:cNvPr>
          <p:cNvCxnSpPr>
            <a:cxnSpLocks/>
          </p:cNvCxnSpPr>
          <p:nvPr/>
        </p:nvCxnSpPr>
        <p:spPr>
          <a:xfrm flipV="1">
            <a:off x="5858130" y="4954087"/>
            <a:ext cx="0" cy="435237"/>
          </a:xfrm>
          <a:prstGeom prst="straightConnector1">
            <a:avLst/>
          </a:prstGeom>
          <a:ln w="603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7590C9B-D594-4E46-99F6-9316E8C9C16F}"/>
              </a:ext>
            </a:extLst>
          </p:cNvPr>
          <p:cNvSpPr/>
          <p:nvPr/>
        </p:nvSpPr>
        <p:spPr>
          <a:xfrm>
            <a:off x="9625912" y="3958358"/>
            <a:ext cx="182468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Thread Dispatcher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1E159F-E3AD-234A-8468-0126B1EC1447}"/>
              </a:ext>
            </a:extLst>
          </p:cNvPr>
          <p:cNvSpPr/>
          <p:nvPr/>
        </p:nvSpPr>
        <p:spPr>
          <a:xfrm>
            <a:off x="9625912" y="5438752"/>
            <a:ext cx="182468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Watchdog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142C2B-C05D-8F4C-AB9B-8ACB057805FF}"/>
              </a:ext>
            </a:extLst>
          </p:cNvPr>
          <p:cNvCxnSpPr>
            <a:cxnSpLocks/>
          </p:cNvCxnSpPr>
          <p:nvPr/>
        </p:nvCxnSpPr>
        <p:spPr>
          <a:xfrm flipV="1">
            <a:off x="10555755" y="4954087"/>
            <a:ext cx="0" cy="435237"/>
          </a:xfrm>
          <a:prstGeom prst="straightConnector1">
            <a:avLst/>
          </a:prstGeom>
          <a:ln w="603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52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DDDE6AE-4F74-744F-BB97-F95C148285BA}"/>
              </a:ext>
            </a:extLst>
          </p:cNvPr>
          <p:cNvSpPr/>
          <p:nvPr/>
        </p:nvSpPr>
        <p:spPr>
          <a:xfrm>
            <a:off x="942716" y="2991447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BC176-6941-F740-833F-44866082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Trading Pairs = Lots o’ Threads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160FC8-05D2-4D4C-9F01-5CF667454500}"/>
              </a:ext>
            </a:extLst>
          </p:cNvPr>
          <p:cNvSpPr/>
          <p:nvPr/>
        </p:nvSpPr>
        <p:spPr>
          <a:xfrm>
            <a:off x="4945788" y="1690688"/>
            <a:ext cx="1824682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Binance.com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A97B9F-BDD0-1248-8FB9-C279CE02DD19}"/>
              </a:ext>
            </a:extLst>
          </p:cNvPr>
          <p:cNvCxnSpPr>
            <a:cxnSpLocks/>
          </p:cNvCxnSpPr>
          <p:nvPr/>
        </p:nvCxnSpPr>
        <p:spPr>
          <a:xfrm flipH="1">
            <a:off x="1290258" y="2147888"/>
            <a:ext cx="3630816" cy="721432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3297D-3384-484E-96D8-D2A76A9D8FA9}"/>
              </a:ext>
            </a:extLst>
          </p:cNvPr>
          <p:cNvSpPr/>
          <p:nvPr/>
        </p:nvSpPr>
        <p:spPr>
          <a:xfrm>
            <a:off x="1692874" y="2991447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B8C854-16BE-F24C-939D-0758AF5F360F}"/>
              </a:ext>
            </a:extLst>
          </p:cNvPr>
          <p:cNvSpPr/>
          <p:nvPr/>
        </p:nvSpPr>
        <p:spPr>
          <a:xfrm>
            <a:off x="2430674" y="2991447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82D8B6-B71C-2F45-A57A-E3CEF298E41B}"/>
              </a:ext>
            </a:extLst>
          </p:cNvPr>
          <p:cNvSpPr/>
          <p:nvPr/>
        </p:nvSpPr>
        <p:spPr>
          <a:xfrm>
            <a:off x="3180832" y="2991447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04BF43-F566-7B44-A9AE-B757599593C0}"/>
              </a:ext>
            </a:extLst>
          </p:cNvPr>
          <p:cNvSpPr/>
          <p:nvPr/>
        </p:nvSpPr>
        <p:spPr>
          <a:xfrm>
            <a:off x="3941287" y="2992168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5F6C93-1523-EE4D-8E3D-1CEC8BD30667}"/>
              </a:ext>
            </a:extLst>
          </p:cNvPr>
          <p:cNvSpPr/>
          <p:nvPr/>
        </p:nvSpPr>
        <p:spPr>
          <a:xfrm>
            <a:off x="4691445" y="2992168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7DBB88-CDED-594E-883D-EE14C825BF0F}"/>
              </a:ext>
            </a:extLst>
          </p:cNvPr>
          <p:cNvSpPr/>
          <p:nvPr/>
        </p:nvSpPr>
        <p:spPr>
          <a:xfrm>
            <a:off x="5429245" y="2992168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6C2C95-4D23-0447-975D-EA03B8DB0686}"/>
              </a:ext>
            </a:extLst>
          </p:cNvPr>
          <p:cNvSpPr/>
          <p:nvPr/>
        </p:nvSpPr>
        <p:spPr>
          <a:xfrm>
            <a:off x="6179403" y="2992168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082A87-D203-C04B-B8FC-B45C9985EFC8}"/>
              </a:ext>
            </a:extLst>
          </p:cNvPr>
          <p:cNvSpPr/>
          <p:nvPr/>
        </p:nvSpPr>
        <p:spPr>
          <a:xfrm>
            <a:off x="6939858" y="2992168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12E5D9-A17E-794E-8752-1517D63BF17F}"/>
              </a:ext>
            </a:extLst>
          </p:cNvPr>
          <p:cNvSpPr/>
          <p:nvPr/>
        </p:nvSpPr>
        <p:spPr>
          <a:xfrm>
            <a:off x="7690016" y="2992168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9748017-E019-F34E-8BAA-15195C9541C4}"/>
              </a:ext>
            </a:extLst>
          </p:cNvPr>
          <p:cNvSpPr/>
          <p:nvPr/>
        </p:nvSpPr>
        <p:spPr>
          <a:xfrm>
            <a:off x="8427816" y="2992168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BD5CEC-7460-2545-B261-62B4DB94D2AC}"/>
              </a:ext>
            </a:extLst>
          </p:cNvPr>
          <p:cNvSpPr/>
          <p:nvPr/>
        </p:nvSpPr>
        <p:spPr>
          <a:xfrm>
            <a:off x="9177974" y="2992168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BA24BD-F020-3D42-BC3F-B28CC2993515}"/>
              </a:ext>
            </a:extLst>
          </p:cNvPr>
          <p:cNvSpPr/>
          <p:nvPr/>
        </p:nvSpPr>
        <p:spPr>
          <a:xfrm>
            <a:off x="9938429" y="2992889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E08BB42-740A-A840-9FE1-A259AC8D203B}"/>
              </a:ext>
            </a:extLst>
          </p:cNvPr>
          <p:cNvSpPr/>
          <p:nvPr/>
        </p:nvSpPr>
        <p:spPr>
          <a:xfrm>
            <a:off x="10688587" y="2992889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806F1DB-548C-1542-98F5-64E609A41343}"/>
              </a:ext>
            </a:extLst>
          </p:cNvPr>
          <p:cNvSpPr/>
          <p:nvPr/>
        </p:nvSpPr>
        <p:spPr>
          <a:xfrm>
            <a:off x="1022013" y="3107714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0399BC1-CCD4-1443-9D50-29A4EE0C9E90}"/>
              </a:ext>
            </a:extLst>
          </p:cNvPr>
          <p:cNvSpPr/>
          <p:nvPr/>
        </p:nvSpPr>
        <p:spPr>
          <a:xfrm>
            <a:off x="1772171" y="3107714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5141F8-ECEC-2044-99BE-84CB70A1282D}"/>
              </a:ext>
            </a:extLst>
          </p:cNvPr>
          <p:cNvSpPr/>
          <p:nvPr/>
        </p:nvSpPr>
        <p:spPr>
          <a:xfrm>
            <a:off x="2509971" y="3107714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4C3CEE3-F352-CA4F-A371-118BE767487A}"/>
              </a:ext>
            </a:extLst>
          </p:cNvPr>
          <p:cNvSpPr/>
          <p:nvPr/>
        </p:nvSpPr>
        <p:spPr>
          <a:xfrm>
            <a:off x="3260129" y="3107714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384813-A68A-E840-9354-909A1EED5435}"/>
              </a:ext>
            </a:extLst>
          </p:cNvPr>
          <p:cNvSpPr/>
          <p:nvPr/>
        </p:nvSpPr>
        <p:spPr>
          <a:xfrm>
            <a:off x="4020584" y="3108435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8DF8771-69A3-3546-B4B3-96492E9AD739}"/>
              </a:ext>
            </a:extLst>
          </p:cNvPr>
          <p:cNvSpPr/>
          <p:nvPr/>
        </p:nvSpPr>
        <p:spPr>
          <a:xfrm>
            <a:off x="4770742" y="3108435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111CA-A383-DC48-B227-1D01BFCF1A65}"/>
              </a:ext>
            </a:extLst>
          </p:cNvPr>
          <p:cNvSpPr/>
          <p:nvPr/>
        </p:nvSpPr>
        <p:spPr>
          <a:xfrm>
            <a:off x="5508542" y="3108435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3231444-1149-C64D-8F87-E26B97999028}"/>
              </a:ext>
            </a:extLst>
          </p:cNvPr>
          <p:cNvSpPr/>
          <p:nvPr/>
        </p:nvSpPr>
        <p:spPr>
          <a:xfrm>
            <a:off x="6258700" y="3108435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F232E75-27B1-9D43-B951-2C39FA90F78D}"/>
              </a:ext>
            </a:extLst>
          </p:cNvPr>
          <p:cNvSpPr/>
          <p:nvPr/>
        </p:nvSpPr>
        <p:spPr>
          <a:xfrm>
            <a:off x="7019155" y="3108435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CCB5CA-01FF-714A-A250-7181B8E24EFF}"/>
              </a:ext>
            </a:extLst>
          </p:cNvPr>
          <p:cNvSpPr/>
          <p:nvPr/>
        </p:nvSpPr>
        <p:spPr>
          <a:xfrm>
            <a:off x="7769313" y="3108435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82051DE-F0E6-2B43-968F-CBEDDC428170}"/>
              </a:ext>
            </a:extLst>
          </p:cNvPr>
          <p:cNvSpPr/>
          <p:nvPr/>
        </p:nvSpPr>
        <p:spPr>
          <a:xfrm>
            <a:off x="8507113" y="3108435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CFD305F-7E84-C043-AF29-E4F83CD0F1B2}"/>
              </a:ext>
            </a:extLst>
          </p:cNvPr>
          <p:cNvSpPr/>
          <p:nvPr/>
        </p:nvSpPr>
        <p:spPr>
          <a:xfrm>
            <a:off x="9257271" y="3108435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EC6A5F1-4C33-CF46-B5FF-506F0B4B5FD7}"/>
              </a:ext>
            </a:extLst>
          </p:cNvPr>
          <p:cNvSpPr/>
          <p:nvPr/>
        </p:nvSpPr>
        <p:spPr>
          <a:xfrm>
            <a:off x="10017726" y="3109156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8655484-CA72-B644-A2ED-070310CB5DF3}"/>
              </a:ext>
            </a:extLst>
          </p:cNvPr>
          <p:cNvSpPr/>
          <p:nvPr/>
        </p:nvSpPr>
        <p:spPr>
          <a:xfrm>
            <a:off x="10767884" y="3109156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939DFC-178F-6747-929B-535ABD1CBBE3}"/>
              </a:ext>
            </a:extLst>
          </p:cNvPr>
          <p:cNvSpPr/>
          <p:nvPr/>
        </p:nvSpPr>
        <p:spPr>
          <a:xfrm>
            <a:off x="1106958" y="3230562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DFF5315-001B-5249-8281-F2D078C4D274}"/>
              </a:ext>
            </a:extLst>
          </p:cNvPr>
          <p:cNvSpPr/>
          <p:nvPr/>
        </p:nvSpPr>
        <p:spPr>
          <a:xfrm>
            <a:off x="1857116" y="3230562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F021D98-6FEF-894A-8A36-72FA689775A4}"/>
              </a:ext>
            </a:extLst>
          </p:cNvPr>
          <p:cNvSpPr/>
          <p:nvPr/>
        </p:nvSpPr>
        <p:spPr>
          <a:xfrm>
            <a:off x="2594916" y="3230562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6A0847A-17C9-0A47-85BE-3514ABD00024}"/>
              </a:ext>
            </a:extLst>
          </p:cNvPr>
          <p:cNvSpPr/>
          <p:nvPr/>
        </p:nvSpPr>
        <p:spPr>
          <a:xfrm>
            <a:off x="3345074" y="3230562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CC6D71-D1D4-D34A-907B-B335A3E56662}"/>
              </a:ext>
            </a:extLst>
          </p:cNvPr>
          <p:cNvSpPr/>
          <p:nvPr/>
        </p:nvSpPr>
        <p:spPr>
          <a:xfrm>
            <a:off x="4105529" y="3231283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DD7013-177A-1644-B467-D7DA41131091}"/>
              </a:ext>
            </a:extLst>
          </p:cNvPr>
          <p:cNvSpPr/>
          <p:nvPr/>
        </p:nvSpPr>
        <p:spPr>
          <a:xfrm>
            <a:off x="4855687" y="3231283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6BD921A-5B1E-7748-9A82-B1A8F3A90751}"/>
              </a:ext>
            </a:extLst>
          </p:cNvPr>
          <p:cNvSpPr/>
          <p:nvPr/>
        </p:nvSpPr>
        <p:spPr>
          <a:xfrm>
            <a:off x="5593487" y="3231283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365E732-3014-2641-8FFE-FB3D419F2687}"/>
              </a:ext>
            </a:extLst>
          </p:cNvPr>
          <p:cNvSpPr/>
          <p:nvPr/>
        </p:nvSpPr>
        <p:spPr>
          <a:xfrm>
            <a:off x="6343645" y="3231283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6341BEB-D806-9C43-9372-2E8B11329A48}"/>
              </a:ext>
            </a:extLst>
          </p:cNvPr>
          <p:cNvSpPr/>
          <p:nvPr/>
        </p:nvSpPr>
        <p:spPr>
          <a:xfrm>
            <a:off x="7104100" y="3231283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1680DC3-29BC-8447-85FE-DDCDC7E9DFC5}"/>
              </a:ext>
            </a:extLst>
          </p:cNvPr>
          <p:cNvSpPr/>
          <p:nvPr/>
        </p:nvSpPr>
        <p:spPr>
          <a:xfrm>
            <a:off x="7854258" y="3231283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819398-49E7-B342-8558-CB2980CF81B9}"/>
              </a:ext>
            </a:extLst>
          </p:cNvPr>
          <p:cNvSpPr/>
          <p:nvPr/>
        </p:nvSpPr>
        <p:spPr>
          <a:xfrm>
            <a:off x="8592058" y="3231283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3BBFCD-AD41-4547-8592-C788C144CF36}"/>
              </a:ext>
            </a:extLst>
          </p:cNvPr>
          <p:cNvSpPr/>
          <p:nvPr/>
        </p:nvSpPr>
        <p:spPr>
          <a:xfrm>
            <a:off x="9342216" y="3231283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D542090-0A86-A84E-BB61-69D154F7110F}"/>
              </a:ext>
            </a:extLst>
          </p:cNvPr>
          <p:cNvSpPr/>
          <p:nvPr/>
        </p:nvSpPr>
        <p:spPr>
          <a:xfrm>
            <a:off x="10102671" y="3232004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251312D-8995-404D-9BB4-5E2EBFE67E3B}"/>
              </a:ext>
            </a:extLst>
          </p:cNvPr>
          <p:cNvSpPr/>
          <p:nvPr/>
        </p:nvSpPr>
        <p:spPr>
          <a:xfrm>
            <a:off x="10852829" y="3232004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A2B7B4-1DB5-F743-A647-8909CC7BEC5A}"/>
              </a:ext>
            </a:extLst>
          </p:cNvPr>
          <p:cNvSpPr/>
          <p:nvPr/>
        </p:nvSpPr>
        <p:spPr>
          <a:xfrm>
            <a:off x="1186255" y="3346829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7C3DF75-8A9A-6146-8413-B5ED06812E6E}"/>
              </a:ext>
            </a:extLst>
          </p:cNvPr>
          <p:cNvSpPr/>
          <p:nvPr/>
        </p:nvSpPr>
        <p:spPr>
          <a:xfrm>
            <a:off x="1936413" y="3346829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EDD6C22-C129-E840-9A61-D77884A147EF}"/>
              </a:ext>
            </a:extLst>
          </p:cNvPr>
          <p:cNvSpPr/>
          <p:nvPr/>
        </p:nvSpPr>
        <p:spPr>
          <a:xfrm>
            <a:off x="2674213" y="3346829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F47F679-D1EF-7343-99DA-DF128D5B01B3}"/>
              </a:ext>
            </a:extLst>
          </p:cNvPr>
          <p:cNvSpPr/>
          <p:nvPr/>
        </p:nvSpPr>
        <p:spPr>
          <a:xfrm>
            <a:off x="3424371" y="3346829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93B8E67-FD47-CA4C-8026-DAE55BFAD8F4}"/>
              </a:ext>
            </a:extLst>
          </p:cNvPr>
          <p:cNvSpPr/>
          <p:nvPr/>
        </p:nvSpPr>
        <p:spPr>
          <a:xfrm>
            <a:off x="4184826" y="3347550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5863737-E0AC-2D43-991B-38F263928E6F}"/>
              </a:ext>
            </a:extLst>
          </p:cNvPr>
          <p:cNvSpPr/>
          <p:nvPr/>
        </p:nvSpPr>
        <p:spPr>
          <a:xfrm>
            <a:off x="4934984" y="3347550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D9FAADC-D32A-424D-B946-7667CC58FE29}"/>
              </a:ext>
            </a:extLst>
          </p:cNvPr>
          <p:cNvSpPr/>
          <p:nvPr/>
        </p:nvSpPr>
        <p:spPr>
          <a:xfrm>
            <a:off x="5672784" y="3347550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959348A-41AE-1C45-AA15-DE7E1B53BF2D}"/>
              </a:ext>
            </a:extLst>
          </p:cNvPr>
          <p:cNvSpPr/>
          <p:nvPr/>
        </p:nvSpPr>
        <p:spPr>
          <a:xfrm>
            <a:off x="6422942" y="3347550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62E09D4-4D4F-C946-8B86-F8808AD89E3A}"/>
              </a:ext>
            </a:extLst>
          </p:cNvPr>
          <p:cNvSpPr/>
          <p:nvPr/>
        </p:nvSpPr>
        <p:spPr>
          <a:xfrm>
            <a:off x="7183397" y="3347550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1B36B27-FCFE-DC4D-B192-929A80C5D51D}"/>
              </a:ext>
            </a:extLst>
          </p:cNvPr>
          <p:cNvSpPr/>
          <p:nvPr/>
        </p:nvSpPr>
        <p:spPr>
          <a:xfrm>
            <a:off x="7933555" y="3347550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0EF92F1-2494-BE4D-AB8F-8A258FE24846}"/>
              </a:ext>
            </a:extLst>
          </p:cNvPr>
          <p:cNvSpPr/>
          <p:nvPr/>
        </p:nvSpPr>
        <p:spPr>
          <a:xfrm>
            <a:off x="8671355" y="3347550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35CE747-73B8-3546-A7FB-6F2A5AB3E215}"/>
              </a:ext>
            </a:extLst>
          </p:cNvPr>
          <p:cNvSpPr/>
          <p:nvPr/>
        </p:nvSpPr>
        <p:spPr>
          <a:xfrm>
            <a:off x="9421513" y="3347550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469C585-1AED-E748-A96D-C0C179C562C4}"/>
              </a:ext>
            </a:extLst>
          </p:cNvPr>
          <p:cNvSpPr/>
          <p:nvPr/>
        </p:nvSpPr>
        <p:spPr>
          <a:xfrm>
            <a:off x="10181968" y="3348271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276D0BA-ED07-AC46-9819-8D0B6A1719DB}"/>
              </a:ext>
            </a:extLst>
          </p:cNvPr>
          <p:cNvSpPr/>
          <p:nvPr/>
        </p:nvSpPr>
        <p:spPr>
          <a:xfrm>
            <a:off x="10932126" y="3348271"/>
            <a:ext cx="585916" cy="184550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1A54677-A01B-4B4C-863B-86BD6CADCCF5}"/>
              </a:ext>
            </a:extLst>
          </p:cNvPr>
          <p:cNvCxnSpPr>
            <a:cxnSpLocks/>
          </p:cNvCxnSpPr>
          <p:nvPr/>
        </p:nvCxnSpPr>
        <p:spPr>
          <a:xfrm>
            <a:off x="6807545" y="2153142"/>
            <a:ext cx="4216226" cy="756660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7AB3EBC-2DA0-2F45-BD78-7090DE61FDBC}"/>
              </a:ext>
            </a:extLst>
          </p:cNvPr>
          <p:cNvSpPr txBox="1"/>
          <p:nvPr/>
        </p:nvSpPr>
        <p:spPr>
          <a:xfrm>
            <a:off x="942716" y="3470554"/>
            <a:ext cx="10575326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4000" dirty="0"/>
              <a:t>WebSocket Client &amp; Parsing Threads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458863D-FF39-E54F-8F6F-06EA71ADE042}"/>
              </a:ext>
            </a:extLst>
          </p:cNvPr>
          <p:cNvCxnSpPr>
            <a:cxnSpLocks/>
          </p:cNvCxnSpPr>
          <p:nvPr/>
        </p:nvCxnSpPr>
        <p:spPr>
          <a:xfrm flipH="1">
            <a:off x="6929561" y="3655106"/>
            <a:ext cx="4094210" cy="1398808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F15D46-0F31-1042-BFD5-E1652014284A}"/>
              </a:ext>
            </a:extLst>
          </p:cNvPr>
          <p:cNvCxnSpPr>
            <a:cxnSpLocks/>
          </p:cNvCxnSpPr>
          <p:nvPr/>
        </p:nvCxnSpPr>
        <p:spPr>
          <a:xfrm>
            <a:off x="1290258" y="3630558"/>
            <a:ext cx="3565429" cy="1423356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BF72F2BE-7217-BD47-8C6D-28FFD64F76D3}"/>
              </a:ext>
            </a:extLst>
          </p:cNvPr>
          <p:cNvSpPr/>
          <p:nvPr/>
        </p:nvSpPr>
        <p:spPr>
          <a:xfrm>
            <a:off x="4957126" y="5053914"/>
            <a:ext cx="182468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Analytics, Comms, DB</a:t>
            </a:r>
          </a:p>
        </p:txBody>
      </p:sp>
    </p:spTree>
    <p:extLst>
      <p:ext uri="{BB962C8B-B14F-4D97-AF65-F5344CB8AC3E}">
        <p14:creationId xmlns:p14="http://schemas.microsoft.com/office/powerpoint/2010/main" val="2840202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2DC5-D30F-1547-9352-F6C1D047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Scaling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89B3A-287A-7040-A1B1-B258FE568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much load for one CPU core</a:t>
            </a:r>
          </a:p>
          <a:p>
            <a:pPr lvl="1"/>
            <a:r>
              <a:rPr lang="en-US" dirty="0"/>
              <a:t>Needed more cores; processor had 4</a:t>
            </a:r>
          </a:p>
          <a:p>
            <a:r>
              <a:rPr lang="en-US" dirty="0"/>
              <a:t>The “fix” – go nuclear!  Add multi-processing</a:t>
            </a:r>
          </a:p>
          <a:p>
            <a:pPr lvl="1"/>
            <a:r>
              <a:rPr lang="en-US" dirty="0"/>
              <a:t>Multiple copies of my script working together</a:t>
            </a:r>
          </a:p>
          <a:p>
            <a:pPr lvl="1"/>
            <a:r>
              <a:rPr lang="en-US" dirty="0"/>
              <a:t>OS automatically runs them on different cores</a:t>
            </a:r>
          </a:p>
          <a:p>
            <a:r>
              <a:rPr lang="en-US" dirty="0"/>
              <a:t>But… multi-processing is different (harder?)</a:t>
            </a:r>
          </a:p>
          <a:p>
            <a:pPr lvl="1"/>
            <a:r>
              <a:rPr lang="en-US" dirty="0"/>
              <a:t>No access to share memory structures</a:t>
            </a:r>
          </a:p>
          <a:p>
            <a:pPr lvl="1"/>
            <a:r>
              <a:rPr lang="en-US" dirty="0"/>
              <a:t>Need to use “named pipes” for inter-process communications</a:t>
            </a:r>
          </a:p>
          <a:p>
            <a:pPr lvl="2"/>
            <a:r>
              <a:rPr lang="en-US" dirty="0"/>
              <a:t>Required defining a messaging / control protocol</a:t>
            </a:r>
          </a:p>
          <a:p>
            <a:r>
              <a:rPr lang="en-US" dirty="0"/>
              <a:t>Could scale to multi-server by using TCP instead of named pipes</a:t>
            </a:r>
          </a:p>
        </p:txBody>
      </p:sp>
    </p:spTree>
    <p:extLst>
      <p:ext uri="{BB962C8B-B14F-4D97-AF65-F5344CB8AC3E}">
        <p14:creationId xmlns:p14="http://schemas.microsoft.com/office/powerpoint/2010/main" val="119114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760</Words>
  <Application>Microsoft Macintosh PowerPoint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Python and… Multi-threading? (Really.  But why?!)</vt:lpstr>
      <vt:lpstr>“Concurrency” = Spinning Lots of Plates</vt:lpstr>
      <vt:lpstr>Processes &amp; Threads</vt:lpstr>
      <vt:lpstr>When to multi-thread?</vt:lpstr>
      <vt:lpstr>TANSTAAFL!</vt:lpstr>
      <vt:lpstr>“Python multithreading isn’t real multithreading”</vt:lpstr>
      <vt:lpstr>My Project: Cryptocurrency Trading Analytics</vt:lpstr>
      <vt:lpstr>Lots of Trading Pairs = Lots o’ Threads</vt:lpstr>
      <vt:lpstr>A Scaling Problem</vt:lpstr>
      <vt:lpstr>Multi-processing = Multiple CPU Cores</vt:lpstr>
      <vt:lpstr>print(“Hello, world!”)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Hornbaker (rhornbak)</dc:creator>
  <cp:lastModifiedBy>Richard Hornbaker (rhornbak)</cp:lastModifiedBy>
  <cp:revision>31</cp:revision>
  <dcterms:created xsi:type="dcterms:W3CDTF">2019-09-24T04:00:49Z</dcterms:created>
  <dcterms:modified xsi:type="dcterms:W3CDTF">2019-09-25T05:01:47Z</dcterms:modified>
</cp:coreProperties>
</file>