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84" y="810"/>
      </p:cViewPr>
      <p:guideLst/>
    </p:cSldViewPr>
  </p:slideViewPr>
  <p:outlineViewPr>
    <p:cViewPr>
      <p:scale>
        <a:sx n="33" d="100"/>
        <a:sy n="33" d="100"/>
      </p:scale>
      <p:origin x="0" y="-10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98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96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D4C9-6110-415E-A577-FF324A83F5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61500-176E-4022-895C-F447B13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EADE0-FC0B-C8F4-7444-2125605E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Clinic Operational Analysis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625D-01AC-40F6-F61C-03FE462D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Richard Gonzalez</a:t>
            </a:r>
          </a:p>
        </p:txBody>
      </p:sp>
    </p:spTree>
    <p:extLst>
      <p:ext uri="{BB962C8B-B14F-4D97-AF65-F5344CB8AC3E}">
        <p14:creationId xmlns:p14="http://schemas.microsoft.com/office/powerpoint/2010/main" val="34399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4749-D1FB-7BB6-3E78-11D0446E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C05B-5E9B-CD71-E596-7F1E8EFF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Objective: To analyze patient wait times and identify areas for operational improvement in the clinic.</a:t>
            </a:r>
          </a:p>
          <a:p>
            <a:r>
              <a:rPr lang="en-US" dirty="0"/>
              <a:t>Approach: Utilized data analysis and visualization tools to uncover patterns in patient flow and service times.</a:t>
            </a:r>
          </a:p>
          <a:p>
            <a:r>
              <a:rPr lang="en-US" dirty="0"/>
              <a:t>Tools Used: Excel for data analysis, Diagrams.net for process mapping, and Tableau for data visualizations. </a:t>
            </a:r>
          </a:p>
        </p:txBody>
      </p:sp>
      <p:pic>
        <p:nvPicPr>
          <p:cNvPr id="24" name="Graphic 23" descr="Decision chart with solid fill">
            <a:extLst>
              <a:ext uri="{FF2B5EF4-FFF2-40B4-BE49-F238E27FC236}">
                <a16:creationId xmlns:a16="http://schemas.microsoft.com/office/drawing/2014/main" id="{C83B050D-0738-0399-2A70-669466DC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430" y="2747025"/>
            <a:ext cx="1318614" cy="1318614"/>
          </a:xfrm>
          <a:prstGeom prst="rect">
            <a:avLst/>
          </a:prstGeom>
        </p:spPr>
      </p:pic>
      <p:pic>
        <p:nvPicPr>
          <p:cNvPr id="28" name="Graphic 27" descr="Exponential Graph with solid fill">
            <a:extLst>
              <a:ext uri="{FF2B5EF4-FFF2-40B4-BE49-F238E27FC236}">
                <a16:creationId xmlns:a16="http://schemas.microsoft.com/office/drawing/2014/main" id="{6E5B82AF-467D-3CCB-1861-AC3C88CEE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7280" y="670590"/>
            <a:ext cx="1318614" cy="13186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103F103-B1F9-C818-0BAB-07732EC81DB5}"/>
              </a:ext>
            </a:extLst>
          </p:cNvPr>
          <p:cNvSpPr txBox="1"/>
          <p:nvPr/>
        </p:nvSpPr>
        <p:spPr>
          <a:xfrm>
            <a:off x="10942839" y="1814116"/>
            <a:ext cx="8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12FF5E-51A9-4960-D595-0E8C29723AC3}"/>
              </a:ext>
            </a:extLst>
          </p:cNvPr>
          <p:cNvSpPr txBox="1"/>
          <p:nvPr/>
        </p:nvSpPr>
        <p:spPr>
          <a:xfrm>
            <a:off x="10405379" y="4024861"/>
            <a:ext cx="16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Diagrams.net</a:t>
            </a:r>
          </a:p>
        </p:txBody>
      </p:sp>
      <p:pic>
        <p:nvPicPr>
          <p:cNvPr id="26" name="Graphic 25" descr="Bar graph with upward trend with solid fill">
            <a:extLst>
              <a:ext uri="{FF2B5EF4-FFF2-40B4-BE49-F238E27FC236}">
                <a16:creationId xmlns:a16="http://schemas.microsoft.com/office/drawing/2014/main" id="{030CC846-393B-22C3-B101-46CE741DF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3584" y="4722748"/>
            <a:ext cx="1318614" cy="13186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355D49-C27B-A241-BF8D-3A91F1105982}"/>
              </a:ext>
            </a:extLst>
          </p:cNvPr>
          <p:cNvSpPr txBox="1"/>
          <p:nvPr/>
        </p:nvSpPr>
        <p:spPr>
          <a:xfrm>
            <a:off x="10595430" y="5932981"/>
            <a:ext cx="107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82422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5F96-8809-3648-C415-BCFF44DA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Data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8FE7-7223-380B-91D7-D0829C62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Dataset Description: Analyzed 19 patient records focusing on arrival times, wait times, and service times. </a:t>
            </a:r>
          </a:p>
          <a:p>
            <a:r>
              <a:rPr lang="en-US" dirty="0"/>
              <a:t>Key Metrics:</a:t>
            </a:r>
          </a:p>
          <a:p>
            <a:pPr lvl="1"/>
            <a:r>
              <a:rPr lang="en-US" b="1" dirty="0"/>
              <a:t>Average Wait Time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28</a:t>
            </a:r>
            <a:r>
              <a:rPr lang="en-US" dirty="0"/>
              <a:t> minutes </a:t>
            </a:r>
          </a:p>
          <a:p>
            <a:pPr lvl="1"/>
            <a:r>
              <a:rPr lang="en-US" b="1" dirty="0"/>
              <a:t>Average Service Time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15</a:t>
            </a:r>
            <a:r>
              <a:rPr lang="en-US" dirty="0"/>
              <a:t> minutes</a:t>
            </a:r>
          </a:p>
          <a:p>
            <a:pPr lvl="1"/>
            <a:r>
              <a:rPr lang="en-US" b="1" dirty="0"/>
              <a:t>Total Time Spent per Patient</a:t>
            </a:r>
            <a:r>
              <a:rPr lang="en-US" dirty="0"/>
              <a:t>: Ranged from </a:t>
            </a:r>
            <a:r>
              <a:rPr lang="en-US" b="1" dirty="0">
                <a:solidFill>
                  <a:schemeClr val="accent2"/>
                </a:solidFill>
              </a:rPr>
              <a:t>35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63</a:t>
            </a:r>
            <a:r>
              <a:rPr lang="en-US" dirty="0"/>
              <a:t> minutes</a:t>
            </a:r>
          </a:p>
          <a:p>
            <a:r>
              <a:rPr lang="en-US" dirty="0"/>
              <a:t>Data Summary: Identified peak wait times during specific hours and varying service durations.</a:t>
            </a:r>
          </a:p>
        </p:txBody>
      </p:sp>
      <p:pic>
        <p:nvPicPr>
          <p:cNvPr id="20" name="Graphic 19" descr="Clock outline">
            <a:extLst>
              <a:ext uri="{FF2B5EF4-FFF2-40B4-BE49-F238E27FC236}">
                <a16:creationId xmlns:a16="http://schemas.microsoft.com/office/drawing/2014/main" id="{53BA91F9-7BFB-552B-B458-4FDD2676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5944" y="2400192"/>
            <a:ext cx="2057615" cy="20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01B554-451B-92AC-74F8-6E71A87A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7" r="-1" b="21867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16DD1-522A-17E2-9001-FBF4C617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/>
              <a:t>Process Mapping</a:t>
            </a:r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5229A67-B324-7DD1-5AB9-F882DE674F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6" r="-3" b="21433"/>
          <a:stretch/>
        </p:blipFill>
        <p:spPr>
          <a:xfrm>
            <a:off x="20" y="4235547"/>
            <a:ext cx="3393882" cy="2622453"/>
          </a:xfrm>
          <a:custGeom>
            <a:avLst/>
            <a:gdLst/>
            <a:ahLst/>
            <a:cxnLst/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</p:spPr>
      </p:pic>
      <p:sp>
        <p:nvSpPr>
          <p:cNvPr id="21" name="Isosceles Triangle 30">
            <a:extLst>
              <a:ext uri="{FF2B5EF4-FFF2-40B4-BE49-F238E27FC236}">
                <a16:creationId xmlns:a16="http://schemas.microsoft.com/office/drawing/2014/main" id="{F343305C-2F99-4FDE-A5CC-6F97ECCB3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09CF77-8529-48FB-9FBC-8C44C84CB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A2A4-C544-3D09-8E42-8926C3B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/>
              <a:t>Current State:</a:t>
            </a:r>
          </a:p>
          <a:p>
            <a:pPr lvl="1"/>
            <a:r>
              <a:rPr lang="en-US"/>
              <a:t>Patients follow a standard process from arrival to departure, including check-in, waiting, consultation, and checkout.</a:t>
            </a:r>
          </a:p>
          <a:p>
            <a:r>
              <a:rPr lang="en-US"/>
              <a:t>Identified Issues:</a:t>
            </a:r>
          </a:p>
          <a:p>
            <a:pPr lvl="1"/>
            <a:r>
              <a:rPr lang="en-US"/>
              <a:t>Long wait times during the initial waiting period.</a:t>
            </a:r>
          </a:p>
          <a:p>
            <a:pPr lvl="1"/>
            <a:r>
              <a:rPr lang="en-US"/>
              <a:t>Delays in patient-doctor handoffs.</a:t>
            </a:r>
          </a:p>
          <a:p>
            <a:r>
              <a:rPr lang="en-US"/>
              <a:t>Future State:</a:t>
            </a:r>
          </a:p>
          <a:p>
            <a:pPr lvl="1"/>
            <a:r>
              <a:rPr lang="en-US"/>
              <a:t>Incorporated pre-appointment triage and enhanced communication systems to streamline patient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7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475D-920A-F00E-3A39-64FAE19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DF8A-1DA0-A4E6-32E6-DB92B986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Times:</a:t>
            </a:r>
          </a:p>
          <a:p>
            <a:pPr lvl="1"/>
            <a:r>
              <a:rPr lang="en-US" dirty="0"/>
              <a:t>Identified peak wait times during the early hours of operation (8:00 AM to 9:30 AM).</a:t>
            </a:r>
          </a:p>
          <a:p>
            <a:r>
              <a:rPr lang="en-US" dirty="0"/>
              <a:t>Bottlenecks:</a:t>
            </a:r>
          </a:p>
          <a:p>
            <a:pPr lvl="1"/>
            <a:r>
              <a:rPr lang="en-US" dirty="0"/>
              <a:t>Longest wait observed during ‘Patient waits for Doctor’.</a:t>
            </a:r>
          </a:p>
          <a:p>
            <a:pPr lvl="1"/>
            <a:r>
              <a:rPr lang="en-US" dirty="0"/>
              <a:t>Additional delays identified during ‘Check-In’ due to manual processes.</a:t>
            </a:r>
          </a:p>
          <a:p>
            <a:r>
              <a:rPr lang="en-US" dirty="0"/>
              <a:t>Patterns: Consistent increase in wait times towards the end of morning schedule.</a:t>
            </a:r>
          </a:p>
          <a:p>
            <a:r>
              <a:rPr lang="en-US" dirty="0"/>
              <a:t>Data Highlights: Patients arriving before their appointment times had slightly longer wait times.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2D5A-E9F6-FD0A-AA02-D5ED6556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en-US"/>
              <a:t>Visualizations</a:t>
            </a:r>
            <a:endParaRPr lang="en-US" dirty="0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37937955-3429-4285-81FE-09479C1D3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DCAB-689B-922B-19D4-9FD834D0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US"/>
              <a:t>Visualization 1: Bar chart showing average wait times by appointment hour.</a:t>
            </a:r>
          </a:p>
          <a:p>
            <a:r>
              <a:rPr lang="en-US"/>
              <a:t>Visualization 2: Line graph depicting fluctuations in wait times throughout the day. </a:t>
            </a:r>
          </a:p>
          <a:p>
            <a:r>
              <a:rPr lang="en-US"/>
              <a:t>Purpose:</a:t>
            </a:r>
          </a:p>
          <a:p>
            <a:pPr lvl="1"/>
            <a:r>
              <a:rPr lang="en-US"/>
              <a:t>These visualizations provide insights into patient wait time patterns and help pinpoint areas for operational improvements.</a:t>
            </a:r>
            <a:endParaRPr lang="en-US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305FD206-238E-94B0-D86E-75E8D323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" r="1844"/>
          <a:stretch/>
        </p:blipFill>
        <p:spPr>
          <a:xfrm>
            <a:off x="6103961" y="3834063"/>
            <a:ext cx="3144597" cy="2075914"/>
          </a:xfrm>
          <a:prstGeom prst="rect">
            <a:avLst/>
          </a:prstGeom>
        </p:spPr>
      </p:pic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D67F61F-EC72-8121-D76B-59D68D175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3" r="16591" b="1"/>
          <a:stretch/>
        </p:blipFill>
        <p:spPr>
          <a:xfrm>
            <a:off x="6103961" y="366147"/>
            <a:ext cx="3144597" cy="31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CAA1-209E-F140-AA70-9BE23585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5543-7FAD-8429-ADA8-CE83AC7A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Pre-Appointment Triage: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Expected Reduction in Wait Time: </a:t>
            </a:r>
            <a:r>
              <a:rPr lang="en-US" b="1" dirty="0">
                <a:solidFill>
                  <a:schemeClr val="accent2"/>
                </a:solidFill>
              </a:rPr>
              <a:t>Up to 15%</a:t>
            </a:r>
            <a:r>
              <a:rPr lang="en-US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initial patient assessment before doctor consultation.</a:t>
            </a:r>
          </a:p>
          <a:p>
            <a:pPr>
              <a:lnSpc>
                <a:spcPct val="90000"/>
              </a:lnSpc>
            </a:pPr>
            <a:r>
              <a:rPr lang="en-US" dirty="0"/>
              <a:t>Enhanced Communication Systems: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Expected Improvement: Reduction in ‘waiting for doctor’ time by streamlining handoffs.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Utilize automated alerts to keep patients informed of their status.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Next Steps: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Implement pre-appointment forms for faster processing.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Pilot communication system to test its impact on patient flow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B6A236-09A2-63F8-B250-384C414B7051}"/>
              </a:ext>
            </a:extLst>
          </p:cNvPr>
          <p:cNvCxnSpPr/>
          <p:nvPr/>
        </p:nvCxnSpPr>
        <p:spPr>
          <a:xfrm>
            <a:off x="1490870" y="4333461"/>
            <a:ext cx="811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8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96FA-98DF-4FA9-FB66-4FEBF40A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2EC8-A1FA-8792-71DB-6C7FA37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Analysis revealed key bottlenecks in the patient flow process.</a:t>
            </a:r>
          </a:p>
          <a:p>
            <a:pPr lvl="1"/>
            <a:r>
              <a:rPr lang="en-US" dirty="0"/>
              <a:t>Proposed solutions aim to reduced wait times and improve overall efficiency.</a:t>
            </a:r>
          </a:p>
          <a:p>
            <a:r>
              <a:rPr lang="en-US" b="1" dirty="0"/>
              <a:t>Key Takeaway</a:t>
            </a:r>
            <a:r>
              <a:rPr lang="en-US" dirty="0"/>
              <a:t>: Streamlined processes and better communication can significantly enhance the patient experience.</a:t>
            </a:r>
          </a:p>
          <a:p>
            <a:r>
              <a:rPr lang="en-US" b="1" dirty="0"/>
              <a:t>Future Work</a:t>
            </a:r>
            <a:r>
              <a:rPr lang="en-US" dirty="0"/>
              <a:t>: Potential for further analysis on patient satisfaction post-implementation.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732374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1788</TotalTime>
  <Words>437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Clinic Operational Analysis</vt:lpstr>
      <vt:lpstr>Introduction</vt:lpstr>
      <vt:lpstr>Data Analysis Overview</vt:lpstr>
      <vt:lpstr>Process Mapping</vt:lpstr>
      <vt:lpstr>Insights and Findings</vt:lpstr>
      <vt:lpstr>Visualizations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Gonzalez</dc:creator>
  <cp:lastModifiedBy>Danny Gonzalez</cp:lastModifiedBy>
  <cp:revision>11</cp:revision>
  <dcterms:created xsi:type="dcterms:W3CDTF">2024-09-16T18:19:22Z</dcterms:created>
  <dcterms:modified xsi:type="dcterms:W3CDTF">2024-09-19T03:32:37Z</dcterms:modified>
</cp:coreProperties>
</file>