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65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5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8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9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B5D6-23A3-4880-BB75-2801AA137673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126B-B7E8-4E6E-BA71-8AAF9D626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police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Nottingham Battle of the Neighbourhoods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Coursera Capstone Project May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2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116"/>
          </a:xfrm>
        </p:spPr>
        <p:txBody>
          <a:bodyPr>
            <a:noAutofit/>
          </a:bodyPr>
          <a:lstStyle/>
          <a:p>
            <a:r>
              <a:rPr lang="en-GB" sz="3600" dirty="0" smtClean="0"/>
              <a:t>Results 4 – Distribution of Crime by Type in Borough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0" y="1070811"/>
            <a:ext cx="11805290" cy="56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Result 5(a) Grouping for all LSOAs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1362"/>
              </p:ext>
            </p:extLst>
          </p:nvPr>
        </p:nvGraphicFramePr>
        <p:xfrm>
          <a:off x="1650331" y="2241865"/>
          <a:ext cx="8891338" cy="2834640"/>
        </p:xfrm>
        <a:graphic>
          <a:graphicData uri="http://schemas.openxmlformats.org/drawingml/2006/table">
            <a:tbl>
              <a:tblPr firstRow="1" bandCol="1"/>
              <a:tblGrid>
                <a:gridCol w="1123065"/>
                <a:gridCol w="1453166"/>
                <a:gridCol w="1291703"/>
                <a:gridCol w="1506987"/>
                <a:gridCol w="1711507"/>
                <a:gridCol w="1804910"/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Crime</a:t>
                      </a:r>
                      <a:r>
                        <a:rPr lang="en-GB" b="1" baseline="0" dirty="0" smtClean="0">
                          <a:effectLst/>
                        </a:rPr>
                        <a:t> Rate</a:t>
                      </a:r>
                      <a:endParaRPr lang="en-GB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Venue</a:t>
                      </a:r>
                      <a:r>
                        <a:rPr lang="en-GB" b="1" baseline="0" dirty="0" smtClean="0">
                          <a:effectLst/>
                        </a:rPr>
                        <a:t> Frequency</a:t>
                      </a:r>
                      <a:endParaRPr lang="en-GB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LSOAs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 smtClean="0">
                          <a:effectLst/>
                        </a:rPr>
                        <a:t>Std</a:t>
                      </a:r>
                      <a:r>
                        <a:rPr lang="en-GB" b="1" baseline="0" dirty="0" smtClean="0">
                          <a:effectLst/>
                        </a:rPr>
                        <a:t> Dev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 smtClean="0">
                          <a:effectLst/>
                        </a:rPr>
                        <a:t>Std</a:t>
                      </a:r>
                      <a:r>
                        <a:rPr lang="en-GB" b="1" baseline="0" dirty="0" smtClean="0">
                          <a:effectLst/>
                        </a:rPr>
                        <a:t> Dev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0.650213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0.406732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0.282652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0.390328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14.333932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4.143845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32.378860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8.355953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1.543948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1.110894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1.980298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0.889122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15.358642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NaN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8.035629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NaN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3.708872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1.570840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13.353325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1.944144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3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 </a:t>
            </a:r>
            <a:r>
              <a:rPr lang="en-GB" dirty="0" smtClean="0"/>
              <a:t>5(b) </a:t>
            </a:r>
            <a:r>
              <a:rPr lang="en-GB" dirty="0"/>
              <a:t>Grouping for all </a:t>
            </a:r>
            <a:r>
              <a:rPr lang="en-GB" dirty="0" smtClean="0"/>
              <a:t>LSOAs - Map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9" y="1162981"/>
            <a:ext cx="9887701" cy="59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 6(a) - Clustering LSOAs (with venues)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30721"/>
              </p:ext>
            </p:extLst>
          </p:nvPr>
        </p:nvGraphicFramePr>
        <p:xfrm>
          <a:off x="1191125" y="2191744"/>
          <a:ext cx="8891338" cy="2834640"/>
        </p:xfrm>
        <a:graphic>
          <a:graphicData uri="http://schemas.openxmlformats.org/drawingml/2006/table">
            <a:tbl>
              <a:tblPr firstRow="1" bandCol="1"/>
              <a:tblGrid>
                <a:gridCol w="1123065"/>
                <a:gridCol w="1453166"/>
                <a:gridCol w="1291703"/>
                <a:gridCol w="1506987"/>
                <a:gridCol w="1711507"/>
                <a:gridCol w="1804910"/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Crime</a:t>
                      </a:r>
                      <a:r>
                        <a:rPr lang="en-GB" b="1" baseline="0" dirty="0" smtClean="0">
                          <a:effectLst/>
                        </a:rPr>
                        <a:t> Rate</a:t>
                      </a:r>
                      <a:endParaRPr lang="en-GB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effectLst/>
                        </a:rPr>
                        <a:t>Venue</a:t>
                      </a:r>
                      <a:r>
                        <a:rPr lang="en-GB" b="1" baseline="0" dirty="0" smtClean="0">
                          <a:effectLst/>
                        </a:rPr>
                        <a:t> Frequency</a:t>
                      </a:r>
                      <a:endParaRPr lang="en-GB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LSOAs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 smtClean="0">
                          <a:effectLst/>
                        </a:rPr>
                        <a:t>Std</a:t>
                      </a:r>
                      <a:r>
                        <a:rPr lang="en-GB" b="1" baseline="0" dirty="0" smtClean="0">
                          <a:effectLst/>
                        </a:rPr>
                        <a:t> Dev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 err="1" smtClean="0">
                          <a:effectLst/>
                        </a:rPr>
                        <a:t>Std</a:t>
                      </a:r>
                      <a:r>
                        <a:rPr lang="en-GB" b="1" baseline="0" dirty="0" smtClean="0">
                          <a:effectLst/>
                        </a:rPr>
                        <a:t> Dev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0.697807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0.349701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0.598063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0.381444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smtClean="0">
                          <a:effectLst/>
                        </a:rPr>
                        <a:t>167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14.333932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4.143845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17.816508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4.597874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15.358642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NaN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4.421615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NaN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smtClean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4.302020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1.636177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5.982185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2.273415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6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2.219078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0.737279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1.004088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0.426932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smtClean="0">
                          <a:effectLst/>
                        </a:rPr>
                        <a:t>43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9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 6(a) - Clustering LSOAs (with venues)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22" y="1207627"/>
            <a:ext cx="8851356" cy="5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379"/>
            <a:ext cx="10515600" cy="488958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Model for LSOAs with Venues is a refinement of the </a:t>
            </a:r>
            <a:r>
              <a:rPr lang="en-GB" smtClean="0"/>
              <a:t>model for all LSOAs</a:t>
            </a:r>
          </a:p>
          <a:p>
            <a:r>
              <a:rPr lang="en-GB" dirty="0" smtClean="0"/>
              <a:t>No causal relationships between Restaurants and Crime</a:t>
            </a:r>
          </a:p>
          <a:p>
            <a:pPr lvl="1"/>
            <a:r>
              <a:rPr lang="en-GB" dirty="0" smtClean="0"/>
              <a:t>Crime happens where people are.</a:t>
            </a:r>
          </a:p>
          <a:p>
            <a:pPr lvl="1"/>
            <a:r>
              <a:rPr lang="en-GB" dirty="0" smtClean="0"/>
              <a:t>Need better breakdown of stats – Crime Type, Day of Week.</a:t>
            </a:r>
          </a:p>
          <a:p>
            <a:r>
              <a:rPr lang="en-GB" dirty="0" smtClean="0"/>
              <a:t>Crime rate Highest in City Centre</a:t>
            </a:r>
          </a:p>
          <a:p>
            <a:r>
              <a:rPr lang="en-GB" dirty="0" smtClean="0"/>
              <a:t>Restaurant Frequency Highest in City Centre</a:t>
            </a:r>
          </a:p>
          <a:p>
            <a:r>
              <a:rPr lang="en-GB" dirty="0" smtClean="0"/>
              <a:t>Model would be improved </a:t>
            </a:r>
          </a:p>
          <a:p>
            <a:pPr lvl="1"/>
            <a:r>
              <a:rPr lang="en-GB" dirty="0" smtClean="0"/>
              <a:t>Use of Foursquare premium data</a:t>
            </a:r>
          </a:p>
          <a:p>
            <a:pPr lvl="1"/>
            <a:r>
              <a:rPr lang="en-GB" dirty="0" smtClean="0"/>
              <a:t>More complete Restaurant data</a:t>
            </a:r>
          </a:p>
          <a:p>
            <a:pPr lvl="1"/>
            <a:r>
              <a:rPr lang="en-GB" dirty="0" smtClean="0"/>
              <a:t>Cost data – taxes, insurance, rent.</a:t>
            </a:r>
          </a:p>
          <a:p>
            <a:pPr lvl="1"/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Nottingham – Battle of the Neighbourhoods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8169"/>
            <a:ext cx="3934326" cy="4588794"/>
          </a:xfrm>
        </p:spPr>
        <p:txBody>
          <a:bodyPr/>
          <a:lstStyle/>
          <a:p>
            <a:r>
              <a:rPr lang="en-GB" dirty="0" smtClean="0"/>
              <a:t>Introduction / Problem</a:t>
            </a:r>
          </a:p>
          <a:p>
            <a:r>
              <a:rPr lang="en-GB" dirty="0" smtClean="0"/>
              <a:t>Data – Crime</a:t>
            </a:r>
          </a:p>
          <a:p>
            <a:r>
              <a:rPr lang="en-GB" dirty="0" smtClean="0"/>
              <a:t>Data - Restaurants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Results (1-6)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92" y="1588169"/>
            <a:ext cx="5501882" cy="4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/ Problem 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88169"/>
            <a:ext cx="9111916" cy="4588794"/>
          </a:xfrm>
        </p:spPr>
        <p:txBody>
          <a:bodyPr>
            <a:normAutofit/>
          </a:bodyPr>
          <a:lstStyle/>
          <a:p>
            <a:r>
              <a:rPr lang="en-GB" dirty="0" smtClean="0"/>
              <a:t>Nottingham is regional City in the UK</a:t>
            </a:r>
          </a:p>
          <a:p>
            <a:pPr lvl="1"/>
            <a:r>
              <a:rPr lang="en-GB" dirty="0" smtClean="0"/>
              <a:t>2 Universities</a:t>
            </a:r>
          </a:p>
          <a:p>
            <a:pPr lvl="1"/>
            <a:r>
              <a:rPr lang="en-GB" dirty="0" smtClean="0"/>
              <a:t>Population of Wider Urban Area ~733,000</a:t>
            </a:r>
          </a:p>
          <a:p>
            <a:pPr lvl="1"/>
            <a:r>
              <a:rPr lang="en-GB" dirty="0" smtClean="0"/>
              <a:t>Sixth highest Tourist spending in UK.</a:t>
            </a:r>
          </a:p>
          <a:p>
            <a:pPr lvl="1"/>
            <a:r>
              <a:rPr lang="en-GB" dirty="0" smtClean="0"/>
              <a:t>Vibrant and Busy Nightlife</a:t>
            </a:r>
          </a:p>
          <a:p>
            <a:pPr lvl="1"/>
            <a:r>
              <a:rPr lang="en-GB" dirty="0" smtClean="0"/>
              <a:t>Crime &amp; </a:t>
            </a:r>
            <a:r>
              <a:rPr lang="en-GB" dirty="0" err="1" smtClean="0"/>
              <a:t>Distruption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Need to asses the best choice of area within Nottingham for the placement of a Restaurant Venue with respect to being in areas currently frequented by customers (in established businesses) and taking into account the local crime rate.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- Crime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622"/>
            <a:ext cx="10515600" cy="5462336"/>
          </a:xfrm>
        </p:spPr>
        <p:txBody>
          <a:bodyPr/>
          <a:lstStyle/>
          <a:p>
            <a:r>
              <a:rPr lang="en-GB" dirty="0" smtClean="0"/>
              <a:t>Reported Crime</a:t>
            </a:r>
          </a:p>
          <a:p>
            <a:pPr lvl="1"/>
            <a:r>
              <a:rPr lang="en-GB" dirty="0" smtClean="0"/>
              <a:t>Downloaded from UK Police Data portal </a:t>
            </a:r>
            <a:r>
              <a:rPr lang="en-GB" dirty="0">
                <a:hlinkClick r:id="rId2"/>
              </a:rPr>
              <a:t>https://data.police.uk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ZIP files per Force per Month.  Select 12 Months for Nottinghamshire Police in 2019.</a:t>
            </a:r>
          </a:p>
          <a:p>
            <a:pPr lvl="1"/>
            <a:r>
              <a:rPr lang="en-GB" dirty="0" smtClean="0"/>
              <a:t>Information on Month, Crime Type, Latitude, Longitude, Location</a:t>
            </a:r>
          </a:p>
          <a:p>
            <a:pPr lvl="1"/>
            <a:r>
              <a:rPr lang="en-GB" dirty="0" smtClean="0"/>
              <a:t>Filter out data for locations outside the Nottingham Urban Area.</a:t>
            </a:r>
          </a:p>
          <a:p>
            <a:r>
              <a:rPr lang="en-GB" dirty="0" smtClean="0"/>
              <a:t>Locations</a:t>
            </a:r>
          </a:p>
          <a:p>
            <a:pPr lvl="1"/>
            <a:r>
              <a:rPr lang="en-GB" dirty="0" smtClean="0"/>
              <a:t>Crime Data grouped by LSOA – Lower Layer Super Output Area – </a:t>
            </a:r>
            <a:r>
              <a:rPr lang="en-GB" dirty="0"/>
              <a:t>u</a:t>
            </a:r>
            <a:r>
              <a:rPr lang="en-GB" dirty="0" smtClean="0"/>
              <a:t>sed by UK Office of National Statistics (ONS) for reporting purposes.</a:t>
            </a:r>
          </a:p>
          <a:p>
            <a:pPr lvl="1"/>
            <a:r>
              <a:rPr lang="en-GB" dirty="0" smtClean="0"/>
              <a:t>Linked to MSOA – Middle Layer Super Output Area</a:t>
            </a:r>
          </a:p>
          <a:p>
            <a:pPr lvl="1"/>
            <a:r>
              <a:rPr lang="en-GB" dirty="0" smtClean="0"/>
              <a:t>Linked to Borough</a:t>
            </a:r>
          </a:p>
          <a:p>
            <a:pPr lvl="1"/>
            <a:r>
              <a:rPr lang="en-GB" dirty="0" smtClean="0"/>
              <a:t>Both have population weighted Centroids provided by 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0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- Restaurants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622"/>
            <a:ext cx="10515600" cy="5462336"/>
          </a:xfrm>
        </p:spPr>
        <p:txBody>
          <a:bodyPr>
            <a:normAutofit/>
          </a:bodyPr>
          <a:lstStyle/>
          <a:p>
            <a:r>
              <a:rPr lang="en-GB" dirty="0" smtClean="0"/>
              <a:t>Foursquare </a:t>
            </a:r>
          </a:p>
          <a:p>
            <a:pPr lvl="1"/>
            <a:r>
              <a:rPr lang="en-GB" dirty="0" smtClean="0"/>
              <a:t>Use API to select data close to given Locations</a:t>
            </a:r>
          </a:p>
          <a:p>
            <a:pPr lvl="1"/>
            <a:r>
              <a:rPr lang="en-GB" dirty="0" smtClean="0"/>
              <a:t>Venue information includes Latitude, Longitude, Venue Category</a:t>
            </a:r>
          </a:p>
          <a:p>
            <a:pPr lvl="1"/>
            <a:r>
              <a:rPr lang="en-GB" dirty="0" smtClean="0"/>
              <a:t>Filtered on Venue Category = Restaurant</a:t>
            </a:r>
          </a:p>
          <a:p>
            <a:r>
              <a:rPr lang="en-GB" dirty="0" smtClean="0"/>
              <a:t>Selection Criteria</a:t>
            </a:r>
          </a:p>
          <a:p>
            <a:pPr lvl="1"/>
            <a:r>
              <a:rPr lang="en-GB" dirty="0" smtClean="0"/>
              <a:t>400m from MSOA Centroid – 156 Venues Found, hardly any in City Centre</a:t>
            </a:r>
          </a:p>
          <a:p>
            <a:pPr lvl="1"/>
            <a:r>
              <a:rPr lang="en-GB" dirty="0" smtClean="0"/>
              <a:t>300m from LSOA Centroid (crime weighted) – 842 Venues Found –Many in City Centre.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Use LSOA for Grouping</a:t>
            </a:r>
          </a:p>
        </p:txBody>
      </p:sp>
    </p:spTree>
    <p:extLst>
      <p:ext uri="{BB962C8B-B14F-4D97-AF65-F5344CB8AC3E}">
        <p14:creationId xmlns:p14="http://schemas.microsoft.com/office/powerpoint/2010/main" val="116918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622"/>
            <a:ext cx="10515600" cy="5462336"/>
          </a:xfrm>
        </p:spPr>
        <p:txBody>
          <a:bodyPr>
            <a:normAutofit/>
          </a:bodyPr>
          <a:lstStyle/>
          <a:p>
            <a:r>
              <a:rPr lang="en-GB" dirty="0" smtClean="0"/>
              <a:t>Regression Plot : Crime vs Restaurants</a:t>
            </a:r>
          </a:p>
          <a:p>
            <a:r>
              <a:rPr lang="en-GB" dirty="0" smtClean="0"/>
              <a:t>Standardise Numbers of Crimes and Venues by expressing them as multiples of the mean.</a:t>
            </a:r>
          </a:p>
          <a:p>
            <a:r>
              <a:rPr lang="en-GB" dirty="0" smtClean="0"/>
              <a:t>K-Means Grouping all LSOA</a:t>
            </a:r>
          </a:p>
          <a:p>
            <a:pPr lvl="1"/>
            <a:r>
              <a:rPr lang="en-GB" dirty="0" smtClean="0"/>
              <a:t>Group for all LSOAs in the Nottingham Urban Area</a:t>
            </a:r>
          </a:p>
          <a:p>
            <a:pPr lvl="1"/>
            <a:r>
              <a:rPr lang="en-GB" dirty="0" smtClean="0"/>
              <a:t>Group By number of Venues (Restaurants) and number of Crimes</a:t>
            </a:r>
          </a:p>
          <a:p>
            <a:pPr lvl="1"/>
            <a:r>
              <a:rPr lang="en-GB" dirty="0" smtClean="0"/>
              <a:t>Includes LSOAs without venues</a:t>
            </a:r>
          </a:p>
          <a:p>
            <a:r>
              <a:rPr lang="en-GB" dirty="0"/>
              <a:t>K-Means Grouping </a:t>
            </a:r>
            <a:r>
              <a:rPr lang="en-GB" dirty="0" smtClean="0"/>
              <a:t>LSOA with Venue</a:t>
            </a:r>
            <a:endParaRPr lang="en-GB" dirty="0"/>
          </a:p>
          <a:p>
            <a:pPr lvl="1"/>
            <a:r>
              <a:rPr lang="en-GB" dirty="0" smtClean="0"/>
              <a:t>Group only LSOA with venue</a:t>
            </a:r>
          </a:p>
          <a:p>
            <a:pPr lvl="1"/>
            <a:r>
              <a:rPr lang="en-GB" dirty="0" smtClean="0"/>
              <a:t>Recalculate Average number of venues</a:t>
            </a:r>
          </a:p>
          <a:p>
            <a:pPr lvl="1"/>
            <a:r>
              <a:rPr lang="en-GB" dirty="0" smtClean="0"/>
              <a:t>Focus on grouping of existing </a:t>
            </a:r>
            <a:r>
              <a:rPr lang="en-GB" dirty="0" err="1" smtClean="0"/>
              <a:t>Restuarants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03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Results 1 – Regression scatter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8" y="1186363"/>
            <a:ext cx="8524624" cy="52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Results 2 -  Monthly Crime in Nottingham 2019 by Crime Type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" y="1479885"/>
            <a:ext cx="11885113" cy="55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Results 3 – Monthly Distribution of Crime by Borough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" y="1419727"/>
            <a:ext cx="11835521" cy="57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580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Nottingham Battle of the Neighbourhoods</vt:lpstr>
      <vt:lpstr>Nottingham – Battle of the Neighbourhoods</vt:lpstr>
      <vt:lpstr>Introduction / Problem </vt:lpstr>
      <vt:lpstr>Data - Crime</vt:lpstr>
      <vt:lpstr>Data - Restaurants</vt:lpstr>
      <vt:lpstr>Methodology</vt:lpstr>
      <vt:lpstr>Results 1 – Regression scatter plot</vt:lpstr>
      <vt:lpstr>Results 2 -  Monthly Crime in Nottingham 2019 by Crime Type </vt:lpstr>
      <vt:lpstr>Results 3 – Monthly Distribution of Crime by Borough</vt:lpstr>
      <vt:lpstr>Results 4 – Distribution of Crime by Type in Borough</vt:lpstr>
      <vt:lpstr>Result 5(a) Grouping for all LSOAs</vt:lpstr>
      <vt:lpstr>Result 5(b) Grouping for all LSOAs - Map</vt:lpstr>
      <vt:lpstr>Result 6(a) - Clustering LSOAs (with venues) </vt:lpstr>
      <vt:lpstr>Result 6(a) - Clustering LSOAs (with venues)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Garner, Richard</dc:creator>
  <cp:lastModifiedBy>Garner, Richard</cp:lastModifiedBy>
  <cp:revision>15</cp:revision>
  <dcterms:created xsi:type="dcterms:W3CDTF">2020-05-19T22:50:03Z</dcterms:created>
  <dcterms:modified xsi:type="dcterms:W3CDTF">2020-05-20T12:47:02Z</dcterms:modified>
</cp:coreProperties>
</file>