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4"/>
  </p:notesMasterIdLst>
  <p:sldIdLst>
    <p:sldId id="264" r:id="rId2"/>
    <p:sldId id="300" r:id="rId3"/>
    <p:sldId id="297" r:id="rId4"/>
    <p:sldId id="298" r:id="rId5"/>
    <p:sldId id="294" r:id="rId6"/>
    <p:sldId id="266" r:id="rId7"/>
    <p:sldId id="274" r:id="rId8"/>
    <p:sldId id="296" r:id="rId9"/>
    <p:sldId id="272" r:id="rId10"/>
    <p:sldId id="269" r:id="rId11"/>
    <p:sldId id="281" r:id="rId12"/>
    <p:sldId id="271" r:id="rId13"/>
    <p:sldId id="267" r:id="rId14"/>
    <p:sldId id="301" r:id="rId15"/>
    <p:sldId id="276" r:id="rId16"/>
    <p:sldId id="278" r:id="rId17"/>
    <p:sldId id="292" r:id="rId18"/>
    <p:sldId id="268" r:id="rId19"/>
    <p:sldId id="283" r:id="rId20"/>
    <p:sldId id="299" r:id="rId21"/>
    <p:sldId id="29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EB4F36-8A11-EE4F-A5F1-A000A4121D4F}">
          <p14:sldIdLst>
            <p14:sldId id="264"/>
            <p14:sldId id="300"/>
            <p14:sldId id="297"/>
            <p14:sldId id="298"/>
            <p14:sldId id="294"/>
            <p14:sldId id="266"/>
            <p14:sldId id="274"/>
            <p14:sldId id="296"/>
            <p14:sldId id="272"/>
            <p14:sldId id="269"/>
            <p14:sldId id="281"/>
            <p14:sldId id="271"/>
            <p14:sldId id="267"/>
            <p14:sldId id="301"/>
            <p14:sldId id="276"/>
            <p14:sldId id="278"/>
            <p14:sldId id="292"/>
            <p14:sldId id="268"/>
            <p14:sldId id="283"/>
          </p14:sldIdLst>
        </p14:section>
        <p14:section name="prepared_questions" id="{0FA52446-FA62-9D41-9111-F43271AA4F5F}">
          <p14:sldIdLst>
            <p14:sldId id="299"/>
            <p14:sldId id="29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5BB"/>
    <a:srgbClr val="FFCC00"/>
    <a:srgbClr val="B42703"/>
    <a:srgbClr val="AB794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19"/>
    <p:restoredTop sz="78939"/>
  </p:normalViewPr>
  <p:slideViewPr>
    <p:cSldViewPr snapToGrid="0">
      <p:cViewPr varScale="1">
        <p:scale>
          <a:sx n="89" d="100"/>
          <a:sy n="89" d="100"/>
        </p:scale>
        <p:origin x="19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4B9A-4F32-4F4F-AF31-1438AB312610}" type="datetimeFigureOut">
              <a:rPr lang="en-NL" smtClean="0"/>
              <a:t>10/05/2023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8113-1044-154A-A883-995CD77C99C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718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Day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CHI,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guessing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heard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decision-making.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en-GB" dirty="0"/>
              <a:t> researchers and practitioners have started to adopt </a:t>
            </a:r>
            <a:r>
              <a:rPr lang="en-US" altLang="zh-CN" dirty="0"/>
              <a:t>AI</a:t>
            </a:r>
            <a:r>
              <a:rPr lang="en-GB" dirty="0"/>
              <a:t> systems to support human decision makers in critical domains</a:t>
            </a:r>
            <a:r>
              <a:rPr lang="zh-CN" altLang="en-US" dirty="0"/>
              <a:t> </a:t>
            </a:r>
            <a:r>
              <a:rPr lang="en-US" altLang="zh-CN" dirty="0"/>
              <a:t>(like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domains).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such a collaborative decision process, human factors </a:t>
            </a:r>
            <a:r>
              <a:rPr lang="en-US" altLang="zh-CN" dirty="0"/>
              <a:t>like</a:t>
            </a:r>
            <a:r>
              <a:rPr lang="en-GB" dirty="0"/>
              <a:t> knowledge, mindset, cognitive bias are important for trust in the AI system and for human reliance on the system.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5438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that, we showed the same task with AI advice (and explanations depending on the experimental condition) and provided an opportunity for the participants to alter their initial choice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panel.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interpretable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XAI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panel,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top-5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spans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highlighted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advice.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658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Inspired by existing work to mitigate </a:t>
            </a:r>
            <a:r>
              <a:rPr lang="en-US" altLang="zh-CN" dirty="0"/>
              <a:t>different</a:t>
            </a:r>
            <a:r>
              <a:rPr lang="en-GB" dirty="0"/>
              <a:t> kinds of cognitive biases through revealing such biases to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GB" dirty="0"/>
              <a:t>we decided to adopt a tutorial to help users calibrate their skills through self-assessment on logical reasoning tasks.</a:t>
            </a:r>
            <a:endParaRPr lang="en-US" altLang="zh-CN" dirty="0"/>
          </a:p>
          <a:p>
            <a:endParaRPr lang="en-GB" dirty="0"/>
          </a:p>
          <a:p>
            <a:r>
              <a:rPr lang="en-GB" dirty="0"/>
              <a:t>To this end, we designed a tutorial with the aim of revealing to users that they may not be as capable in such tasks as they may believe. </a:t>
            </a:r>
          </a:p>
          <a:p>
            <a:endParaRPr lang="en-GB" dirty="0"/>
          </a:p>
          <a:p>
            <a:r>
              <a:rPr lang="en-GB" dirty="0"/>
              <a:t>Furthermore, to ensure the </a:t>
            </a:r>
            <a:r>
              <a:rPr lang="en-US" altLang="zh-CN" dirty="0"/>
              <a:t>effectiveness</a:t>
            </a:r>
            <a:r>
              <a:rPr lang="en-GB" dirty="0"/>
              <a:t> of revealing their mistakes, we designed </a:t>
            </a:r>
            <a:r>
              <a:rPr lang="en-US" altLang="zh-CN" dirty="0"/>
              <a:t>contrastive</a:t>
            </a:r>
            <a:r>
              <a:rPr lang="en-GB" dirty="0"/>
              <a:t> explanations for users.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  <a:r>
              <a:rPr lang="zh-CN" altLang="en-US" dirty="0"/>
              <a:t> </a:t>
            </a:r>
            <a:r>
              <a:rPr lang="en-US" altLang="zh-CN" dirty="0"/>
              <a:t>C.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546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Informed by prior work, we consider overestimated self-assessment in the context of human-AI decision making as an indicator of the DKE and explore it further</a:t>
            </a:r>
          </a:p>
          <a:p>
            <a:endParaRPr lang="en-GB" dirty="0"/>
          </a:p>
          <a:p>
            <a:r>
              <a:rPr lang="en-GB" dirty="0"/>
              <a:t>To answer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en-GB" dirty="0"/>
              <a:t> questions, and based on existing literature, we proposed four hypotheses considering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GB" dirty="0"/>
              <a:t>the </a:t>
            </a:r>
            <a:r>
              <a:rPr lang="en-US" altLang="zh-CN" dirty="0"/>
              <a:t>effect</a:t>
            </a:r>
            <a:r>
              <a:rPr lang="en-GB" dirty="0"/>
              <a:t> of the overestimation of performance on (appropriate) reliance, </a:t>
            </a:r>
          </a:p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GB" dirty="0"/>
              <a:t>the </a:t>
            </a:r>
            <a:r>
              <a:rPr lang="en-US" altLang="zh-CN" dirty="0"/>
              <a:t>effect</a:t>
            </a:r>
            <a:r>
              <a:rPr lang="en-GB" dirty="0"/>
              <a:t> of the tutorial intervention on self-assessment calibration and </a:t>
            </a:r>
            <a:r>
              <a:rPr lang="en-US" altLang="zh-CN" dirty="0"/>
              <a:t>(appropriate)</a:t>
            </a:r>
            <a:r>
              <a:rPr lang="zh-CN" altLang="en-US" dirty="0"/>
              <a:t> </a:t>
            </a:r>
            <a:r>
              <a:rPr lang="en-GB" dirty="0"/>
              <a:t>reliance, </a:t>
            </a:r>
          </a:p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GB" dirty="0"/>
              <a:t>the </a:t>
            </a:r>
            <a:r>
              <a:rPr lang="en-US" altLang="zh-CN" dirty="0"/>
              <a:t>effect</a:t>
            </a:r>
            <a:r>
              <a:rPr lang="en-GB" dirty="0"/>
              <a:t> of logic units-based explanations and tutorial intervention on reliance and team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L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altLang="zh-CN" dirty="0"/>
              <a:t>Next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883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GB" dirty="0"/>
              <a:t>factorial design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conditions.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panel</a:t>
            </a:r>
            <a:r>
              <a:rPr lang="zh-CN" altLang="en-US" dirty="0"/>
              <a:t> </a:t>
            </a:r>
            <a:r>
              <a:rPr lang="en-US" altLang="zh-CN" dirty="0"/>
              <a:t>illustrate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procedure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instructions,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pre-task</a:t>
            </a:r>
            <a:r>
              <a:rPr lang="zh-CN" altLang="en-US" dirty="0"/>
              <a:t> </a:t>
            </a:r>
            <a:r>
              <a:rPr lang="en-US" altLang="zh-CN" dirty="0"/>
              <a:t>questionnaire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collecting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properties.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conditions,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session.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tutorial,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feedback.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conditions.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batch,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asked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trust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helpfulness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assessed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units-based</a:t>
            </a:r>
            <a:r>
              <a:rPr lang="zh-CN" altLang="en-US" dirty="0"/>
              <a:t> </a:t>
            </a:r>
            <a:r>
              <a:rPr lang="en-US" altLang="zh-CN" dirty="0"/>
              <a:t>explanations.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73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hypothesis,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assessed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endParaRPr lang="en-US" altLang="zh-CN" dirty="0"/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fraction,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fraction,</a:t>
            </a:r>
            <a:r>
              <a:rPr lang="zh-CN" altLang="en-US" dirty="0"/>
              <a:t> </a:t>
            </a:r>
            <a:r>
              <a:rPr lang="en-US" altLang="zh-CN" dirty="0"/>
              <a:t>RAIR,</a:t>
            </a:r>
            <a:r>
              <a:rPr lang="zh-CN" altLang="en-US" dirty="0"/>
              <a:t> </a:t>
            </a:r>
            <a:r>
              <a:rPr lang="en-US" altLang="zh-CN" dirty="0"/>
              <a:t>RSR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disagreement</a:t>
            </a:r>
          </a:p>
          <a:p>
            <a:endParaRPr lang="en-US" altLang="zh-CN" dirty="0"/>
          </a:p>
          <a:p>
            <a:r>
              <a:rPr lang="en-US" altLang="zh-CN" dirty="0"/>
              <a:t>Third,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miscalibration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assessment.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80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participants’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regard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</a:p>
          <a:p>
            <a:r>
              <a:rPr lang="en-US" altLang="zh-CN" dirty="0"/>
              <a:t>Overall,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overestimated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reliance.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914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providing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feedback,</a:t>
            </a:r>
            <a:r>
              <a:rPr lang="zh-CN" altLang="en-US" dirty="0"/>
              <a:t> </a:t>
            </a:r>
            <a:r>
              <a:rPr lang="en-US" altLang="zh-CN" dirty="0"/>
              <a:t>participants’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calibrated,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endParaRPr lang="en-US" altLang="zh-CN" dirty="0"/>
          </a:p>
          <a:p>
            <a:r>
              <a:rPr lang="en-US" altLang="zh-CN" dirty="0"/>
              <a:t>Meanwhile,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self-assessment.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initially</a:t>
            </a:r>
            <a:r>
              <a:rPr lang="zh-CN" altLang="en-US" dirty="0"/>
              <a:t> </a:t>
            </a:r>
            <a:r>
              <a:rPr lang="en-US" altLang="zh-CN" dirty="0"/>
              <a:t>overestimated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intervention.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underestimation,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supported.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659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summary,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results;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6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takeaways: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en-GB" dirty="0"/>
              <a:t> who overestimate their performance tend to exhibit under-reliance on AI systems, which hinders optimal team performance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Second, The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facilitate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DKE;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hurt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underestimated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Third,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GB" dirty="0"/>
              <a:t> more </a:t>
            </a:r>
            <a:r>
              <a:rPr lang="en-US" altLang="zh-CN" dirty="0"/>
              <a:t>effective</a:t>
            </a:r>
            <a:r>
              <a:rPr lang="en-GB" dirty="0"/>
              <a:t> tutorial to promote appropriate reliance can be one that helps users understand both themselves and AI systems, and not</a:t>
            </a:r>
            <a:r>
              <a:rPr lang="zh-CN" altLang="en-US" dirty="0"/>
              <a:t> </a:t>
            </a:r>
            <a:r>
              <a:rPr lang="en-GB" dirty="0"/>
              <a:t>only revealing the weakness but also showing the strengths of each.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161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listening!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questions?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75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With the wish of complementary team performance,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alone.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happens?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GB" dirty="0"/>
              <a:t>human decision makers rely on an AI system when it is more accurate than humans and do not rely on it when the system is inaccurate</a:t>
            </a:r>
            <a:r>
              <a:rPr lang="en-US" altLang="zh-CN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76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attracted</a:t>
            </a:r>
            <a:r>
              <a:rPr lang="en-GB" dirty="0"/>
              <a:t> by the predictive capability of AI systems, researchers and practitioners have started to adopt such systems to support human decision makers in critical domains</a:t>
            </a:r>
            <a:r>
              <a:rPr lang="zh-CN" altLang="en-US" dirty="0"/>
              <a:t> </a:t>
            </a:r>
            <a:r>
              <a:rPr lang="en-US" altLang="zh-CN" dirty="0"/>
              <a:t>(like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domains).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such a collaborative decision process, human factors </a:t>
            </a:r>
            <a:r>
              <a:rPr lang="en-US" altLang="zh-CN" dirty="0"/>
              <a:t>like</a:t>
            </a:r>
            <a:r>
              <a:rPr lang="en-GB" dirty="0"/>
              <a:t> knowledge, mindset, cognitive bias are important for trust in the AI system and for human reliance on the system.</a:t>
            </a:r>
            <a:endParaRPr lang="en-NL" dirty="0"/>
          </a:p>
          <a:p>
            <a:endParaRPr lang="en-GB" dirty="0"/>
          </a:p>
          <a:p>
            <a:r>
              <a:rPr lang="en-GB" dirty="0"/>
              <a:t>With the wish of complementary team performance, one goal of such human-AI collaboration is appropriate reliance: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GB" dirty="0"/>
              <a:t>human decision makers rely on an AI system when it is more accurate than humans and do not rely on it when the system is inaccurate</a:t>
            </a:r>
            <a:r>
              <a:rPr lang="en-US" altLang="zh-CN" dirty="0"/>
              <a:t>.</a:t>
            </a:r>
            <a:endParaRPr lang="en-GB" dirty="0"/>
          </a:p>
          <a:p>
            <a:endParaRPr lang="en-GB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under-reliance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over-reliance.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mitigate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unexpected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behaviors,</a:t>
            </a:r>
            <a:r>
              <a:rPr lang="zh-CN" altLang="en-US" dirty="0"/>
              <a:t> </a:t>
            </a:r>
            <a:r>
              <a:rPr lang="en-US" altLang="zh-CN" dirty="0"/>
              <a:t>researchers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interventions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facilitate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explainable</a:t>
            </a:r>
            <a:r>
              <a:rPr lang="zh-CN" altLang="en-US" dirty="0"/>
              <a:t> </a:t>
            </a:r>
            <a:r>
              <a:rPr lang="en-US" altLang="zh-CN" dirty="0"/>
              <a:t>AI.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207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hypothesis,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endParaRPr lang="en-US" altLang="zh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assessed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endParaRPr lang="en-US" altLang="zh-CN" dirty="0"/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measured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fraction,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fraction,</a:t>
            </a:r>
            <a:r>
              <a:rPr lang="zh-CN" altLang="en-US" dirty="0"/>
              <a:t> </a:t>
            </a:r>
            <a:r>
              <a:rPr lang="en-US" altLang="zh-CN" dirty="0"/>
              <a:t>RAIR,</a:t>
            </a:r>
            <a:r>
              <a:rPr lang="zh-CN" altLang="en-US" dirty="0"/>
              <a:t> </a:t>
            </a:r>
            <a:r>
              <a:rPr lang="en-US" altLang="zh-CN" dirty="0"/>
              <a:t>RSR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disagreement</a:t>
            </a:r>
          </a:p>
          <a:p>
            <a:endParaRPr lang="en-US" altLang="zh-CN" dirty="0"/>
          </a:p>
          <a:p>
            <a:r>
              <a:rPr lang="en-US" altLang="zh-CN" dirty="0"/>
              <a:t>Third,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miscalibration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assessment.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1433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verify</a:t>
            </a:r>
            <a:r>
              <a:rPr lang="zh-CN" altLang="en-US" dirty="0"/>
              <a:t> </a:t>
            </a:r>
            <a:r>
              <a:rPr lang="en-US" altLang="zh-CN" dirty="0"/>
              <a:t>hypo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two-way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(appropriate)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</a:p>
          <a:p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effect.</a:t>
            </a:r>
          </a:p>
          <a:p>
            <a:endParaRPr lang="en-US" dirty="0"/>
          </a:p>
          <a:p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findings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H3,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findings: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underestimation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overestimation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cancelled.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H3</a:t>
            </a:r>
            <a:r>
              <a:rPr lang="zh-CN" altLang="en-US" dirty="0"/>
              <a:t> </a:t>
            </a:r>
            <a:r>
              <a:rPr lang="en-US" altLang="zh-CN" dirty="0"/>
              <a:t>results,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initially</a:t>
            </a:r>
            <a:r>
              <a:rPr lang="zh-CN" altLang="en-US" dirty="0"/>
              <a:t> </a:t>
            </a:r>
            <a:r>
              <a:rPr lang="en-US" altLang="zh-CN" dirty="0"/>
              <a:t>under-estimated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intervention.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over-estimated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329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comes: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alone?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is: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always.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697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making,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alone.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inconsistent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expectation.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phenomenon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suboptimal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under-reliance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over-reliance.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over-reliance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under-reliance</a:t>
            </a:r>
            <a:r>
              <a:rPr lang="zh-CN" altLang="en-US" dirty="0"/>
              <a:t> </a:t>
            </a:r>
            <a:r>
              <a:rPr lang="en-US" altLang="zh-CN" dirty="0"/>
              <a:t>happens,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05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everyone!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 err="1"/>
              <a:t>Gaole</a:t>
            </a:r>
            <a:r>
              <a:rPr lang="zh-CN" altLang="en-US" dirty="0"/>
              <a:t> </a:t>
            </a:r>
            <a:r>
              <a:rPr lang="en-US" altLang="zh-CN" dirty="0"/>
              <a:t>He,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second-year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TU</a:t>
            </a:r>
            <a:r>
              <a:rPr lang="zh-CN" altLang="en-US" dirty="0"/>
              <a:t> </a:t>
            </a:r>
            <a:r>
              <a:rPr lang="en-US" altLang="zh-CN" dirty="0"/>
              <a:t>Delft.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meta-cognitive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collaboration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Lucie</a:t>
            </a:r>
            <a:r>
              <a:rPr lang="zh-CN" altLang="en-US" dirty="0"/>
              <a:t> </a:t>
            </a:r>
            <a:r>
              <a:rPr lang="en-US" altLang="zh-CN" dirty="0"/>
              <a:t>Kuiper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Ujwal</a:t>
            </a:r>
            <a:r>
              <a:rPr lang="zh-CN" altLang="en-US" dirty="0"/>
              <a:t> </a:t>
            </a:r>
            <a:r>
              <a:rPr lang="en-US" altLang="zh-CN" dirty="0" err="1"/>
              <a:t>Gadiraju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44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pointed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literature,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this work, we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en-GB" dirty="0"/>
              <a:t> whether Dunning-Kruger </a:t>
            </a:r>
            <a:r>
              <a:rPr lang="en-US" altLang="zh-CN" dirty="0"/>
              <a:t>effect</a:t>
            </a:r>
            <a:r>
              <a:rPr lang="en-GB" dirty="0"/>
              <a:t> (DKE)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Dunning-Kruger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en-GB" dirty="0"/>
              <a:t> a metacognitive bias due to which individuals overestimate their competence and performance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replicable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domains,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medicine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/>
              <a:t>economics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923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four-fold:</a:t>
            </a:r>
            <a:endParaRPr lang="en-GB" dirty="0"/>
          </a:p>
          <a:p>
            <a:r>
              <a:rPr lang="en-US" altLang="zh-CN" dirty="0"/>
              <a:t>Firstly,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unclear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  <a:endParaRPr lang="en-GB" dirty="0"/>
          </a:p>
          <a:p>
            <a:r>
              <a:rPr lang="en-US" altLang="zh-CN" dirty="0"/>
              <a:t>Meanwhile,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literature,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r>
              <a:rPr lang="en-US" altLang="zh-CN" dirty="0"/>
              <a:t>Furthermore,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closely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making.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adequately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self-confidence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80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the impact of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en-GB" dirty="0"/>
              <a:t> on user reliance on</a:t>
            </a:r>
            <a:r>
              <a:rPr lang="zh-CN" altLang="en-US" dirty="0"/>
              <a:t> </a:t>
            </a:r>
            <a:r>
              <a:rPr lang="en-GB" dirty="0"/>
              <a:t>AI systems, we aim to </a:t>
            </a:r>
            <a:r>
              <a:rPr lang="en-US" altLang="zh-CN" dirty="0"/>
              <a:t>find</a:t>
            </a:r>
            <a:r>
              <a:rPr lang="en-GB" dirty="0"/>
              <a:t> answers for the following two research questions:</a:t>
            </a:r>
            <a:endParaRPr lang="en-US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systems?</a:t>
            </a:r>
          </a:p>
          <a:p>
            <a:r>
              <a:rPr lang="en-US" altLang="zh-CN" dirty="0"/>
              <a:t>Second.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mitigated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tasks?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DKE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reliance,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mitigate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Effect.</a:t>
            </a:r>
          </a:p>
          <a:p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85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paragraph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candidates.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chosen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realistic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collaboration,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laypeople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introducing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assistant.</a:t>
            </a:r>
          </a:p>
          <a:p>
            <a:r>
              <a:rPr lang="en-US" altLang="zh-CN" dirty="0"/>
              <a:t>Meanwhile,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literature,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/>
              <a:t> </a:t>
            </a:r>
            <a:r>
              <a:rPr lang="en-US" altLang="zh-CN"/>
              <a:t>triggered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reasoning.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setup.</a:t>
            </a:r>
          </a:p>
          <a:p>
            <a:r>
              <a:rPr lang="en-GB" dirty="0"/>
              <a:t>In the </a:t>
            </a:r>
            <a:r>
              <a:rPr lang="en-US" altLang="zh-CN" dirty="0"/>
              <a:t>first</a:t>
            </a:r>
            <a:r>
              <a:rPr lang="en-GB" dirty="0"/>
              <a:t> stage, only task information was provided, and participants were asked to make decisions themselves</a:t>
            </a:r>
            <a:r>
              <a:rPr lang="en-US" altLang="zh-CN" dirty="0"/>
              <a:t>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78113-1044-154A-A883-995CD77C99C7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838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2F83785-E572-F740-8EB7-55389C32DA86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AA6-25EB-DB47-83D6-21C26D3C1AE4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2DB0-99B7-114E-83E1-3A6FA59066BC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6F2-F039-3245-B08D-03DBE0D8FAD1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12A4696-22C7-FD49-A643-DE9F972806E2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6375-3E50-F04F-8923-108A401CDB7E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CAB8-69AD-BB4E-836D-56A4824B93E7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448F-E537-F647-A4B0-36BAB460022B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1ACD-CA2D-2242-97CC-FA0232E345FF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3EE4-9453-E44B-80E2-B927785CFAF2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465B58F-60CC-7544-8D33-419EBDB83B3A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300664-836F-BA4C-91D7-850D10F9BD2C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0EBA47-6C0D-308D-CC9E-F8806ED4F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8" r="29344" b="1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91D1FF4-7F97-4936-9A4C-9FB71D8FB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CEB4C-E2A8-09EA-D2C1-C15F2492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Human-AI</a:t>
            </a:r>
            <a:r>
              <a:rPr lang="zh-CN" altLang="en-US" sz="4000" dirty="0"/>
              <a:t> </a:t>
            </a:r>
            <a:r>
              <a:rPr lang="en-US" altLang="zh-CN" sz="4000" dirty="0"/>
              <a:t>Decision</a:t>
            </a:r>
            <a:r>
              <a:rPr lang="zh-CN" altLang="en-US" sz="4000" dirty="0"/>
              <a:t> </a:t>
            </a:r>
            <a:r>
              <a:rPr lang="en-US" altLang="zh-CN" sz="4000" dirty="0"/>
              <a:t>Making</a:t>
            </a:r>
            <a:br>
              <a:rPr lang="en-US" altLang="zh-CN" sz="4000" dirty="0"/>
            </a:b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CFF8-E2E8-3391-2F7E-8F4F2E0B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5445493" cy="3648456"/>
          </a:xfrm>
        </p:spPr>
        <p:txBody>
          <a:bodyPr>
            <a:normAutofit/>
          </a:bodyPr>
          <a:lstStyle/>
          <a:p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</a:p>
          <a:p>
            <a:pPr lvl="1"/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high-stakes</a:t>
            </a:r>
            <a:r>
              <a:rPr lang="zh-CN" altLang="en-US" dirty="0"/>
              <a:t> </a:t>
            </a:r>
            <a:r>
              <a:rPr lang="en-US" altLang="zh-CN" dirty="0"/>
              <a:t>domains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financial 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domains)</a:t>
            </a:r>
          </a:p>
          <a:p>
            <a:pPr lvl="1"/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909D1-4266-9C51-7A57-77AF078CD71E}"/>
              </a:ext>
            </a:extLst>
          </p:cNvPr>
          <p:cNvSpPr txBox="1"/>
          <p:nvPr/>
        </p:nvSpPr>
        <p:spPr>
          <a:xfrm>
            <a:off x="1305802" y="6358646"/>
            <a:ext cx="6097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L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https://enterprisetalk.com/featured/can-ai-eliminate-bias-from-decision-making/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CC03-3392-3FD3-F2A0-AC3A49AB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Graphic 7" descr="Storytelling with solid fill">
            <a:extLst>
              <a:ext uri="{FF2B5EF4-FFF2-40B4-BE49-F238E27FC236}">
                <a16:creationId xmlns:a16="http://schemas.microsoft.com/office/drawing/2014/main" id="{6CF63396-9F68-B5C9-737D-9298AB6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390" y="4014025"/>
            <a:ext cx="914400" cy="914400"/>
          </a:xfrm>
          <a:prstGeom prst="rect">
            <a:avLst/>
          </a:prstGeom>
        </p:spPr>
      </p:pic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6A20D215-7350-AECD-7A92-195E15D5B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7300" y="4014025"/>
            <a:ext cx="914400" cy="914400"/>
          </a:xfrm>
          <a:prstGeom prst="rect">
            <a:avLst/>
          </a:prstGeom>
        </p:spPr>
      </p:pic>
      <p:pic>
        <p:nvPicPr>
          <p:cNvPr id="12" name="Graphic 11" descr="Right And Left Brain with solid fill">
            <a:extLst>
              <a:ext uri="{FF2B5EF4-FFF2-40B4-BE49-F238E27FC236}">
                <a16:creationId xmlns:a16="http://schemas.microsoft.com/office/drawing/2014/main" id="{5A0D3B82-DA14-6AD9-135C-DC75E0A3F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5345" y="40140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403AB0-8711-95A1-203A-C3075E0AFC69}"/>
              </a:ext>
            </a:extLst>
          </p:cNvPr>
          <p:cNvSpPr txBox="1"/>
          <p:nvPr/>
        </p:nvSpPr>
        <p:spPr>
          <a:xfrm>
            <a:off x="787842" y="5250899"/>
            <a:ext cx="14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Knowledge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5F0D8-95E0-0EC4-A574-52636914A8D3}"/>
              </a:ext>
            </a:extLst>
          </p:cNvPr>
          <p:cNvSpPr txBox="1"/>
          <p:nvPr/>
        </p:nvSpPr>
        <p:spPr>
          <a:xfrm>
            <a:off x="2789796" y="5250899"/>
            <a:ext cx="14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Mindset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C1169-6EAF-6A80-6A8E-2063E68CB39F}"/>
              </a:ext>
            </a:extLst>
          </p:cNvPr>
          <p:cNvSpPr txBox="1"/>
          <p:nvPr/>
        </p:nvSpPr>
        <p:spPr>
          <a:xfrm>
            <a:off x="4791751" y="5112400"/>
            <a:ext cx="146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Cognitive</a:t>
            </a:r>
          </a:p>
          <a:p>
            <a:pPr algn="ctr"/>
            <a:r>
              <a:rPr lang="en-US" altLang="zh-CN" dirty="0"/>
              <a:t>Bias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20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240A-3A37-C21F-D416-2D6A2914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XAI</a:t>
            </a:r>
            <a:r>
              <a:rPr lang="zh-CN" altLang="en-US" sz="4400" dirty="0"/>
              <a:t> </a:t>
            </a:r>
            <a:r>
              <a:rPr lang="en-US" altLang="zh-CN" sz="4400" dirty="0"/>
              <a:t>Intervention</a:t>
            </a:r>
            <a:endParaRPr lang="en-NL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401272-C45A-97FF-93AA-22FB22641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2" r="358" b="-2"/>
          <a:stretch/>
        </p:blipFill>
        <p:spPr>
          <a:xfrm>
            <a:off x="433762" y="328382"/>
            <a:ext cx="5582855" cy="587679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742A9-3373-89EF-D954-AD76F380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endParaRPr lang="en-US" altLang="zh-CN" dirty="0"/>
          </a:p>
          <a:p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</a:p>
          <a:p>
            <a:pPr lvl="1"/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(light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highlight),</a:t>
            </a:r>
            <a:r>
              <a:rPr lang="zh-CN" altLang="en-US" dirty="0"/>
              <a:t> </a:t>
            </a:r>
            <a:r>
              <a:rPr lang="en-US" altLang="zh-CN" dirty="0"/>
              <a:t>obtained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EDD0-0AD0-2061-2E5C-57820D16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367" y="6266135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0BA23-94C0-622B-DF90-564DA5C0F7EF}"/>
              </a:ext>
            </a:extLst>
          </p:cNvPr>
          <p:cNvSpPr txBox="1"/>
          <p:nvPr/>
        </p:nvSpPr>
        <p:spPr>
          <a:xfrm>
            <a:off x="3046819" y="663836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Logiformer</a:t>
            </a:r>
            <a:r>
              <a:rPr lang="en-GB" sz="11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: A Two-branch Graph Transformer Network for Interpretable Logical Reasoning (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SIGIR 2022</a:t>
            </a:r>
            <a:r>
              <a:rPr lang="en-GB" sz="11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)</a:t>
            </a:r>
            <a:endParaRPr lang="en-NL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B89F7-D68B-426F-64FD-0E9635804561}"/>
              </a:ext>
            </a:extLst>
          </p:cNvPr>
          <p:cNvSpPr txBox="1"/>
          <p:nvPr/>
        </p:nvSpPr>
        <p:spPr>
          <a:xfrm>
            <a:off x="116155" y="61781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Figure</a:t>
            </a:r>
            <a:r>
              <a:rPr lang="zh-CN" altLang="en-US" sz="1200" dirty="0"/>
              <a:t> </a:t>
            </a:r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altLang="zh-CN" sz="1200" dirty="0"/>
              <a:t>Screenshot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second</a:t>
            </a:r>
            <a:r>
              <a:rPr lang="zh-CN" altLang="en-US" sz="1200" dirty="0"/>
              <a:t> </a:t>
            </a:r>
            <a:r>
              <a:rPr lang="en-US" altLang="zh-CN" sz="1200" dirty="0"/>
              <a:t>stage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decision</a:t>
            </a:r>
            <a:r>
              <a:rPr lang="zh-CN" altLang="en-US" sz="1200" dirty="0"/>
              <a:t> </a:t>
            </a:r>
            <a:r>
              <a:rPr lang="en-US" altLang="zh-CN" sz="1200" dirty="0"/>
              <a:t>making</a:t>
            </a:r>
            <a:r>
              <a:rPr lang="zh-CN" altLang="en-US" sz="1200" dirty="0"/>
              <a:t> </a:t>
            </a:r>
            <a:r>
              <a:rPr lang="en-US" altLang="zh-CN" sz="1200" dirty="0"/>
              <a:t>with</a:t>
            </a:r>
            <a:r>
              <a:rPr lang="zh-CN" altLang="en-US" sz="1200" dirty="0"/>
              <a:t> </a:t>
            </a:r>
            <a:r>
              <a:rPr lang="en-US" altLang="zh-CN" sz="1200" dirty="0"/>
              <a:t>logic</a:t>
            </a:r>
            <a:r>
              <a:rPr lang="zh-CN" altLang="en-US" sz="1200" dirty="0"/>
              <a:t> </a:t>
            </a:r>
            <a:r>
              <a:rPr lang="en-US" altLang="zh-CN" sz="1200" dirty="0"/>
              <a:t>units-based</a:t>
            </a:r>
            <a:r>
              <a:rPr lang="zh-CN" altLang="en-US" sz="1200" dirty="0"/>
              <a:t> </a:t>
            </a:r>
            <a:r>
              <a:rPr lang="en-US" altLang="zh-CN" sz="1200" dirty="0"/>
              <a:t>explanations.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7439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240A-3A37-C21F-D416-2D6A2914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Tutorial</a:t>
            </a:r>
            <a:r>
              <a:rPr lang="zh-CN" altLang="en-US" sz="4800" dirty="0"/>
              <a:t> </a:t>
            </a:r>
            <a:r>
              <a:rPr lang="en-US" altLang="zh-CN" dirty="0"/>
              <a:t>I</a:t>
            </a:r>
            <a:r>
              <a:rPr lang="en-US" altLang="zh-CN" sz="4800" dirty="0"/>
              <a:t>ntervention</a:t>
            </a:r>
            <a:endParaRPr lang="en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6EEF65-F921-03CC-3760-0240B42DF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63"/>
          <a:stretch/>
        </p:blipFill>
        <p:spPr>
          <a:xfrm>
            <a:off x="452946" y="349720"/>
            <a:ext cx="5187745" cy="598148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742A9-3373-89EF-D954-AD76F380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/>
              <a:t>feedback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contrastive</a:t>
            </a:r>
            <a:r>
              <a:rPr lang="zh-CN" altLang="en-US" sz="1800" dirty="0"/>
              <a:t> </a:t>
            </a:r>
            <a:r>
              <a:rPr lang="en-US" altLang="zh-CN" sz="1800" dirty="0"/>
              <a:t>explanations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</a:p>
          <a:p>
            <a:pPr lvl="1"/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</a:p>
          <a:p>
            <a:endParaRPr lang="en-US" altLang="zh-CN" dirty="0"/>
          </a:p>
          <a:p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explanation</a:t>
            </a:r>
          </a:p>
          <a:p>
            <a:pPr lvl="1"/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curated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clarify</a:t>
            </a:r>
            <a:r>
              <a:rPr lang="zh-CN" altLang="en-US" dirty="0"/>
              <a:t> </a:t>
            </a:r>
            <a:r>
              <a:rPr lang="en-US" altLang="zh-CN" dirty="0"/>
              <a:t>users’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EDD0-0AD0-2061-2E5C-57820D16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367" y="6266135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AFFB8-2190-7286-8406-2F00D9AF7CD7}"/>
              </a:ext>
            </a:extLst>
          </p:cNvPr>
          <p:cNvSpPr txBox="1"/>
          <p:nvPr/>
        </p:nvSpPr>
        <p:spPr>
          <a:xfrm>
            <a:off x="120921" y="633120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dirty="0"/>
              <a:t>Figure</a:t>
            </a:r>
            <a:r>
              <a:rPr lang="zh-CN" altLang="en-US" sz="1200" dirty="0"/>
              <a:t> </a:t>
            </a:r>
            <a:r>
              <a:rPr lang="en-US" altLang="zh-CN" sz="1200" dirty="0"/>
              <a:t>3.</a:t>
            </a:r>
            <a:r>
              <a:rPr lang="zh-CN" altLang="en-US" sz="1200" dirty="0"/>
              <a:t> </a:t>
            </a:r>
            <a:r>
              <a:rPr lang="en-US" altLang="zh-CN" sz="1200" dirty="0"/>
              <a:t>Screenshot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tutorial</a:t>
            </a:r>
            <a:r>
              <a:rPr lang="zh-CN" altLang="en-US" sz="1200" dirty="0"/>
              <a:t> </a:t>
            </a:r>
            <a:r>
              <a:rPr lang="en-US" altLang="zh-CN" sz="1200" dirty="0"/>
              <a:t>intervention.</a:t>
            </a:r>
            <a:endParaRPr lang="en-NL" sz="1200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B7A701B4-7563-9C76-8D84-B7BC7FD6A741}"/>
              </a:ext>
            </a:extLst>
          </p:cNvPr>
          <p:cNvSpPr/>
          <p:nvPr/>
        </p:nvSpPr>
        <p:spPr>
          <a:xfrm>
            <a:off x="5662216" y="5512279"/>
            <a:ext cx="319178" cy="14664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F7C0FA27-1A70-F630-15BF-A879E35A9B85}"/>
              </a:ext>
            </a:extLst>
          </p:cNvPr>
          <p:cNvSpPr/>
          <p:nvPr/>
        </p:nvSpPr>
        <p:spPr>
          <a:xfrm>
            <a:off x="5599870" y="1586738"/>
            <a:ext cx="319178" cy="14664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1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9E12D-D81C-FF69-9013-BBE48D1D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NL" dirty="0"/>
              <a:t>Hypothesis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DDA8-507C-70BE-A7C8-3AC5D2D2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25" y="6307672"/>
            <a:ext cx="82296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D7C01-D27A-104E-0A62-36F1D48C1AA5}"/>
              </a:ext>
            </a:extLst>
          </p:cNvPr>
          <p:cNvSpPr/>
          <p:nvPr/>
        </p:nvSpPr>
        <p:spPr>
          <a:xfrm>
            <a:off x="5478124" y="1357922"/>
            <a:ext cx="5906181" cy="110028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Bullseye">
            <a:extLst>
              <a:ext uri="{FF2B5EF4-FFF2-40B4-BE49-F238E27FC236}">
                <a16:creationId xmlns:a16="http://schemas.microsoft.com/office/drawing/2014/main" id="{89CDCCDE-4BB3-1DE4-56F2-156D096F2EC1}"/>
              </a:ext>
            </a:extLst>
          </p:cNvPr>
          <p:cNvSpPr/>
          <p:nvPr/>
        </p:nvSpPr>
        <p:spPr>
          <a:xfrm>
            <a:off x="5810961" y="1605488"/>
            <a:ext cx="605159" cy="60515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1453540-A9AA-7F8D-2C5F-D0A6E4158D17}"/>
              </a:ext>
            </a:extLst>
          </p:cNvPr>
          <p:cNvSpPr/>
          <p:nvPr/>
        </p:nvSpPr>
        <p:spPr>
          <a:xfrm>
            <a:off x="6748958" y="1357922"/>
            <a:ext cx="4635346" cy="1100289"/>
          </a:xfrm>
          <a:custGeom>
            <a:avLst/>
            <a:gdLst>
              <a:gd name="connsiteX0" fmla="*/ 0 w 4635346"/>
              <a:gd name="connsiteY0" fmla="*/ 0 h 1100289"/>
              <a:gd name="connsiteX1" fmla="*/ 4635346 w 4635346"/>
              <a:gd name="connsiteY1" fmla="*/ 0 h 1100289"/>
              <a:gd name="connsiteX2" fmla="*/ 4635346 w 4635346"/>
              <a:gd name="connsiteY2" fmla="*/ 1100289 h 1100289"/>
              <a:gd name="connsiteX3" fmla="*/ 0 w 4635346"/>
              <a:gd name="connsiteY3" fmla="*/ 1100289 h 1100289"/>
              <a:gd name="connsiteX4" fmla="*/ 0 w 4635346"/>
              <a:gd name="connsiteY4" fmla="*/ 0 h 110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346" h="1100289">
                <a:moveTo>
                  <a:pt x="0" y="0"/>
                </a:moveTo>
                <a:lnTo>
                  <a:pt x="4635346" y="0"/>
                </a:lnTo>
                <a:lnTo>
                  <a:pt x="4635346" y="1100289"/>
                </a:lnTo>
                <a:lnTo>
                  <a:pt x="0" y="11002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447" tIns="116447" rIns="116447" bIns="11644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H1:</a:t>
            </a:r>
            <a:r>
              <a:rPr lang="zh-CN" sz="1500" kern="1200" dirty="0"/>
              <a:t> </a:t>
            </a:r>
            <a:r>
              <a:rPr lang="en-GB" sz="1500" kern="1200" dirty="0"/>
              <a:t>Users overestimating their own performance will demonstrate relatively less reliance on AI systems than users demonstrating accurate self-assessment.</a:t>
            </a:r>
            <a:endParaRPr lang="en-US" sz="1500" kern="12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880A98-F71B-559F-7B04-66BB90617EF0}"/>
              </a:ext>
            </a:extLst>
          </p:cNvPr>
          <p:cNvSpPr/>
          <p:nvPr/>
        </p:nvSpPr>
        <p:spPr>
          <a:xfrm>
            <a:off x="5478124" y="2733285"/>
            <a:ext cx="5906181" cy="110028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Run">
            <a:extLst>
              <a:ext uri="{FF2B5EF4-FFF2-40B4-BE49-F238E27FC236}">
                <a16:creationId xmlns:a16="http://schemas.microsoft.com/office/drawing/2014/main" id="{C1BEED63-7645-06D4-1B64-0639762B4BD1}"/>
              </a:ext>
            </a:extLst>
          </p:cNvPr>
          <p:cNvSpPr/>
          <p:nvPr/>
        </p:nvSpPr>
        <p:spPr>
          <a:xfrm>
            <a:off x="5810961" y="2980850"/>
            <a:ext cx="605159" cy="60515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B671B48-25BC-9A3B-F08A-7E432476C569}"/>
              </a:ext>
            </a:extLst>
          </p:cNvPr>
          <p:cNvSpPr/>
          <p:nvPr/>
        </p:nvSpPr>
        <p:spPr>
          <a:xfrm>
            <a:off x="6748958" y="2733285"/>
            <a:ext cx="4635346" cy="1100289"/>
          </a:xfrm>
          <a:custGeom>
            <a:avLst/>
            <a:gdLst>
              <a:gd name="connsiteX0" fmla="*/ 0 w 4635346"/>
              <a:gd name="connsiteY0" fmla="*/ 0 h 1100289"/>
              <a:gd name="connsiteX1" fmla="*/ 4635346 w 4635346"/>
              <a:gd name="connsiteY1" fmla="*/ 0 h 1100289"/>
              <a:gd name="connsiteX2" fmla="*/ 4635346 w 4635346"/>
              <a:gd name="connsiteY2" fmla="*/ 1100289 h 1100289"/>
              <a:gd name="connsiteX3" fmla="*/ 0 w 4635346"/>
              <a:gd name="connsiteY3" fmla="*/ 1100289 h 1100289"/>
              <a:gd name="connsiteX4" fmla="*/ 0 w 4635346"/>
              <a:gd name="connsiteY4" fmla="*/ 0 h 110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346" h="1100289">
                <a:moveTo>
                  <a:pt x="0" y="0"/>
                </a:moveTo>
                <a:lnTo>
                  <a:pt x="4635346" y="0"/>
                </a:lnTo>
                <a:lnTo>
                  <a:pt x="4635346" y="1100289"/>
                </a:lnTo>
                <a:lnTo>
                  <a:pt x="0" y="11002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447" tIns="116447" rIns="116447" bIns="11644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H2:</a:t>
            </a:r>
            <a:r>
              <a:rPr lang="zh-CN" sz="1500" kern="1200" dirty="0"/>
              <a:t> </a:t>
            </a:r>
            <a:r>
              <a:rPr lang="en-GB" sz="1500" kern="1200" dirty="0"/>
              <a:t>Making users aware of their </a:t>
            </a:r>
            <a:r>
              <a:rPr lang="en-GB" sz="1500" kern="1200" dirty="0" err="1"/>
              <a:t>miscalibrated</a:t>
            </a:r>
            <a:r>
              <a:rPr lang="en-GB" sz="1500" kern="1200" dirty="0"/>
              <a:t> self</a:t>
            </a:r>
            <a:r>
              <a:rPr lang="en-US" sz="1500" kern="1200" dirty="0"/>
              <a:t>-</a:t>
            </a:r>
            <a:r>
              <a:rPr lang="en-GB" sz="1500" kern="1200" dirty="0"/>
              <a:t>assessment will help them improve their self-assessment</a:t>
            </a:r>
            <a:r>
              <a:rPr lang="en-US" sz="1500" kern="1200" dirty="0"/>
              <a:t>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4587A38-B899-E435-54C8-178772881D30}"/>
              </a:ext>
            </a:extLst>
          </p:cNvPr>
          <p:cNvSpPr/>
          <p:nvPr/>
        </p:nvSpPr>
        <p:spPr>
          <a:xfrm>
            <a:off x="5478124" y="4108647"/>
            <a:ext cx="5906181" cy="110028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Person with Idea">
            <a:extLst>
              <a:ext uri="{FF2B5EF4-FFF2-40B4-BE49-F238E27FC236}">
                <a16:creationId xmlns:a16="http://schemas.microsoft.com/office/drawing/2014/main" id="{68DF5BAC-D0EB-EAE4-08F6-9284D6A419A0}"/>
              </a:ext>
            </a:extLst>
          </p:cNvPr>
          <p:cNvSpPr/>
          <p:nvPr/>
        </p:nvSpPr>
        <p:spPr>
          <a:xfrm>
            <a:off x="5810961" y="4356212"/>
            <a:ext cx="605159" cy="6051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1D87EED-ABFF-A8AD-C20B-B77FABD09BE7}"/>
              </a:ext>
            </a:extLst>
          </p:cNvPr>
          <p:cNvSpPr/>
          <p:nvPr/>
        </p:nvSpPr>
        <p:spPr>
          <a:xfrm>
            <a:off x="6748958" y="4108647"/>
            <a:ext cx="4635346" cy="1100289"/>
          </a:xfrm>
          <a:custGeom>
            <a:avLst/>
            <a:gdLst>
              <a:gd name="connsiteX0" fmla="*/ 0 w 4635346"/>
              <a:gd name="connsiteY0" fmla="*/ 0 h 1100289"/>
              <a:gd name="connsiteX1" fmla="*/ 4635346 w 4635346"/>
              <a:gd name="connsiteY1" fmla="*/ 0 h 1100289"/>
              <a:gd name="connsiteX2" fmla="*/ 4635346 w 4635346"/>
              <a:gd name="connsiteY2" fmla="*/ 1100289 h 1100289"/>
              <a:gd name="connsiteX3" fmla="*/ 0 w 4635346"/>
              <a:gd name="connsiteY3" fmla="*/ 1100289 h 1100289"/>
              <a:gd name="connsiteX4" fmla="*/ 0 w 4635346"/>
              <a:gd name="connsiteY4" fmla="*/ 0 h 110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346" h="1100289">
                <a:moveTo>
                  <a:pt x="0" y="0"/>
                </a:moveTo>
                <a:lnTo>
                  <a:pt x="4635346" y="0"/>
                </a:lnTo>
                <a:lnTo>
                  <a:pt x="4635346" y="1100289"/>
                </a:lnTo>
                <a:lnTo>
                  <a:pt x="0" y="11002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447" tIns="116447" rIns="116447" bIns="11644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H3:</a:t>
            </a:r>
            <a:r>
              <a:rPr lang="zh-CN" sz="1500" kern="1200" dirty="0"/>
              <a:t> </a:t>
            </a:r>
            <a:r>
              <a:rPr lang="en-GB" sz="1500" kern="1200" dirty="0"/>
              <a:t>Making users aware of their </a:t>
            </a:r>
            <a:r>
              <a:rPr lang="en-GB" sz="1500" kern="1200" dirty="0" err="1"/>
              <a:t>miscalibrated</a:t>
            </a:r>
            <a:r>
              <a:rPr lang="en-GB" sz="1500" kern="1200" dirty="0"/>
              <a:t> self</a:t>
            </a:r>
            <a:r>
              <a:rPr lang="en-US" sz="1500" kern="1200" dirty="0"/>
              <a:t>-</a:t>
            </a:r>
            <a:r>
              <a:rPr lang="en-GB" sz="1500" kern="1200" dirty="0"/>
              <a:t>assessment will result in relatively more appropriate reliance on AI systems.</a:t>
            </a:r>
            <a:endParaRPr lang="en-US" sz="1500" kern="12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B88AB2-33BF-A736-2C9A-9C52F4EDFAE0}"/>
              </a:ext>
            </a:extLst>
          </p:cNvPr>
          <p:cNvSpPr/>
          <p:nvPr/>
        </p:nvSpPr>
        <p:spPr>
          <a:xfrm>
            <a:off x="5478124" y="5484009"/>
            <a:ext cx="5906181" cy="110028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Head with Gears">
            <a:extLst>
              <a:ext uri="{FF2B5EF4-FFF2-40B4-BE49-F238E27FC236}">
                <a16:creationId xmlns:a16="http://schemas.microsoft.com/office/drawing/2014/main" id="{B20FFEA0-73E7-E082-A052-D4D6B66F19E9}"/>
              </a:ext>
            </a:extLst>
          </p:cNvPr>
          <p:cNvSpPr/>
          <p:nvPr/>
        </p:nvSpPr>
        <p:spPr>
          <a:xfrm>
            <a:off x="5810961" y="5731574"/>
            <a:ext cx="605159" cy="60515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1D7B4C0-81FE-EC2D-2B36-C5D131A171A8}"/>
              </a:ext>
            </a:extLst>
          </p:cNvPr>
          <p:cNvSpPr/>
          <p:nvPr/>
        </p:nvSpPr>
        <p:spPr>
          <a:xfrm>
            <a:off x="6748958" y="5484009"/>
            <a:ext cx="4635346" cy="1100289"/>
          </a:xfrm>
          <a:custGeom>
            <a:avLst/>
            <a:gdLst>
              <a:gd name="connsiteX0" fmla="*/ 0 w 4635346"/>
              <a:gd name="connsiteY0" fmla="*/ 0 h 1100289"/>
              <a:gd name="connsiteX1" fmla="*/ 4635346 w 4635346"/>
              <a:gd name="connsiteY1" fmla="*/ 0 h 1100289"/>
              <a:gd name="connsiteX2" fmla="*/ 4635346 w 4635346"/>
              <a:gd name="connsiteY2" fmla="*/ 1100289 h 1100289"/>
              <a:gd name="connsiteX3" fmla="*/ 0 w 4635346"/>
              <a:gd name="connsiteY3" fmla="*/ 1100289 h 1100289"/>
              <a:gd name="connsiteX4" fmla="*/ 0 w 4635346"/>
              <a:gd name="connsiteY4" fmla="*/ 0 h 110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346" h="1100289">
                <a:moveTo>
                  <a:pt x="0" y="0"/>
                </a:moveTo>
                <a:lnTo>
                  <a:pt x="4635346" y="0"/>
                </a:lnTo>
                <a:lnTo>
                  <a:pt x="4635346" y="1100289"/>
                </a:lnTo>
                <a:lnTo>
                  <a:pt x="0" y="11002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447" tIns="116447" rIns="116447" bIns="11644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H4:</a:t>
            </a:r>
            <a:r>
              <a:rPr lang="zh-CN" sz="1500" kern="1200" dirty="0"/>
              <a:t> </a:t>
            </a:r>
            <a:r>
              <a:rPr lang="en-GB" sz="1500" kern="1200" dirty="0"/>
              <a:t>Providing performance feedback and meaningful explanations can facilitate appropriate reliance on the AI system.</a:t>
            </a:r>
            <a:endParaRPr lang="en-US" sz="1500" kern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12127-DD23-E58C-320A-8A8095D2737A}"/>
              </a:ext>
            </a:extLst>
          </p:cNvPr>
          <p:cNvSpPr txBox="1"/>
          <p:nvPr/>
        </p:nvSpPr>
        <p:spPr>
          <a:xfrm>
            <a:off x="5616379" y="710412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Overestimated</a:t>
            </a:r>
            <a:r>
              <a:rPr lang="zh-CN" altLang="en-US" b="1" dirty="0"/>
              <a:t> </a:t>
            </a:r>
            <a:r>
              <a:rPr lang="en-US" altLang="zh-CN" b="1" dirty="0"/>
              <a:t>self-assessment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indicator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DKE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442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2055-C124-DB71-CE05-08B077E6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/>
              <a:t>Experimental Design</a:t>
            </a:r>
            <a:endParaRPr lang="en-US" sz="440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283874-ADDE-B81C-40CB-A640230A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48" y="1403153"/>
            <a:ext cx="6272554" cy="30966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16357C-2961-690C-AE18-BEDDB182EB02}"/>
              </a:ext>
            </a:extLst>
          </p:cNvPr>
          <p:cNvSpPr txBox="1">
            <a:spLocks/>
          </p:cNvSpPr>
          <p:nvPr/>
        </p:nvSpPr>
        <p:spPr>
          <a:xfrm>
            <a:off x="7064082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Four conditions (2 × 2): </a:t>
            </a:r>
          </a:p>
          <a:p>
            <a:pPr lvl="1"/>
            <a:r>
              <a:rPr lang="en-US" altLang="zh-CN" dirty="0"/>
              <a:t>XAI × Tutorial</a:t>
            </a:r>
          </a:p>
          <a:p>
            <a:endParaRPr lang="en-US" altLang="zh-CN" dirty="0"/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 equivalent</a:t>
            </a:r>
            <a:r>
              <a:rPr lang="zh-CN" altLang="en-US" dirty="0"/>
              <a:t> </a:t>
            </a:r>
            <a:r>
              <a:rPr lang="en-US" altLang="zh-CN" dirty="0"/>
              <a:t>difficulty</a:t>
            </a:r>
          </a:p>
          <a:p>
            <a:endParaRPr lang="en-US" altLang="zh-CN" dirty="0"/>
          </a:p>
          <a:p>
            <a:r>
              <a:rPr lang="en-US" altLang="zh-CN" dirty="0"/>
              <a:t>Participants: Crowd</a:t>
            </a:r>
            <a:r>
              <a:rPr lang="zh-CN" altLang="en-US" dirty="0"/>
              <a:t> </a:t>
            </a:r>
            <a:r>
              <a:rPr lang="en-US" altLang="zh-CN" dirty="0"/>
              <a:t>workers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Prolific</a:t>
            </a:r>
          </a:p>
          <a:p>
            <a:pPr lvl="1"/>
            <a:r>
              <a:rPr lang="en-US" dirty="0"/>
              <a:t>63 (× Tutorial,× XAI)</a:t>
            </a:r>
          </a:p>
          <a:p>
            <a:pPr lvl="1"/>
            <a:r>
              <a:rPr lang="en-US" dirty="0"/>
              <a:t>62 (✓ Tutorial,× XAI)</a:t>
            </a:r>
          </a:p>
          <a:p>
            <a:pPr lvl="1"/>
            <a:r>
              <a:rPr lang="en-US" dirty="0"/>
              <a:t>62 (× Tutorial,✓ XAI)</a:t>
            </a:r>
          </a:p>
          <a:p>
            <a:pPr lvl="1"/>
            <a:r>
              <a:rPr lang="en-US" dirty="0"/>
              <a:t>62 (✓ Tutorial,✓ XAI)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9107A-7EBC-DFCE-9CAB-355C1A33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AFCD8-4411-ADBE-0F2A-F1FD3F4983B0}"/>
              </a:ext>
            </a:extLst>
          </p:cNvPr>
          <p:cNvSpPr txBox="1"/>
          <p:nvPr/>
        </p:nvSpPr>
        <p:spPr>
          <a:xfrm>
            <a:off x="483451" y="510466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Figure</a:t>
            </a:r>
            <a:r>
              <a:rPr lang="zh-CN" altLang="en-US" sz="1600" dirty="0"/>
              <a:t> </a:t>
            </a:r>
            <a:r>
              <a:rPr lang="en-US" altLang="zh-CN" sz="1600" dirty="0"/>
              <a:t>4.</a:t>
            </a:r>
            <a:r>
              <a:rPr lang="zh-CN" altLang="en-US" sz="1600" dirty="0"/>
              <a:t> </a:t>
            </a:r>
            <a:r>
              <a:rPr lang="en-GB" sz="1600" dirty="0"/>
              <a:t>This f</a:t>
            </a:r>
            <a:r>
              <a:rPr lang="en-US" altLang="zh-CN" sz="1600" dirty="0"/>
              <a:t>l</a:t>
            </a:r>
            <a:r>
              <a:rPr lang="en-GB" sz="1600" dirty="0"/>
              <a:t>ow chart describes the experimental condition ✓ Tutorial,✓ XAI. </a:t>
            </a:r>
            <a:r>
              <a:rPr lang="en-GB" sz="1600" dirty="0">
                <a:solidFill>
                  <a:schemeClr val="accent2"/>
                </a:solidFill>
              </a:rPr>
              <a:t>Blue</a:t>
            </a:r>
            <a:r>
              <a:rPr lang="en-GB" sz="1600" dirty="0"/>
              <a:t> boxes represent the questionnaire phase, </a:t>
            </a:r>
            <a:r>
              <a:rPr lang="en-GB" sz="1600" dirty="0">
                <a:solidFill>
                  <a:srgbClr val="FFC000"/>
                </a:solidFill>
              </a:rPr>
              <a:t>orange</a:t>
            </a:r>
            <a:r>
              <a:rPr lang="en-GB" sz="1600" dirty="0"/>
              <a:t> boxes represent the task phase.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8719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5D5-55E9-F064-6D0A-3C78CD4E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NL" dirty="0"/>
          </a:p>
        </p:txBody>
      </p:sp>
      <p:sp>
        <p:nvSpPr>
          <p:cNvPr id="18" name="Round Diagonal Corner Rectangle 14">
            <a:extLst>
              <a:ext uri="{FF2B5EF4-FFF2-40B4-BE49-F238E27FC236}">
                <a16:creationId xmlns:a16="http://schemas.microsoft.com/office/drawing/2014/main" id="{BEDB4B16-3D9D-4C30-8C57-CC6F23D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0" y="2249487"/>
            <a:ext cx="3494597" cy="3541714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 descr="Mental Health with solid fill">
            <a:extLst>
              <a:ext uri="{FF2B5EF4-FFF2-40B4-BE49-F238E27FC236}">
                <a16:creationId xmlns:a16="http://schemas.microsoft.com/office/drawing/2014/main" id="{5050491A-DC9E-1790-155A-8A475C31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6517" y="4081638"/>
            <a:ext cx="1478076" cy="1478076"/>
          </a:xfrm>
          <a:prstGeom prst="rect">
            <a:avLst/>
          </a:prstGeom>
        </p:spPr>
      </p:pic>
      <p:pic>
        <p:nvPicPr>
          <p:cNvPr id="13" name="Graphic 12" descr="Reflection outline">
            <a:extLst>
              <a:ext uri="{FF2B5EF4-FFF2-40B4-BE49-F238E27FC236}">
                <a16:creationId xmlns:a16="http://schemas.microsoft.com/office/drawing/2014/main" id="{8B367CF8-7BE6-A31A-1EA8-5F8DC39FE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2825" y="4081637"/>
            <a:ext cx="1478077" cy="1478077"/>
          </a:xfrm>
          <a:prstGeom prst="rect">
            <a:avLst/>
          </a:prstGeom>
        </p:spPr>
      </p:pic>
      <p:pic>
        <p:nvPicPr>
          <p:cNvPr id="7" name="Graphic 6" descr="Clipboard Mixed with solid fill">
            <a:extLst>
              <a:ext uri="{FF2B5EF4-FFF2-40B4-BE49-F238E27FC236}">
                <a16:creationId xmlns:a16="http://schemas.microsoft.com/office/drawing/2014/main" id="{424208AC-4BDA-F9FF-463A-54EA4C34F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518" y="2458450"/>
            <a:ext cx="1478076" cy="1478076"/>
          </a:xfrm>
          <a:prstGeom prst="rect">
            <a:avLst/>
          </a:prstGeom>
        </p:spPr>
      </p:pic>
      <p:pic>
        <p:nvPicPr>
          <p:cNvPr id="9" name="Graphic 8" descr="Handshake with solid fill">
            <a:extLst>
              <a:ext uri="{FF2B5EF4-FFF2-40B4-BE49-F238E27FC236}">
                <a16:creationId xmlns:a16="http://schemas.microsoft.com/office/drawing/2014/main" id="{D0E71C1A-31A5-675A-FAC3-709FDADBB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2826" y="2458450"/>
            <a:ext cx="1478076" cy="1478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044-D5EA-B20E-B531-C7EAC61C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046" y="2103120"/>
            <a:ext cx="5948154" cy="3931920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Accuracy</a:t>
            </a:r>
          </a:p>
          <a:p>
            <a:r>
              <a:rPr lang="en-US" altLang="zh-CN" dirty="0"/>
              <a:t>Reliance</a:t>
            </a:r>
          </a:p>
          <a:p>
            <a:pPr lvl="1"/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</a:p>
          <a:p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</a:p>
          <a:p>
            <a:pPr lvl="1"/>
            <a:r>
              <a:rPr lang="en-US" altLang="zh-CN" dirty="0"/>
              <a:t>RAIR,</a:t>
            </a:r>
            <a:r>
              <a:rPr lang="zh-CN" altLang="en-US" dirty="0"/>
              <a:t> </a:t>
            </a:r>
            <a:r>
              <a:rPr lang="en-US" altLang="zh-CN" dirty="0"/>
              <a:t>RSR</a:t>
            </a:r>
          </a:p>
          <a:p>
            <a:pPr lvl="1"/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disagreement</a:t>
            </a:r>
          </a:p>
          <a:p>
            <a:r>
              <a:rPr lang="en-US" altLang="zh-CN" dirty="0"/>
              <a:t>Assessment</a:t>
            </a:r>
          </a:p>
          <a:p>
            <a:pPr lvl="1"/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miscalibration</a:t>
            </a:r>
          </a:p>
          <a:p>
            <a:r>
              <a:rPr lang="en-US" altLang="zh-CN" dirty="0"/>
              <a:t>…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9B87-E22C-3649-DC1B-A13FBC52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158-B902-B24E-80D8-721B50A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59B6-BC1D-2622-53DD-F53BDFB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FF3A8E-D21E-E9EC-081D-EB622FF9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6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H1</a:t>
            </a:r>
            <a:r>
              <a:rPr lang="en-US" dirty="0"/>
              <a:t>:</a:t>
            </a:r>
            <a:r>
              <a:rPr lang="zh-CN" dirty="0"/>
              <a:t> </a:t>
            </a:r>
            <a:r>
              <a:rPr lang="en-GB" b="1" dirty="0"/>
              <a:t>Users overestimating their own performance will demonstrate relatively less reliance on AI systems than users demonstrating accurate self-assessment.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Overall,</a:t>
            </a:r>
            <a:r>
              <a:rPr lang="zh-CN" altLang="en-US" dirty="0"/>
              <a:t> </a:t>
            </a:r>
            <a:r>
              <a:rPr lang="en-GB" dirty="0"/>
              <a:t>Under &gt; Accurate &gt; Over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Accuracy-</a:t>
            </a:r>
            <a:r>
              <a:rPr lang="en-US" altLang="zh-CN" dirty="0" err="1"/>
              <a:t>wid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RSR</a:t>
            </a:r>
          </a:p>
          <a:p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DEE3-6469-9B5D-67A8-9331ADE66A31}"/>
              </a:ext>
            </a:extLst>
          </p:cNvPr>
          <p:cNvSpPr txBox="1"/>
          <p:nvPr/>
        </p:nvSpPr>
        <p:spPr>
          <a:xfrm>
            <a:off x="2236377" y="4754880"/>
            <a:ext cx="7719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Table</a:t>
            </a:r>
            <a:r>
              <a:rPr lang="zh-CN" altLang="en-US" sz="1400" dirty="0"/>
              <a:t> </a:t>
            </a:r>
            <a:r>
              <a:rPr lang="en-US" altLang="zh-CN" sz="1400" dirty="0"/>
              <a:t>2.</a:t>
            </a:r>
            <a:r>
              <a:rPr lang="zh-CN" altLang="en-US" sz="1400" dirty="0"/>
              <a:t> </a:t>
            </a:r>
            <a:r>
              <a:rPr lang="en-GB" sz="1400" dirty="0"/>
              <a:t>Kruskal-Wallis H-test results for </a:t>
            </a:r>
            <a:r>
              <a:rPr lang="en-US" altLang="zh-CN" sz="1400" dirty="0"/>
              <a:t>inflated</a:t>
            </a:r>
            <a:r>
              <a:rPr lang="en-GB" sz="1400" dirty="0"/>
              <a:t> self-assessments (H1) on reliance-based dependent variables.</a:t>
            </a:r>
            <a:r>
              <a:rPr lang="zh-CN" altLang="en-US" sz="1400" dirty="0"/>
              <a:t> </a:t>
            </a:r>
            <a:endParaRPr lang="en-N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E9309-EE2F-7163-F549-1AC77C4A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20" y="2773071"/>
            <a:ext cx="4942940" cy="17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5D3F-0253-4777-8456-09692120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H2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H3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8E4D-EC9D-B72A-E7ED-3EF666B3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4374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H2:</a:t>
            </a:r>
            <a:r>
              <a:rPr lang="zh-CN" b="1" dirty="0"/>
              <a:t> </a:t>
            </a:r>
            <a:r>
              <a:rPr lang="en-GB" b="1" dirty="0"/>
              <a:t>Making users aware of their </a:t>
            </a:r>
            <a:r>
              <a:rPr lang="en-GB" b="1" dirty="0" err="1"/>
              <a:t>miscalibrated</a:t>
            </a:r>
            <a:r>
              <a:rPr lang="en-GB" b="1" dirty="0"/>
              <a:t> self</a:t>
            </a:r>
            <a:r>
              <a:rPr lang="en-US" b="1" dirty="0"/>
              <a:t>-</a:t>
            </a:r>
            <a:r>
              <a:rPr lang="en-GB" b="1" dirty="0"/>
              <a:t>assessment will help them improve their self-assessment</a:t>
            </a:r>
            <a:r>
              <a:rPr lang="en-US" b="1" dirty="0"/>
              <a:t>.</a:t>
            </a:r>
          </a:p>
          <a:p>
            <a:pPr lvl="1"/>
            <a:r>
              <a:rPr lang="en-US" altLang="zh-CN" dirty="0"/>
              <a:t>participants’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improves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H3:</a:t>
            </a:r>
            <a:r>
              <a:rPr lang="zh-CN" b="1" dirty="0"/>
              <a:t> </a:t>
            </a:r>
            <a:r>
              <a:rPr lang="en-GB" b="1" dirty="0"/>
              <a:t>Making users aware of their </a:t>
            </a:r>
            <a:r>
              <a:rPr lang="en-GB" b="1" dirty="0" err="1"/>
              <a:t>miscalibrated</a:t>
            </a:r>
            <a:r>
              <a:rPr lang="en-GB" b="1" dirty="0"/>
              <a:t> self</a:t>
            </a:r>
            <a:r>
              <a:rPr lang="en-US" b="1" dirty="0"/>
              <a:t>-</a:t>
            </a:r>
            <a:r>
              <a:rPr lang="en-GB" b="1" dirty="0"/>
              <a:t>assessment will result in relatively more appropriate reliance on AI systems.</a:t>
            </a:r>
            <a:endParaRPr lang="en-US" b="1" dirty="0"/>
          </a:p>
          <a:p>
            <a:pPr lvl="1"/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overestimation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underestimation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H2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supported,</a:t>
            </a:r>
            <a:r>
              <a:rPr lang="zh-CN" altLang="en-US" dirty="0"/>
              <a:t> </a:t>
            </a:r>
            <a:r>
              <a:rPr lang="en-US" altLang="zh-CN" b="1" dirty="0"/>
              <a:t>H3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DE505-3C58-7315-9D62-14188C3A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C20-0C69-779B-2A87-77A3DBDF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8828-95E4-94D4-F7D5-CC9D67C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F28E80-36E4-3F80-DF94-B8783780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22625"/>
              </p:ext>
            </p:extLst>
          </p:nvPr>
        </p:nvGraphicFramePr>
        <p:xfrm>
          <a:off x="1066800" y="2529192"/>
          <a:ext cx="10058401" cy="328735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7782227">
                  <a:extLst>
                    <a:ext uri="{9D8B030D-6E8A-4147-A177-3AD203B41FA5}">
                      <a16:colId xmlns:a16="http://schemas.microsoft.com/office/drawing/2014/main" val="1693889366"/>
                    </a:ext>
                  </a:extLst>
                </a:gridCol>
                <a:gridCol w="2276174">
                  <a:extLst>
                    <a:ext uri="{9D8B030D-6E8A-4147-A177-3AD203B41FA5}">
                      <a16:colId xmlns:a16="http://schemas.microsoft.com/office/drawing/2014/main" val="3182512099"/>
                    </a:ext>
                  </a:extLst>
                </a:gridCol>
              </a:tblGrid>
              <a:tr h="471520">
                <a:tc>
                  <a:txBody>
                    <a:bodyPr/>
                    <a:lstStyle/>
                    <a:p>
                      <a:r>
                        <a:rPr lang="en-US" altLang="zh-CN" sz="1500" b="0" cap="none" spc="0">
                          <a:solidFill>
                            <a:schemeClr val="bg1"/>
                          </a:solidFill>
                        </a:rPr>
                        <a:t>Hypothesis</a:t>
                      </a:r>
                      <a:endParaRPr lang="en-NL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9502" marR="128957" marT="99617" marB="99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cap="none" spc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NL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9502" marR="128957" marT="99617" marB="996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83685"/>
                  </a:ext>
                </a:extLst>
              </a:tr>
              <a:tr h="703959">
                <a:tc>
                  <a:txBody>
                    <a:bodyPr/>
                    <a:lstStyle/>
                    <a:p>
                      <a:r>
                        <a:rPr lang="en-US" altLang="zh-CN" sz="1500" cap="none" spc="0">
                          <a:solidFill>
                            <a:schemeClr val="tx1"/>
                          </a:solidFill>
                        </a:rPr>
                        <a:t>H1:</a:t>
                      </a:r>
                      <a:r>
                        <a:rPr lang="zh-CN" altLang="en-US" sz="1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Users overestimating their own performance will demonstrate relatively less reliance on AI systems than users demonstrating accurate self-assessment.</a:t>
                      </a:r>
                      <a:endParaRPr lang="en-NL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cap="none" spc="0">
                          <a:solidFill>
                            <a:schemeClr val="tx1"/>
                          </a:solidFill>
                        </a:rPr>
                        <a:t>Supported</a:t>
                      </a:r>
                      <a:endParaRPr lang="en-NL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00198"/>
                  </a:ext>
                </a:extLst>
              </a:tr>
              <a:tr h="703959">
                <a:tc>
                  <a:txBody>
                    <a:bodyPr/>
                    <a:lstStyle/>
                    <a:p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H2:</a:t>
                      </a:r>
                      <a:r>
                        <a:rPr lang="zh-CN" alt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Making users aware of their </a:t>
                      </a:r>
                      <a:r>
                        <a:rPr lang="en-GB" sz="1500" cap="none" spc="0" dirty="0" err="1">
                          <a:solidFill>
                            <a:schemeClr val="tx1"/>
                          </a:solidFill>
                        </a:rPr>
                        <a:t>miscalibrated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 self</a:t>
                      </a:r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assessment, will help them improve their self-assessment.</a:t>
                      </a:r>
                      <a:endParaRPr lang="en-NL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cap="none" spc="0">
                          <a:solidFill>
                            <a:schemeClr val="tx1"/>
                          </a:solidFill>
                        </a:rPr>
                        <a:t>Supported</a:t>
                      </a:r>
                      <a:endParaRPr lang="en-NL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45946"/>
                  </a:ext>
                </a:extLst>
              </a:tr>
              <a:tr h="703959">
                <a:tc>
                  <a:txBody>
                    <a:bodyPr/>
                    <a:lstStyle/>
                    <a:p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H3:</a:t>
                      </a:r>
                      <a:r>
                        <a:rPr lang="zh-CN" alt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Making users aware of their </a:t>
                      </a:r>
                      <a:r>
                        <a:rPr lang="en-GB" sz="1500" cap="none" spc="0" dirty="0" err="1">
                          <a:solidFill>
                            <a:schemeClr val="tx1"/>
                          </a:solidFill>
                        </a:rPr>
                        <a:t>miscalibrated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 self</a:t>
                      </a:r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assessment will result in relatively more appropriate reliance on AI systems.</a:t>
                      </a:r>
                      <a:endParaRPr lang="en-NL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cap="none" spc="0">
                          <a:solidFill>
                            <a:schemeClr val="tx1"/>
                          </a:solidFill>
                        </a:rPr>
                        <a:t>Partially</a:t>
                      </a:r>
                      <a:r>
                        <a:rPr lang="zh-CN" altLang="en-US" sz="1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cap="none" spc="0">
                          <a:solidFill>
                            <a:schemeClr val="tx1"/>
                          </a:solidFill>
                        </a:rPr>
                        <a:t>supported</a:t>
                      </a:r>
                      <a:endParaRPr lang="en-NL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37394"/>
                  </a:ext>
                </a:extLst>
              </a:tr>
              <a:tr h="703959">
                <a:tc>
                  <a:txBody>
                    <a:bodyPr/>
                    <a:lstStyle/>
                    <a:p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H4:</a:t>
                      </a:r>
                      <a:r>
                        <a:rPr lang="zh-CN" alt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500" cap="none" spc="0" dirty="0">
                          <a:solidFill>
                            <a:schemeClr val="tx1"/>
                          </a:solidFill>
                        </a:rPr>
                        <a:t>Providing performance feedback and meaningful explanations can facilitate appropriate reliance on the AI system.</a:t>
                      </a:r>
                      <a:endParaRPr lang="en-NL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zh-CN" alt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cap="none" spc="0" dirty="0">
                          <a:solidFill>
                            <a:schemeClr val="tx1"/>
                          </a:solidFill>
                        </a:rPr>
                        <a:t>supported</a:t>
                      </a:r>
                      <a:endParaRPr lang="en-NL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9502" marR="128957" marT="99617" marB="99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6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158-B902-B24E-80D8-721B50A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Takeaways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374E-53D5-20FB-DBE3-99AF9912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Users</a:t>
            </a:r>
            <a:r>
              <a:rPr lang="en-GB" dirty="0"/>
              <a:t> who overestimate their performance tend to exhibit under-reliance on AI systems, which hinders optimal team performance</a:t>
            </a:r>
          </a:p>
          <a:p>
            <a:endParaRPr lang="en-GB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facilitate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DKE;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hurt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underestimated</a:t>
            </a:r>
            <a:r>
              <a:rPr lang="zh-CN" altLang="en-US" dirty="0"/>
              <a:t> </a:t>
            </a:r>
            <a:r>
              <a:rPr lang="en-US" altLang="zh-CN" dirty="0"/>
              <a:t>self-assessment</a:t>
            </a:r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en-GB" dirty="0"/>
              <a:t> more </a:t>
            </a:r>
            <a:r>
              <a:rPr lang="en-US" altLang="zh-CN" dirty="0"/>
              <a:t>effective</a:t>
            </a:r>
            <a:r>
              <a:rPr lang="en-GB" dirty="0"/>
              <a:t> tutorial to promote appropriate reliance can be one that helps users understand both themselves and AI systems, and not</a:t>
            </a:r>
            <a:r>
              <a:rPr lang="zh-CN" altLang="en-US" dirty="0"/>
              <a:t> </a:t>
            </a:r>
            <a:r>
              <a:rPr lang="en-GB" dirty="0"/>
              <a:t>only revealing the weakness but also showing the strengths of each.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59B6-BC1D-2622-53DD-F53BDFB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0BBF-53BE-03D5-BDA8-88EC105E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9416-3869-CB16-67C1-3B0308D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B0C754-1530-B48E-E449-70C4C5DA2885}"/>
              </a:ext>
            </a:extLst>
          </p:cNvPr>
          <p:cNvSpPr/>
          <p:nvPr/>
        </p:nvSpPr>
        <p:spPr>
          <a:xfrm>
            <a:off x="1203851" y="2187430"/>
            <a:ext cx="1295909" cy="129590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Smiling Face with No Fill">
            <a:extLst>
              <a:ext uri="{FF2B5EF4-FFF2-40B4-BE49-F238E27FC236}">
                <a16:creationId xmlns:a16="http://schemas.microsoft.com/office/drawing/2014/main" id="{AFB74EAE-4E09-7F46-A373-4BE42408CC6C}"/>
              </a:ext>
            </a:extLst>
          </p:cNvPr>
          <p:cNvSpPr/>
          <p:nvPr/>
        </p:nvSpPr>
        <p:spPr>
          <a:xfrm>
            <a:off x="1475992" y="2459571"/>
            <a:ext cx="751627" cy="75162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3A0BEA2-662E-6D13-E627-1F16B8F151E5}"/>
              </a:ext>
            </a:extLst>
          </p:cNvPr>
          <p:cNvSpPr/>
          <p:nvPr/>
        </p:nvSpPr>
        <p:spPr>
          <a:xfrm>
            <a:off x="2777456" y="2187430"/>
            <a:ext cx="3054644" cy="1295909"/>
          </a:xfrm>
          <a:custGeom>
            <a:avLst/>
            <a:gdLst>
              <a:gd name="connsiteX0" fmla="*/ 0 w 3054644"/>
              <a:gd name="connsiteY0" fmla="*/ 0 h 1295909"/>
              <a:gd name="connsiteX1" fmla="*/ 3054644 w 3054644"/>
              <a:gd name="connsiteY1" fmla="*/ 0 h 1295909"/>
              <a:gd name="connsiteX2" fmla="*/ 3054644 w 3054644"/>
              <a:gd name="connsiteY2" fmla="*/ 1295909 h 1295909"/>
              <a:gd name="connsiteX3" fmla="*/ 0 w 3054644"/>
              <a:gd name="connsiteY3" fmla="*/ 1295909 h 1295909"/>
              <a:gd name="connsiteX4" fmla="*/ 0 w 3054644"/>
              <a:gd name="connsiteY4" fmla="*/ 0 h 129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644" h="1295909">
                <a:moveTo>
                  <a:pt x="0" y="0"/>
                </a:moveTo>
                <a:lnTo>
                  <a:pt x="3054644" y="0"/>
                </a:lnTo>
                <a:lnTo>
                  <a:pt x="3054644" y="1295909"/>
                </a:lnTo>
                <a:lnTo>
                  <a:pt x="0" y="1295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Thanks</a:t>
            </a:r>
            <a:r>
              <a:rPr lang="zh-CN" sz="2400" kern="1200" dirty="0"/>
              <a:t> </a:t>
            </a:r>
            <a:r>
              <a:rPr lang="en-US" sz="2400" kern="1200" dirty="0"/>
              <a:t>for</a:t>
            </a:r>
            <a:r>
              <a:rPr lang="zh-CN" sz="2400" kern="1200" dirty="0"/>
              <a:t> </a:t>
            </a:r>
            <a:r>
              <a:rPr lang="en-US" sz="2400" kern="1200" dirty="0"/>
              <a:t>listening!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720CA-0FD3-DADE-95B6-8C594BA55B0C}"/>
              </a:ext>
            </a:extLst>
          </p:cNvPr>
          <p:cNvSpPr/>
          <p:nvPr/>
        </p:nvSpPr>
        <p:spPr>
          <a:xfrm>
            <a:off x="1159957" y="4468252"/>
            <a:ext cx="1295909" cy="1295909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Question mark">
            <a:extLst>
              <a:ext uri="{FF2B5EF4-FFF2-40B4-BE49-F238E27FC236}">
                <a16:creationId xmlns:a16="http://schemas.microsoft.com/office/drawing/2014/main" id="{16DA1958-470A-55B7-BDEB-5665EA020EB9}"/>
              </a:ext>
            </a:extLst>
          </p:cNvPr>
          <p:cNvSpPr/>
          <p:nvPr/>
        </p:nvSpPr>
        <p:spPr>
          <a:xfrm>
            <a:off x="1432129" y="4740393"/>
            <a:ext cx="751627" cy="75162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05995A-3018-0774-DDD2-5B8436A9CDA3}"/>
              </a:ext>
            </a:extLst>
          </p:cNvPr>
          <p:cNvSpPr/>
          <p:nvPr/>
        </p:nvSpPr>
        <p:spPr>
          <a:xfrm>
            <a:off x="2723519" y="4468252"/>
            <a:ext cx="3054644" cy="1295909"/>
          </a:xfrm>
          <a:custGeom>
            <a:avLst/>
            <a:gdLst>
              <a:gd name="connsiteX0" fmla="*/ 0 w 3054644"/>
              <a:gd name="connsiteY0" fmla="*/ 0 h 1295909"/>
              <a:gd name="connsiteX1" fmla="*/ 3054644 w 3054644"/>
              <a:gd name="connsiteY1" fmla="*/ 0 h 1295909"/>
              <a:gd name="connsiteX2" fmla="*/ 3054644 w 3054644"/>
              <a:gd name="connsiteY2" fmla="*/ 1295909 h 1295909"/>
              <a:gd name="connsiteX3" fmla="*/ 0 w 3054644"/>
              <a:gd name="connsiteY3" fmla="*/ 1295909 h 1295909"/>
              <a:gd name="connsiteX4" fmla="*/ 0 w 3054644"/>
              <a:gd name="connsiteY4" fmla="*/ 0 h 129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644" h="1295909">
                <a:moveTo>
                  <a:pt x="0" y="0"/>
                </a:moveTo>
                <a:lnTo>
                  <a:pt x="3054644" y="0"/>
                </a:lnTo>
                <a:lnTo>
                  <a:pt x="3054644" y="1295909"/>
                </a:lnTo>
                <a:lnTo>
                  <a:pt x="0" y="12959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/>
              <a:t>Contact</a:t>
            </a:r>
            <a:r>
              <a:rPr lang="en-US" altLang="zh-CN" sz="2400" b="1" kern="1200" dirty="0"/>
              <a:t>:</a:t>
            </a:r>
            <a:r>
              <a:rPr lang="zh-CN" altLang="en-US" sz="2400" b="1" kern="1200" dirty="0"/>
              <a:t> </a:t>
            </a:r>
            <a:r>
              <a:rPr lang="en-US" altLang="zh-CN" sz="2400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g.he@tudelft.nl</a:t>
            </a:r>
            <a:endParaRPr lang="en-US" altLang="zh-CN" sz="24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786;p49">
            <a:extLst>
              <a:ext uri="{FF2B5EF4-FFF2-40B4-BE49-F238E27FC236}">
                <a16:creationId xmlns:a16="http://schemas.microsoft.com/office/drawing/2014/main" id="{12E69769-4F17-DDE1-1EAE-55DAEA61AC6A}"/>
              </a:ext>
            </a:extLst>
          </p:cNvPr>
          <p:cNvSpPr/>
          <p:nvPr/>
        </p:nvSpPr>
        <p:spPr>
          <a:xfrm>
            <a:off x="5974421" y="1949570"/>
            <a:ext cx="5515963" cy="113644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B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Code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data</a:t>
            </a:r>
            <a:r>
              <a:rPr lang="e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available</a:t>
            </a:r>
            <a:r>
              <a:rPr lang="e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GB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github.com</a:t>
            </a:r>
            <a:r>
              <a:rPr lang="en-GB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</a:t>
            </a:r>
            <a:r>
              <a:rPr lang="en-GB" b="1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RichardHGL</a:t>
            </a:r>
            <a:r>
              <a:rPr lang="en-GB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/CHI2023_DKE</a:t>
            </a:r>
            <a:endParaRPr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633A3-5765-3CAC-5933-2929F7C24E7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366144" y="4109668"/>
            <a:ext cx="1951416" cy="2409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FA948-8006-E3EB-51EF-A10B80D7D746}"/>
              </a:ext>
            </a:extLst>
          </p:cNvPr>
          <p:cNvSpPr txBox="1"/>
          <p:nvPr/>
        </p:nvSpPr>
        <p:spPr>
          <a:xfrm>
            <a:off x="7908897" y="3483339"/>
            <a:ext cx="4283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See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more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our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related</a:t>
            </a:r>
            <a:r>
              <a:rPr lang="zh-CN" alt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work:</a:t>
            </a:r>
          </a:p>
        </p:txBody>
      </p:sp>
    </p:spTree>
    <p:extLst>
      <p:ext uri="{BB962C8B-B14F-4D97-AF65-F5344CB8AC3E}">
        <p14:creationId xmlns:p14="http://schemas.microsoft.com/office/powerpoint/2010/main" val="69812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A8CE-2C62-3166-4D56-4461E7C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6481-8B8D-D524-1C16-3BA98548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129024" cy="1371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Complementary</a:t>
            </a:r>
            <a:r>
              <a:rPr lang="zh-CN" altLang="en-US" sz="3600" dirty="0"/>
              <a:t> </a:t>
            </a:r>
            <a:r>
              <a:rPr lang="en-US" altLang="zh-CN" sz="3600" dirty="0"/>
              <a:t>Human-AI</a:t>
            </a:r>
            <a:r>
              <a:rPr lang="zh-CN" altLang="en-US" sz="3600" dirty="0"/>
              <a:t> </a:t>
            </a:r>
            <a:r>
              <a:rPr lang="en-US" altLang="zh-CN" sz="3600" dirty="0"/>
              <a:t>Collaboration</a:t>
            </a:r>
            <a:endParaRPr lang="en-NL" sz="3600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A07B4CD-FAEC-BDE9-0010-D7778291F63B}"/>
              </a:ext>
            </a:extLst>
          </p:cNvPr>
          <p:cNvSpPr txBox="1">
            <a:spLocks/>
          </p:cNvSpPr>
          <p:nvPr/>
        </p:nvSpPr>
        <p:spPr>
          <a:xfrm>
            <a:off x="916060" y="4816587"/>
            <a:ext cx="10058400" cy="81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How?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</a:t>
            </a:r>
            <a:r>
              <a:rPr lang="zh-CN" altLang="en-US" sz="3200" dirty="0"/>
              <a:t> </a:t>
            </a:r>
            <a:r>
              <a:rPr lang="en-US" altLang="zh-CN" sz="3200" dirty="0"/>
              <a:t>Appropriate</a:t>
            </a:r>
            <a:r>
              <a:rPr lang="zh-CN" altLang="en-US" sz="3200" dirty="0"/>
              <a:t> </a:t>
            </a:r>
            <a:r>
              <a:rPr lang="en-US" altLang="zh-CN" sz="3200" dirty="0"/>
              <a:t>reliance</a:t>
            </a:r>
            <a:endParaRPr lang="en-NL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118913-A101-8484-3A64-02DECB83A11A}"/>
              </a:ext>
            </a:extLst>
          </p:cNvPr>
          <p:cNvGrpSpPr/>
          <p:nvPr/>
        </p:nvGrpSpPr>
        <p:grpSpPr>
          <a:xfrm>
            <a:off x="2237579" y="2543402"/>
            <a:ext cx="7415361" cy="1464328"/>
            <a:chOff x="1505415" y="2886302"/>
            <a:chExt cx="7415361" cy="1464328"/>
          </a:xfrm>
        </p:grpSpPr>
        <p:pic>
          <p:nvPicPr>
            <p:cNvPr id="12" name="Graphic 11" descr="User outline">
              <a:extLst>
                <a:ext uri="{FF2B5EF4-FFF2-40B4-BE49-F238E27FC236}">
                  <a16:creationId xmlns:a16="http://schemas.microsoft.com/office/drawing/2014/main" id="{8D1F98AB-E3AB-7D76-1984-AE30F2788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415" y="2886302"/>
              <a:ext cx="1464328" cy="14643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6D732-2BDF-663F-9592-CAD59AB4727E}"/>
                </a:ext>
              </a:extLst>
            </p:cNvPr>
            <p:cNvSpPr txBox="1"/>
            <p:nvPr/>
          </p:nvSpPr>
          <p:spPr>
            <a:xfrm>
              <a:off x="3477224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+</a:t>
              </a:r>
              <a:endParaRPr lang="en-NL" sz="3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94511-B72F-8C02-AD01-D444CD27E931}"/>
                </a:ext>
              </a:extLst>
            </p:cNvPr>
            <p:cNvSpPr txBox="1"/>
            <p:nvPr/>
          </p:nvSpPr>
          <p:spPr>
            <a:xfrm>
              <a:off x="6452741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&gt;</a:t>
              </a:r>
              <a:endParaRPr lang="en-NL" sz="3200" dirty="0"/>
            </a:p>
          </p:txBody>
        </p:sp>
        <p:pic>
          <p:nvPicPr>
            <p:cNvPr id="10" name="Graphic 9" descr="Robot outline">
              <a:extLst>
                <a:ext uri="{FF2B5EF4-FFF2-40B4-BE49-F238E27FC236}">
                  <a16:creationId xmlns:a16="http://schemas.microsoft.com/office/drawing/2014/main" id="{50B96105-29E7-2AA6-E82B-1AF5BA685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0934" y="2886303"/>
              <a:ext cx="1464326" cy="1464326"/>
            </a:xfrm>
            <a:prstGeom prst="rect">
              <a:avLst/>
            </a:prstGeom>
          </p:spPr>
        </p:pic>
        <p:pic>
          <p:nvPicPr>
            <p:cNvPr id="11" name="Graphic 10" descr="Robot outline">
              <a:extLst>
                <a:ext uri="{FF2B5EF4-FFF2-40B4-BE49-F238E27FC236}">
                  <a16:creationId xmlns:a16="http://schemas.microsoft.com/office/drawing/2014/main" id="{A9CB66AE-B5EC-BD40-FE85-FBF8A6B55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450" y="2886303"/>
              <a:ext cx="1464326" cy="1464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6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0EBA47-6C0D-308D-CC9E-F8806ED4F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8" r="29344" b="1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CEB4C-E2A8-09EA-D2C1-C15F2492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Human-AI</a:t>
            </a:r>
            <a:r>
              <a:rPr lang="zh-CN" altLang="en-US" sz="4000" dirty="0"/>
              <a:t> </a:t>
            </a:r>
            <a:r>
              <a:rPr lang="en-US" altLang="zh-CN" sz="4000" dirty="0"/>
              <a:t>Decision</a:t>
            </a:r>
            <a:r>
              <a:rPr lang="zh-CN" altLang="en-US" sz="4000" dirty="0"/>
              <a:t> </a:t>
            </a:r>
            <a:r>
              <a:rPr lang="en-US" altLang="zh-CN" sz="4000" dirty="0"/>
              <a:t>Making</a:t>
            </a:r>
            <a:br>
              <a:rPr lang="en-US" altLang="zh-CN" sz="4000" dirty="0"/>
            </a:b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CFF8-E2E8-3391-2F7E-8F4F2E0B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5445493" cy="3648456"/>
          </a:xfrm>
        </p:spPr>
        <p:txBody>
          <a:bodyPr>
            <a:normAutofit/>
          </a:bodyPr>
          <a:lstStyle/>
          <a:p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</a:p>
          <a:p>
            <a:pPr lvl="1"/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high-stakes</a:t>
            </a:r>
            <a:r>
              <a:rPr lang="zh-CN" altLang="en-US" dirty="0"/>
              <a:t> </a:t>
            </a:r>
            <a:r>
              <a:rPr lang="en-US" altLang="zh-CN" dirty="0"/>
              <a:t>domains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financial and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domains)</a:t>
            </a:r>
          </a:p>
          <a:p>
            <a:pPr lvl="1"/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(AR)</a:t>
            </a:r>
          </a:p>
          <a:p>
            <a:pPr lvl="1"/>
            <a:r>
              <a:rPr lang="en-US" altLang="zh-CN" dirty="0"/>
              <a:t>Complementary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Over-reliance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Under-reliance</a:t>
            </a:r>
          </a:p>
          <a:p>
            <a:pPr lvl="1"/>
            <a:r>
              <a:rPr lang="en-US" altLang="zh-CN" dirty="0"/>
              <a:t>Interventions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facilitate</a:t>
            </a:r>
            <a:r>
              <a:rPr lang="zh-CN" altLang="en-US" dirty="0"/>
              <a:t> </a:t>
            </a:r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Explainable</a:t>
            </a:r>
            <a:r>
              <a:rPr lang="zh-CN" altLang="en-US" dirty="0"/>
              <a:t> </a:t>
            </a:r>
            <a:r>
              <a:rPr lang="en-US" altLang="zh-CN" dirty="0"/>
              <a:t>AI)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909D1-4266-9C51-7A57-77AF078CD71E}"/>
              </a:ext>
            </a:extLst>
          </p:cNvPr>
          <p:cNvSpPr txBox="1"/>
          <p:nvPr/>
        </p:nvSpPr>
        <p:spPr>
          <a:xfrm>
            <a:off x="1305802" y="6358646"/>
            <a:ext cx="6097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L" sz="1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https://enterprisetalk.com/featured/can-ai-eliminate-bias-from-decision-making/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CC03-3392-3FD3-F2A0-AC3A49AB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DDC5-5F0B-4F43-13B1-F4D6E20F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Variables</a:t>
            </a:r>
            <a:endParaRPr lang="en-NL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853AA-7326-755A-7A94-1E71485C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962665"/>
            <a:ext cx="6183174" cy="34007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D113FA-0381-84FB-3630-134478B6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Accuracy</a:t>
            </a:r>
          </a:p>
          <a:p>
            <a:r>
              <a:rPr lang="en-US" altLang="zh-CN" dirty="0"/>
              <a:t>Reliance</a:t>
            </a:r>
          </a:p>
          <a:p>
            <a:pPr lvl="1"/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Fraction</a:t>
            </a:r>
          </a:p>
          <a:p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</a:p>
          <a:p>
            <a:pPr lvl="1"/>
            <a:r>
              <a:rPr lang="en-US" altLang="zh-CN" dirty="0"/>
              <a:t>RAIR,</a:t>
            </a:r>
            <a:r>
              <a:rPr lang="zh-CN" altLang="en-US" dirty="0"/>
              <a:t> </a:t>
            </a:r>
            <a:r>
              <a:rPr lang="en-US" altLang="zh-CN" dirty="0"/>
              <a:t>RSR</a:t>
            </a:r>
          </a:p>
          <a:p>
            <a:pPr lvl="1"/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disagreement</a:t>
            </a:r>
          </a:p>
          <a:p>
            <a:r>
              <a:rPr lang="en-US" altLang="zh-CN" dirty="0"/>
              <a:t>Assessment</a:t>
            </a:r>
          </a:p>
          <a:p>
            <a:pPr lvl="1"/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miscalibration</a:t>
            </a:r>
          </a:p>
          <a:p>
            <a:r>
              <a:rPr lang="en-US" altLang="zh-CN" dirty="0"/>
              <a:t>…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4DDA-A8CF-7372-1472-A1C7B46C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D4791-6641-03C0-FDE1-447A35B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96" y="681344"/>
            <a:ext cx="5208332" cy="1435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CDDE4-AFD9-BF21-C6B8-857160AE8AC1}"/>
                  </a:ext>
                </a:extLst>
              </p:cNvPr>
              <p:cNvSpPr txBox="1"/>
              <p:nvPr/>
            </p:nvSpPr>
            <p:spPr>
              <a:xfrm>
                <a:off x="569223" y="2197841"/>
                <a:ext cx="5441004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Table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1.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Reliance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Patterns.</a:t>
                </a:r>
                <a:r>
                  <a:rPr lang="zh-CN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200" dirty="0"/>
                  <a:t> </a:t>
                </a:r>
                <a:r>
                  <a:rPr lang="en-GB" sz="1200" dirty="0"/>
                  <a:t>is initial human decision,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200" dirty="0"/>
                  <a:t> is the final decision after AI advice.</a:t>
                </a:r>
                <a:endParaRPr lang="en-NL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CDDE4-AFD9-BF21-C6B8-857160AE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23" y="2197841"/>
                <a:ext cx="5441004" cy="479234"/>
              </a:xfrm>
              <a:prstGeom prst="rect">
                <a:avLst/>
              </a:prstGeom>
              <a:blipFill>
                <a:blip r:embed="rId5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BFF1FA-6715-213E-754D-88840EBA49A2}"/>
              </a:ext>
            </a:extLst>
          </p:cNvPr>
          <p:cNvSpPr txBox="1"/>
          <p:nvPr/>
        </p:nvSpPr>
        <p:spPr>
          <a:xfrm>
            <a:off x="6579451" y="423746"/>
            <a:ext cx="171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Simplify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slides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A455-138A-DB31-DDF6-19BE1791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H4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6D68-709C-0CBF-3E99-713AD4B6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H4:</a:t>
            </a:r>
            <a:r>
              <a:rPr lang="zh-CN" b="1" dirty="0"/>
              <a:t> </a:t>
            </a:r>
            <a:r>
              <a:rPr lang="en-GB" b="1" dirty="0"/>
              <a:t>Providing performance feedback and meaningful explanations can facilitate appropriate reliance on the AI system.</a:t>
            </a:r>
            <a:endParaRPr lang="en-US" b="1" dirty="0"/>
          </a:p>
          <a:p>
            <a:endParaRPr lang="en-US" altLang="zh-CN" dirty="0"/>
          </a:p>
          <a:p>
            <a:r>
              <a:rPr lang="en-US" altLang="zh-CN" dirty="0"/>
              <a:t>Two-way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(appropriate)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participants,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H4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</a:p>
          <a:p>
            <a:endParaRPr lang="en-US" dirty="0"/>
          </a:p>
          <a:p>
            <a:r>
              <a:rPr lang="en-US" altLang="zh-CN" dirty="0"/>
              <a:t>Explanation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H4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under-estimated</a:t>
            </a:r>
            <a:r>
              <a:rPr lang="zh-CN" altLang="en-US" dirty="0"/>
              <a:t> </a:t>
            </a:r>
            <a:r>
              <a:rPr lang="en-US" altLang="zh-CN" dirty="0"/>
              <a:t>themselves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over-estimated</a:t>
            </a:r>
            <a:r>
              <a:rPr lang="zh-CN" altLang="en-US" dirty="0"/>
              <a:t> </a:t>
            </a:r>
            <a:r>
              <a:rPr lang="en-US" altLang="zh-CN" dirty="0"/>
              <a:t>themselves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cancelled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units-based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reliving</a:t>
            </a:r>
            <a:r>
              <a:rPr lang="zh-CN" altLang="en-US" dirty="0"/>
              <a:t> </a:t>
            </a:r>
            <a:r>
              <a:rPr lang="en-US" altLang="zh-CN" dirty="0"/>
              <a:t>DKE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facilitating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9D7EF-C75F-B69E-30D6-818B341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A8CE-2C62-3166-4D56-4461E7C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6481-8B8D-D524-1C16-3BA98548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129024" cy="13716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human-AI</a:t>
            </a:r>
            <a:r>
              <a:rPr lang="zh-CN" altLang="en-US" sz="4000" dirty="0"/>
              <a:t> </a:t>
            </a:r>
            <a:r>
              <a:rPr lang="en-US" altLang="zh-CN" sz="4000" dirty="0"/>
              <a:t>team</a:t>
            </a:r>
            <a:r>
              <a:rPr lang="zh-CN" altLang="en-US" sz="4000" dirty="0"/>
              <a:t> </a:t>
            </a:r>
            <a:r>
              <a:rPr lang="en-US" altLang="zh-CN" sz="4000" dirty="0"/>
              <a:t>better</a:t>
            </a:r>
            <a:r>
              <a:rPr lang="zh-CN" altLang="en-US" sz="4000" dirty="0"/>
              <a:t> </a:t>
            </a:r>
            <a:r>
              <a:rPr lang="en-US" altLang="zh-CN" sz="4000" dirty="0"/>
              <a:t>than</a:t>
            </a:r>
            <a:r>
              <a:rPr lang="zh-CN" altLang="en-US" sz="4000" dirty="0"/>
              <a:t> </a:t>
            </a:r>
            <a:r>
              <a:rPr lang="en-US" altLang="zh-CN" sz="4000" dirty="0"/>
              <a:t>AI</a:t>
            </a:r>
            <a:r>
              <a:rPr lang="zh-CN" altLang="en-US" sz="4000" dirty="0"/>
              <a:t> </a:t>
            </a:r>
            <a:r>
              <a:rPr lang="en-US" altLang="zh-CN" sz="4000" dirty="0"/>
              <a:t>alone?</a:t>
            </a:r>
            <a:endParaRPr lang="en-NL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E2A21-FAFE-2CF1-926B-C0A009E62C26}"/>
              </a:ext>
            </a:extLst>
          </p:cNvPr>
          <p:cNvSpPr txBox="1"/>
          <p:nvPr/>
        </p:nvSpPr>
        <p:spPr>
          <a:xfrm>
            <a:off x="9628048" y="3326079"/>
            <a:ext cx="496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1AFB6690-5A8E-95B4-C63B-53964AF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503" y="5054320"/>
            <a:ext cx="3237571" cy="60819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>
                <a:solidFill>
                  <a:srgbClr val="FF0000"/>
                </a:solidFill>
              </a:rPr>
              <a:t>Not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Always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2F3197-6FBB-B3DA-1D93-239739F2190B}"/>
              </a:ext>
            </a:extLst>
          </p:cNvPr>
          <p:cNvGrpSpPr/>
          <p:nvPr/>
        </p:nvGrpSpPr>
        <p:grpSpPr>
          <a:xfrm>
            <a:off x="1505415" y="2886302"/>
            <a:ext cx="7415361" cy="1464328"/>
            <a:chOff x="1505415" y="2886302"/>
            <a:chExt cx="7415361" cy="1464328"/>
          </a:xfrm>
        </p:grpSpPr>
        <p:pic>
          <p:nvPicPr>
            <p:cNvPr id="7" name="Graphic 6" descr="User outline">
              <a:extLst>
                <a:ext uri="{FF2B5EF4-FFF2-40B4-BE49-F238E27FC236}">
                  <a16:creationId xmlns:a16="http://schemas.microsoft.com/office/drawing/2014/main" id="{2646143B-45C2-17C4-B28A-4955A593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415" y="2886302"/>
              <a:ext cx="1464328" cy="14643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423A1D-CE23-5624-4266-0D33A50153AB}"/>
                </a:ext>
              </a:extLst>
            </p:cNvPr>
            <p:cNvSpPr txBox="1"/>
            <p:nvPr/>
          </p:nvSpPr>
          <p:spPr>
            <a:xfrm>
              <a:off x="3477224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+</a:t>
              </a:r>
              <a:endParaRPr lang="en-NL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B1DEDF-685E-61F3-0B2C-6F99C6F84363}"/>
                </a:ext>
              </a:extLst>
            </p:cNvPr>
            <p:cNvSpPr txBox="1"/>
            <p:nvPr/>
          </p:nvSpPr>
          <p:spPr>
            <a:xfrm>
              <a:off x="6452741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&gt;</a:t>
              </a:r>
              <a:endParaRPr lang="en-NL" sz="3200" dirty="0"/>
            </a:p>
          </p:txBody>
        </p:sp>
        <p:pic>
          <p:nvPicPr>
            <p:cNvPr id="10" name="Graphic 9" descr="Robot outline">
              <a:extLst>
                <a:ext uri="{FF2B5EF4-FFF2-40B4-BE49-F238E27FC236}">
                  <a16:creationId xmlns:a16="http://schemas.microsoft.com/office/drawing/2014/main" id="{4652B2FF-CF75-7863-55CD-9118AC0BC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0934" y="2886303"/>
              <a:ext cx="1464326" cy="1464326"/>
            </a:xfrm>
            <a:prstGeom prst="rect">
              <a:avLst/>
            </a:prstGeom>
          </p:spPr>
        </p:pic>
        <p:pic>
          <p:nvPicPr>
            <p:cNvPr id="11" name="Graphic 10" descr="Robot outline">
              <a:extLst>
                <a:ext uri="{FF2B5EF4-FFF2-40B4-BE49-F238E27FC236}">
                  <a16:creationId xmlns:a16="http://schemas.microsoft.com/office/drawing/2014/main" id="{C1EECBBC-FEE6-3314-F05B-89DB2E9EF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450" y="2886303"/>
              <a:ext cx="1464326" cy="1464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59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A8CE-2C62-3166-4D56-4461E7C9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3E473F-230E-2F37-BEDA-532C3997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82790"/>
            <a:ext cx="10058400" cy="1552250"/>
          </a:xfrm>
        </p:spPr>
        <p:txBody>
          <a:bodyPr/>
          <a:lstStyle/>
          <a:p>
            <a:r>
              <a:rPr lang="en-US" altLang="zh-CN" dirty="0"/>
              <a:t>Over-reliance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under-reliance</a:t>
            </a:r>
          </a:p>
          <a:p>
            <a:r>
              <a:rPr lang="en-US" altLang="zh-CN" dirty="0"/>
              <a:t>Why?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AE904-0DAA-FA09-B813-DB165F7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CN" dirty="0"/>
              <a:t>Suboptimal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Teaming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ED2CB5-A56B-02FF-DCA7-EDA0B9E44B6C}"/>
              </a:ext>
            </a:extLst>
          </p:cNvPr>
          <p:cNvGrpSpPr/>
          <p:nvPr/>
        </p:nvGrpSpPr>
        <p:grpSpPr>
          <a:xfrm>
            <a:off x="1505415" y="2886302"/>
            <a:ext cx="7415361" cy="1464328"/>
            <a:chOff x="1505415" y="2886302"/>
            <a:chExt cx="7415361" cy="1464328"/>
          </a:xfrm>
        </p:grpSpPr>
        <p:pic>
          <p:nvPicPr>
            <p:cNvPr id="8" name="Graphic 7" descr="User outline">
              <a:extLst>
                <a:ext uri="{FF2B5EF4-FFF2-40B4-BE49-F238E27FC236}">
                  <a16:creationId xmlns:a16="http://schemas.microsoft.com/office/drawing/2014/main" id="{578FD9E8-7706-0BB2-8457-FA09C397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415" y="2886302"/>
              <a:ext cx="1464328" cy="146432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BB4E7B-EBE6-090B-674B-5DD98BF554A2}"/>
                </a:ext>
              </a:extLst>
            </p:cNvPr>
            <p:cNvSpPr txBox="1"/>
            <p:nvPr/>
          </p:nvSpPr>
          <p:spPr>
            <a:xfrm>
              <a:off x="3477224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+</a:t>
              </a:r>
              <a:endParaRPr lang="en-NL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5ABC6A-F492-8576-9D50-155DCEC5D0A9}"/>
                </a:ext>
              </a:extLst>
            </p:cNvPr>
            <p:cNvSpPr txBox="1"/>
            <p:nvPr/>
          </p:nvSpPr>
          <p:spPr>
            <a:xfrm>
              <a:off x="6452741" y="3326079"/>
              <a:ext cx="49622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&lt;</a:t>
              </a:r>
              <a:endParaRPr lang="en-NL" sz="3200" dirty="0"/>
            </a:p>
          </p:txBody>
        </p:sp>
        <p:pic>
          <p:nvPicPr>
            <p:cNvPr id="15" name="Graphic 14" descr="Robot outline">
              <a:extLst>
                <a:ext uri="{FF2B5EF4-FFF2-40B4-BE49-F238E27FC236}">
                  <a16:creationId xmlns:a16="http://schemas.microsoft.com/office/drawing/2014/main" id="{72F51F4A-C615-BA4C-11B7-9C31CA4A4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0934" y="2886303"/>
              <a:ext cx="1464326" cy="1464326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1F5E02-3DD8-BC62-B8B3-4D80AB55C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450" y="2886303"/>
              <a:ext cx="1464326" cy="1464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84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2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0" name="Rectangle 1034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6F4DDF-5B90-8EA1-5741-ADD09984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605482" y="2908906"/>
            <a:ext cx="6096955" cy="3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8A71C-E859-A047-AEF6-83FAA5E9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23282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844191B-A9FF-2014-9928-C41970270274}"/>
              </a:ext>
            </a:extLst>
          </p:cNvPr>
          <p:cNvSpPr txBox="1">
            <a:spLocks/>
          </p:cNvSpPr>
          <p:nvPr/>
        </p:nvSpPr>
        <p:spPr>
          <a:xfrm>
            <a:off x="1241171" y="1043246"/>
            <a:ext cx="7490958" cy="1465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About Knowing: An Illusion Of Human Competence Can Hinder Appropriate Reliance On AI Systems</a:t>
            </a:r>
            <a:endParaRPr lang="en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AFFB4C3-5E19-4A6C-E2C8-E7B465136C1B}"/>
              </a:ext>
            </a:extLst>
          </p:cNvPr>
          <p:cNvSpPr txBox="1">
            <a:spLocks/>
          </p:cNvSpPr>
          <p:nvPr/>
        </p:nvSpPr>
        <p:spPr>
          <a:xfrm>
            <a:off x="1142729" y="2718366"/>
            <a:ext cx="9517450" cy="6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NL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Gaole</a:t>
            </a:r>
            <a:r>
              <a:rPr lang="zh-CN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Kuiper,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Ujwal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Gadiraju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Google Shape;550;p24">
            <a:extLst>
              <a:ext uri="{FF2B5EF4-FFF2-40B4-BE49-F238E27FC236}">
                <a16:creationId xmlns:a16="http://schemas.microsoft.com/office/drawing/2014/main" id="{4DE27144-B62D-F74E-5116-7A9E6E5923B6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80735" y="4883436"/>
            <a:ext cx="2772507" cy="1331490"/>
          </a:xfrm>
          <a:prstGeom prst="rect">
            <a:avLst/>
          </a:prstGeom>
          <a:noFill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1ECDDB-01A7-3BFB-5C41-225444E87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464" y="803772"/>
            <a:ext cx="2840189" cy="1465112"/>
          </a:xfrm>
          <a:prstGeom prst="rect">
            <a:avLst/>
          </a:prstGeom>
        </p:spPr>
      </p:pic>
      <p:pic>
        <p:nvPicPr>
          <p:cNvPr id="36" name="Picture 2" descr="Lucie Kuiper">
            <a:extLst>
              <a:ext uri="{FF2B5EF4-FFF2-40B4-BE49-F238E27FC236}">
                <a16:creationId xmlns:a16="http://schemas.microsoft.com/office/drawing/2014/main" id="{F8B8DF35-64AB-A1FD-A219-7EAA1D29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36" y="3357269"/>
            <a:ext cx="1080000" cy="1080000"/>
          </a:xfrm>
          <a:prstGeom prst="ellipse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E9B6D42-FEBA-33BB-9087-86A468A6F4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l="5924" t="10547" r="10319" b="23179"/>
          <a:stretch/>
        </p:blipFill>
        <p:spPr>
          <a:xfrm>
            <a:off x="1138440" y="3357269"/>
            <a:ext cx="1080000" cy="1080000"/>
          </a:xfrm>
          <a:prstGeom prst="ellipse">
            <a:avLst/>
          </a:prstGeom>
          <a:noFill/>
          <a:effectLst>
            <a:softEdge rad="0"/>
          </a:effec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F27D3F50-A342-9844-D485-708D0D495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/>
          <a:srcRect b="33399"/>
          <a:stretch/>
        </p:blipFill>
        <p:spPr bwMode="auto">
          <a:xfrm>
            <a:off x="4230631" y="3357269"/>
            <a:ext cx="1081072" cy="108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C19-DF67-B7A9-60AC-BA44439C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endParaRPr lang="en-NL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050" name="Picture 2" descr="The Dunning-Kruger Effect: How Difficulties in Recognizing One's Own  Incompetence Lead to Inflated Self-Assessments – YLMSportScience">
            <a:extLst>
              <a:ext uri="{FF2B5EF4-FFF2-40B4-BE49-F238E27FC236}">
                <a16:creationId xmlns:a16="http://schemas.microsoft.com/office/drawing/2014/main" id="{7B56AB63-5DDF-2C70-3D42-37D958A9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790" y="1686182"/>
            <a:ext cx="4987531" cy="395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8D2D-2D80-7FF7-362B-4F83C972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endParaRPr lang="en-US" altLang="zh-CN" dirty="0"/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Focus: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lvl="1"/>
            <a:r>
              <a:rPr lang="en-US" altLang="zh-CN" dirty="0"/>
              <a:t>Meta</a:t>
            </a:r>
            <a:r>
              <a:rPr lang="zh-CN" altLang="en-US" dirty="0"/>
              <a:t> </a:t>
            </a:r>
            <a:r>
              <a:rPr lang="en-US" altLang="zh-CN" dirty="0"/>
              <a:t>Cognitive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endParaRPr lang="en-GB" dirty="0"/>
          </a:p>
          <a:p>
            <a:pPr lvl="1"/>
            <a:r>
              <a:rPr lang="en-GB" dirty="0"/>
              <a:t>less-competent individuals overestimate their own skill and performance</a:t>
            </a:r>
          </a:p>
          <a:p>
            <a:pPr lvl="1"/>
            <a:r>
              <a:rPr lang="en-US" altLang="zh-CN" dirty="0"/>
              <a:t>DKE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domains</a:t>
            </a:r>
            <a:r>
              <a:rPr lang="zh-CN" altLang="en-US" dirty="0"/>
              <a:t> </a:t>
            </a:r>
            <a:endParaRPr lang="en-US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C9102-AD95-7B83-5768-AE2E8D7B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0230D-8412-2A20-83F8-D4EC3DF32917}"/>
              </a:ext>
            </a:extLst>
          </p:cNvPr>
          <p:cNvSpPr txBox="1"/>
          <p:nvPr/>
        </p:nvSpPr>
        <p:spPr>
          <a:xfrm>
            <a:off x="1048215" y="6200411"/>
            <a:ext cx="9421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Unskilled and unaware of it: how difficulties in recognizing one’s own incompetence lead to inflated self-assessments.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1999</a:t>
            </a:r>
            <a:endParaRPr lang="en-NL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NL" sz="1200" dirty="0">
                <a:solidFill>
                  <a:schemeClr val="bg1">
                    <a:lumMod val="50000"/>
                  </a:schemeClr>
                </a:solidFill>
              </a:rPr>
              <a:t>I can do better than your AI: expertise and explanations.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IUI’19</a:t>
            </a:r>
            <a:endParaRPr lang="en-NL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D white lines connected with dots">
            <a:extLst>
              <a:ext uri="{FF2B5EF4-FFF2-40B4-BE49-F238E27FC236}">
                <a16:creationId xmlns:a16="http://schemas.microsoft.com/office/drawing/2014/main" id="{1265A8FC-BF94-E10F-DEE6-88153C82C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62F01-2318-68B0-9E22-582E080B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0A6F-43DC-8F8A-BC2B-49C94B4EA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unclear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Dunning-Kruger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(DKE)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endParaRPr lang="en-US" dirty="0"/>
          </a:p>
          <a:p>
            <a:r>
              <a:rPr lang="en-US" altLang="zh-CN" dirty="0"/>
              <a:t>DKE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endParaRPr lang="en-US" dirty="0"/>
          </a:p>
          <a:p>
            <a:r>
              <a:rPr lang="en-US" altLang="zh-CN" dirty="0"/>
              <a:t>DKE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closely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reliance,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adequately</a:t>
            </a:r>
            <a:r>
              <a:rPr lang="zh-CN" altLang="en-US" dirty="0"/>
              <a:t> </a:t>
            </a:r>
            <a:r>
              <a:rPr lang="en-US" altLang="zh-CN" dirty="0"/>
              <a:t>calibrate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self-confidence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91D8-8236-6253-70AD-465C7F6F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1189-9497-27EA-825B-AB3B434D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NL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429128E-98CC-547C-31E5-2EC5E63C7A6C}"/>
              </a:ext>
            </a:extLst>
          </p:cNvPr>
          <p:cNvSpPr/>
          <p:nvPr/>
        </p:nvSpPr>
        <p:spPr>
          <a:xfrm>
            <a:off x="2158180" y="5367976"/>
            <a:ext cx="7875639" cy="1190997"/>
          </a:xfrm>
          <a:custGeom>
            <a:avLst/>
            <a:gdLst>
              <a:gd name="connsiteX0" fmla="*/ 0 w 7875639"/>
              <a:gd name="connsiteY0" fmla="*/ 0 h 1190997"/>
              <a:gd name="connsiteX1" fmla="*/ 7875639 w 7875639"/>
              <a:gd name="connsiteY1" fmla="*/ 0 h 1190997"/>
              <a:gd name="connsiteX2" fmla="*/ 7875639 w 7875639"/>
              <a:gd name="connsiteY2" fmla="*/ 1190997 h 1190997"/>
              <a:gd name="connsiteX3" fmla="*/ 0 w 7875639"/>
              <a:gd name="connsiteY3" fmla="*/ 1190997 h 1190997"/>
              <a:gd name="connsiteX4" fmla="*/ 0 w 7875639"/>
              <a:gd name="connsiteY4" fmla="*/ 0 h 119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639" h="1190997">
                <a:moveTo>
                  <a:pt x="0" y="0"/>
                </a:moveTo>
                <a:lnTo>
                  <a:pt x="7875639" y="0"/>
                </a:lnTo>
                <a:lnTo>
                  <a:pt x="7875639" y="1190997"/>
                </a:lnTo>
                <a:lnTo>
                  <a:pt x="0" y="11909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704323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/>
              <a:t>Our</a:t>
            </a:r>
            <a:r>
              <a:rPr lang="zh-CN" altLang="en-US" sz="2200" kern="1200" dirty="0"/>
              <a:t> </a:t>
            </a:r>
            <a:r>
              <a:rPr lang="en-US" altLang="zh-CN" sz="2200" kern="1200" dirty="0"/>
              <a:t>work</a:t>
            </a:r>
            <a:endParaRPr lang="en-GB" sz="22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46456F3-2590-5298-C6CF-CCB645FCC3E1}"/>
              </a:ext>
            </a:extLst>
          </p:cNvPr>
          <p:cNvSpPr/>
          <p:nvPr/>
        </p:nvSpPr>
        <p:spPr>
          <a:xfrm>
            <a:off x="2158180" y="5987295"/>
            <a:ext cx="3937819" cy="571678"/>
          </a:xfrm>
          <a:custGeom>
            <a:avLst/>
            <a:gdLst>
              <a:gd name="connsiteX0" fmla="*/ 0 w 3937819"/>
              <a:gd name="connsiteY0" fmla="*/ 0 h 547858"/>
              <a:gd name="connsiteX1" fmla="*/ 3937819 w 3937819"/>
              <a:gd name="connsiteY1" fmla="*/ 0 h 547858"/>
              <a:gd name="connsiteX2" fmla="*/ 3937819 w 3937819"/>
              <a:gd name="connsiteY2" fmla="*/ 547858 h 547858"/>
              <a:gd name="connsiteX3" fmla="*/ 0 w 3937819"/>
              <a:gd name="connsiteY3" fmla="*/ 547858 h 547858"/>
              <a:gd name="connsiteX4" fmla="*/ 0 w 3937819"/>
              <a:gd name="connsiteY4" fmla="*/ 0 h 54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819" h="547858">
                <a:moveTo>
                  <a:pt x="0" y="0"/>
                </a:moveTo>
                <a:lnTo>
                  <a:pt x="3937819" y="0"/>
                </a:lnTo>
                <a:lnTo>
                  <a:pt x="3937819" y="547858"/>
                </a:lnTo>
                <a:lnTo>
                  <a:pt x="0" y="5478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21590" rIns="120904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/>
              <a:t>Empirical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Study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(n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=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249)</a:t>
            </a:r>
            <a:endParaRPr lang="en-GB" sz="17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ECCC697-B153-FED3-F08A-D22D9F571FD5}"/>
              </a:ext>
            </a:extLst>
          </p:cNvPr>
          <p:cNvSpPr/>
          <p:nvPr/>
        </p:nvSpPr>
        <p:spPr>
          <a:xfrm>
            <a:off x="6095999" y="5987295"/>
            <a:ext cx="3937819" cy="571678"/>
          </a:xfrm>
          <a:custGeom>
            <a:avLst/>
            <a:gdLst>
              <a:gd name="connsiteX0" fmla="*/ 0 w 3937819"/>
              <a:gd name="connsiteY0" fmla="*/ 0 h 547858"/>
              <a:gd name="connsiteX1" fmla="*/ 3937819 w 3937819"/>
              <a:gd name="connsiteY1" fmla="*/ 0 h 547858"/>
              <a:gd name="connsiteX2" fmla="*/ 3937819 w 3937819"/>
              <a:gd name="connsiteY2" fmla="*/ 547858 h 547858"/>
              <a:gd name="connsiteX3" fmla="*/ 0 w 3937819"/>
              <a:gd name="connsiteY3" fmla="*/ 547858 h 547858"/>
              <a:gd name="connsiteX4" fmla="*/ 0 w 3937819"/>
              <a:gd name="connsiteY4" fmla="*/ 0 h 54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819" h="547858">
                <a:moveTo>
                  <a:pt x="0" y="0"/>
                </a:moveTo>
                <a:lnTo>
                  <a:pt x="3937819" y="0"/>
                </a:lnTo>
                <a:lnTo>
                  <a:pt x="3937819" y="547858"/>
                </a:lnTo>
                <a:lnTo>
                  <a:pt x="0" y="5478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21590" rIns="120904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700" kern="1200" dirty="0"/>
              <a:t>Tutorial</a:t>
            </a:r>
            <a:r>
              <a:rPr lang="zh-CN" altLang="en-US" sz="1700" kern="1200" dirty="0"/>
              <a:t> </a:t>
            </a:r>
            <a:r>
              <a:rPr lang="en-US" altLang="zh-CN" sz="1700" kern="1200" dirty="0"/>
              <a:t>intervention</a:t>
            </a:r>
            <a:endParaRPr lang="en-GB" sz="17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B6544A2-B471-29EA-3120-06508D06CAD3}"/>
              </a:ext>
            </a:extLst>
          </p:cNvPr>
          <p:cNvSpPr/>
          <p:nvPr/>
        </p:nvSpPr>
        <p:spPr>
          <a:xfrm>
            <a:off x="2158180" y="3544563"/>
            <a:ext cx="7875639" cy="1831754"/>
          </a:xfrm>
          <a:custGeom>
            <a:avLst/>
            <a:gdLst>
              <a:gd name="connsiteX0" fmla="*/ 0 w 7875639"/>
              <a:gd name="connsiteY0" fmla="*/ 641535 h 1831753"/>
              <a:gd name="connsiteX1" fmla="*/ 3708850 w 7875639"/>
              <a:gd name="connsiteY1" fmla="*/ 641535 h 1831753"/>
              <a:gd name="connsiteX2" fmla="*/ 3708850 w 7875639"/>
              <a:gd name="connsiteY2" fmla="*/ 457938 h 1831753"/>
              <a:gd name="connsiteX3" fmla="*/ 3479881 w 7875639"/>
              <a:gd name="connsiteY3" fmla="*/ 457938 h 1831753"/>
              <a:gd name="connsiteX4" fmla="*/ 3937820 w 7875639"/>
              <a:gd name="connsiteY4" fmla="*/ 0 h 1831753"/>
              <a:gd name="connsiteX5" fmla="*/ 4395758 w 7875639"/>
              <a:gd name="connsiteY5" fmla="*/ 457938 h 1831753"/>
              <a:gd name="connsiteX6" fmla="*/ 4166789 w 7875639"/>
              <a:gd name="connsiteY6" fmla="*/ 457938 h 1831753"/>
              <a:gd name="connsiteX7" fmla="*/ 4166789 w 7875639"/>
              <a:gd name="connsiteY7" fmla="*/ 641535 h 1831753"/>
              <a:gd name="connsiteX8" fmla="*/ 7875639 w 7875639"/>
              <a:gd name="connsiteY8" fmla="*/ 641535 h 1831753"/>
              <a:gd name="connsiteX9" fmla="*/ 7875639 w 7875639"/>
              <a:gd name="connsiteY9" fmla="*/ 1831753 h 1831753"/>
              <a:gd name="connsiteX10" fmla="*/ 0 w 7875639"/>
              <a:gd name="connsiteY10" fmla="*/ 1831753 h 1831753"/>
              <a:gd name="connsiteX11" fmla="*/ 0 w 7875639"/>
              <a:gd name="connsiteY11" fmla="*/ 641535 h 18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75639" h="1831753">
                <a:moveTo>
                  <a:pt x="7875639" y="1190218"/>
                </a:moveTo>
                <a:lnTo>
                  <a:pt x="4166789" y="1190218"/>
                </a:lnTo>
                <a:lnTo>
                  <a:pt x="4166789" y="1373815"/>
                </a:lnTo>
                <a:lnTo>
                  <a:pt x="4395758" y="1373815"/>
                </a:lnTo>
                <a:lnTo>
                  <a:pt x="3937819" y="1831752"/>
                </a:lnTo>
                <a:lnTo>
                  <a:pt x="3479881" y="1373815"/>
                </a:lnTo>
                <a:lnTo>
                  <a:pt x="3708850" y="1373815"/>
                </a:lnTo>
                <a:lnTo>
                  <a:pt x="3708850" y="1190218"/>
                </a:lnTo>
                <a:lnTo>
                  <a:pt x="0" y="1190218"/>
                </a:lnTo>
                <a:lnTo>
                  <a:pt x="0" y="1"/>
                </a:lnTo>
                <a:lnTo>
                  <a:pt x="7875639" y="1"/>
                </a:lnTo>
                <a:lnTo>
                  <a:pt x="7875639" y="119021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4" rIns="156464" bIns="1345273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/>
              <a:t>RQ2</a:t>
            </a:r>
            <a:endParaRPr lang="en-GB" sz="22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02C1C02-3EE2-18CB-7BBA-4529CFC3C833}"/>
              </a:ext>
            </a:extLst>
          </p:cNvPr>
          <p:cNvSpPr/>
          <p:nvPr/>
        </p:nvSpPr>
        <p:spPr>
          <a:xfrm>
            <a:off x="2158180" y="4197033"/>
            <a:ext cx="7875639" cy="547694"/>
          </a:xfrm>
          <a:custGeom>
            <a:avLst/>
            <a:gdLst>
              <a:gd name="connsiteX0" fmla="*/ 0 w 7875639"/>
              <a:gd name="connsiteY0" fmla="*/ 0 h 547694"/>
              <a:gd name="connsiteX1" fmla="*/ 7875639 w 7875639"/>
              <a:gd name="connsiteY1" fmla="*/ 0 h 547694"/>
              <a:gd name="connsiteX2" fmla="*/ 7875639 w 7875639"/>
              <a:gd name="connsiteY2" fmla="*/ 547694 h 547694"/>
              <a:gd name="connsiteX3" fmla="*/ 0 w 7875639"/>
              <a:gd name="connsiteY3" fmla="*/ 547694 h 547694"/>
              <a:gd name="connsiteX4" fmla="*/ 0 w 7875639"/>
              <a:gd name="connsiteY4" fmla="*/ 0 h 5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639" h="547694">
                <a:moveTo>
                  <a:pt x="0" y="0"/>
                </a:moveTo>
                <a:lnTo>
                  <a:pt x="7875639" y="0"/>
                </a:lnTo>
                <a:lnTo>
                  <a:pt x="7875639" y="547694"/>
                </a:lnTo>
                <a:lnTo>
                  <a:pt x="0" y="54769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21590" rIns="120904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NL" sz="1700" kern="1200" dirty="0"/>
              <a:t>RQ</a:t>
            </a:r>
            <a:r>
              <a:rPr lang="en-US" altLang="zh-CN" sz="1700" kern="1200" dirty="0"/>
              <a:t>2:</a:t>
            </a:r>
            <a:r>
              <a:rPr lang="zh-CN" altLang="en-US" sz="1700" kern="1200" dirty="0"/>
              <a:t> </a:t>
            </a:r>
            <a:r>
              <a:rPr lang="en-GB" sz="1700" kern="1200" dirty="0"/>
              <a:t>How can the Dunning-Kruger </a:t>
            </a:r>
            <a:r>
              <a:rPr lang="en-US" altLang="zh-CN" sz="1700" kern="1200" dirty="0"/>
              <a:t>Effect</a:t>
            </a:r>
            <a:r>
              <a:rPr lang="en-GB" sz="1700" kern="1200" dirty="0"/>
              <a:t> be mitigated in human-AI decision making tasks?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55E99D6-C2D9-F14D-4E91-E0038453BC34}"/>
              </a:ext>
            </a:extLst>
          </p:cNvPr>
          <p:cNvSpPr/>
          <p:nvPr/>
        </p:nvSpPr>
        <p:spPr>
          <a:xfrm>
            <a:off x="2158180" y="1721149"/>
            <a:ext cx="7875639" cy="1831755"/>
          </a:xfrm>
          <a:custGeom>
            <a:avLst/>
            <a:gdLst>
              <a:gd name="connsiteX0" fmla="*/ 0 w 7875639"/>
              <a:gd name="connsiteY0" fmla="*/ 641535 h 1831753"/>
              <a:gd name="connsiteX1" fmla="*/ 3708850 w 7875639"/>
              <a:gd name="connsiteY1" fmla="*/ 641535 h 1831753"/>
              <a:gd name="connsiteX2" fmla="*/ 3708850 w 7875639"/>
              <a:gd name="connsiteY2" fmla="*/ 457938 h 1831753"/>
              <a:gd name="connsiteX3" fmla="*/ 3479881 w 7875639"/>
              <a:gd name="connsiteY3" fmla="*/ 457938 h 1831753"/>
              <a:gd name="connsiteX4" fmla="*/ 3937820 w 7875639"/>
              <a:gd name="connsiteY4" fmla="*/ 0 h 1831753"/>
              <a:gd name="connsiteX5" fmla="*/ 4395758 w 7875639"/>
              <a:gd name="connsiteY5" fmla="*/ 457938 h 1831753"/>
              <a:gd name="connsiteX6" fmla="*/ 4166789 w 7875639"/>
              <a:gd name="connsiteY6" fmla="*/ 457938 h 1831753"/>
              <a:gd name="connsiteX7" fmla="*/ 4166789 w 7875639"/>
              <a:gd name="connsiteY7" fmla="*/ 641535 h 1831753"/>
              <a:gd name="connsiteX8" fmla="*/ 7875639 w 7875639"/>
              <a:gd name="connsiteY8" fmla="*/ 641535 h 1831753"/>
              <a:gd name="connsiteX9" fmla="*/ 7875639 w 7875639"/>
              <a:gd name="connsiteY9" fmla="*/ 1831753 h 1831753"/>
              <a:gd name="connsiteX10" fmla="*/ 0 w 7875639"/>
              <a:gd name="connsiteY10" fmla="*/ 1831753 h 1831753"/>
              <a:gd name="connsiteX11" fmla="*/ 0 w 7875639"/>
              <a:gd name="connsiteY11" fmla="*/ 641535 h 18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75639" h="1831753">
                <a:moveTo>
                  <a:pt x="7875639" y="1190218"/>
                </a:moveTo>
                <a:lnTo>
                  <a:pt x="4166789" y="1190218"/>
                </a:lnTo>
                <a:lnTo>
                  <a:pt x="4166789" y="1373815"/>
                </a:lnTo>
                <a:lnTo>
                  <a:pt x="4395758" y="1373815"/>
                </a:lnTo>
                <a:lnTo>
                  <a:pt x="3937819" y="1831752"/>
                </a:lnTo>
                <a:lnTo>
                  <a:pt x="3479881" y="1373815"/>
                </a:lnTo>
                <a:lnTo>
                  <a:pt x="3708850" y="1373815"/>
                </a:lnTo>
                <a:lnTo>
                  <a:pt x="3708850" y="1190218"/>
                </a:lnTo>
                <a:lnTo>
                  <a:pt x="0" y="1190218"/>
                </a:lnTo>
                <a:lnTo>
                  <a:pt x="0" y="1"/>
                </a:lnTo>
                <a:lnTo>
                  <a:pt x="7875639" y="1"/>
                </a:lnTo>
                <a:lnTo>
                  <a:pt x="7875639" y="11902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6465" rIns="156464" bIns="1345273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200" kern="1200" dirty="0"/>
              <a:t>RQ1</a:t>
            </a:r>
            <a:endParaRPr lang="en-GB" sz="22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B2B3280-7CBC-13C5-D9D5-A40382597326}"/>
              </a:ext>
            </a:extLst>
          </p:cNvPr>
          <p:cNvSpPr/>
          <p:nvPr/>
        </p:nvSpPr>
        <p:spPr>
          <a:xfrm>
            <a:off x="2158180" y="2383145"/>
            <a:ext cx="7875639" cy="547694"/>
          </a:xfrm>
          <a:custGeom>
            <a:avLst/>
            <a:gdLst>
              <a:gd name="connsiteX0" fmla="*/ 0 w 7875639"/>
              <a:gd name="connsiteY0" fmla="*/ 0 h 547694"/>
              <a:gd name="connsiteX1" fmla="*/ 7875639 w 7875639"/>
              <a:gd name="connsiteY1" fmla="*/ 0 h 547694"/>
              <a:gd name="connsiteX2" fmla="*/ 7875639 w 7875639"/>
              <a:gd name="connsiteY2" fmla="*/ 547694 h 547694"/>
              <a:gd name="connsiteX3" fmla="*/ 0 w 7875639"/>
              <a:gd name="connsiteY3" fmla="*/ 547694 h 547694"/>
              <a:gd name="connsiteX4" fmla="*/ 0 w 7875639"/>
              <a:gd name="connsiteY4" fmla="*/ 0 h 54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5639" h="547694">
                <a:moveTo>
                  <a:pt x="0" y="0"/>
                </a:moveTo>
                <a:lnTo>
                  <a:pt x="7875639" y="0"/>
                </a:lnTo>
                <a:lnTo>
                  <a:pt x="7875639" y="547694"/>
                </a:lnTo>
                <a:lnTo>
                  <a:pt x="0" y="54769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904" tIns="21590" rIns="120904" bIns="2159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NL" sz="1700" kern="1200" dirty="0"/>
              <a:t>RQ</a:t>
            </a:r>
            <a:r>
              <a:rPr lang="en-US" altLang="zh-CN" sz="1700" kern="1200" dirty="0"/>
              <a:t>1:</a:t>
            </a:r>
            <a:r>
              <a:rPr lang="zh-CN" altLang="en-US" sz="1700" kern="1200" dirty="0"/>
              <a:t> </a:t>
            </a:r>
            <a:r>
              <a:rPr lang="en-GB" sz="1700" kern="1200" dirty="0"/>
              <a:t>How does the Dunning-Kruger </a:t>
            </a:r>
            <a:r>
              <a:rPr lang="en-US" altLang="zh-CN" sz="1700" kern="1200" dirty="0"/>
              <a:t>Effect</a:t>
            </a:r>
            <a:r>
              <a:rPr lang="en-GB" sz="1700" kern="1200" dirty="0"/>
              <a:t> shape reliance on AI systems?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4E4DAE9-1689-DFCF-54F4-22F246C0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240A-3A37-C21F-D416-2D6A2914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altLang="zh-CN" sz="4100" dirty="0"/>
              <a:t>Task</a:t>
            </a:r>
            <a:r>
              <a:rPr lang="zh-CN" altLang="en-US" sz="4100" dirty="0"/>
              <a:t> </a:t>
            </a:r>
            <a:r>
              <a:rPr lang="en-US" altLang="zh-CN" sz="4100" dirty="0"/>
              <a:t>Selection</a:t>
            </a:r>
            <a:endParaRPr lang="en-NL" sz="4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401272-C45A-97FF-93AA-22FB22641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3" t="1" r="3587" b="5"/>
          <a:stretch/>
        </p:blipFill>
        <p:spPr>
          <a:xfrm>
            <a:off x="387580" y="538021"/>
            <a:ext cx="5553150" cy="565558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742A9-3373-89EF-D954-AD76F380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paragraph</a:t>
            </a:r>
          </a:p>
          <a:p>
            <a:endParaRPr lang="en-US" altLang="zh-CN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task?</a:t>
            </a:r>
          </a:p>
          <a:p>
            <a:pPr lvl="1"/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Human-AI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systematically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DKE</a:t>
            </a:r>
          </a:p>
          <a:p>
            <a:endParaRPr lang="en-US" altLang="zh-CN" dirty="0"/>
          </a:p>
          <a:p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EDD0-0AD0-2061-2E5C-57820D16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5367" y="6266135"/>
            <a:ext cx="5486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0BA23-94C0-622B-DF90-564DA5C0F7EF}"/>
              </a:ext>
            </a:extLst>
          </p:cNvPr>
          <p:cNvSpPr txBox="1"/>
          <p:nvPr/>
        </p:nvSpPr>
        <p:spPr>
          <a:xfrm>
            <a:off x="3046819" y="663836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11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https://</a:t>
            </a:r>
            <a:r>
              <a:rPr lang="en-GB" sz="11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whyu.me</a:t>
            </a:r>
            <a:r>
              <a:rPr lang="en-GB" sz="11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/</a:t>
            </a:r>
            <a:r>
              <a:rPr lang="en-GB" sz="11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reclor</a:t>
            </a:r>
            <a:r>
              <a:rPr lang="en-GB" sz="11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/</a:t>
            </a:r>
            <a:endParaRPr lang="en-NL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AFFB8-2190-7286-8406-2F00D9AF7CD7}"/>
              </a:ext>
            </a:extLst>
          </p:cNvPr>
          <p:cNvSpPr txBox="1"/>
          <p:nvPr/>
        </p:nvSpPr>
        <p:spPr>
          <a:xfrm>
            <a:off x="116155" y="632037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Figure</a:t>
            </a:r>
            <a:r>
              <a:rPr lang="zh-CN" altLang="en-US" sz="1200" dirty="0"/>
              <a:t> </a:t>
            </a:r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en-US" altLang="zh-CN" sz="1200" dirty="0"/>
              <a:t>Screenshot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first</a:t>
            </a:r>
            <a:r>
              <a:rPr lang="zh-CN" altLang="en-US" sz="1200" dirty="0"/>
              <a:t> </a:t>
            </a:r>
            <a:r>
              <a:rPr lang="en-US" altLang="zh-CN" sz="1200" dirty="0"/>
              <a:t>page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decision</a:t>
            </a:r>
            <a:r>
              <a:rPr lang="zh-CN" altLang="en-US" sz="1200" dirty="0"/>
              <a:t> </a:t>
            </a:r>
            <a:r>
              <a:rPr lang="en-US" altLang="zh-CN" sz="1200" dirty="0"/>
              <a:t>making.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3794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1018</TotalTime>
  <Words>3090</Words>
  <Application>Microsoft Macintosh PowerPoint</Application>
  <PresentationFormat>Widescreen</PresentationFormat>
  <Paragraphs>348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Calibri</vt:lpstr>
      <vt:lpstr>Cambria Math</vt:lpstr>
      <vt:lpstr>Century Gothic</vt:lpstr>
      <vt:lpstr>Garamond</vt:lpstr>
      <vt:lpstr>Times New Roman</vt:lpstr>
      <vt:lpstr>Savon</vt:lpstr>
      <vt:lpstr>Human-AI Decision Making </vt:lpstr>
      <vt:lpstr>Complementary Human-AI Collaboration</vt:lpstr>
      <vt:lpstr>Is human-AI team better than AI alone?</vt:lpstr>
      <vt:lpstr>Suboptimal Human-AI Teaming</vt:lpstr>
      <vt:lpstr>PowerPoint Presentation</vt:lpstr>
      <vt:lpstr>Dunning-Kruger Effect</vt:lpstr>
      <vt:lpstr>Motivation</vt:lpstr>
      <vt:lpstr>Research Questions</vt:lpstr>
      <vt:lpstr>Task Selection</vt:lpstr>
      <vt:lpstr>XAI Intervention</vt:lpstr>
      <vt:lpstr>Tutorial Intervention</vt:lpstr>
      <vt:lpstr>Hypothesis</vt:lpstr>
      <vt:lpstr>Experimental Design</vt:lpstr>
      <vt:lpstr>Dependent Variables</vt:lpstr>
      <vt:lpstr>Main Results – H1</vt:lpstr>
      <vt:lpstr>Main Results – H2 &amp; H3</vt:lpstr>
      <vt:lpstr>Experimental Results: Summary</vt:lpstr>
      <vt:lpstr>Main Takeaways</vt:lpstr>
      <vt:lpstr>Q &amp; A</vt:lpstr>
      <vt:lpstr>Human-AI Decision Making </vt:lpstr>
      <vt:lpstr>Variables</vt:lpstr>
      <vt:lpstr>Main Results – H4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About Knowing: An Illusion Of Human Competence Can Hinder Appropriate Reliance On AI Systems</dc:title>
  <dc:creator>Gaole He</dc:creator>
  <cp:lastModifiedBy>Gaole He</cp:lastModifiedBy>
  <cp:revision>495</cp:revision>
  <dcterms:created xsi:type="dcterms:W3CDTF">2023-03-11T09:38:13Z</dcterms:created>
  <dcterms:modified xsi:type="dcterms:W3CDTF">2023-05-10T09:41:55Z</dcterms:modified>
</cp:coreProperties>
</file>