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86" r:id="rId3"/>
    <p:sldId id="374" r:id="rId4"/>
    <p:sldId id="406" r:id="rId5"/>
    <p:sldId id="371" r:id="rId6"/>
    <p:sldId id="407" r:id="rId7"/>
    <p:sldId id="385" r:id="rId8"/>
    <p:sldId id="387" r:id="rId9"/>
    <p:sldId id="377" r:id="rId10"/>
    <p:sldId id="404" r:id="rId11"/>
    <p:sldId id="409" r:id="rId12"/>
    <p:sldId id="383" r:id="rId13"/>
    <p:sldId id="375" r:id="rId14"/>
    <p:sldId id="410" r:id="rId15"/>
    <p:sldId id="390" r:id="rId16"/>
    <p:sldId id="388" r:id="rId17"/>
    <p:sldId id="401" r:id="rId18"/>
    <p:sldId id="398" r:id="rId19"/>
    <p:sldId id="408" r:id="rId20"/>
    <p:sldId id="403" r:id="rId21"/>
    <p:sldId id="382" r:id="rId22"/>
    <p:sldId id="380" r:id="rId23"/>
    <p:sldId id="36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7EC"/>
    <a:srgbClr val="EEE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71573"/>
  </p:normalViewPr>
  <p:slideViewPr>
    <p:cSldViewPr snapToGrid="0">
      <p:cViewPr varScale="1">
        <p:scale>
          <a:sx n="110" d="100"/>
          <a:sy n="110" d="100"/>
        </p:scale>
        <p:origin x="1336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5E8D0-D6C9-A848-A84D-DB21914032EA}" type="doc">
      <dgm:prSet loTypeId="urn:microsoft.com/office/officeart/2008/layout/VerticalCurv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63DE866-4FE8-CA4E-8940-9E8A288DF993}">
      <dgm:prSet phldrT="[Text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H1: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planning, user-involved planning will result in a higher calibrated trust in the plan.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09F533-54E0-B74C-BB95-72E9DADE3424}" type="parTrans" cxnId="{0DA71CC4-9F59-A74A-9707-DEB9AC2E59E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4383F9-3CB1-7E4D-A0A3-6E3BBE4DA165}" type="sibTrans" cxnId="{0DA71CC4-9F59-A74A-9707-DEB9AC2E59E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B6BB8C-5119-7546-B26B-FAED54A88EA1}">
      <dgm:prSet phldrT="[Text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H2: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planning, user-involved planning will result in better overall task performance.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3F0AF6-5BF0-6F4B-9613-24FA2B34EE46}" type="parTrans" cxnId="{5DC48EAD-F3B0-4E49-A18C-B13F2D98562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548663-B145-B84C-8BB0-8E5216AE9D8A}" type="sibTrans" cxnId="{5DC48EAD-F3B0-4E49-A18C-B13F2D98562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2F0D9-F93D-614D-BF52-25B634E351C4}">
      <dgm:prSet phldrT="[Text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H3: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execution, user-involved execution will result in a higher calibrated trust in execution outcome.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4CA37-677F-214B-A365-AFCE3A5812A8}" type="parTrans" cxnId="{D46AB3BF-9F4C-6045-A23F-377AF6313AD2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9B4521-E711-AC4E-90B4-AC679BB29733}" type="sibTrans" cxnId="{D46AB3BF-9F4C-6045-A23F-377AF6313AD2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EBD32-406A-9D46-B3CE-7ED5C026EEA1}">
      <dgm:prSet phldrT="[Text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H4: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execution, user-involved execution will result in better overall task performance.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B45F48-16F0-7F41-8762-A89A0A54B145}" type="parTrans" cxnId="{A4327E8D-1856-8246-8056-5E114F83BEF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88F1A5-F877-384E-931E-9623F184E22F}" type="sibTrans" cxnId="{A4327E8D-1856-8246-8056-5E114F83BEF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E219F-6A13-1640-816C-BF688E53FEFB}" type="pres">
      <dgm:prSet presAssocID="{7D15E8D0-D6C9-A848-A84D-DB21914032EA}" presName="Name0" presStyleCnt="0">
        <dgm:presLayoutVars>
          <dgm:chMax val="7"/>
          <dgm:chPref val="7"/>
          <dgm:dir/>
        </dgm:presLayoutVars>
      </dgm:prSet>
      <dgm:spPr/>
    </dgm:pt>
    <dgm:pt modelId="{5899C92B-F8CE-DA4C-9C69-386960D3B76A}" type="pres">
      <dgm:prSet presAssocID="{7D15E8D0-D6C9-A848-A84D-DB21914032EA}" presName="Name1" presStyleCnt="0"/>
      <dgm:spPr/>
    </dgm:pt>
    <dgm:pt modelId="{3F51B838-DE40-BF47-AEFD-F451BA7871C2}" type="pres">
      <dgm:prSet presAssocID="{7D15E8D0-D6C9-A848-A84D-DB21914032EA}" presName="cycle" presStyleCnt="0"/>
      <dgm:spPr/>
    </dgm:pt>
    <dgm:pt modelId="{5C894D7A-3316-B841-B55F-B60AAD1B02BB}" type="pres">
      <dgm:prSet presAssocID="{7D15E8D0-D6C9-A848-A84D-DB21914032EA}" presName="srcNode" presStyleLbl="node1" presStyleIdx="0" presStyleCnt="4"/>
      <dgm:spPr/>
    </dgm:pt>
    <dgm:pt modelId="{485FCE69-0A0B-8846-B291-93290CEBC46E}" type="pres">
      <dgm:prSet presAssocID="{7D15E8D0-D6C9-A848-A84D-DB21914032EA}" presName="conn" presStyleLbl="parChTrans1D2" presStyleIdx="0" presStyleCnt="1" custLinFactNeighborX="1750"/>
      <dgm:spPr/>
    </dgm:pt>
    <dgm:pt modelId="{0E12203B-D760-8847-8E5A-47CD33EE3A21}" type="pres">
      <dgm:prSet presAssocID="{7D15E8D0-D6C9-A848-A84D-DB21914032EA}" presName="extraNode" presStyleLbl="node1" presStyleIdx="0" presStyleCnt="4"/>
      <dgm:spPr/>
    </dgm:pt>
    <dgm:pt modelId="{2AC5FD36-053D-3444-BD67-09673C2FDEB9}" type="pres">
      <dgm:prSet presAssocID="{7D15E8D0-D6C9-A848-A84D-DB21914032EA}" presName="dstNode" presStyleLbl="node1" presStyleIdx="0" presStyleCnt="4"/>
      <dgm:spPr/>
    </dgm:pt>
    <dgm:pt modelId="{6E03B04C-493E-1144-BE5B-CE6EB38CCD77}" type="pres">
      <dgm:prSet presAssocID="{F63DE866-4FE8-CA4E-8940-9E8A288DF993}" presName="text_1" presStyleLbl="node1" presStyleIdx="0" presStyleCnt="4">
        <dgm:presLayoutVars>
          <dgm:bulletEnabled val="1"/>
        </dgm:presLayoutVars>
      </dgm:prSet>
      <dgm:spPr/>
    </dgm:pt>
    <dgm:pt modelId="{A5BB99F0-A8EF-8949-9037-19FCD732549F}" type="pres">
      <dgm:prSet presAssocID="{F63DE866-4FE8-CA4E-8940-9E8A288DF993}" presName="accent_1" presStyleCnt="0"/>
      <dgm:spPr/>
    </dgm:pt>
    <dgm:pt modelId="{17E60D57-5113-1849-AC33-64B21E6248FE}" type="pres">
      <dgm:prSet presAssocID="{F63DE866-4FE8-CA4E-8940-9E8A288DF993}" presName="accentRepeatNode" presStyleLbl="solidFgAcc1" presStyleIdx="0" presStyleCnt="4"/>
      <dgm:spPr/>
    </dgm:pt>
    <dgm:pt modelId="{8B526338-DFF9-3048-9BF8-A304B13A0C09}" type="pres">
      <dgm:prSet presAssocID="{6CB6BB8C-5119-7546-B26B-FAED54A88EA1}" presName="text_2" presStyleLbl="node1" presStyleIdx="1" presStyleCnt="4">
        <dgm:presLayoutVars>
          <dgm:bulletEnabled val="1"/>
        </dgm:presLayoutVars>
      </dgm:prSet>
      <dgm:spPr/>
    </dgm:pt>
    <dgm:pt modelId="{9DB7B190-25AF-0B4E-928D-03F77384B4E1}" type="pres">
      <dgm:prSet presAssocID="{6CB6BB8C-5119-7546-B26B-FAED54A88EA1}" presName="accent_2" presStyleCnt="0"/>
      <dgm:spPr/>
    </dgm:pt>
    <dgm:pt modelId="{3E745183-D666-5345-BD20-456EDB28404A}" type="pres">
      <dgm:prSet presAssocID="{6CB6BB8C-5119-7546-B26B-FAED54A88EA1}" presName="accentRepeatNode" presStyleLbl="solidFgAcc1" presStyleIdx="1" presStyleCnt="4"/>
      <dgm:spPr/>
    </dgm:pt>
    <dgm:pt modelId="{4C499909-7CB9-5744-ADDB-96077F670CF2}" type="pres">
      <dgm:prSet presAssocID="{E0F2F0D9-F93D-614D-BF52-25B634E351C4}" presName="text_3" presStyleLbl="node1" presStyleIdx="2" presStyleCnt="4">
        <dgm:presLayoutVars>
          <dgm:bulletEnabled val="1"/>
        </dgm:presLayoutVars>
      </dgm:prSet>
      <dgm:spPr/>
    </dgm:pt>
    <dgm:pt modelId="{DE05A963-8B36-1B4A-A444-EB2B3F4015F9}" type="pres">
      <dgm:prSet presAssocID="{E0F2F0D9-F93D-614D-BF52-25B634E351C4}" presName="accent_3" presStyleCnt="0"/>
      <dgm:spPr/>
    </dgm:pt>
    <dgm:pt modelId="{B6544BC0-EAB2-9643-B110-0DCA7BAAC10B}" type="pres">
      <dgm:prSet presAssocID="{E0F2F0D9-F93D-614D-BF52-25B634E351C4}" presName="accentRepeatNode" presStyleLbl="solidFgAcc1" presStyleIdx="2" presStyleCnt="4"/>
      <dgm:spPr/>
    </dgm:pt>
    <dgm:pt modelId="{BC26FA04-2A3E-944A-BF68-FC3DDAF017D6}" type="pres">
      <dgm:prSet presAssocID="{BF0EBD32-406A-9D46-B3CE-7ED5C026EEA1}" presName="text_4" presStyleLbl="node1" presStyleIdx="3" presStyleCnt="4">
        <dgm:presLayoutVars>
          <dgm:bulletEnabled val="1"/>
        </dgm:presLayoutVars>
      </dgm:prSet>
      <dgm:spPr/>
    </dgm:pt>
    <dgm:pt modelId="{1D6AC8D9-1A39-7D4F-AA54-25E462460F88}" type="pres">
      <dgm:prSet presAssocID="{BF0EBD32-406A-9D46-B3CE-7ED5C026EEA1}" presName="accent_4" presStyleCnt="0"/>
      <dgm:spPr/>
    </dgm:pt>
    <dgm:pt modelId="{FA534DA2-B1B2-8344-B2C3-56A9EA179370}" type="pres">
      <dgm:prSet presAssocID="{BF0EBD32-406A-9D46-B3CE-7ED5C026EEA1}" presName="accentRepeatNode" presStyleLbl="solidFgAcc1" presStyleIdx="3" presStyleCnt="4"/>
      <dgm:spPr/>
    </dgm:pt>
  </dgm:ptLst>
  <dgm:cxnLst>
    <dgm:cxn modelId="{52298E11-3479-9840-AC8A-029B1E285984}" type="presOf" srcId="{474383F9-3CB1-7E4D-A0A3-6E3BBE4DA165}" destId="{485FCE69-0A0B-8846-B291-93290CEBC46E}" srcOrd="0" destOrd="0" presId="urn:microsoft.com/office/officeart/2008/layout/VerticalCurvedList"/>
    <dgm:cxn modelId="{E9473870-35B7-1B44-851A-F42D1A6E59D1}" type="presOf" srcId="{6CB6BB8C-5119-7546-B26B-FAED54A88EA1}" destId="{8B526338-DFF9-3048-9BF8-A304B13A0C09}" srcOrd="0" destOrd="0" presId="urn:microsoft.com/office/officeart/2008/layout/VerticalCurvedList"/>
    <dgm:cxn modelId="{A4327E8D-1856-8246-8056-5E114F83BEFE}" srcId="{7D15E8D0-D6C9-A848-A84D-DB21914032EA}" destId="{BF0EBD32-406A-9D46-B3CE-7ED5C026EEA1}" srcOrd="3" destOrd="0" parTransId="{75B45F48-16F0-7F41-8762-A89A0A54B145}" sibTransId="{9488F1A5-F877-384E-931E-9623F184E22F}"/>
    <dgm:cxn modelId="{5DC48EAD-F3B0-4E49-A18C-B13F2D98562C}" srcId="{7D15E8D0-D6C9-A848-A84D-DB21914032EA}" destId="{6CB6BB8C-5119-7546-B26B-FAED54A88EA1}" srcOrd="1" destOrd="0" parTransId="{353F0AF6-5BF0-6F4B-9613-24FA2B34EE46}" sibTransId="{15548663-B145-B84C-8BB0-8E5216AE9D8A}"/>
    <dgm:cxn modelId="{3BBF17B4-3980-144C-9F7D-CA909F8E7F45}" type="presOf" srcId="{BF0EBD32-406A-9D46-B3CE-7ED5C026EEA1}" destId="{BC26FA04-2A3E-944A-BF68-FC3DDAF017D6}" srcOrd="0" destOrd="0" presId="urn:microsoft.com/office/officeart/2008/layout/VerticalCurvedList"/>
    <dgm:cxn modelId="{7E37E2B4-B05D-6741-9A2D-3C81DE5ACABA}" type="presOf" srcId="{F63DE866-4FE8-CA4E-8940-9E8A288DF993}" destId="{6E03B04C-493E-1144-BE5B-CE6EB38CCD77}" srcOrd="0" destOrd="0" presId="urn:microsoft.com/office/officeart/2008/layout/VerticalCurvedList"/>
    <dgm:cxn modelId="{D46AB3BF-9F4C-6045-A23F-377AF6313AD2}" srcId="{7D15E8D0-D6C9-A848-A84D-DB21914032EA}" destId="{E0F2F0D9-F93D-614D-BF52-25B634E351C4}" srcOrd="2" destOrd="0" parTransId="{6814CA37-677F-214B-A365-AFCE3A5812A8}" sibTransId="{039B4521-E711-AC4E-90B4-AC679BB29733}"/>
    <dgm:cxn modelId="{0DA71CC4-9F59-A74A-9707-DEB9AC2E59E4}" srcId="{7D15E8D0-D6C9-A848-A84D-DB21914032EA}" destId="{F63DE866-4FE8-CA4E-8940-9E8A288DF993}" srcOrd="0" destOrd="0" parTransId="{5509F533-54E0-B74C-BB95-72E9DADE3424}" sibTransId="{474383F9-3CB1-7E4D-A0A3-6E3BBE4DA165}"/>
    <dgm:cxn modelId="{92404AE2-4751-0748-A0A6-7A0568ED1FA1}" type="presOf" srcId="{E0F2F0D9-F93D-614D-BF52-25B634E351C4}" destId="{4C499909-7CB9-5744-ADDB-96077F670CF2}" srcOrd="0" destOrd="0" presId="urn:microsoft.com/office/officeart/2008/layout/VerticalCurvedList"/>
    <dgm:cxn modelId="{58D145F5-432B-7342-B68F-DF855ADD2F5D}" type="presOf" srcId="{7D15E8D0-D6C9-A848-A84D-DB21914032EA}" destId="{FC7E219F-6A13-1640-816C-BF688E53FEFB}" srcOrd="0" destOrd="0" presId="urn:microsoft.com/office/officeart/2008/layout/VerticalCurvedList"/>
    <dgm:cxn modelId="{38512887-4EBC-524C-9E17-9ECACCBB894E}" type="presParOf" srcId="{FC7E219F-6A13-1640-816C-BF688E53FEFB}" destId="{5899C92B-F8CE-DA4C-9C69-386960D3B76A}" srcOrd="0" destOrd="0" presId="urn:microsoft.com/office/officeart/2008/layout/VerticalCurvedList"/>
    <dgm:cxn modelId="{CF0A7613-914D-2C4A-A174-C949782A2482}" type="presParOf" srcId="{5899C92B-F8CE-DA4C-9C69-386960D3B76A}" destId="{3F51B838-DE40-BF47-AEFD-F451BA7871C2}" srcOrd="0" destOrd="0" presId="urn:microsoft.com/office/officeart/2008/layout/VerticalCurvedList"/>
    <dgm:cxn modelId="{38FC48DC-9CE7-A04A-A82F-B31DEA8F9DC7}" type="presParOf" srcId="{3F51B838-DE40-BF47-AEFD-F451BA7871C2}" destId="{5C894D7A-3316-B841-B55F-B60AAD1B02BB}" srcOrd="0" destOrd="0" presId="urn:microsoft.com/office/officeart/2008/layout/VerticalCurvedList"/>
    <dgm:cxn modelId="{5F87D586-5555-164A-B554-6D18E3BEF7E4}" type="presParOf" srcId="{3F51B838-DE40-BF47-AEFD-F451BA7871C2}" destId="{485FCE69-0A0B-8846-B291-93290CEBC46E}" srcOrd="1" destOrd="0" presId="urn:microsoft.com/office/officeart/2008/layout/VerticalCurvedList"/>
    <dgm:cxn modelId="{5E0EF088-DAF2-4C4D-81CD-F4CA7911165B}" type="presParOf" srcId="{3F51B838-DE40-BF47-AEFD-F451BA7871C2}" destId="{0E12203B-D760-8847-8E5A-47CD33EE3A21}" srcOrd="2" destOrd="0" presId="urn:microsoft.com/office/officeart/2008/layout/VerticalCurvedList"/>
    <dgm:cxn modelId="{573E835F-EE7B-D54D-AE5B-CB7C2F944EB0}" type="presParOf" srcId="{3F51B838-DE40-BF47-AEFD-F451BA7871C2}" destId="{2AC5FD36-053D-3444-BD67-09673C2FDEB9}" srcOrd="3" destOrd="0" presId="urn:microsoft.com/office/officeart/2008/layout/VerticalCurvedList"/>
    <dgm:cxn modelId="{F6328F8E-60E8-1D48-A613-16CDA5D43D0E}" type="presParOf" srcId="{5899C92B-F8CE-DA4C-9C69-386960D3B76A}" destId="{6E03B04C-493E-1144-BE5B-CE6EB38CCD77}" srcOrd="1" destOrd="0" presId="urn:microsoft.com/office/officeart/2008/layout/VerticalCurvedList"/>
    <dgm:cxn modelId="{D7C0EFF4-690B-E047-B9FA-69A4158CAED3}" type="presParOf" srcId="{5899C92B-F8CE-DA4C-9C69-386960D3B76A}" destId="{A5BB99F0-A8EF-8949-9037-19FCD732549F}" srcOrd="2" destOrd="0" presId="urn:microsoft.com/office/officeart/2008/layout/VerticalCurvedList"/>
    <dgm:cxn modelId="{A693FDA7-7D46-1F41-8796-9C0AD4A0A608}" type="presParOf" srcId="{A5BB99F0-A8EF-8949-9037-19FCD732549F}" destId="{17E60D57-5113-1849-AC33-64B21E6248FE}" srcOrd="0" destOrd="0" presId="urn:microsoft.com/office/officeart/2008/layout/VerticalCurvedList"/>
    <dgm:cxn modelId="{AC93A19F-490B-2A44-8AB2-50CFE63C40FE}" type="presParOf" srcId="{5899C92B-F8CE-DA4C-9C69-386960D3B76A}" destId="{8B526338-DFF9-3048-9BF8-A304B13A0C09}" srcOrd="3" destOrd="0" presId="urn:microsoft.com/office/officeart/2008/layout/VerticalCurvedList"/>
    <dgm:cxn modelId="{C0B71788-FF89-E647-B61B-8C1379B9F7DA}" type="presParOf" srcId="{5899C92B-F8CE-DA4C-9C69-386960D3B76A}" destId="{9DB7B190-25AF-0B4E-928D-03F77384B4E1}" srcOrd="4" destOrd="0" presId="urn:microsoft.com/office/officeart/2008/layout/VerticalCurvedList"/>
    <dgm:cxn modelId="{89699AD7-F23C-9648-99CF-EC26F694ED7C}" type="presParOf" srcId="{9DB7B190-25AF-0B4E-928D-03F77384B4E1}" destId="{3E745183-D666-5345-BD20-456EDB28404A}" srcOrd="0" destOrd="0" presId="urn:microsoft.com/office/officeart/2008/layout/VerticalCurvedList"/>
    <dgm:cxn modelId="{972BBF32-CEDB-9B41-97CA-7203E9052803}" type="presParOf" srcId="{5899C92B-F8CE-DA4C-9C69-386960D3B76A}" destId="{4C499909-7CB9-5744-ADDB-96077F670CF2}" srcOrd="5" destOrd="0" presId="urn:microsoft.com/office/officeart/2008/layout/VerticalCurvedList"/>
    <dgm:cxn modelId="{554264A0-5B63-2C42-BDC9-CFBCF9F9044C}" type="presParOf" srcId="{5899C92B-F8CE-DA4C-9C69-386960D3B76A}" destId="{DE05A963-8B36-1B4A-A444-EB2B3F4015F9}" srcOrd="6" destOrd="0" presId="urn:microsoft.com/office/officeart/2008/layout/VerticalCurvedList"/>
    <dgm:cxn modelId="{4FB05F8F-2DFF-C343-A669-7062344A793D}" type="presParOf" srcId="{DE05A963-8B36-1B4A-A444-EB2B3F4015F9}" destId="{B6544BC0-EAB2-9643-B110-0DCA7BAAC10B}" srcOrd="0" destOrd="0" presId="urn:microsoft.com/office/officeart/2008/layout/VerticalCurvedList"/>
    <dgm:cxn modelId="{7B864FDD-496A-5B41-B95C-8E972E498921}" type="presParOf" srcId="{5899C92B-F8CE-DA4C-9C69-386960D3B76A}" destId="{BC26FA04-2A3E-944A-BF68-FC3DDAF017D6}" srcOrd="7" destOrd="0" presId="urn:microsoft.com/office/officeart/2008/layout/VerticalCurvedList"/>
    <dgm:cxn modelId="{31562FBB-09F2-D046-9D55-018F97D58669}" type="presParOf" srcId="{5899C92B-F8CE-DA4C-9C69-386960D3B76A}" destId="{1D6AC8D9-1A39-7D4F-AA54-25E462460F88}" srcOrd="8" destOrd="0" presId="urn:microsoft.com/office/officeart/2008/layout/VerticalCurvedList"/>
    <dgm:cxn modelId="{3946EE04-EEDA-724D-AF0F-F217A641C3F9}" type="presParOf" srcId="{1D6AC8D9-1A39-7D4F-AA54-25E462460F88}" destId="{FA534DA2-B1B2-8344-B2C3-56A9EA1793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FCE69-0A0B-8846-B291-93290CEBC46E}">
      <dsp:nvSpPr>
        <dsp:cNvPr id="0" name=""/>
        <dsp:cNvSpPr/>
      </dsp:nvSpPr>
      <dsp:spPr>
        <a:xfrm>
          <a:off x="-4715772" y="-738130"/>
          <a:ext cx="5736324" cy="5736324"/>
        </a:xfrm>
        <a:prstGeom prst="blockArc">
          <a:avLst>
            <a:gd name="adj1" fmla="val 18900000"/>
            <a:gd name="adj2" fmla="val 2700000"/>
            <a:gd name="adj3" fmla="val 377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3B04C-493E-1144-BE5B-CE6EB38CCD77}">
      <dsp:nvSpPr>
        <dsp:cNvPr id="0" name=""/>
        <dsp:cNvSpPr/>
      </dsp:nvSpPr>
      <dsp:spPr>
        <a:xfrm>
          <a:off x="481892" y="327513"/>
          <a:ext cx="6679623" cy="6553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19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H1:</a:t>
          </a:r>
          <a:r>
            <a:rPr lang="zh-CN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planning, user-involved planning will result in a higher calibrated trust in the plan.</a:t>
          </a:r>
          <a:endParaRPr lang="en-GB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892" y="327513"/>
        <a:ext cx="6679623" cy="655368"/>
      </dsp:txXfrm>
    </dsp:sp>
    <dsp:sp modelId="{17E60D57-5113-1849-AC33-64B21E6248FE}">
      <dsp:nvSpPr>
        <dsp:cNvPr id="0" name=""/>
        <dsp:cNvSpPr/>
      </dsp:nvSpPr>
      <dsp:spPr>
        <a:xfrm>
          <a:off x="72287" y="245592"/>
          <a:ext cx="819210" cy="819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26338-DFF9-3048-9BF8-A304B13A0C09}">
      <dsp:nvSpPr>
        <dsp:cNvPr id="0" name=""/>
        <dsp:cNvSpPr/>
      </dsp:nvSpPr>
      <dsp:spPr>
        <a:xfrm>
          <a:off x="857630" y="1310736"/>
          <a:ext cx="6303885" cy="655368"/>
        </a:xfrm>
        <a:prstGeom prst="rect">
          <a:avLst/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19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H2:</a:t>
          </a:r>
          <a:r>
            <a:rPr lang="zh-CN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planning, user-involved planning will result in better overall task performance.</a:t>
          </a:r>
          <a:endParaRPr lang="en-GB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7630" y="1310736"/>
        <a:ext cx="6303885" cy="655368"/>
      </dsp:txXfrm>
    </dsp:sp>
    <dsp:sp modelId="{3E745183-D666-5345-BD20-456EDB28404A}">
      <dsp:nvSpPr>
        <dsp:cNvPr id="0" name=""/>
        <dsp:cNvSpPr/>
      </dsp:nvSpPr>
      <dsp:spPr>
        <a:xfrm>
          <a:off x="448025" y="1228815"/>
          <a:ext cx="819210" cy="819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327773"/>
              <a:satOff val="28205"/>
              <a:lumOff val="2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99909-7CB9-5744-ADDB-96077F670CF2}">
      <dsp:nvSpPr>
        <dsp:cNvPr id="0" name=""/>
        <dsp:cNvSpPr/>
      </dsp:nvSpPr>
      <dsp:spPr>
        <a:xfrm>
          <a:off x="857630" y="2293958"/>
          <a:ext cx="6303885" cy="655368"/>
        </a:xfrm>
        <a:prstGeom prst="rect">
          <a:avLst/>
        </a:prstGeom>
        <a:solidFill>
          <a:schemeClr val="accent3">
            <a:hueOff val="-6655546"/>
            <a:satOff val="56410"/>
            <a:lumOff val="5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19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H3:</a:t>
          </a:r>
          <a:r>
            <a:rPr lang="zh-CN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execution, user-involved execution will result in a higher calibrated trust in execution outcome.</a:t>
          </a:r>
          <a:endParaRPr lang="en-GB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7630" y="2293958"/>
        <a:ext cx="6303885" cy="655368"/>
      </dsp:txXfrm>
    </dsp:sp>
    <dsp:sp modelId="{B6544BC0-EAB2-9643-B110-0DCA7BAAC10B}">
      <dsp:nvSpPr>
        <dsp:cNvPr id="0" name=""/>
        <dsp:cNvSpPr/>
      </dsp:nvSpPr>
      <dsp:spPr>
        <a:xfrm>
          <a:off x="448025" y="2212037"/>
          <a:ext cx="819210" cy="819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655546"/>
              <a:satOff val="56410"/>
              <a:lumOff val="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FA04-2A3E-944A-BF68-FC3DDAF017D6}">
      <dsp:nvSpPr>
        <dsp:cNvPr id="0" name=""/>
        <dsp:cNvSpPr/>
      </dsp:nvSpPr>
      <dsp:spPr>
        <a:xfrm>
          <a:off x="481892" y="3277181"/>
          <a:ext cx="6679623" cy="655368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19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H4:</a:t>
          </a:r>
          <a:r>
            <a:rPr lang="zh-CN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to automatic execution, user-involved execution will result in better overall task performance.</a:t>
          </a:r>
          <a:endParaRPr lang="en-GB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892" y="3277181"/>
        <a:ext cx="6679623" cy="655368"/>
      </dsp:txXfrm>
    </dsp:sp>
    <dsp:sp modelId="{FA534DA2-B1B2-8344-B2C3-56A9EA179370}">
      <dsp:nvSpPr>
        <dsp:cNvPr id="0" name=""/>
        <dsp:cNvSpPr/>
      </dsp:nvSpPr>
      <dsp:spPr>
        <a:xfrm>
          <a:off x="72287" y="3195260"/>
          <a:ext cx="819210" cy="819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F788-A6EE-4849-8956-73B26ACD2460}" type="datetimeFigureOut">
              <a:rPr lang="en-NL" smtClean="0"/>
              <a:t>12/03/2025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50EA9-F553-9A44-862D-4F7B5B1A19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27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</a:t>
            </a:r>
            <a:r>
              <a:rPr lang="zh-CN" altLang="en-US" dirty="0"/>
              <a:t> </a:t>
            </a:r>
            <a:r>
              <a:rPr lang="en-US" altLang="zh-CN" dirty="0"/>
              <a:t>everyone!</a:t>
            </a:r>
            <a:r>
              <a:rPr lang="zh-CN" altLang="en-US" dirty="0"/>
              <a:t> </a:t>
            </a:r>
            <a:endParaRPr lang="nl-NL" altLang="zh-CN" dirty="0"/>
          </a:p>
          <a:p>
            <a:r>
              <a:rPr lang="en-US" altLang="zh-CN" dirty="0"/>
              <a:t>Today,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NL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assistant.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734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79636-3EA8-CBFF-E52F-BD2415409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6BD2D1-5209-B9B7-88DB-0CA776AB2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A068A-4E72-6391-7B84-F9D7533CB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execution stage, the LLM agent executes the outcome of the planning stage in a step-by-step manner. </a:t>
            </a:r>
          </a:p>
          <a:p>
            <a:r>
              <a:rPr lang="en-GB" dirty="0"/>
              <a:t>In each step, the LLM agent translates a single step of the plan into one action, which is implemented with an API call in the backend. </a:t>
            </a:r>
          </a:p>
          <a:p>
            <a:r>
              <a:rPr lang="en-US" altLang="zh-CN" dirty="0"/>
              <a:t>Here,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login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execute.</a:t>
            </a:r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approved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F9467-16DB-7C18-2BA3-F7595DF65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677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87F9-24C3-A279-EB41-AD8CFC11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FDC56-02B2-8AC6-F014-AC35171EE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026D4-ADFF-2A06-9977-101BAD78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mismatch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description.</a:t>
            </a:r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involve.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‘buy</a:t>
            </a:r>
            <a:r>
              <a:rPr lang="zh-CN" altLang="en-US" dirty="0"/>
              <a:t> </a:t>
            </a:r>
            <a:r>
              <a:rPr lang="en-US" altLang="zh-CN" dirty="0" err="1"/>
              <a:t>currecy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sell</a:t>
            </a:r>
            <a:r>
              <a:rPr lang="zh-CN" altLang="en-US" dirty="0"/>
              <a:t> </a:t>
            </a:r>
            <a:r>
              <a:rPr lang="en-US" altLang="zh-CN" dirty="0" err="1"/>
              <a:t>currecy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chooses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involve.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manually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execute.</a:t>
            </a:r>
          </a:p>
          <a:p>
            <a:r>
              <a:rPr lang="en-US" altLang="zh-CN" dirty="0"/>
              <a:t>They’re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‘specify</a:t>
            </a:r>
            <a:r>
              <a:rPr lang="zh-CN" altLang="en-US" dirty="0"/>
              <a:t> </a:t>
            </a:r>
            <a:r>
              <a:rPr lang="en-US" altLang="zh-CN" dirty="0"/>
              <a:t>action’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interface.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proceed,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action.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758EB-3DDA-60D1-111F-5BAC47035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887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2B9DB-FEC2-14B4-3780-A403B834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1A12B-727E-3CB9-D619-A975158C7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9A6A0-29FB-C758-12F5-02901439D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executed,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obtained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actions.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evidence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outcomes.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CFAE-3A45-E100-6CDA-DE9626CAC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09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1CD6-BAD7-5691-665B-D1FE0B6E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BA23E-0010-75C5-8A55-2CF24C6FC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96C24-39ED-8FAF-2029-4FE67CFB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factorial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considers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stage.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user-involved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factor.</a:t>
            </a:r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mentioned</a:t>
            </a:r>
            <a:r>
              <a:rPr lang="zh-CN" altLang="en-US" dirty="0"/>
              <a:t> </a:t>
            </a:r>
            <a:r>
              <a:rPr lang="en-US" altLang="zh-CN" dirty="0"/>
              <a:t>earlier,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imperfect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actions.</a:t>
            </a:r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calibrate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contribute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hypothesis,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beneficial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calibrated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7D87A-297A-7544-B484-51849B54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989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B622-DD92-19DC-A6BD-D253E157F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4C6F2-3E7C-F9CE-84F2-C02833FDA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D56660-0135-19B9-D89C-B07AFF483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how LLM agents can serve as daily assistants, we adopted tasks from a planning dataset designed for LLM agents — </a:t>
            </a:r>
            <a:r>
              <a:rPr lang="en-GB" dirty="0" err="1"/>
              <a:t>UltraTool</a:t>
            </a:r>
            <a:r>
              <a:rPr lang="en-US" altLang="zh-CN" dirty="0"/>
              <a:t>.</a:t>
            </a:r>
            <a:endParaRPr lang="en-GB" dirty="0"/>
          </a:p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obtained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concerning</a:t>
            </a:r>
            <a:r>
              <a:rPr lang="zh-CN" altLang="en-US" dirty="0"/>
              <a:t> </a:t>
            </a:r>
            <a:r>
              <a:rPr lang="en-US" altLang="zh-CN" dirty="0"/>
              <a:t>perceived</a:t>
            </a:r>
            <a:r>
              <a:rPr lang="zh-CN" altLang="en-US" dirty="0"/>
              <a:t> </a:t>
            </a:r>
            <a:r>
              <a:rPr lang="en-US" altLang="zh-CN" dirty="0"/>
              <a:t>risk,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correctness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plans.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cover</a:t>
            </a:r>
            <a:r>
              <a:rPr lang="zh-CN" altLang="en-US" dirty="0"/>
              <a:t> </a:t>
            </a:r>
            <a:r>
              <a:rPr lang="en-GB" dirty="0"/>
              <a:t>daily scenarios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en-GB" dirty="0"/>
              <a:t> credit card payment, currency transaction, alarm setting, flight ticket booking, </a:t>
            </a:r>
            <a:r>
              <a:rPr lang="en-US" altLang="zh-CN" dirty="0"/>
              <a:t>trip</a:t>
            </a:r>
            <a:r>
              <a:rPr lang="en-GB" dirty="0"/>
              <a:t> planning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GB" dirty="0"/>
              <a:t>repair service appointments.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EA51-3769-117A-21E7-8947380B1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6941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illustrates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procedure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asked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informed</a:t>
            </a:r>
            <a:r>
              <a:rPr lang="zh-CN" altLang="en-US" dirty="0"/>
              <a:t> </a:t>
            </a:r>
            <a:r>
              <a:rPr lang="en-US" altLang="zh-CN" dirty="0"/>
              <a:t>consent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study’s</a:t>
            </a:r>
            <a:r>
              <a:rPr lang="zh-CN" altLang="en-US" dirty="0"/>
              <a:t> </a:t>
            </a:r>
            <a:r>
              <a:rPr lang="en-US" altLang="zh-CN" dirty="0"/>
              <a:t>purpose.</a:t>
            </a:r>
            <a:endParaRPr lang="en-GB" dirty="0"/>
          </a:p>
          <a:p>
            <a:r>
              <a:rPr lang="en-GB" dirty="0"/>
              <a:t>Next, </a:t>
            </a:r>
            <a:r>
              <a:rPr lang="en-US" altLang="zh-CN" dirty="0"/>
              <a:t>they</a:t>
            </a:r>
            <a:r>
              <a:rPr lang="en-GB" dirty="0"/>
              <a:t> were asked to complete a pre-task questionnaire to measure their expertise in LLM</a:t>
            </a:r>
            <a:r>
              <a:rPr lang="en-US" altLang="zh-CN" dirty="0"/>
              <a:t>s</a:t>
            </a:r>
            <a:r>
              <a:rPr lang="en-GB" dirty="0"/>
              <a:t> and automatic assistants.</a:t>
            </a:r>
          </a:p>
          <a:p>
            <a:r>
              <a:rPr lang="en-GB" dirty="0"/>
              <a:t>With an onboarding tutorial, we showcased the necessary interactions that participants were expected to perform in the planning and execution stages.</a:t>
            </a:r>
          </a:p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plan-then-execute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agent.</a:t>
            </a:r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</a:p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trust-in-automation</a:t>
            </a:r>
            <a:r>
              <a:rPr lang="zh-CN" altLang="en-US" dirty="0"/>
              <a:t> </a:t>
            </a:r>
            <a:r>
              <a:rPr lang="en-US" altLang="zh-CN" dirty="0"/>
              <a:t>questionnaire,</a:t>
            </a:r>
            <a:r>
              <a:rPr lang="zh-CN" altLang="en-US" dirty="0"/>
              <a:t> </a:t>
            </a:r>
            <a:r>
              <a:rPr lang="en-US" altLang="zh-CN" dirty="0"/>
              <a:t>NASA-TLX</a:t>
            </a:r>
            <a:r>
              <a:rPr lang="zh-CN" altLang="en-US" dirty="0"/>
              <a:t> </a:t>
            </a:r>
            <a:r>
              <a:rPr lang="en-US" altLang="zh-CN" dirty="0"/>
              <a:t>questionnaire,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gather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trust,</a:t>
            </a:r>
            <a:r>
              <a:rPr lang="zh-CN" altLang="en-US" dirty="0"/>
              <a:t> </a:t>
            </a:r>
            <a:r>
              <a:rPr lang="en-US" altLang="zh-CN" dirty="0"/>
              <a:t>cognitive</a:t>
            </a:r>
            <a:r>
              <a:rPr lang="zh-CN" altLang="en-US" dirty="0"/>
              <a:t> </a:t>
            </a:r>
            <a:r>
              <a:rPr lang="en-US" altLang="zh-CN" dirty="0"/>
              <a:t>load,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opinion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4769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9221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analyzed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calibrated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in task-4, we found user involvement in planning will have a negative impact on</a:t>
            </a:r>
            <a:r>
              <a:rPr lang="zh-CN" altLang="en-US" dirty="0"/>
              <a:t> </a:t>
            </a:r>
            <a:r>
              <a:rPr lang="en-GB" dirty="0"/>
              <a:t>calibrated trust in planning.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H1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H3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supported.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We noticed that the calibrated trust in planning is quite low in the high-risk tasks where all initial plans are imperfect. </a:t>
            </a:r>
          </a:p>
          <a:p>
            <a:r>
              <a:rPr lang="en-GB" dirty="0"/>
              <a:t>This indicates that many users across all conditions consider the generated plan trustworthy.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6076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53F4D-D5DF-1B96-3084-EFE93D53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1706A-C105-5F10-76DC-0808AAE5C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4AA24-A538-E728-E4A8-5CA474712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analyzed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</a:p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stage,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user-involved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user-involved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task-6</a:t>
            </a:r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four.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FFA9-BE56-B06D-92E7-2BBE02520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856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E4CBB-4BEB-A9CA-001E-4B71532F2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7F8D2-FC62-521D-7C96-2B115830D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C872-A0C1-8C0C-AFC8-AD33C595B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failures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tasks,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analyzed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types.</a:t>
            </a:r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quality.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substantially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poor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quality,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extremely</a:t>
            </a:r>
            <a:r>
              <a:rPr lang="zh-CN" altLang="en-US" dirty="0"/>
              <a:t> </a:t>
            </a:r>
            <a:r>
              <a:rPr lang="en-US" altLang="zh-CN" dirty="0"/>
              <a:t>low.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C3B3-D4E4-27B4-5D8A-F4EA4AC58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20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479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confidence,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stages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confidence.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observe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cognitive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4795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summarize,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imperfect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</a:p>
          <a:p>
            <a:endParaRPr lang="en-US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hurt</a:t>
            </a:r>
            <a:r>
              <a:rPr lang="zh-CN" altLang="en-US" dirty="0"/>
              <a:t> </a:t>
            </a:r>
            <a:r>
              <a:rPr lang="en-US" altLang="zh-CN" dirty="0"/>
              <a:t>high-quality</a:t>
            </a:r>
            <a:r>
              <a:rPr lang="zh-CN" altLang="en-US" dirty="0"/>
              <a:t> </a:t>
            </a:r>
            <a:r>
              <a:rPr lang="en-US" altLang="zh-CN" dirty="0"/>
              <a:t>plans.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fails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calibrate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trust.</a:t>
            </a:r>
          </a:p>
          <a:p>
            <a:r>
              <a:rPr lang="en-US" altLang="zh-CN" dirty="0"/>
              <a:t>Furthermore,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cognitive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negatively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</a:p>
          <a:p>
            <a:endParaRPr lang="en-US" altLang="zh-CN" dirty="0"/>
          </a:p>
          <a:p>
            <a:r>
              <a:rPr lang="en-US" altLang="zh-CN" dirty="0"/>
              <a:t>Besides</a:t>
            </a:r>
            <a:r>
              <a:rPr lang="zh-CN" altLang="en-US" dirty="0"/>
              <a:t> </a:t>
            </a:r>
            <a:r>
              <a:rPr lang="en-US" altLang="zh-CN" dirty="0"/>
              <a:t>them,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expertise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miscalibrated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Meanwhile,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hinders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2246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findings,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implications.</a:t>
            </a:r>
          </a:p>
          <a:p>
            <a:endParaRPr lang="en-US" altLang="zh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outcomes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undesirable.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lastly,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convincingly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64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listening!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you’re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conversational</a:t>
            </a:r>
            <a:r>
              <a:rPr lang="zh-CN" altLang="en-US" dirty="0"/>
              <a:t> </a:t>
            </a:r>
            <a:r>
              <a:rPr lang="en-US" altLang="zh-CN" dirty="0"/>
              <a:t>XAI</a:t>
            </a:r>
            <a:r>
              <a:rPr lang="zh-CN" altLang="en-US" dirty="0"/>
              <a:t> </a:t>
            </a:r>
            <a:r>
              <a:rPr lang="en-US" altLang="zh-CN" dirty="0"/>
              <a:t>interface,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IUI.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339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90E3-1F73-F1E9-0DED-B37652AB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60C9D-BC61-D3A9-A492-CE8D655CA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C207F2-13C9-DF78-6235-572A0F6EB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the explosion in popularity of ChatGPT, LLMs have continuously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life.</a:t>
            </a:r>
          </a:p>
          <a:p>
            <a:endParaRPr lang="en-US" altLang="zh-CN" dirty="0"/>
          </a:p>
          <a:p>
            <a:r>
              <a:rPr lang="en-GB" dirty="0"/>
              <a:t>Equipped with external tools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dirty="0"/>
              <a:t>LLM agents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GB" dirty="0"/>
              <a:t>increasing </a:t>
            </a:r>
            <a:r>
              <a:rPr lang="en-GB" dirty="0" err="1"/>
              <a:t>capabilit</a:t>
            </a:r>
            <a:r>
              <a:rPr lang="en-US" altLang="zh-CN" dirty="0" err="1"/>
              <a:t>ies</a:t>
            </a:r>
            <a:r>
              <a:rPr lang="en-GB" dirty="0"/>
              <a:t> to assist humans in their daily work.</a:t>
            </a:r>
          </a:p>
          <a:p>
            <a:endParaRPr lang="en-GB" dirty="0"/>
          </a:p>
          <a:p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2024,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developing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production.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51F9-0573-16C2-06E0-7759DD0FD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02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plan-then-execute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agents.</a:t>
            </a:r>
          </a:p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plan-then-execute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works.</a:t>
            </a:r>
          </a:p>
          <a:p>
            <a:endParaRPr lang="en-US" altLang="zh-CN" dirty="0"/>
          </a:p>
          <a:p>
            <a:r>
              <a:rPr lang="en-GB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request,</a:t>
            </a:r>
            <a:r>
              <a:rPr lang="en-GB" dirty="0"/>
              <a:t> the LLM agent generates a step-wise plan formulated with a hierarchical structure. </a:t>
            </a:r>
          </a:p>
          <a:p>
            <a:endParaRPr lang="en-GB" dirty="0"/>
          </a:p>
          <a:p>
            <a:r>
              <a:rPr lang="en-GB" dirty="0"/>
              <a:t>Then, the LLM agent executes the generated plan by transforming it into a sequence of actions. </a:t>
            </a:r>
          </a:p>
          <a:p>
            <a:endParaRPr lang="en-GB" dirty="0"/>
          </a:p>
          <a:p>
            <a:r>
              <a:rPr lang="en-GB" dirty="0"/>
              <a:t>The benefits of such a plan</a:t>
            </a:r>
            <a:r>
              <a:rPr lang="en-US" altLang="zh-CN" dirty="0"/>
              <a:t>-</a:t>
            </a:r>
            <a:r>
              <a:rPr lang="en-GB" dirty="0"/>
              <a:t>then-execute framing are three-fold:</a:t>
            </a:r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GB" dirty="0"/>
              <a:t>Compared to a dynamic process where planning and execution are bound closely, separating planning and execution into two stages provides more task clarity to the users</a:t>
            </a:r>
            <a:r>
              <a:rPr lang="en-US" altLang="zh-CN" dirty="0"/>
              <a:t>.</a:t>
            </a:r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at the beginning of the task, users can develop a global understanding of how the LLM agents will execute the task.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/>
              <a:t>Planning and execution are representative abstractions of how LLM agents work. </a:t>
            </a:r>
          </a:p>
          <a:p>
            <a:r>
              <a:rPr lang="en-GB" dirty="0"/>
              <a:t>The findings of such an empirical study can be generalized to human-AI collaboration with other kinds of LLM agents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764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AE029-5170-B6DE-6AA1-D45047CC1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9A203-0C66-9962-7371-C69FE1C70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104D0-6C2E-2F28-157A-B8F1CB23F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Compared to existing deep learning and LLM-based methods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dirty="0"/>
              <a:t>LLM agents provide more flexibility in task solving and user interaction, which makes them suitable for daily assistance.</a:t>
            </a:r>
          </a:p>
          <a:p>
            <a:r>
              <a:rPr lang="en-GB" dirty="0"/>
              <a:t>This is primarily due to three reasons.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step-wise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request,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understood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humans.</a:t>
            </a:r>
          </a:p>
          <a:p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toolkits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Instead,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follows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reduced</a:t>
            </a:r>
            <a:r>
              <a:rPr lang="zh-CN" altLang="en-US" dirty="0"/>
              <a:t> </a:t>
            </a:r>
            <a:r>
              <a:rPr lang="en-US" altLang="zh-CN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efforts.</a:t>
            </a:r>
          </a:p>
          <a:p>
            <a:r>
              <a:rPr lang="en-GB" dirty="0"/>
              <a:t>For example, LLM agents can complete time-consuming jobs like information seeking and information filtering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en-GB" dirty="0"/>
              <a:t> </a:t>
            </a:r>
            <a:r>
              <a:rPr lang="en-US" altLang="zh-CN" dirty="0"/>
              <a:t>booking</a:t>
            </a:r>
            <a:r>
              <a:rPr lang="en-GB" dirty="0"/>
              <a:t> a flight </a:t>
            </a:r>
            <a:r>
              <a:rPr lang="en-US" altLang="zh-CN" dirty="0"/>
              <a:t>ticket,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time-consuming.</a:t>
            </a:r>
            <a:endParaRPr lang="en-GB" dirty="0"/>
          </a:p>
          <a:p>
            <a:r>
              <a:rPr lang="en-US" altLang="zh-CN" dirty="0"/>
              <a:t>Third,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outcomes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sequences,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facilitated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delegation.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4498-82D6-EA46-37F9-FB4371F8A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447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59F85-96DD-FEE1-3AF1-EF4761C6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D0393-EF09-AC89-D105-A24F7A96C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2872B-3E5C-CE5C-9687-E1BF9B1A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Existing</a:t>
            </a:r>
            <a:r>
              <a:rPr lang="en-GB" dirty="0"/>
              <a:t> work on automated task completion has revealed that LLM agents can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GB" dirty="0"/>
              <a:t>complex tasks like playing games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GB" dirty="0"/>
              <a:t>answering complex questions</a:t>
            </a:r>
            <a:r>
              <a:rPr lang="en-US" altLang="zh-CN" dirty="0"/>
              <a:t>.</a:t>
            </a:r>
            <a:endParaRPr lang="en-GB" dirty="0"/>
          </a:p>
          <a:p>
            <a:r>
              <a:rPr lang="en-GB" dirty="0"/>
              <a:t>However, such agents are still far from perfect.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GB" dirty="0"/>
              <a:t>much uncertainty in automating LLM agents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concerns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reliability.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00DC-2BD0-9867-8080-141919669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227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F39C-9366-1844-ADB9-46DCD094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07B72-C51E-7FEB-BEB3-CAA9C28A4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8F861-9F25-7653-BD75-82614C134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focus,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figured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challenges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agents.</a:t>
            </a:r>
          </a:p>
          <a:p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en-GB" dirty="0"/>
              <a:t>, planning experts found that “LLMs’ ability to generate executable plans autonomously is rather limited”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Meanwhile,</a:t>
            </a:r>
            <a:r>
              <a:rPr lang="zh-CN" altLang="en-US" dirty="0"/>
              <a:t> </a:t>
            </a:r>
            <a:r>
              <a:rPr lang="en-GB" dirty="0"/>
              <a:t>there is much uncertainty in automating LLM agents for tasks with high risks attached. </a:t>
            </a:r>
          </a:p>
          <a:p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scenarios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unintended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unexpected</a:t>
            </a:r>
            <a:r>
              <a:rPr lang="zh-CN" altLang="en-US" dirty="0"/>
              <a:t> </a:t>
            </a:r>
            <a:r>
              <a:rPr lang="en-US" altLang="zh-CN" dirty="0"/>
              <a:t>consequences.</a:t>
            </a:r>
          </a:p>
          <a:p>
            <a:endParaRPr lang="en-US" altLang="zh-CN" dirty="0"/>
          </a:p>
          <a:p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collaboration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concerns.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GB" dirty="0" err="1"/>
              <a:t>umans</a:t>
            </a:r>
            <a:r>
              <a:rPr lang="en-GB" dirty="0"/>
              <a:t> can potentially be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planner</a:t>
            </a:r>
            <a:r>
              <a:rPr lang="zh-CN" altLang="en-US" dirty="0"/>
              <a:t> </a:t>
            </a:r>
            <a:r>
              <a:rPr lang="en-GB" dirty="0"/>
              <a:t>who can work in conjunction and optimize plans drafted by LLMs. </a:t>
            </a:r>
          </a:p>
          <a:p>
            <a:r>
              <a:rPr lang="en-GB" dirty="0"/>
              <a:t>Such human-AI collaboration can reduce human efforts in generating a reliable plan from scratch.</a:t>
            </a:r>
          </a:p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</a:p>
          <a:p>
            <a:endParaRPr lang="en-US" dirty="0"/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0BC81-5D17-90C8-B359-A767F87D7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739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involvement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plan-then-execute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086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FA0C4-8AD0-B592-00A5-7596B026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D94E8-80FF-7CA7-8942-E08586D61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12E14-AE4A-028D-A745-9C0B4C367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request,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generates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step-wise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LLMs.</a:t>
            </a:r>
          </a:p>
          <a:p>
            <a:endParaRPr lang="en-US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draft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  <a:p>
            <a:endParaRPr lang="en-US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step-wise</a:t>
            </a:r>
            <a:r>
              <a:rPr lang="zh-CN" altLang="en-US" dirty="0"/>
              <a:t> </a:t>
            </a:r>
            <a:r>
              <a:rPr lang="en-US" altLang="zh-CN" dirty="0"/>
              <a:t>plan,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endParaRPr lang="en-US" altLang="zh-CN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step-wise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stage.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62A16-71E8-2CD8-CA9F-8199B29CE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0EA9-F553-9A44-862D-4F7B5B1A193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015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28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640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214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794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26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190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960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67" y="6285567"/>
            <a:ext cx="12192000" cy="572400"/>
          </a:xfrm>
          <a:prstGeom prst="rect">
            <a:avLst/>
          </a:prstGeom>
          <a:solidFill>
            <a:srgbClr val="527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701" y="6400318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284400" y="6309400"/>
            <a:ext cx="731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</a:defRPr>
            </a:lvl1pPr>
            <a:lvl2pPr lvl="1" algn="r">
              <a:buNone/>
              <a:defRPr sz="1600" b="1">
                <a:solidFill>
                  <a:schemeClr val="lt1"/>
                </a:solidFill>
              </a:defRPr>
            </a:lvl2pPr>
            <a:lvl3pPr lvl="2" algn="r">
              <a:buNone/>
              <a:defRPr sz="1600" b="1">
                <a:solidFill>
                  <a:schemeClr val="lt1"/>
                </a:solidFill>
              </a:defRPr>
            </a:lvl3pPr>
            <a:lvl4pPr lvl="3" algn="r">
              <a:buNone/>
              <a:defRPr sz="1600" b="1">
                <a:solidFill>
                  <a:schemeClr val="lt1"/>
                </a:solidFill>
              </a:defRPr>
            </a:lvl4pPr>
            <a:lvl5pPr lvl="4" algn="r">
              <a:buNone/>
              <a:defRPr sz="1600" b="1">
                <a:solidFill>
                  <a:schemeClr val="lt1"/>
                </a:solidFill>
              </a:defRPr>
            </a:lvl5pPr>
            <a:lvl6pPr lvl="5" algn="r">
              <a:buNone/>
              <a:defRPr sz="1600" b="1">
                <a:solidFill>
                  <a:schemeClr val="lt1"/>
                </a:solidFill>
              </a:defRPr>
            </a:lvl6pPr>
            <a:lvl7pPr lvl="6" algn="r">
              <a:buNone/>
              <a:defRPr sz="1600" b="1">
                <a:solidFill>
                  <a:schemeClr val="lt1"/>
                </a:solidFill>
              </a:defRPr>
            </a:lvl7pPr>
            <a:lvl8pPr lvl="7" algn="r">
              <a:buNone/>
              <a:defRPr sz="1600" b="1">
                <a:solidFill>
                  <a:schemeClr val="lt1"/>
                </a:solidFill>
              </a:defRPr>
            </a:lvl8pPr>
            <a:lvl9pPr lvl="8" algn="r">
              <a:buNone/>
              <a:defRPr sz="1600" b="1">
                <a:solidFill>
                  <a:schemeClr val="lt1"/>
                </a:solidFill>
              </a:defRPr>
            </a:lvl9pPr>
          </a:lstStyle>
          <a:p>
            <a:fld id="{400BDF53-0B62-6F4E-AF65-9AB39FD04B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60627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9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F77C825D-BD50-439C-AC0F-9E0855DE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1" r="1351"/>
          <a:stretch/>
        </p:blipFill>
        <p:spPr>
          <a:xfrm>
            <a:off x="0" y="0"/>
            <a:ext cx="12280778" cy="6857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328B3-97A8-0483-E078-A1F7BBA1B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019" y="953147"/>
            <a:ext cx="10245305" cy="1413345"/>
          </a:xfrm>
        </p:spPr>
        <p:txBody>
          <a:bodyPr anchor="ctr">
            <a:noAutofit/>
          </a:bodyPr>
          <a:lstStyle/>
          <a:p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Plan-Then-Execute: 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Empirical Study of User Trust and Team Performance When Using LLM Agents As A Daily Assistant</a:t>
            </a:r>
            <a:endParaRPr lang="en-NL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5285866-40A7-CCE0-2523-ABA0D897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7" y="2401818"/>
            <a:ext cx="8055540" cy="1056800"/>
          </a:xfrm>
        </p:spPr>
        <p:txBody>
          <a:bodyPr>
            <a:normAutofit/>
          </a:bodyPr>
          <a:lstStyle/>
          <a:p>
            <a:r>
              <a:rPr lang="en-NL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Gaole He</a:t>
            </a:r>
            <a:r>
              <a:rPr lang="en-N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Gianluca </a:t>
            </a:r>
            <a:r>
              <a:rPr lang="en-GB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Demartini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Ujwal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Gadiraju</a:t>
            </a:r>
            <a:endParaRPr lang="en-NL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C0D686-22D2-F965-1218-F0B30D11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5469" r="5469"/>
          <a:stretch/>
        </p:blipFill>
        <p:spPr bwMode="auto">
          <a:xfrm>
            <a:off x="3562958" y="3130790"/>
            <a:ext cx="1080000" cy="1080000"/>
          </a:xfrm>
          <a:prstGeom prst="ellipse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6B5C4FF-7810-4D3D-B8DA-2ABC345F966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5924" t="10547" r="10319" b="23179"/>
          <a:stretch/>
        </p:blipFill>
        <p:spPr>
          <a:xfrm>
            <a:off x="1292027" y="3130790"/>
            <a:ext cx="1080000" cy="1080000"/>
          </a:xfrm>
          <a:prstGeom prst="ellipse">
            <a:avLst/>
          </a:prstGeom>
          <a:noFill/>
          <a:effectLst>
            <a:softEdge rad="0"/>
          </a:effec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D636DD5-57F4-B982-B100-11471CC81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b="33399"/>
          <a:stretch/>
        </p:blipFill>
        <p:spPr bwMode="auto">
          <a:xfrm>
            <a:off x="5979322" y="3130790"/>
            <a:ext cx="1081072" cy="108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550;p24">
            <a:extLst>
              <a:ext uri="{FF2B5EF4-FFF2-40B4-BE49-F238E27FC236}">
                <a16:creationId xmlns:a16="http://schemas.microsoft.com/office/drawing/2014/main" id="{D03F079E-5B84-2D48-76F2-240A80437C40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95912" y="4456181"/>
            <a:ext cx="2672229" cy="133148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5A14C-BA90-C886-0A8C-915D3F16A9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</a:t>
            </a:fld>
            <a:endParaRPr lang="en-NL"/>
          </a:p>
        </p:txBody>
      </p:sp>
      <p:sp>
        <p:nvSpPr>
          <p:cNvPr id="4" name="AutoShape 2" descr="CHI 2025 Yokohana, Japan">
            <a:extLst>
              <a:ext uri="{FF2B5EF4-FFF2-40B4-BE49-F238E27FC236}">
                <a16:creationId xmlns:a16="http://schemas.microsoft.com/office/drawing/2014/main" id="{8F1B0553-961D-04B0-5533-A186116CD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6339" y="35983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8E6247C-02D1-3D35-92FD-C5AD3800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825" y="2674172"/>
            <a:ext cx="1600866" cy="14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844BEF6-6F35-02B6-639D-D9DFB665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43" y="4770080"/>
            <a:ext cx="2672229" cy="7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FC8DD68-2819-30DF-4DB5-A16E34B2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96" y="4502335"/>
            <a:ext cx="1016124" cy="12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4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E8960-F3C3-0361-D238-89AB9FA8D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38D7-13D7-3A4D-99E8-C4D7216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User-involved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198EB-8508-9B13-0358-C8D7B588D3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10</a:t>
            </a:fld>
            <a:endParaRPr lang="en-NL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BA1DEDC-7A5B-2C60-46FC-E7DE6F08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55" y="1356967"/>
            <a:ext cx="9204290" cy="486753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C84B63F-6D08-EBB7-74A5-38D073FA80BD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4B27-5AF8-30DE-1B29-268861C42A5B}"/>
              </a:ext>
            </a:extLst>
          </p:cNvPr>
          <p:cNvSpPr/>
          <p:nvPr/>
        </p:nvSpPr>
        <p:spPr>
          <a:xfrm>
            <a:off x="4409038" y="1356967"/>
            <a:ext cx="6875362" cy="4696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87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211A2-7353-A483-AB3B-F43A822D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E76E-566D-4D11-69E2-6CF8CD30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User-involved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7BE1C-E835-7B77-FF07-BEAD4CE74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11</a:t>
            </a:fld>
            <a:endParaRPr lang="en-NL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C5959B2-4D0A-09BA-EADB-E94CB962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55" y="1356967"/>
            <a:ext cx="9204290" cy="486753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C6CB1B-BEC6-034B-A0AE-CEB3D7FD14DE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E569-B091-3393-C73F-AED5E7B9F2E3}"/>
              </a:ext>
            </a:extLst>
          </p:cNvPr>
          <p:cNvSpPr/>
          <p:nvPr/>
        </p:nvSpPr>
        <p:spPr>
          <a:xfrm>
            <a:off x="8525434" y="1141819"/>
            <a:ext cx="2839647" cy="4696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C7612-6D0D-2924-D071-4C5AA738D92F}"/>
              </a:ext>
            </a:extLst>
          </p:cNvPr>
          <p:cNvSpPr/>
          <p:nvPr/>
        </p:nvSpPr>
        <p:spPr>
          <a:xfrm>
            <a:off x="7521388" y="1294219"/>
            <a:ext cx="3996093" cy="1664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DB537-5818-782E-DD5F-8AE77122A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53" y="593367"/>
            <a:ext cx="5176847" cy="54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83CE5-EE45-4148-B667-DC426180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FB4F-031C-1FF2-6619-B80A808B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User-involved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30F13-832C-F0FC-E782-E26158375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12</a:t>
            </a:fld>
            <a:endParaRPr lang="en-NL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D90E688-39CE-1B86-3F90-FCF66C28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55" y="1356967"/>
            <a:ext cx="9204290" cy="486753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CCB79F5-4F29-6E09-CA5B-E87DF1853CB1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1F40-C457-C018-3C25-7F00B85AD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9C46-620E-B815-5B8C-C92C22BA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N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8580-9278-95F9-D4DE-AC296A973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13</a:t>
            </a:fld>
            <a:endParaRPr lang="en-NL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0BB9AD3B-21A6-06F6-ECF1-432F385B9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726505"/>
              </p:ext>
            </p:extLst>
          </p:nvPr>
        </p:nvGraphicFramePr>
        <p:xfrm>
          <a:off x="4843305" y="1298968"/>
          <a:ext cx="7219799" cy="426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92328-2505-32EA-4B83-78F1CBAC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4427706" cy="45552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User-involved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(UP)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(AE)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User-involved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(UE)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Prolific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=248)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AP-AE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(63)</a:t>
            </a:r>
          </a:p>
          <a:p>
            <a:pPr lvl="1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AP-UE (64)</a:t>
            </a:r>
          </a:p>
          <a:p>
            <a:pPr lvl="1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UP-AE (61)</a:t>
            </a:r>
          </a:p>
          <a:p>
            <a:pPr lvl="1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UP-UE (60)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7096A-FCBC-94C2-0EA1-4D470F3B91C4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8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F021-CDD2-CB39-074C-2581692DF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3F13-1543-D7A7-9D55-A14AC293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C7E45-5C21-8886-CDAA-4A026D43A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14</a:t>
            </a:fld>
            <a:endParaRPr lang="en-NL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DD8D995-C3EE-B9D4-7E73-7E1D3439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672" y="416709"/>
            <a:ext cx="9860974" cy="212272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UltraTool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study):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high-risk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tasks,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low-risk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covering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imperfect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4F441-7E6B-5CF6-D9DD-6F08A742DB5D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4FD31-CE53-CFA4-75D2-61489191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25" y="4379005"/>
            <a:ext cx="1375765" cy="1375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ABEE3-3AC1-40E5-7EE2-319663491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99" y="2596636"/>
            <a:ext cx="1375200" cy="137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6A016-A473-74CB-2090-E73E3F387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959" y="4379005"/>
            <a:ext cx="1375200" cy="137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AC53E-E816-1DD3-C319-417397BDBCC7}"/>
              </a:ext>
            </a:extLst>
          </p:cNvPr>
          <p:cNvSpPr txBox="1"/>
          <p:nvPr/>
        </p:nvSpPr>
        <p:spPr>
          <a:xfrm>
            <a:off x="2209326" y="5799184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964E7-1F61-B7EF-5405-B2F89C3FCAA7}"/>
              </a:ext>
            </a:extLst>
          </p:cNvPr>
          <p:cNvSpPr txBox="1"/>
          <p:nvPr/>
        </p:nvSpPr>
        <p:spPr>
          <a:xfrm>
            <a:off x="2209326" y="4019928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39D1C-71E1-7327-AD7D-A4AD7920B5FA}"/>
              </a:ext>
            </a:extLst>
          </p:cNvPr>
          <p:cNvSpPr txBox="1"/>
          <p:nvPr/>
        </p:nvSpPr>
        <p:spPr>
          <a:xfrm>
            <a:off x="5365877" y="5799184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Itinerary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134A2D-CB9F-2EB4-B863-C7E051A93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428" y="4371196"/>
            <a:ext cx="1375200" cy="13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763D13-C6D5-CEA8-4A13-7BC2785CE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959" y="2680905"/>
            <a:ext cx="1375200" cy="137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DB254E-B775-B34B-3892-A659D899AE86}"/>
              </a:ext>
            </a:extLst>
          </p:cNvPr>
          <p:cNvSpPr txBox="1"/>
          <p:nvPr/>
        </p:nvSpPr>
        <p:spPr>
          <a:xfrm>
            <a:off x="5365877" y="4019928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F3D94-85EC-D026-023B-A367FB002701}"/>
              </a:ext>
            </a:extLst>
          </p:cNvPr>
          <p:cNvSpPr txBox="1"/>
          <p:nvPr/>
        </p:nvSpPr>
        <p:spPr>
          <a:xfrm>
            <a:off x="8262628" y="5791374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71428F-0F71-0838-154D-FAE9EFDE2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428" y="2632234"/>
            <a:ext cx="1375200" cy="1375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F86C8B-F52E-C160-68FE-B3D7713EB630}"/>
              </a:ext>
            </a:extLst>
          </p:cNvPr>
          <p:cNvSpPr txBox="1"/>
          <p:nvPr/>
        </p:nvSpPr>
        <p:spPr>
          <a:xfrm>
            <a:off x="8273617" y="4006214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432D-554C-29C1-B5D2-079A8DF9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68E0-8896-B98A-E7F7-5428AA48A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15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BC82E-7236-9C0D-88B4-D8EC7C04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3" y="1848877"/>
            <a:ext cx="1764792" cy="176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F43AE-6A64-2E05-9CA9-DB4C10527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785" y="1849669"/>
            <a:ext cx="1582642" cy="176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B1AC8-F19E-2420-5E2F-E70BA28E7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353" y="1849669"/>
            <a:ext cx="1764000" cy="176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50E95-66EF-5B2A-3BC9-1070307D7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067" y="1849669"/>
            <a:ext cx="1764000" cy="176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FAF1E-2822-ECE7-246E-0EC6A3CC2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145" y="1849669"/>
            <a:ext cx="1764000" cy="176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3ACD81-3936-615E-4A1D-3E2C59477CD5}"/>
              </a:ext>
            </a:extLst>
          </p:cNvPr>
          <p:cNvGrpSpPr/>
          <p:nvPr/>
        </p:nvGrpSpPr>
        <p:grpSpPr>
          <a:xfrm>
            <a:off x="2686530" y="4047004"/>
            <a:ext cx="1963229" cy="1770486"/>
            <a:chOff x="2462412" y="4787786"/>
            <a:chExt cx="1616322" cy="17704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32B88-4AAD-40B4-FD83-D2CED27E8F4F}"/>
                </a:ext>
              </a:extLst>
            </p:cNvPr>
            <p:cNvSpPr/>
            <p:nvPr/>
          </p:nvSpPr>
          <p:spPr>
            <a:xfrm>
              <a:off x="2462413" y="4787786"/>
              <a:ext cx="1616321" cy="63062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Pre-task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Questionnaire</a:t>
              </a:r>
              <a:endParaRPr lang="en-NL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46BC30-DCD0-3F64-0D52-1570869186EC}"/>
                </a:ext>
              </a:extLst>
            </p:cNvPr>
            <p:cNvSpPr/>
            <p:nvPr/>
          </p:nvSpPr>
          <p:spPr>
            <a:xfrm>
              <a:off x="2462412" y="5418405"/>
              <a:ext cx="1616322" cy="113986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LLM</a:t>
              </a:r>
              <a:r>
                <a:rPr lang="zh-CN" altLang="en-US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</a:t>
              </a:r>
              <a:r>
                <a:rPr lang="zh-CN" altLang="en-US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</a:t>
              </a:r>
              <a:r>
                <a:rPr lang="zh-CN" altLang="en-US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Expertise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C4791-986D-7B73-0F48-B382C7D8CAD2}"/>
              </a:ext>
            </a:extLst>
          </p:cNvPr>
          <p:cNvSpPr/>
          <p:nvPr/>
        </p:nvSpPr>
        <p:spPr>
          <a:xfrm>
            <a:off x="156640" y="4047004"/>
            <a:ext cx="1616321" cy="630620"/>
          </a:xfrm>
          <a:prstGeom prst="rect">
            <a:avLst/>
          </a:prstGeom>
          <a:noFill/>
          <a:ln w="19050">
            <a:solidFill>
              <a:srgbClr val="FF2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rgbClr val="FF2D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</a:p>
          <a:p>
            <a:pPr algn="ctr"/>
            <a:r>
              <a:rPr lang="en-US" altLang="zh-CN" sz="1700" dirty="0">
                <a:solidFill>
                  <a:srgbClr val="FF2D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Consent</a:t>
            </a:r>
            <a:endParaRPr lang="en-NL" sz="1700" dirty="0">
              <a:solidFill>
                <a:srgbClr val="FF2D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AE6D19-AB6C-7E2A-667D-C6E101F04FF4}"/>
              </a:ext>
            </a:extLst>
          </p:cNvPr>
          <p:cNvGrpSpPr/>
          <p:nvPr/>
        </p:nvGrpSpPr>
        <p:grpSpPr>
          <a:xfrm>
            <a:off x="5280269" y="4047004"/>
            <a:ext cx="1709673" cy="1770486"/>
            <a:chOff x="5241163" y="4645152"/>
            <a:chExt cx="1709673" cy="17704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5DEFFF-C448-DBCE-4D50-A7EEEF0AC56F}"/>
                </a:ext>
              </a:extLst>
            </p:cNvPr>
            <p:cNvSpPr/>
            <p:nvPr/>
          </p:nvSpPr>
          <p:spPr>
            <a:xfrm>
              <a:off x="5241164" y="4645152"/>
              <a:ext cx="1709671" cy="6306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Onboarding</a:t>
              </a:r>
            </a:p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Tutorial</a:t>
              </a:r>
              <a:endParaRPr lang="en-NL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22782-F46C-1E38-ED3C-3BDA54468506}"/>
                </a:ext>
              </a:extLst>
            </p:cNvPr>
            <p:cNvSpPr/>
            <p:nvPr/>
          </p:nvSpPr>
          <p:spPr>
            <a:xfrm>
              <a:off x="5241163" y="5275771"/>
              <a:ext cx="1709673" cy="113986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LLM</a:t>
              </a:r>
              <a:r>
                <a:rPr lang="zh-CN" altLang="en-US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  <a:r>
                <a:rPr lang="zh-CN" altLang="en-US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tutorial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r>
                <a:rPr lang="zh-CN" altLang="en-US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lang="zh-CN" altLang="en-US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</a:t>
              </a:r>
              <a:r>
                <a:rPr lang="zh-CN" altLang="en-US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explanation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39C02D-0CE7-9ED8-3072-B1CA16B91906}"/>
              </a:ext>
            </a:extLst>
          </p:cNvPr>
          <p:cNvGrpSpPr/>
          <p:nvPr/>
        </p:nvGrpSpPr>
        <p:grpSpPr>
          <a:xfrm>
            <a:off x="7472434" y="4047004"/>
            <a:ext cx="2259265" cy="1770486"/>
            <a:chOff x="8003172" y="4645152"/>
            <a:chExt cx="1616322" cy="17704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BB034F-3A50-3DF9-AC1F-23ACA6E4000E}"/>
                </a:ext>
              </a:extLst>
            </p:cNvPr>
            <p:cNvSpPr/>
            <p:nvPr/>
          </p:nvSpPr>
          <p:spPr>
            <a:xfrm>
              <a:off x="8003173" y="4645152"/>
              <a:ext cx="1616321" cy="6306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</a:t>
              </a:r>
              <a:endParaRPr lang="en-N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A5C647-18DF-1608-183D-9C8B8AA50718}"/>
                </a:ext>
              </a:extLst>
            </p:cNvPr>
            <p:cNvSpPr/>
            <p:nvPr/>
          </p:nvSpPr>
          <p:spPr>
            <a:xfrm>
              <a:off x="8003172" y="5275771"/>
              <a:ext cx="1616322" cy="11398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plan-then-execute</a:t>
              </a:r>
              <a:r>
                <a: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workflows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Trust,</a:t>
              </a:r>
              <a:r>
                <a: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confidence,</a:t>
              </a:r>
              <a:r>
                <a: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  <a:r>
                <a: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perception</a:t>
              </a:r>
              <a:endParaRPr lang="en-NL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D75FE-9010-A49F-22B1-6965F1D2D2AC}"/>
              </a:ext>
            </a:extLst>
          </p:cNvPr>
          <p:cNvGrpSpPr/>
          <p:nvPr/>
        </p:nvGrpSpPr>
        <p:grpSpPr>
          <a:xfrm>
            <a:off x="10020049" y="4047004"/>
            <a:ext cx="2004607" cy="1770486"/>
            <a:chOff x="8003172" y="4645152"/>
            <a:chExt cx="1616322" cy="17704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D7DA64-2FDC-50D6-13EA-A1B75EE886FB}"/>
                </a:ext>
              </a:extLst>
            </p:cNvPr>
            <p:cNvSpPr/>
            <p:nvPr/>
          </p:nvSpPr>
          <p:spPr>
            <a:xfrm>
              <a:off x="8003173" y="4645152"/>
              <a:ext cx="1616321" cy="63062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Post-task</a:t>
              </a:r>
            </a:p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Questionnaire</a:t>
              </a:r>
              <a:endParaRPr lang="en-NL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F0EA00-01B2-3360-CF00-DD8EA6BDF86A}"/>
                </a:ext>
              </a:extLst>
            </p:cNvPr>
            <p:cNvSpPr/>
            <p:nvPr/>
          </p:nvSpPr>
          <p:spPr>
            <a:xfrm>
              <a:off x="8003172" y="5275771"/>
              <a:ext cx="1616322" cy="1139867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Trust-in-automation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NASA-TLX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(planning,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execution,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other)</a:t>
              </a:r>
              <a:endParaRPr lang="en-NL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301DF53-1CF1-AED8-1AA7-215DBD077AC1}"/>
              </a:ext>
            </a:extLst>
          </p:cNvPr>
          <p:cNvSpPr/>
          <p:nvPr/>
        </p:nvSpPr>
        <p:spPr>
          <a:xfrm>
            <a:off x="2056020" y="2731273"/>
            <a:ext cx="475488" cy="255027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4BC1503-3DF1-2F4A-3458-AA59BF75CA6C}"/>
              </a:ext>
            </a:extLst>
          </p:cNvPr>
          <p:cNvSpPr/>
          <p:nvPr/>
        </p:nvSpPr>
        <p:spPr>
          <a:xfrm>
            <a:off x="4709221" y="2731272"/>
            <a:ext cx="475488" cy="255027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9DD0219-B8E7-0075-350B-AABFC1597104}"/>
              </a:ext>
            </a:extLst>
          </p:cNvPr>
          <p:cNvSpPr/>
          <p:nvPr/>
        </p:nvSpPr>
        <p:spPr>
          <a:xfrm>
            <a:off x="7168040" y="2731272"/>
            <a:ext cx="475488" cy="255027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EA92FBE-2054-33B0-0FDB-B4205225B44A}"/>
              </a:ext>
            </a:extLst>
          </p:cNvPr>
          <p:cNvSpPr/>
          <p:nvPr/>
        </p:nvSpPr>
        <p:spPr>
          <a:xfrm>
            <a:off x="9574466" y="2731272"/>
            <a:ext cx="475488" cy="255027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75728B-4EA0-F044-D889-5EB4494A52FD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8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3AD1-99A3-34FE-9FED-938A1109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ADBA-3311-86A2-A85B-E46A1EBFD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AB786-08FE-218C-D013-0D5C9BABF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89838-C7C9-2215-AAC0-67665B47E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117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F555-3897-2F83-4E64-8281323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6F21-5104-61EC-4ED2-CCE6ED55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4880008"/>
            <a:ext cx="11360800" cy="121182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necessarily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supported)</a:t>
            </a:r>
            <a:endParaRPr lang="en-NL" dirty="0"/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4E6EE-9850-101A-D36C-544C35462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17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253B0-28E7-EA93-4978-F9E2823B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6" y="1305627"/>
            <a:ext cx="6180574" cy="2689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C0B3E-C539-1A92-96AD-59EF99E49FAF}"/>
                  </a:ext>
                </a:extLst>
              </p:cNvPr>
              <p:cNvSpPr txBox="1"/>
              <p:nvPr/>
            </p:nvSpPr>
            <p:spPr>
              <a:xfrm>
                <a:off x="253297" y="4129453"/>
                <a:ext cx="60666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Task-specific evaluation results for user-involvement in planning on calibrated trust in planning (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</a:t>
                </a:r>
                <a14:m>
                  <m:oMath xmlns:m="http://schemas.openxmlformats.org/officeDocument/2006/math">
                    <m:r>
                      <a:rPr lang="en-US" altLang="zh-CN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C0B3E-C539-1A92-96AD-59EF99E4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7" y="4129453"/>
                <a:ext cx="606669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4D21C6-B49D-1B0E-1DEB-A12838A5A456}"/>
                  </a:ext>
                </a:extLst>
              </p:cNvPr>
              <p:cNvSpPr txBox="1"/>
              <p:nvPr/>
            </p:nvSpPr>
            <p:spPr>
              <a:xfrm>
                <a:off x="6236343" y="4129453"/>
                <a:ext cx="60666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Task-specific evaluation results for user-involvement in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execution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calibrated trust in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execution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</a:t>
                </a:r>
                <a14:m>
                  <m:oMath xmlns:m="http://schemas.openxmlformats.org/officeDocument/2006/math">
                    <m:r>
                      <a:rPr lang="en-US" altLang="zh-CN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4D21C6-B49D-1B0E-1DEB-A12838A5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43" y="4129453"/>
                <a:ext cx="6066692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E158A0-F5E7-6747-1587-B7E2CB5C3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35" y="1329964"/>
            <a:ext cx="5451909" cy="26896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10F0F5-6D2B-6843-B15F-7EAAB573F445}"/>
              </a:ext>
            </a:extLst>
          </p:cNvPr>
          <p:cNvSpPr/>
          <p:nvPr/>
        </p:nvSpPr>
        <p:spPr>
          <a:xfrm>
            <a:off x="253297" y="3089709"/>
            <a:ext cx="6066692" cy="339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D6322-4254-C0A1-8C97-C8473D70157F}"/>
              </a:ext>
            </a:extLst>
          </p:cNvPr>
          <p:cNvSpPr/>
          <p:nvPr/>
        </p:nvSpPr>
        <p:spPr>
          <a:xfrm>
            <a:off x="1106905" y="2300438"/>
            <a:ext cx="3445844" cy="78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87173-3B1F-341F-58EC-6BE50C9AC29E}"/>
              </a:ext>
            </a:extLst>
          </p:cNvPr>
          <p:cNvSpPr/>
          <p:nvPr/>
        </p:nvSpPr>
        <p:spPr>
          <a:xfrm>
            <a:off x="4706754" y="2002055"/>
            <a:ext cx="1670176" cy="19931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3218F-53EF-5A57-7B27-0DAC0A95C164}"/>
              </a:ext>
            </a:extLst>
          </p:cNvPr>
          <p:cNvSpPr/>
          <p:nvPr/>
        </p:nvSpPr>
        <p:spPr>
          <a:xfrm>
            <a:off x="10250007" y="2002055"/>
            <a:ext cx="1670176" cy="19931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E3B08-C61D-1AC6-7529-A563FC955F31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NL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450BA-284A-ED3F-D745-C7B71CCC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4DE7-0D1E-596C-CBD1-4959739D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DD946-BC9B-D9BC-7027-CB67A7045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18</a:t>
            </a:fld>
            <a:endParaRPr lang="en-NL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03CC01-3A0B-CE27-0627-3DBF364F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315284" cy="4555200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flawed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task-6</a:t>
            </a:r>
          </a:p>
          <a:p>
            <a:endParaRPr lang="en-N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 are not enough to strictly support </a:t>
            </a:r>
            <a:r>
              <a:rPr lang="en-GB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en-NL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5DED7-3C5E-830C-07F0-4EA0F5222501}"/>
              </a:ext>
            </a:extLst>
          </p:cNvPr>
          <p:cNvSpPr txBox="1"/>
          <p:nvPr/>
        </p:nvSpPr>
        <p:spPr>
          <a:xfrm>
            <a:off x="6064182" y="4979994"/>
            <a:ext cx="53208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evaluation results for user-involvement in planning 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43F936-8873-26E1-031A-8C1A1AC61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30883" y="2116559"/>
            <a:ext cx="6180574" cy="26248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EE01C7-31E2-6666-185F-981FE0476849}"/>
              </a:ext>
            </a:extLst>
          </p:cNvPr>
          <p:cNvSpPr/>
          <p:nvPr/>
        </p:nvSpPr>
        <p:spPr>
          <a:xfrm>
            <a:off x="9355756" y="2415941"/>
            <a:ext cx="750770" cy="2325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6E046-3726-D152-4E75-980C8CBA3F17}"/>
              </a:ext>
            </a:extLst>
          </p:cNvPr>
          <p:cNvSpPr/>
          <p:nvPr/>
        </p:nvSpPr>
        <p:spPr>
          <a:xfrm>
            <a:off x="10183528" y="2415941"/>
            <a:ext cx="1727929" cy="232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9551E-8CDF-C3A7-DDC2-9536397C7EA6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NL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63C3-9888-E033-7F0B-32A0B7E9A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060A-0D40-247B-374F-9BF82616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4066A-1478-8A56-BB77-AFD540962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19</a:t>
            </a:fld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C1507-C7C5-037E-1EEC-25F2EF6B5335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NL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BF4BF-57E4-6547-0079-E76845D8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26" t="7703" r="30422"/>
          <a:stretch/>
        </p:blipFill>
        <p:spPr>
          <a:xfrm>
            <a:off x="7832653" y="2165282"/>
            <a:ext cx="2799730" cy="2814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73D97-E204-DBAC-447C-785E0FB09474}"/>
              </a:ext>
            </a:extLst>
          </p:cNvPr>
          <p:cNvSpPr txBox="1"/>
          <p:nvPr/>
        </p:nvSpPr>
        <p:spPr>
          <a:xfrm>
            <a:off x="6329267" y="5010350"/>
            <a:ext cx="54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N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76ACF-F1E7-DABC-6311-56754855EBD5}"/>
              </a:ext>
            </a:extLst>
          </p:cNvPr>
          <p:cNvSpPr txBox="1"/>
          <p:nvPr/>
        </p:nvSpPr>
        <p:spPr>
          <a:xfrm>
            <a:off x="9423904" y="3301409"/>
            <a:ext cx="1038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48.9%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39112-E7A2-14F5-AF3C-1A02AB623395}"/>
              </a:ext>
            </a:extLst>
          </p:cNvPr>
          <p:cNvSpPr txBox="1"/>
          <p:nvPr/>
        </p:nvSpPr>
        <p:spPr>
          <a:xfrm>
            <a:off x="8193985" y="3203165"/>
            <a:ext cx="1038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48.5%</a:t>
            </a:r>
            <a:endParaRPr lang="en-N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C34EC-04F8-5FAD-6D5E-EE0A18EDB486}"/>
              </a:ext>
            </a:extLst>
          </p:cNvPr>
          <p:cNvSpPr txBox="1"/>
          <p:nvPr/>
        </p:nvSpPr>
        <p:spPr>
          <a:xfrm>
            <a:off x="8484781" y="1614299"/>
            <a:ext cx="16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2.6%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733CA0-C31A-F2C2-362E-BAC91CBCB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41751"/>
              </p:ext>
            </p:extLst>
          </p:nvPr>
        </p:nvGraphicFramePr>
        <p:xfrm>
          <a:off x="639406" y="2576183"/>
          <a:ext cx="5037470" cy="150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735">
                  <a:extLst>
                    <a:ext uri="{9D8B030D-6E8A-4147-A177-3AD203B41FA5}">
                      <a16:colId xmlns:a16="http://schemas.microsoft.com/office/drawing/2014/main" val="1425519239"/>
                    </a:ext>
                  </a:extLst>
                </a:gridCol>
                <a:gridCol w="2518735">
                  <a:extLst>
                    <a:ext uri="{9D8B030D-6E8A-4147-A177-3AD203B41FA5}">
                      <a16:colId xmlns:a16="http://schemas.microsoft.com/office/drawing/2014/main" val="337564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0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1.8%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3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9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66.7%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323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AB5E41-7008-C1FD-DF08-4D6755F0A062}"/>
              </a:ext>
            </a:extLst>
          </p:cNvPr>
          <p:cNvSpPr txBox="1"/>
          <p:nvPr/>
        </p:nvSpPr>
        <p:spPr>
          <a:xfrm>
            <a:off x="484608" y="4884163"/>
            <a:ext cx="51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endParaRPr lang="en-N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82F5-00F1-C4BF-AC98-68255B38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N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529A4-5DE2-0ECC-4D1E-AC72AAA782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515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F1755-0385-0986-848C-FFA4BA4C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B395-1974-303C-D315-55936379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endParaRPr lang="en-NL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86CB-B289-58B0-10C0-9E51F3F2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4861453"/>
            <a:ext cx="11360800" cy="144794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confidence,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pPr lvl="1"/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AP-AE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UP-AE,UP-UE</a:t>
            </a:r>
          </a:p>
          <a:p>
            <a:pPr lvl="1"/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execution: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AP-AE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AP-UE,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UP-UE</a:t>
            </a:r>
            <a:endParaRPr lang="en-NL" sz="20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DC6ED-7A23-5D6E-4220-D34A52AA6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20</a:t>
            </a:fld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CFE3D-FD48-382E-FE0B-BA63AC8E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71" y="1242360"/>
            <a:ext cx="7951429" cy="3038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EA603-CBDD-CDE3-F266-0A0691107E3C}"/>
              </a:ext>
            </a:extLst>
          </p:cNvPr>
          <p:cNvSpPr txBox="1"/>
          <p:nvPr/>
        </p:nvSpPr>
        <p:spPr>
          <a:xfrm>
            <a:off x="2980403" y="4411124"/>
            <a:ext cx="623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for confidence dynamics, the x-axis denotes the task ordering index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CEF85-1FF1-E67D-91A9-B85D4FA53275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NL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1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22DF-0470-5AFD-3FEB-F7292062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C3BE5-2810-8234-208F-E391CA3235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21</a:t>
            </a:fld>
            <a:endParaRPr lang="en-N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42C48E-85E9-D2E7-7021-8B1F6B88F312}"/>
              </a:ext>
            </a:extLst>
          </p:cNvPr>
          <p:cNvGrpSpPr/>
          <p:nvPr/>
        </p:nvGrpSpPr>
        <p:grpSpPr>
          <a:xfrm>
            <a:off x="551324" y="2929475"/>
            <a:ext cx="10701884" cy="1545087"/>
            <a:chOff x="551324" y="2929475"/>
            <a:chExt cx="10701884" cy="154508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7E649D-00C1-1456-88DB-AE51029F1326}"/>
                </a:ext>
              </a:extLst>
            </p:cNvPr>
            <p:cNvCxnSpPr>
              <a:cxnSpLocks/>
            </p:cNvCxnSpPr>
            <p:nvPr/>
          </p:nvCxnSpPr>
          <p:spPr>
            <a:xfrm>
              <a:off x="2054614" y="3252642"/>
              <a:ext cx="9020919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1EC257-538C-5FDF-F31C-D22F292558CB}"/>
                </a:ext>
              </a:extLst>
            </p:cNvPr>
            <p:cNvSpPr txBox="1"/>
            <p:nvPr/>
          </p:nvSpPr>
          <p:spPr>
            <a:xfrm>
              <a:off x="551324" y="2929475"/>
              <a:ext cx="1265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findings</a:t>
              </a:r>
              <a:endParaRPr lang="en-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79ED5C-617C-0895-8F12-86ECE3D5EFF1}"/>
                </a:ext>
              </a:extLst>
            </p:cNvPr>
            <p:cNvSpPr txBox="1"/>
            <p:nvPr/>
          </p:nvSpPr>
          <p:spPr>
            <a:xfrm>
              <a:off x="1761691" y="3510111"/>
              <a:ext cx="2539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involvement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may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hurt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high-quality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plans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D0DA69-774A-5C53-AD5E-8397D53BE5AB}"/>
                </a:ext>
              </a:extLst>
            </p:cNvPr>
            <p:cNvSpPr/>
            <p:nvPr/>
          </p:nvSpPr>
          <p:spPr>
            <a:xfrm>
              <a:off x="2855166" y="3164441"/>
              <a:ext cx="176400" cy="1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95DCD8-27D0-734D-0DEF-75668090A2E0}"/>
                </a:ext>
              </a:extLst>
            </p:cNvPr>
            <p:cNvSpPr/>
            <p:nvPr/>
          </p:nvSpPr>
          <p:spPr>
            <a:xfrm>
              <a:off x="6417513" y="3159112"/>
              <a:ext cx="176400" cy="1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D1D38A-EFE3-D92B-3A62-8251410D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804" y="3605372"/>
              <a:ext cx="763600" cy="763600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FE779-7FB1-EDCD-B477-4513E0457595}"/>
                </a:ext>
              </a:extLst>
            </p:cNvPr>
            <p:cNvSpPr/>
            <p:nvPr/>
          </p:nvSpPr>
          <p:spPr>
            <a:xfrm>
              <a:off x="9635273" y="3159112"/>
              <a:ext cx="176400" cy="1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DDFBB8-76BA-7F46-FDB8-DCE23A009D58}"/>
                </a:ext>
              </a:extLst>
            </p:cNvPr>
            <p:cNvSpPr txBox="1"/>
            <p:nvPr/>
          </p:nvSpPr>
          <p:spPr>
            <a:xfrm>
              <a:off x="8193738" y="3551232"/>
              <a:ext cx="3059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involvement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may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cognitive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confidence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E74E2D-DE3E-9CBD-BCFC-3BDAC171B153}"/>
                </a:ext>
              </a:extLst>
            </p:cNvPr>
            <p:cNvSpPr txBox="1"/>
            <p:nvPr/>
          </p:nvSpPr>
          <p:spPr>
            <a:xfrm>
              <a:off x="4859792" y="3551232"/>
              <a:ext cx="329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involvement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fails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calibrate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FD42AA-F2EC-6EDD-A654-B5AC93A9CE57}"/>
              </a:ext>
            </a:extLst>
          </p:cNvPr>
          <p:cNvGrpSpPr/>
          <p:nvPr/>
        </p:nvGrpSpPr>
        <p:grpSpPr>
          <a:xfrm>
            <a:off x="492770" y="1356967"/>
            <a:ext cx="10553924" cy="1397402"/>
            <a:chOff x="492770" y="1356967"/>
            <a:chExt cx="10553924" cy="13974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BC286F-3BC6-D7F0-D128-0D9C9BE2A61E}"/>
                </a:ext>
              </a:extLst>
            </p:cNvPr>
            <p:cNvCxnSpPr>
              <a:cxnSpLocks/>
            </p:cNvCxnSpPr>
            <p:nvPr/>
          </p:nvCxnSpPr>
          <p:spPr>
            <a:xfrm>
              <a:off x="2025775" y="1680133"/>
              <a:ext cx="9020919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38BA86-0982-892A-78B0-256798F820AC}"/>
                </a:ext>
              </a:extLst>
            </p:cNvPr>
            <p:cNvSpPr/>
            <p:nvPr/>
          </p:nvSpPr>
          <p:spPr>
            <a:xfrm>
              <a:off x="2826327" y="1591933"/>
              <a:ext cx="176400" cy="1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62791E-30CD-D45B-70FB-22C2CBD7D17B}"/>
                </a:ext>
              </a:extLst>
            </p:cNvPr>
            <p:cNvSpPr txBox="1"/>
            <p:nvPr/>
          </p:nvSpPr>
          <p:spPr>
            <a:xfrm>
              <a:off x="1877631" y="1907344"/>
              <a:ext cx="2250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involvement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imperfect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3B5509-49C1-A44F-E19F-B58DD57D892A}"/>
                </a:ext>
              </a:extLst>
            </p:cNvPr>
            <p:cNvSpPr txBox="1"/>
            <p:nvPr/>
          </p:nvSpPr>
          <p:spPr>
            <a:xfrm>
              <a:off x="492770" y="1356967"/>
              <a:ext cx="1265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findings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A454D9-6059-7357-A517-81CDE91C8ABB}"/>
                </a:ext>
              </a:extLst>
            </p:cNvPr>
            <p:cNvSpPr/>
            <p:nvPr/>
          </p:nvSpPr>
          <p:spPr>
            <a:xfrm>
              <a:off x="6388674" y="1591933"/>
              <a:ext cx="176400" cy="1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E30755D-988E-6762-259B-A631582A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183" y="2069204"/>
              <a:ext cx="685165" cy="68516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A294BA-2E20-FFFA-9E13-E610CC98702D}"/>
                </a:ext>
              </a:extLst>
            </p:cNvPr>
            <p:cNvSpPr txBox="1"/>
            <p:nvPr/>
          </p:nvSpPr>
          <p:spPr>
            <a:xfrm>
              <a:off x="5047266" y="1920428"/>
              <a:ext cx="2859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involvement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benefit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239F30-EE2D-B5B4-DAFC-1BE4B3D9BD02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NL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9D313C-49AA-6913-7D86-B9DC0A7013C9}"/>
              </a:ext>
            </a:extLst>
          </p:cNvPr>
          <p:cNvGrpSpPr/>
          <p:nvPr/>
        </p:nvGrpSpPr>
        <p:grpSpPr>
          <a:xfrm>
            <a:off x="582516" y="4584346"/>
            <a:ext cx="10524209" cy="1493748"/>
            <a:chOff x="582516" y="4584346"/>
            <a:chExt cx="10524209" cy="14937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5F39DAC-0A19-EF78-4953-DC7D41F1E6A4}"/>
                </a:ext>
              </a:extLst>
            </p:cNvPr>
            <p:cNvCxnSpPr>
              <a:cxnSpLocks/>
            </p:cNvCxnSpPr>
            <p:nvPr/>
          </p:nvCxnSpPr>
          <p:spPr>
            <a:xfrm>
              <a:off x="2085806" y="4907513"/>
              <a:ext cx="9020919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42AD9-7B64-44E2-28DF-75CA6634BDD9}"/>
                </a:ext>
              </a:extLst>
            </p:cNvPr>
            <p:cNvSpPr txBox="1"/>
            <p:nvPr/>
          </p:nvSpPr>
          <p:spPr>
            <a:xfrm>
              <a:off x="582516" y="4584346"/>
              <a:ext cx="1265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</a:t>
              </a:r>
            </a:p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findings</a:t>
              </a:r>
              <a:endParaRPr lang="en-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519BFD-DFEB-A6EC-F47B-914CA7BDB0E4}"/>
                </a:ext>
              </a:extLst>
            </p:cNvPr>
            <p:cNvSpPr txBox="1"/>
            <p:nvPr/>
          </p:nvSpPr>
          <p:spPr>
            <a:xfrm>
              <a:off x="1594130" y="5154764"/>
              <a:ext cx="2817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factors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may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miscalibrated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reduced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perception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7A46E4-F6A9-0FD8-D57B-D0B43A2C7354}"/>
                </a:ext>
              </a:extLst>
            </p:cNvPr>
            <p:cNvSpPr/>
            <p:nvPr/>
          </p:nvSpPr>
          <p:spPr>
            <a:xfrm>
              <a:off x="2886358" y="4819312"/>
              <a:ext cx="176400" cy="1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9F14E70-1D19-1FB3-8731-06019ECCC830}"/>
                </a:ext>
              </a:extLst>
            </p:cNvPr>
            <p:cNvSpPr/>
            <p:nvPr/>
          </p:nvSpPr>
          <p:spPr>
            <a:xfrm>
              <a:off x="6448705" y="4813983"/>
              <a:ext cx="176400" cy="1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AAC2F9-1262-2323-02FE-66812D7E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03996" y="5260243"/>
              <a:ext cx="763600" cy="763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ECF0A1-BFFF-52DB-8AAF-BDEBDBDC1D48}"/>
                </a:ext>
              </a:extLst>
            </p:cNvPr>
            <p:cNvSpPr txBox="1"/>
            <p:nvPr/>
          </p:nvSpPr>
          <p:spPr>
            <a:xfrm>
              <a:off x="4518538" y="5225633"/>
              <a:ext cx="40353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NL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often trust LLM outcomes despite flaws, hindering trust calibration.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0663-BB6A-6BC3-8B9D-4A73BEA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	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8E9C3-CE14-23C5-B8F3-84701CBFA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22</a:t>
            </a:fld>
            <a:endParaRPr lang="en-NL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832D9F2C-8625-1647-042A-346057DB9F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8185" t="5980" r="18196" b="32297"/>
          <a:stretch/>
        </p:blipFill>
        <p:spPr>
          <a:xfrm>
            <a:off x="2903106" y="1778859"/>
            <a:ext cx="6385791" cy="3300281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C14ECA7E-DF5F-A90B-E7A3-5565415A4C96}"/>
              </a:ext>
            </a:extLst>
          </p:cNvPr>
          <p:cNvSpPr/>
          <p:nvPr/>
        </p:nvSpPr>
        <p:spPr>
          <a:xfrm>
            <a:off x="563553" y="4659693"/>
            <a:ext cx="2431768" cy="46993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Impact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Convincingly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Wrong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Content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A1DB2AB-851F-8DA8-0F42-142C62B28833}"/>
              </a:ext>
            </a:extLst>
          </p:cNvPr>
          <p:cNvSpPr/>
          <p:nvPr/>
        </p:nvSpPr>
        <p:spPr>
          <a:xfrm>
            <a:off x="692067" y="5315677"/>
            <a:ext cx="2431768" cy="93792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onvincingly wrong content can bias user trust and reliance towards the extremes.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151068A5-572D-3697-A66B-880F6BFDF8F4}"/>
              </a:ext>
            </a:extLst>
          </p:cNvPr>
          <p:cNvSpPr/>
          <p:nvPr/>
        </p:nvSpPr>
        <p:spPr>
          <a:xfrm>
            <a:off x="466134" y="1204711"/>
            <a:ext cx="2635181" cy="12999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1688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8D19915-EA20-9A58-F1FD-37375F9228E9}"/>
              </a:ext>
            </a:extLst>
          </p:cNvPr>
          <p:cNvSpPr/>
          <p:nvPr/>
        </p:nvSpPr>
        <p:spPr>
          <a:xfrm>
            <a:off x="590361" y="2321851"/>
            <a:ext cx="2635181" cy="786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involvement can be necessary to achieve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imperfect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9D098-5922-89F3-630D-85A1BD28B03A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NL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171DDB88-D17B-4EDD-FAC3-9859CA5B3CCF}"/>
              </a:ext>
            </a:extLst>
          </p:cNvPr>
          <p:cNvSpPr/>
          <p:nvPr/>
        </p:nvSpPr>
        <p:spPr>
          <a:xfrm>
            <a:off x="9214914" y="1204711"/>
            <a:ext cx="2635181" cy="12999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and Designing Flexible Collaborative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82A5C206-5182-FE3C-37FB-F08A4818D0DF}"/>
              </a:ext>
            </a:extLst>
          </p:cNvPr>
          <p:cNvSpPr/>
          <p:nvPr/>
        </p:nvSpPr>
        <p:spPr>
          <a:xfrm>
            <a:off x="9339141" y="2321851"/>
            <a:ext cx="2386725" cy="786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need a more flexible collaborative workflow where humans can fix planning and execution simultaneously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31CFE375-3E6F-970C-0AD1-CA95EA5CA071}"/>
              </a:ext>
            </a:extLst>
          </p:cNvPr>
          <p:cNvSpPr/>
          <p:nvPr/>
        </p:nvSpPr>
        <p:spPr>
          <a:xfrm>
            <a:off x="9344632" y="5315677"/>
            <a:ext cx="2431768" cy="93792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human involvement in collaboration with plan-then-execute LLM agents can be undesirable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639E482D-AB3D-126A-2B73-2F8A2E7CAC4F}"/>
              </a:ext>
            </a:extLst>
          </p:cNvPr>
          <p:cNvSpPr/>
          <p:nvPr/>
        </p:nvSpPr>
        <p:spPr>
          <a:xfrm>
            <a:off x="9367849" y="4659693"/>
            <a:ext cx="2329308" cy="46993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1800" b="1" dirty="0"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Involvement</a:t>
            </a:r>
            <a:r>
              <a:rPr lang="zh-CN" altLang="en-US" sz="1800" b="1" dirty="0"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itchFamily="34" charset="-122"/>
                <a:cs typeface="Times New Roman" panose="02020603050405020304" pitchFamily="18" charset="0"/>
              </a:rPr>
              <a:t>Trade-off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C5D5-9075-45CC-7823-CD8E9DB09CBA}"/>
              </a:ext>
            </a:extLst>
          </p:cNvPr>
          <p:cNvGrpSpPr/>
          <p:nvPr/>
        </p:nvGrpSpPr>
        <p:grpSpPr>
          <a:xfrm>
            <a:off x="4329193" y="2143933"/>
            <a:ext cx="444284" cy="442800"/>
            <a:chOff x="4329193" y="2143933"/>
            <a:chExt cx="444284" cy="44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E2BF4E-DFA8-CB12-884E-99C5B061D107}"/>
                </a:ext>
              </a:extLst>
            </p:cNvPr>
            <p:cNvSpPr/>
            <p:nvPr/>
          </p:nvSpPr>
          <p:spPr>
            <a:xfrm>
              <a:off x="4329194" y="2143933"/>
              <a:ext cx="444283" cy="442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381A81-1688-8AEA-1567-CC9F7EA4B49D}"/>
                </a:ext>
              </a:extLst>
            </p:cNvPr>
            <p:cNvSpPr txBox="1"/>
            <p:nvPr/>
          </p:nvSpPr>
          <p:spPr>
            <a:xfrm>
              <a:off x="4329193" y="2180667"/>
              <a:ext cx="44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NL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015002-9324-DA0B-A73F-F6DB98710649}"/>
              </a:ext>
            </a:extLst>
          </p:cNvPr>
          <p:cNvGrpSpPr/>
          <p:nvPr/>
        </p:nvGrpSpPr>
        <p:grpSpPr>
          <a:xfrm>
            <a:off x="7440299" y="2143933"/>
            <a:ext cx="444284" cy="442800"/>
            <a:chOff x="4329193" y="2143933"/>
            <a:chExt cx="444284" cy="442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22F22D-02A6-3950-96AF-EE2EF67C229C}"/>
                </a:ext>
              </a:extLst>
            </p:cNvPr>
            <p:cNvSpPr/>
            <p:nvPr/>
          </p:nvSpPr>
          <p:spPr>
            <a:xfrm>
              <a:off x="4329194" y="2143933"/>
              <a:ext cx="444283" cy="442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3A144D-04FE-16CD-49DB-B00BB787B82C}"/>
                </a:ext>
              </a:extLst>
            </p:cNvPr>
            <p:cNvSpPr txBox="1"/>
            <p:nvPr/>
          </p:nvSpPr>
          <p:spPr>
            <a:xfrm>
              <a:off x="4329193" y="2180667"/>
              <a:ext cx="44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NL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9D878-E2E2-9594-CE5E-A67B9097C0EB}"/>
              </a:ext>
            </a:extLst>
          </p:cNvPr>
          <p:cNvGrpSpPr/>
          <p:nvPr/>
        </p:nvGrpSpPr>
        <p:grpSpPr>
          <a:xfrm>
            <a:off x="7377161" y="4308002"/>
            <a:ext cx="444284" cy="442800"/>
            <a:chOff x="4329193" y="2143933"/>
            <a:chExt cx="444284" cy="4428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F48CD5-5D4B-75C1-AE5E-080AAB5BF477}"/>
                </a:ext>
              </a:extLst>
            </p:cNvPr>
            <p:cNvSpPr/>
            <p:nvPr/>
          </p:nvSpPr>
          <p:spPr>
            <a:xfrm>
              <a:off x="4329194" y="2143933"/>
              <a:ext cx="444283" cy="442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A28F35-DA49-B0A5-013D-312175C06E93}"/>
                </a:ext>
              </a:extLst>
            </p:cNvPr>
            <p:cNvSpPr txBox="1"/>
            <p:nvPr/>
          </p:nvSpPr>
          <p:spPr>
            <a:xfrm>
              <a:off x="4329193" y="2180667"/>
              <a:ext cx="44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NL" sz="1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648863-F01E-A949-09B2-ECCACC77B801}"/>
              </a:ext>
            </a:extLst>
          </p:cNvPr>
          <p:cNvGrpSpPr/>
          <p:nvPr/>
        </p:nvGrpSpPr>
        <p:grpSpPr>
          <a:xfrm>
            <a:off x="4370555" y="4305820"/>
            <a:ext cx="444284" cy="442800"/>
            <a:chOff x="4329193" y="2143933"/>
            <a:chExt cx="444284" cy="4428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21635-60D0-D818-7897-89CC433A1E2B}"/>
                </a:ext>
              </a:extLst>
            </p:cNvPr>
            <p:cNvSpPr/>
            <p:nvPr/>
          </p:nvSpPr>
          <p:spPr>
            <a:xfrm>
              <a:off x="4329194" y="2143933"/>
              <a:ext cx="444283" cy="442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590F9E-B588-0455-17B5-E742F6E28909}"/>
                </a:ext>
              </a:extLst>
            </p:cNvPr>
            <p:cNvSpPr txBox="1"/>
            <p:nvPr/>
          </p:nvSpPr>
          <p:spPr>
            <a:xfrm>
              <a:off x="4329193" y="2180667"/>
              <a:ext cx="44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5C57E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NL" sz="1800" b="1" dirty="0">
                <a:solidFill>
                  <a:srgbClr val="5C57E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2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5A33-74BD-99D2-0857-A795FB16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4DEF-5583-0673-CD94-556940F4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014" y="5176875"/>
            <a:ext cx="11026386" cy="1240699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paper:</a:t>
            </a:r>
            <a:endParaRPr lang="en-N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1A3E-04CB-93C2-3760-95167DB2B8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23</a:t>
            </a:fld>
            <a:endParaRPr lang="en-NL"/>
          </a:p>
        </p:txBody>
      </p:sp>
      <p:sp>
        <p:nvSpPr>
          <p:cNvPr id="5" name="Google Shape;786;p49">
            <a:extLst>
              <a:ext uri="{FF2B5EF4-FFF2-40B4-BE49-F238E27FC236}">
                <a16:creationId xmlns:a16="http://schemas.microsoft.com/office/drawing/2014/main" id="{DCF9A2EC-E0B7-865F-7C1D-DC962DB22C99}"/>
              </a:ext>
            </a:extLst>
          </p:cNvPr>
          <p:cNvSpPr/>
          <p:nvPr/>
        </p:nvSpPr>
        <p:spPr>
          <a:xfrm>
            <a:off x="4303075" y="440426"/>
            <a:ext cx="5515963" cy="113644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Code</a:t>
            </a:r>
            <a:r>
              <a:rPr lang="zh-CN" altLang="en-US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</a:t>
            </a:r>
            <a:endParaRPr sz="1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GB" sz="16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github.com</a:t>
            </a:r>
            <a:r>
              <a:rPr lang="en-GB" sz="1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/</a:t>
            </a:r>
            <a:r>
              <a:rPr lang="en-GB" sz="16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RichardHGL</a:t>
            </a:r>
            <a:r>
              <a:rPr lang="en-GB" sz="1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/CHI2025_Plan-then-Execute_LLMAgent</a:t>
            </a:r>
            <a:endParaRPr sz="16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DDF82-5802-B8C1-DB50-5918E6D1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13" y="492320"/>
            <a:ext cx="997735" cy="9977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56940-DF29-F65D-6E86-AB03AA0EBE4A}"/>
              </a:ext>
            </a:extLst>
          </p:cNvPr>
          <p:cNvSpPr txBox="1"/>
          <p:nvPr/>
        </p:nvSpPr>
        <p:spPr>
          <a:xfrm>
            <a:off x="1648431" y="5626601"/>
            <a:ext cx="7439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Gaole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He, Nilay Aishwarya,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Ujwal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Gadiraju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(2025). Is Conversational XAI All You Need? Human-AI Decision Making With a Conversational XAI Assistant.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IUI</a:t>
            </a:r>
            <a:r>
              <a:rPr lang="zh-CN" alt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en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ADA1C0-6404-879B-2BC8-091F7A5A8C5F}"/>
              </a:ext>
            </a:extLst>
          </p:cNvPr>
          <p:cNvSpPr/>
          <p:nvPr/>
        </p:nvSpPr>
        <p:spPr>
          <a:xfrm>
            <a:off x="891869" y="2297856"/>
            <a:ext cx="10202779" cy="25917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C8F79B1-EAFD-FCB9-0628-AE307451987E}"/>
              </a:ext>
            </a:extLst>
          </p:cNvPr>
          <p:cNvSpPr txBox="1">
            <a:spLocks/>
          </p:cNvSpPr>
          <p:nvPr/>
        </p:nvSpPr>
        <p:spPr>
          <a:xfrm>
            <a:off x="878223" y="2939218"/>
            <a:ext cx="10728961" cy="167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867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plausible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requirements,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convincingly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substantially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plan quality where the original plan is good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involvement in execution brings a more stable positive impact on task performance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buFont typeface="Wingdings" pitchFamily="2" charset="2"/>
              <a:buChar char="ü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2BB7-3F38-36FC-138C-CB382174358B}"/>
              </a:ext>
            </a:extLst>
          </p:cNvPr>
          <p:cNvSpPr txBox="1"/>
          <p:nvPr/>
        </p:nvSpPr>
        <p:spPr>
          <a:xfrm>
            <a:off x="4974657" y="2466020"/>
            <a:ext cx="224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-aways</a:t>
            </a:r>
            <a:endParaRPr lang="en-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9D38F-B5CF-E542-5B27-ED8972D8C434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NL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4E927-A392-E54D-44D7-4EE2211C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58" y="252498"/>
            <a:ext cx="1477380" cy="147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97CA7-B005-C54F-07F8-A950118A1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C2CC-FE36-C852-9BDD-04E06FE5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N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C0657-0FA3-23FA-6D29-56ADBE6EB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3</a:t>
            </a:fld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5C597-840C-98A8-FE02-EF63214C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30" y="1589108"/>
            <a:ext cx="8837739" cy="4155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18427-95A9-0798-C598-88D5DEB3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55" y="1356967"/>
            <a:ext cx="7772400" cy="3205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F3A851-6753-B70A-0235-100801F44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55" y="4500393"/>
            <a:ext cx="7772400" cy="1652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BB585-021A-FFD9-FD62-8D05D1F678EC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3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77BB03E-99AD-C54C-1F7B-0B52A6EC1BBF}"/>
              </a:ext>
            </a:extLst>
          </p:cNvPr>
          <p:cNvSpPr/>
          <p:nvPr/>
        </p:nvSpPr>
        <p:spPr>
          <a:xfrm>
            <a:off x="6808202" y="1676376"/>
            <a:ext cx="4765233" cy="4116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66418-2448-97C6-E521-2D70D8F4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plan-then-execute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N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3EC7-955E-6CAB-D9E7-60A0A7BB7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4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709E-F93D-C4E5-FE98-2F94BC4B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19" y="3672492"/>
            <a:ext cx="1544400" cy="154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B1F50-A9B0-8CDC-A15D-059AE0A96C5B}"/>
              </a:ext>
            </a:extLst>
          </p:cNvPr>
          <p:cNvSpPr txBox="1"/>
          <p:nvPr/>
        </p:nvSpPr>
        <p:spPr>
          <a:xfrm>
            <a:off x="4625216" y="5244464"/>
            <a:ext cx="136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N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E5517-1B6D-D500-0E2E-331E5BEBB378}"/>
              </a:ext>
            </a:extLst>
          </p:cNvPr>
          <p:cNvSpPr txBox="1"/>
          <p:nvPr/>
        </p:nvSpPr>
        <p:spPr>
          <a:xfrm>
            <a:off x="1897010" y="3193110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N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7B278F-C55E-84BC-4807-E4F21C031E02}"/>
              </a:ext>
            </a:extLst>
          </p:cNvPr>
          <p:cNvGrpSpPr/>
          <p:nvPr/>
        </p:nvGrpSpPr>
        <p:grpSpPr>
          <a:xfrm>
            <a:off x="1592624" y="1676376"/>
            <a:ext cx="4641411" cy="1542837"/>
            <a:chOff x="1592624" y="1676376"/>
            <a:chExt cx="4641411" cy="154283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816AA1A-6389-7A10-EC30-33D617B89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2624" y="1676376"/>
              <a:ext cx="1542837" cy="1542837"/>
            </a:xfrm>
            <a:prstGeom prst="rect">
              <a:avLst/>
            </a:prstGeom>
          </p:spPr>
        </p:pic>
        <p:sp>
          <p:nvSpPr>
            <p:cNvPr id="71" name="Oval Callout 70">
              <a:extLst>
                <a:ext uri="{FF2B5EF4-FFF2-40B4-BE49-F238E27FC236}">
                  <a16:creationId xmlns:a16="http://schemas.microsoft.com/office/drawing/2014/main" id="{FB4EF955-86A3-9FEC-B448-2B3F2938F045}"/>
                </a:ext>
              </a:extLst>
            </p:cNvPr>
            <p:cNvSpPr/>
            <p:nvPr/>
          </p:nvSpPr>
          <p:spPr>
            <a:xfrm>
              <a:off x="3252905" y="1730320"/>
              <a:ext cx="2981130" cy="1003328"/>
            </a:xfrm>
            <a:prstGeom prst="wedgeEllipseCallout">
              <a:avLst>
                <a:gd name="adj1" fmla="val -49197"/>
                <a:gd name="adj2" fmla="val 409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have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you.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…?</a:t>
              </a:r>
              <a:endParaRPr lang="en-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EE6C9900-FBFC-180A-4E96-D42E4465555C}"/>
              </a:ext>
            </a:extLst>
          </p:cNvPr>
          <p:cNvSpPr/>
          <p:nvPr/>
        </p:nvSpPr>
        <p:spPr>
          <a:xfrm>
            <a:off x="334297" y="3538622"/>
            <a:ext cx="4077930" cy="1687706"/>
          </a:xfrm>
          <a:prstGeom prst="wedgeRoundRectCallout">
            <a:avLst>
              <a:gd name="adj1" fmla="val 53886"/>
              <a:gd name="adj2" fmla="val 12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214310-8D70-1FC4-58EF-56D7D50037BF}"/>
              </a:ext>
            </a:extLst>
          </p:cNvPr>
          <p:cNvSpPr txBox="1"/>
          <p:nvPr/>
        </p:nvSpPr>
        <p:spPr>
          <a:xfrm>
            <a:off x="395556" y="3782310"/>
            <a:ext cx="396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Sure.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it: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arenBoth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zzz.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N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E9D266-4FCB-DD57-209E-0B8CCD3A83AD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212E357-5860-F33D-C25E-28F33375A01D}"/>
              </a:ext>
            </a:extLst>
          </p:cNvPr>
          <p:cNvGrpSpPr/>
          <p:nvPr/>
        </p:nvGrpSpPr>
        <p:grpSpPr>
          <a:xfrm>
            <a:off x="7092584" y="1831951"/>
            <a:ext cx="4050688" cy="1998714"/>
            <a:chOff x="7092584" y="1831951"/>
            <a:chExt cx="4050688" cy="19987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071751-B2C2-DF73-727A-ADB75A5F1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584" y="1896982"/>
              <a:ext cx="1542845" cy="154284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0D38EB-EC38-61A5-4418-F210D2D0164C}"/>
                </a:ext>
              </a:extLst>
            </p:cNvPr>
            <p:cNvSpPr txBox="1"/>
            <p:nvPr/>
          </p:nvSpPr>
          <p:spPr>
            <a:xfrm>
              <a:off x="7406456" y="3461333"/>
              <a:ext cx="129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8E7B87-0CC6-950E-C14E-879DCD978C58}"/>
                </a:ext>
              </a:extLst>
            </p:cNvPr>
            <p:cNvSpPr txBox="1"/>
            <p:nvPr/>
          </p:nvSpPr>
          <p:spPr>
            <a:xfrm>
              <a:off x="9452129" y="3413321"/>
              <a:ext cx="1691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Executable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69A5118-3848-3D60-C518-8F5893617230}"/>
                </a:ext>
              </a:extLst>
            </p:cNvPr>
            <p:cNvGrpSpPr/>
            <p:nvPr/>
          </p:nvGrpSpPr>
          <p:grpSpPr>
            <a:xfrm>
              <a:off x="9523895" y="1831951"/>
              <a:ext cx="1542845" cy="1559864"/>
              <a:chOff x="9962737" y="1879963"/>
              <a:chExt cx="1542845" cy="1559864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D0D3A85-479D-B0F9-7C82-EBB10E3D5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2737" y="1896982"/>
                <a:ext cx="1542845" cy="1542845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3C4DA7A2-D00D-807B-0F26-97070010C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7170" t="36103" r="4361" b="36353"/>
              <a:stretch/>
            </p:blipFill>
            <p:spPr>
              <a:xfrm>
                <a:off x="10389065" y="1879963"/>
                <a:ext cx="1056375" cy="424989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B07B9408-55E3-FE71-B5DA-06437A183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8162" b="74765"/>
              <a:stretch/>
            </p:blipFill>
            <p:spPr>
              <a:xfrm>
                <a:off x="10397226" y="2473736"/>
                <a:ext cx="1108355" cy="389335"/>
              </a:xfrm>
              <a:prstGeom prst="rect">
                <a:avLst/>
              </a:prstGeom>
            </p:spPr>
          </p:pic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ACB0F36-BC47-1C80-8ED0-021AEEF602A3}"/>
                </a:ext>
              </a:extLst>
            </p:cNvPr>
            <p:cNvSpPr/>
            <p:nvPr/>
          </p:nvSpPr>
          <p:spPr>
            <a:xfrm>
              <a:off x="7310426" y="3549772"/>
              <a:ext cx="192060" cy="1924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344BB5A4-AB5F-4C62-0207-60DA1A50E151}"/>
                </a:ext>
              </a:extLst>
            </p:cNvPr>
            <p:cNvSpPr/>
            <p:nvPr/>
          </p:nvSpPr>
          <p:spPr>
            <a:xfrm>
              <a:off x="8778056" y="2733648"/>
              <a:ext cx="674073" cy="18930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47756F7-6B7D-3936-1732-F3081F46A4FE}"/>
              </a:ext>
            </a:extLst>
          </p:cNvPr>
          <p:cNvGrpSpPr/>
          <p:nvPr/>
        </p:nvGrpSpPr>
        <p:grpSpPr>
          <a:xfrm>
            <a:off x="7092584" y="3908548"/>
            <a:ext cx="4244974" cy="1853406"/>
            <a:chOff x="7092584" y="3908548"/>
            <a:chExt cx="4244974" cy="185340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05B89D-D638-8EEC-769E-0713A73C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92584" y="3908548"/>
              <a:ext cx="1542845" cy="15428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D53BF7-FEEC-BF52-13A4-2C94A0234195}"/>
                </a:ext>
              </a:extLst>
            </p:cNvPr>
            <p:cNvSpPr txBox="1"/>
            <p:nvPr/>
          </p:nvSpPr>
          <p:spPr>
            <a:xfrm>
              <a:off x="7332714" y="5387894"/>
              <a:ext cx="1445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3692187-C1FE-26C7-992B-C75B9276498A}"/>
                </a:ext>
              </a:extLst>
            </p:cNvPr>
            <p:cNvSpPr/>
            <p:nvPr/>
          </p:nvSpPr>
          <p:spPr>
            <a:xfrm>
              <a:off x="7310426" y="5476333"/>
              <a:ext cx="192060" cy="1924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ADA7B42-4030-DB8F-8AB6-217604AF3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23894" y="3908548"/>
              <a:ext cx="1542845" cy="154284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7D9FE5-4989-6EC4-23A9-EFA4803A2320}"/>
                </a:ext>
              </a:extLst>
            </p:cNvPr>
            <p:cNvSpPr txBox="1"/>
            <p:nvPr/>
          </p:nvSpPr>
          <p:spPr>
            <a:xfrm>
              <a:off x="9467083" y="5392622"/>
              <a:ext cx="187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  <a:endParaRPr lang="en-NL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FD5DB7F3-76FE-FF60-6E30-E3871813CC78}"/>
                </a:ext>
              </a:extLst>
            </p:cNvPr>
            <p:cNvSpPr/>
            <p:nvPr/>
          </p:nvSpPr>
          <p:spPr>
            <a:xfrm>
              <a:off x="8774475" y="4585317"/>
              <a:ext cx="674073" cy="18930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5293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" grpId="0"/>
      <p:bldP spid="37" grpId="0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78F6-90B0-E174-6DA7-D321E0F0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4F44FE-2A06-AE07-4D51-B0A5751BC695}"/>
              </a:ext>
            </a:extLst>
          </p:cNvPr>
          <p:cNvSpPr/>
          <p:nvPr/>
        </p:nvSpPr>
        <p:spPr>
          <a:xfrm>
            <a:off x="1716643" y="1639614"/>
            <a:ext cx="8439807" cy="2606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A1800-986B-F33E-B20B-E52BFBC1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  <a:endParaRPr lang="en-N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34AB-6A24-5C0D-A1F8-3F293E711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5</a:t>
            </a:fld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2716-E9F5-A3E7-D899-796451BEA301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Method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5B668-DB8B-F235-DDA6-345F7F68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09" y="1847916"/>
            <a:ext cx="1737710" cy="1737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71024-4D08-4693-C251-A31A6DD62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430" y="1968784"/>
            <a:ext cx="1737709" cy="1737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53B4B-4290-EB39-5216-56898E586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450" y="1964843"/>
            <a:ext cx="1737709" cy="1737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8FA60-4212-DFD1-23AD-7C80F7B1106C}"/>
              </a:ext>
            </a:extLst>
          </p:cNvPr>
          <p:cNvSpPr txBox="1"/>
          <p:nvPr/>
        </p:nvSpPr>
        <p:spPr>
          <a:xfrm>
            <a:off x="1986409" y="3783724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0929D-8EC2-8B63-29F6-323CD9CEAEAD}"/>
              </a:ext>
            </a:extLst>
          </p:cNvPr>
          <p:cNvSpPr txBox="1"/>
          <p:nvPr/>
        </p:nvSpPr>
        <p:spPr>
          <a:xfrm>
            <a:off x="4976602" y="3783724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DF943-4EA3-CA65-9054-CC19FAB24D71}"/>
              </a:ext>
            </a:extLst>
          </p:cNvPr>
          <p:cNvSpPr txBox="1"/>
          <p:nvPr/>
        </p:nvSpPr>
        <p:spPr>
          <a:xfrm>
            <a:off x="8045622" y="3783724"/>
            <a:ext cx="189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Itinerary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A3A12F6-4154-9162-BD57-15AF57E6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4323409"/>
            <a:ext cx="11360800" cy="176842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Step-wise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planning,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efforts,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seeking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lvl="1"/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sequences,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</a:t>
            </a:r>
            <a:endParaRPr lang="en-NL" sz="20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7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93283-02DA-F96E-5EC1-89003D7C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E70389E-E10F-B850-2921-96CA38E9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84" y="1707045"/>
            <a:ext cx="9037386" cy="1609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FBC38-E338-371E-48D1-5E2D2105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N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27391-8C3E-D53C-F4E5-D9D3660693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6</a:t>
            </a:fld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108E3-1F06-94B5-2243-02F39A6493CB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|	Method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52D4D-F792-B90B-D84D-D4E5FA3E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84" y="4043136"/>
            <a:ext cx="7772400" cy="166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C8DAF-B11F-3217-C053-1E67B1A37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384" y="1375708"/>
            <a:ext cx="7772400" cy="1590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D6DF6-F4C9-49B1-5062-45CDBD03E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384" y="3752430"/>
            <a:ext cx="7772400" cy="15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26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E06D-6644-02EC-3EC4-07ED01792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259E-5366-7FE3-BA20-755E72ED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N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8D26-997F-36CE-90C0-14B9F470A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7</a:t>
            </a:fld>
            <a:endParaRPr lang="en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E67C51-DC3A-62E2-8341-41DDE98FA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90886"/>
              </p:ext>
            </p:extLst>
          </p:nvPr>
        </p:nvGraphicFramePr>
        <p:xfrm>
          <a:off x="295798" y="3299725"/>
          <a:ext cx="11600399" cy="296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739">
                  <a:extLst>
                    <a:ext uri="{9D8B030D-6E8A-4147-A177-3AD203B41FA5}">
                      <a16:colId xmlns:a16="http://schemas.microsoft.com/office/drawing/2014/main" val="488301819"/>
                    </a:ext>
                  </a:extLst>
                </a:gridCol>
                <a:gridCol w="3956624">
                  <a:extLst>
                    <a:ext uri="{9D8B030D-6E8A-4147-A177-3AD203B41FA5}">
                      <a16:colId xmlns:a16="http://schemas.microsoft.com/office/drawing/2014/main" val="1759802067"/>
                    </a:ext>
                  </a:extLst>
                </a:gridCol>
                <a:gridCol w="5138036">
                  <a:extLst>
                    <a:ext uri="{9D8B030D-6E8A-4147-A177-3AD203B41FA5}">
                      <a16:colId xmlns:a16="http://schemas.microsoft.com/office/drawing/2014/main" val="922317876"/>
                    </a:ext>
                  </a:extLst>
                </a:gridCol>
              </a:tblGrid>
              <a:tr h="50766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NL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NL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Human-AI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Collaboration</a:t>
                      </a:r>
                      <a:endParaRPr lang="en-NL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94726"/>
                  </a:ext>
                </a:extLst>
              </a:tr>
              <a:tr h="1134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  <a:endParaRPr lang="en-NL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altLang="zh-CN"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1897"/>
                  </a:ext>
                </a:extLst>
              </a:tr>
              <a:tr h="1322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</a:t>
                      </a:r>
                      <a:endParaRPr lang="en-NL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GB"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25818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4243B62-B0A4-A037-4E7C-764CAAC37EF3}"/>
              </a:ext>
            </a:extLst>
          </p:cNvPr>
          <p:cNvSpPr/>
          <p:nvPr/>
        </p:nvSpPr>
        <p:spPr>
          <a:xfrm rot="20970823">
            <a:off x="3166158" y="1794343"/>
            <a:ext cx="5859680" cy="66319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en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11B5A30E-C67D-6CBD-FBA9-FE009EEEA4DC}"/>
              </a:ext>
            </a:extLst>
          </p:cNvPr>
          <p:cNvSpPr/>
          <p:nvPr/>
        </p:nvSpPr>
        <p:spPr>
          <a:xfrm>
            <a:off x="415596" y="1186184"/>
            <a:ext cx="5357003" cy="1969827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RQ1: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human involvement in the high-level planning and real-time execution shape their trust in an AI system powered by LLM agents?</a:t>
            </a:r>
            <a:endPara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241485CB-F4CC-319A-9835-16F6DC7AF69B}"/>
              </a:ext>
            </a:extLst>
          </p:cNvPr>
          <p:cNvSpPr/>
          <p:nvPr/>
        </p:nvSpPr>
        <p:spPr>
          <a:xfrm>
            <a:off x="6746953" y="1186184"/>
            <a:ext cx="5357002" cy="1969827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NL" sz="2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r>
              <a:rPr lang="en-US" altLang="zh-CN" sz="2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human involvement in the high-level planning and real-time execution of tasks with an AI system powered by LLM agents affect the overall task performance?</a:t>
            </a:r>
            <a:endPara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26A6E-AE24-C1A7-CDD0-0C0F63D327FC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|	Method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DF9DB-1096-2EC4-060B-AD11CE6A4791}"/>
              </a:ext>
            </a:extLst>
          </p:cNvPr>
          <p:cNvSpPr txBox="1"/>
          <p:nvPr/>
        </p:nvSpPr>
        <p:spPr>
          <a:xfrm>
            <a:off x="2893384" y="3867034"/>
            <a:ext cx="3923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LLMs’ ability to generate executable plans autonomously is rather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limited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4E56B-DF63-2EB5-CBC2-E850B9CD2DE4}"/>
              </a:ext>
            </a:extLst>
          </p:cNvPr>
          <p:cNvSpPr txBox="1"/>
          <p:nvPr/>
        </p:nvSpPr>
        <p:spPr>
          <a:xfrm>
            <a:off x="2823045" y="4970207"/>
            <a:ext cx="38108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unintended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unexpected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19F64-1D95-EC93-8F2D-DDB4DB2231FB}"/>
              </a:ext>
            </a:extLst>
          </p:cNvPr>
          <p:cNvSpPr txBox="1"/>
          <p:nvPr/>
        </p:nvSpPr>
        <p:spPr>
          <a:xfrm>
            <a:off x="6746953" y="3913094"/>
            <a:ext cx="5357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Reduce human efforts in generating a reliable plan from scratch</a:t>
            </a:r>
            <a:endParaRPr lang="en-US" altLang="zh-CN" sz="2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9C5D2-F517-FB31-8CB2-FBDB76546012}"/>
              </a:ext>
            </a:extLst>
          </p:cNvPr>
          <p:cNvSpPr txBox="1"/>
          <p:nvPr/>
        </p:nvSpPr>
        <p:spPr>
          <a:xfrm>
            <a:off x="6746953" y="5024120"/>
            <a:ext cx="4778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zh-CN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User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 control over the real-time execution process</a:t>
            </a:r>
          </a:p>
        </p:txBody>
      </p:sp>
    </p:spTree>
    <p:extLst>
      <p:ext uri="{BB962C8B-B14F-4D97-AF65-F5344CB8AC3E}">
        <p14:creationId xmlns:p14="http://schemas.microsoft.com/office/powerpoint/2010/main" val="1001257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/>
      <p:bldP spid="14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5CDAC-C0D8-F920-1AC7-10A7B3FD8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55A4-BD14-2F6A-CF85-F632A3C4D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370CF-0824-17E1-BFEE-002DC4CF9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947AC-47EC-33C9-E42E-E152B3DA4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015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ECB5-F475-85A9-8849-2FBF1766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77D-2C67-16C9-2476-CB59A3F2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User-involved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36711-D5C0-FD45-AEFF-E8B8AC8995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0BDF53-0B62-6F4E-AF65-9AB39FD04B3B}" type="slidenum">
              <a:rPr lang="en-NL" smtClean="0"/>
              <a:t>9</a:t>
            </a:fld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E19AA3-B310-F10C-9AFB-01B038B41B46}"/>
              </a:ext>
            </a:extLst>
          </p:cNvPr>
          <p:cNvSpPr txBox="1"/>
          <p:nvPr/>
        </p:nvSpPr>
        <p:spPr>
          <a:xfrm>
            <a:off x="857162" y="6439652"/>
            <a:ext cx="1015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Motivation		|	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	Results</a:t>
            </a:r>
            <a:endParaRPr lang="en-NL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F824-B97B-DF5A-612C-98D7BEB7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1" y="1782846"/>
            <a:ext cx="3458028" cy="1596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667C8-572A-59F6-30D0-88E239582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99" y="1468787"/>
            <a:ext cx="3104243" cy="208289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FEC0D39-C9F5-A642-5856-F8DAFA06D94E}"/>
              </a:ext>
            </a:extLst>
          </p:cNvPr>
          <p:cNvSpPr/>
          <p:nvPr/>
        </p:nvSpPr>
        <p:spPr>
          <a:xfrm>
            <a:off x="4691627" y="2425702"/>
            <a:ext cx="1664349" cy="195703"/>
          </a:xfrm>
          <a:prstGeom prst="rightArrow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05BFF-1C57-BC27-A7CD-D3D88F88B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115" y="1327205"/>
            <a:ext cx="1033371" cy="1033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C0024-D339-1C70-43E8-90A6A9ECA459}"/>
              </a:ext>
            </a:extLst>
          </p:cNvPr>
          <p:cNvSpPr txBox="1"/>
          <p:nvPr/>
        </p:nvSpPr>
        <p:spPr>
          <a:xfrm>
            <a:off x="4847300" y="2649951"/>
            <a:ext cx="119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54EF19-4744-AA0F-DEB6-67EA70B2C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62" y="4406944"/>
            <a:ext cx="10720904" cy="1875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044676-6E53-74A5-A67C-CE74B30E78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0710381" y="2715842"/>
            <a:ext cx="1033371" cy="10333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818E6B-4B0B-F231-E993-0A0685A1CEE5}"/>
              </a:ext>
            </a:extLst>
          </p:cNvPr>
          <p:cNvSpPr txBox="1"/>
          <p:nvPr/>
        </p:nvSpPr>
        <p:spPr>
          <a:xfrm>
            <a:off x="10629167" y="3690459"/>
            <a:ext cx="119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C9FC3611-9F09-F696-B8FE-6B1319C60902}"/>
              </a:ext>
            </a:extLst>
          </p:cNvPr>
          <p:cNvSpPr/>
          <p:nvPr/>
        </p:nvSpPr>
        <p:spPr>
          <a:xfrm>
            <a:off x="9923929" y="2556080"/>
            <a:ext cx="618565" cy="1747507"/>
          </a:xfrm>
          <a:prstGeom prst="curvedLeftArrow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E0DF5A-4694-0841-E288-1C5C72AC5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407" y="1356967"/>
            <a:ext cx="8559185" cy="46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theme/theme1.xml><?xml version="1.0" encoding="utf-8"?>
<a:theme xmlns:a="http://schemas.openxmlformats.org/drawingml/2006/main" name="TU_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_theme" id="{A13F5D03-A5CE-1847-9722-EB4B904E3DD9}" vid="{C2D17941-9848-8545-B20E-77943653E7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TU_theme</Template>
  <TotalTime>9609</TotalTime>
  <Words>3224</Words>
  <Application>Microsoft Macintosh PowerPoint</Application>
  <PresentationFormat>Widescreen</PresentationFormat>
  <Paragraphs>362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Lexend</vt:lpstr>
      <vt:lpstr>Aptos</vt:lpstr>
      <vt:lpstr>Arial</vt:lpstr>
      <vt:lpstr>Cambria Math</vt:lpstr>
      <vt:lpstr>Courier New</vt:lpstr>
      <vt:lpstr>Times New Roman</vt:lpstr>
      <vt:lpstr>Wingdings</vt:lpstr>
      <vt:lpstr>TU_theme</vt:lpstr>
      <vt:lpstr>Plan-Then-Execute: An Empirical Study of User Trust and Team Performance When Using LLM Agents As A Daily Assistant</vt:lpstr>
      <vt:lpstr>Background &amp; Motivation</vt:lpstr>
      <vt:lpstr>Rise of LLMs and LLM Agents</vt:lpstr>
      <vt:lpstr>Our focus: plan-then-execute LLM agents</vt:lpstr>
      <vt:lpstr>LLM Agents as Daily Assistants</vt:lpstr>
      <vt:lpstr>Challenges in Automating LLM Agents</vt:lpstr>
      <vt:lpstr>Challenges in Automating LLM Agents</vt:lpstr>
      <vt:lpstr>Method</vt:lpstr>
      <vt:lpstr>User-involved Planning</vt:lpstr>
      <vt:lpstr>User-involved Execution</vt:lpstr>
      <vt:lpstr>User-involved Execution</vt:lpstr>
      <vt:lpstr>User-involved Execution</vt:lpstr>
      <vt:lpstr>Study Design &amp; Hypothesis</vt:lpstr>
      <vt:lpstr>Tasks</vt:lpstr>
      <vt:lpstr>Procedure</vt:lpstr>
      <vt:lpstr>Results &amp; Interpretation</vt:lpstr>
      <vt:lpstr>Impact of User Involvement on Calibrated Trust</vt:lpstr>
      <vt:lpstr>Impact of User Involvement in Execution on Task Performance</vt:lpstr>
      <vt:lpstr>Failure Analysis</vt:lpstr>
      <vt:lpstr>Impact of User Involvement on User Confidence</vt:lpstr>
      <vt:lpstr>Key Findings</vt:lpstr>
      <vt:lpstr>Implications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Gaole He</dc:creator>
  <cp:lastModifiedBy>Gaole He</cp:lastModifiedBy>
  <cp:revision>1654</cp:revision>
  <dcterms:created xsi:type="dcterms:W3CDTF">2024-01-18T14:04:31Z</dcterms:created>
  <dcterms:modified xsi:type="dcterms:W3CDTF">2025-03-12T16:42:30Z</dcterms:modified>
</cp:coreProperties>
</file>