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4" autoAdjust="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029EC-5E23-C246-98BF-80D6F4C00B4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AC55E-B36B-F643-9D3F-3389E5BC1526}">
      <dgm:prSet phldrT="[Text]"/>
      <dgm:spPr/>
      <dgm:t>
        <a:bodyPr/>
        <a:lstStyle/>
        <a:p>
          <a:r>
            <a:rPr lang="en-US" dirty="0" smtClean="0"/>
            <a:t>Trade?</a:t>
          </a:r>
          <a:endParaRPr lang="en-US" dirty="0"/>
        </a:p>
      </dgm:t>
    </dgm:pt>
    <dgm:pt modelId="{BFB7429E-E241-6E46-9C61-1FE464129286}" type="parTrans" cxnId="{176F4F09-53EA-0646-B9D2-33C2FB3C9A79}">
      <dgm:prSet/>
      <dgm:spPr/>
      <dgm:t>
        <a:bodyPr/>
        <a:lstStyle/>
        <a:p>
          <a:endParaRPr lang="en-US"/>
        </a:p>
      </dgm:t>
    </dgm:pt>
    <dgm:pt modelId="{B3DC221A-702A-6D40-81C7-FC402E408A85}" type="sibTrans" cxnId="{176F4F09-53EA-0646-B9D2-33C2FB3C9A79}">
      <dgm:prSet/>
      <dgm:spPr/>
      <dgm:t>
        <a:bodyPr/>
        <a:lstStyle/>
        <a:p>
          <a:endParaRPr lang="en-US"/>
        </a:p>
      </dgm:t>
    </dgm:pt>
    <dgm:pt modelId="{DABA299C-928E-FA41-8727-361C6CA7FE93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920E71C5-9EAD-574D-B2F6-72BE115956B7}" type="parTrans" cxnId="{5F0E3A66-73D5-1A45-AB92-BE193AC82AF9}">
      <dgm:prSet/>
      <dgm:spPr/>
      <dgm:t>
        <a:bodyPr/>
        <a:lstStyle/>
        <a:p>
          <a:endParaRPr lang="en-US"/>
        </a:p>
      </dgm:t>
    </dgm:pt>
    <dgm:pt modelId="{617270AF-B6EF-4748-BDAC-4D1D06834770}" type="sibTrans" cxnId="{5F0E3A66-73D5-1A45-AB92-BE193AC82AF9}">
      <dgm:prSet/>
      <dgm:spPr/>
      <dgm:t>
        <a:bodyPr/>
        <a:lstStyle/>
        <a:p>
          <a:endParaRPr lang="en-US"/>
        </a:p>
      </dgm:t>
    </dgm:pt>
    <dgm:pt modelId="{783C3A1B-FA74-B640-B1CE-12998B3443E2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4C2FCFF2-5B5E-C648-86CC-6664C9F38D69}" type="parTrans" cxnId="{41B7ACBD-3327-7543-9D25-C94D6483941D}">
      <dgm:prSet/>
      <dgm:spPr/>
      <dgm:t>
        <a:bodyPr/>
        <a:lstStyle/>
        <a:p>
          <a:endParaRPr lang="en-US"/>
        </a:p>
      </dgm:t>
    </dgm:pt>
    <dgm:pt modelId="{E19BCA91-F75B-D54A-ABCA-0311A3F11D7F}" type="sibTrans" cxnId="{41B7ACBD-3327-7543-9D25-C94D6483941D}">
      <dgm:prSet/>
      <dgm:spPr/>
      <dgm:t>
        <a:bodyPr/>
        <a:lstStyle/>
        <a:p>
          <a:endParaRPr lang="en-US"/>
        </a:p>
      </dgm:t>
    </dgm:pt>
    <dgm:pt modelId="{5E592F6B-D6AE-E34D-84C8-23CB54D1B191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A953C02E-AF5F-3F42-B2B0-F13A077630DB}" type="parTrans" cxnId="{8CED3736-79D8-7843-AA79-93313E1A718D}">
      <dgm:prSet/>
      <dgm:spPr/>
      <dgm:t>
        <a:bodyPr/>
        <a:lstStyle/>
        <a:p>
          <a:endParaRPr lang="en-US"/>
        </a:p>
      </dgm:t>
    </dgm:pt>
    <dgm:pt modelId="{E9B53261-D578-1A48-B5A7-7EAECCD5BCCC}" type="sibTrans" cxnId="{8CED3736-79D8-7843-AA79-93313E1A718D}">
      <dgm:prSet/>
      <dgm:spPr/>
      <dgm:t>
        <a:bodyPr/>
        <a:lstStyle/>
        <a:p>
          <a:endParaRPr lang="en-US"/>
        </a:p>
      </dgm:t>
    </dgm:pt>
    <dgm:pt modelId="{1A62DFA2-950F-FD42-B6D6-A027CBC527C7}" type="pres">
      <dgm:prSet presAssocID="{160029EC-5E23-C246-98BF-80D6F4C00B4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5C022D0-5518-774E-B1BE-482EFB7D7653}" type="pres">
      <dgm:prSet presAssocID="{972AC55E-B36B-F643-9D3F-3389E5BC1526}" presName="singleCycle" presStyleCnt="0"/>
      <dgm:spPr/>
    </dgm:pt>
    <dgm:pt modelId="{DFEC2B52-1C85-3243-A784-4F8484D5B893}" type="pres">
      <dgm:prSet presAssocID="{972AC55E-B36B-F643-9D3F-3389E5BC1526}" presName="singleCenter" presStyleLbl="node1" presStyleIdx="0" presStyleCnt="4">
        <dgm:presLayoutVars>
          <dgm:chMax val="7"/>
          <dgm:chPref val="7"/>
        </dgm:presLayoutVars>
      </dgm:prSet>
      <dgm:spPr/>
    </dgm:pt>
    <dgm:pt modelId="{A6F67A53-0E0B-BD46-9608-4A6A7377D0F3}" type="pres">
      <dgm:prSet presAssocID="{920E71C5-9EAD-574D-B2F6-72BE115956B7}" presName="Name56" presStyleLbl="parChTrans1D2" presStyleIdx="0" presStyleCnt="3"/>
      <dgm:spPr/>
    </dgm:pt>
    <dgm:pt modelId="{3814343F-E9B0-D949-AC5E-76B61583AC08}" type="pres">
      <dgm:prSet presAssocID="{DABA299C-928E-FA41-8727-361C6CA7FE93}" presName="text0" presStyleLbl="node1" presStyleIdx="1" presStyleCnt="4">
        <dgm:presLayoutVars>
          <dgm:bulletEnabled val="1"/>
        </dgm:presLayoutVars>
      </dgm:prSet>
      <dgm:spPr/>
    </dgm:pt>
    <dgm:pt modelId="{5FAD3152-C8CD-9849-A2CF-7EADF3EB1BF5}" type="pres">
      <dgm:prSet presAssocID="{4C2FCFF2-5B5E-C648-86CC-6664C9F38D69}" presName="Name56" presStyleLbl="parChTrans1D2" presStyleIdx="1" presStyleCnt="3"/>
      <dgm:spPr/>
    </dgm:pt>
    <dgm:pt modelId="{6325FEA2-ACC8-174E-9337-09A07683BC7C}" type="pres">
      <dgm:prSet presAssocID="{783C3A1B-FA74-B640-B1CE-12998B3443E2}" presName="text0" presStyleLbl="node1" presStyleIdx="2" presStyleCnt="4">
        <dgm:presLayoutVars>
          <dgm:bulletEnabled val="1"/>
        </dgm:presLayoutVars>
      </dgm:prSet>
      <dgm:spPr/>
    </dgm:pt>
    <dgm:pt modelId="{0635C1B2-0B36-1F4F-8830-7DD16703883F}" type="pres">
      <dgm:prSet presAssocID="{A953C02E-AF5F-3F42-B2B0-F13A077630DB}" presName="Name56" presStyleLbl="parChTrans1D2" presStyleIdx="2" presStyleCnt="3"/>
      <dgm:spPr/>
    </dgm:pt>
    <dgm:pt modelId="{C6C09B40-32D5-5845-A932-F1ED0D0ADBB9}" type="pres">
      <dgm:prSet presAssocID="{5E592F6B-D6AE-E34D-84C8-23CB54D1B191}" presName="text0" presStyleLbl="node1" presStyleIdx="3" presStyleCnt="4">
        <dgm:presLayoutVars>
          <dgm:bulletEnabled val="1"/>
        </dgm:presLayoutVars>
      </dgm:prSet>
      <dgm:spPr/>
    </dgm:pt>
  </dgm:ptLst>
  <dgm:cxnLst>
    <dgm:cxn modelId="{57001A73-10A0-1249-924B-2841C850DC65}" type="presOf" srcId="{DABA299C-928E-FA41-8727-361C6CA7FE93}" destId="{3814343F-E9B0-D949-AC5E-76B61583AC08}" srcOrd="0" destOrd="0" presId="urn:microsoft.com/office/officeart/2008/layout/RadialCluster"/>
    <dgm:cxn modelId="{5F0E3A66-73D5-1A45-AB92-BE193AC82AF9}" srcId="{972AC55E-B36B-F643-9D3F-3389E5BC1526}" destId="{DABA299C-928E-FA41-8727-361C6CA7FE93}" srcOrd="0" destOrd="0" parTransId="{920E71C5-9EAD-574D-B2F6-72BE115956B7}" sibTransId="{617270AF-B6EF-4748-BDAC-4D1D06834770}"/>
    <dgm:cxn modelId="{33970D0F-5E32-A342-BA8B-9F172C0221F9}" type="presOf" srcId="{783C3A1B-FA74-B640-B1CE-12998B3443E2}" destId="{6325FEA2-ACC8-174E-9337-09A07683BC7C}" srcOrd="0" destOrd="0" presId="urn:microsoft.com/office/officeart/2008/layout/RadialCluster"/>
    <dgm:cxn modelId="{41B7ACBD-3327-7543-9D25-C94D6483941D}" srcId="{972AC55E-B36B-F643-9D3F-3389E5BC1526}" destId="{783C3A1B-FA74-B640-B1CE-12998B3443E2}" srcOrd="1" destOrd="0" parTransId="{4C2FCFF2-5B5E-C648-86CC-6664C9F38D69}" sibTransId="{E19BCA91-F75B-D54A-ABCA-0311A3F11D7F}"/>
    <dgm:cxn modelId="{281C848F-52FD-D04F-AA9F-D4F0269F0F09}" type="presOf" srcId="{160029EC-5E23-C246-98BF-80D6F4C00B4C}" destId="{1A62DFA2-950F-FD42-B6D6-A027CBC527C7}" srcOrd="0" destOrd="0" presId="urn:microsoft.com/office/officeart/2008/layout/RadialCluster"/>
    <dgm:cxn modelId="{F311F43B-9EFA-E144-9F1E-43E6D9537EBC}" type="presOf" srcId="{972AC55E-B36B-F643-9D3F-3389E5BC1526}" destId="{DFEC2B52-1C85-3243-A784-4F8484D5B893}" srcOrd="0" destOrd="0" presId="urn:microsoft.com/office/officeart/2008/layout/RadialCluster"/>
    <dgm:cxn modelId="{176F4F09-53EA-0646-B9D2-33C2FB3C9A79}" srcId="{160029EC-5E23-C246-98BF-80D6F4C00B4C}" destId="{972AC55E-B36B-F643-9D3F-3389E5BC1526}" srcOrd="0" destOrd="0" parTransId="{BFB7429E-E241-6E46-9C61-1FE464129286}" sibTransId="{B3DC221A-702A-6D40-81C7-FC402E408A85}"/>
    <dgm:cxn modelId="{8CED3736-79D8-7843-AA79-93313E1A718D}" srcId="{972AC55E-B36B-F643-9D3F-3389E5BC1526}" destId="{5E592F6B-D6AE-E34D-84C8-23CB54D1B191}" srcOrd="2" destOrd="0" parTransId="{A953C02E-AF5F-3F42-B2B0-F13A077630DB}" sibTransId="{E9B53261-D578-1A48-B5A7-7EAECCD5BCCC}"/>
    <dgm:cxn modelId="{4637FE6D-4884-1F43-9BBF-B75FCA3035C9}" type="presOf" srcId="{5E592F6B-D6AE-E34D-84C8-23CB54D1B191}" destId="{C6C09B40-32D5-5845-A932-F1ED0D0ADBB9}" srcOrd="0" destOrd="0" presId="urn:microsoft.com/office/officeart/2008/layout/RadialCluster"/>
    <dgm:cxn modelId="{7F8AB833-1F7B-164C-BFB9-4E5612177F02}" type="presOf" srcId="{4C2FCFF2-5B5E-C648-86CC-6664C9F38D69}" destId="{5FAD3152-C8CD-9849-A2CF-7EADF3EB1BF5}" srcOrd="0" destOrd="0" presId="urn:microsoft.com/office/officeart/2008/layout/RadialCluster"/>
    <dgm:cxn modelId="{1A9E1D12-804C-334A-B187-75193D3B8B14}" type="presOf" srcId="{920E71C5-9EAD-574D-B2F6-72BE115956B7}" destId="{A6F67A53-0E0B-BD46-9608-4A6A7377D0F3}" srcOrd="0" destOrd="0" presId="urn:microsoft.com/office/officeart/2008/layout/RadialCluster"/>
    <dgm:cxn modelId="{8956C169-2422-DC4E-90C9-36B27B674861}" type="presOf" srcId="{A953C02E-AF5F-3F42-B2B0-F13A077630DB}" destId="{0635C1B2-0B36-1F4F-8830-7DD16703883F}" srcOrd="0" destOrd="0" presId="urn:microsoft.com/office/officeart/2008/layout/RadialCluster"/>
    <dgm:cxn modelId="{B9D40721-6A89-BC48-BE43-1206C9547902}" type="presParOf" srcId="{1A62DFA2-950F-FD42-B6D6-A027CBC527C7}" destId="{45C022D0-5518-774E-B1BE-482EFB7D7653}" srcOrd="0" destOrd="0" presId="urn:microsoft.com/office/officeart/2008/layout/RadialCluster"/>
    <dgm:cxn modelId="{0DFDDB9C-562C-E045-BEE7-A6E3D2F08328}" type="presParOf" srcId="{45C022D0-5518-774E-B1BE-482EFB7D7653}" destId="{DFEC2B52-1C85-3243-A784-4F8484D5B893}" srcOrd="0" destOrd="0" presId="urn:microsoft.com/office/officeart/2008/layout/RadialCluster"/>
    <dgm:cxn modelId="{B27EFC31-BC7E-DF48-A005-31E5EC9E253E}" type="presParOf" srcId="{45C022D0-5518-774E-B1BE-482EFB7D7653}" destId="{A6F67A53-0E0B-BD46-9608-4A6A7377D0F3}" srcOrd="1" destOrd="0" presId="urn:microsoft.com/office/officeart/2008/layout/RadialCluster"/>
    <dgm:cxn modelId="{02150623-AC48-6843-A04F-372610312208}" type="presParOf" srcId="{45C022D0-5518-774E-B1BE-482EFB7D7653}" destId="{3814343F-E9B0-D949-AC5E-76B61583AC08}" srcOrd="2" destOrd="0" presId="urn:microsoft.com/office/officeart/2008/layout/RadialCluster"/>
    <dgm:cxn modelId="{B72629B1-385E-D34C-A1C9-DFFACEDE9500}" type="presParOf" srcId="{45C022D0-5518-774E-B1BE-482EFB7D7653}" destId="{5FAD3152-C8CD-9849-A2CF-7EADF3EB1BF5}" srcOrd="3" destOrd="0" presId="urn:microsoft.com/office/officeart/2008/layout/RadialCluster"/>
    <dgm:cxn modelId="{CC20115B-7D5C-3444-85ED-5412E7D56FE9}" type="presParOf" srcId="{45C022D0-5518-774E-B1BE-482EFB7D7653}" destId="{6325FEA2-ACC8-174E-9337-09A07683BC7C}" srcOrd="4" destOrd="0" presId="urn:microsoft.com/office/officeart/2008/layout/RadialCluster"/>
    <dgm:cxn modelId="{AD5E2C62-8634-ED4D-8ABE-731A7A53F643}" type="presParOf" srcId="{45C022D0-5518-774E-B1BE-482EFB7D7653}" destId="{0635C1B2-0B36-1F4F-8830-7DD16703883F}" srcOrd="5" destOrd="0" presId="urn:microsoft.com/office/officeart/2008/layout/RadialCluster"/>
    <dgm:cxn modelId="{A6307521-C38D-E749-8F4F-2A6FD65BEF3E}" type="presParOf" srcId="{45C022D0-5518-774E-B1BE-482EFB7D7653}" destId="{C6C09B40-32D5-5845-A932-F1ED0D0ADBB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C2B52-1C85-3243-A784-4F8484D5B893}">
      <dsp:nvSpPr>
        <dsp:cNvPr id="0" name=""/>
        <dsp:cNvSpPr/>
      </dsp:nvSpPr>
      <dsp:spPr>
        <a:xfrm>
          <a:off x="3160474" y="1957921"/>
          <a:ext cx="1262538" cy="1262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Trade?</a:t>
          </a:r>
          <a:endParaRPr lang="en-US" sz="2700" kern="1200" dirty="0"/>
        </a:p>
      </dsp:txBody>
      <dsp:txXfrm>
        <a:off x="3222106" y="2019553"/>
        <a:ext cx="1139274" cy="1139274"/>
      </dsp:txXfrm>
    </dsp:sp>
    <dsp:sp modelId="{A6F67A53-0E0B-BD46-9608-4A6A7377D0F3}">
      <dsp:nvSpPr>
        <dsp:cNvPr id="0" name=""/>
        <dsp:cNvSpPr/>
      </dsp:nvSpPr>
      <dsp:spPr>
        <a:xfrm rot="16200000">
          <a:off x="3348934" y="1515112"/>
          <a:ext cx="8856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561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4343F-E9B0-D949-AC5E-76B61583AC08}">
      <dsp:nvSpPr>
        <dsp:cNvPr id="0" name=""/>
        <dsp:cNvSpPr/>
      </dsp:nvSpPr>
      <dsp:spPr>
        <a:xfrm>
          <a:off x="3368792" y="226402"/>
          <a:ext cx="845901" cy="845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Login</a:t>
          </a:r>
          <a:endParaRPr lang="en-US" sz="2100" kern="1200" dirty="0"/>
        </a:p>
      </dsp:txBody>
      <dsp:txXfrm>
        <a:off x="3410085" y="267695"/>
        <a:ext cx="763315" cy="763315"/>
      </dsp:txXfrm>
    </dsp:sp>
    <dsp:sp modelId="{5FAD3152-C8CD-9849-A2CF-7EADF3EB1BF5}">
      <dsp:nvSpPr>
        <dsp:cNvPr id="0" name=""/>
        <dsp:cNvSpPr/>
      </dsp:nvSpPr>
      <dsp:spPr>
        <a:xfrm rot="1800000">
          <a:off x="4374612" y="3134287"/>
          <a:ext cx="722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53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5FEA2-ACC8-174E-9337-09A07683BC7C}">
      <dsp:nvSpPr>
        <dsp:cNvPr id="0" name=""/>
        <dsp:cNvSpPr/>
      </dsp:nvSpPr>
      <dsp:spPr>
        <a:xfrm>
          <a:off x="5048742" y="3136159"/>
          <a:ext cx="845901" cy="845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No</a:t>
          </a:r>
          <a:endParaRPr lang="en-US" sz="3600" kern="1200" dirty="0"/>
        </a:p>
      </dsp:txBody>
      <dsp:txXfrm>
        <a:off x="5090035" y="3177452"/>
        <a:ext cx="763315" cy="763315"/>
      </dsp:txXfrm>
    </dsp:sp>
    <dsp:sp modelId="{0635C1B2-0B36-1F4F-8830-7DD16703883F}">
      <dsp:nvSpPr>
        <dsp:cNvPr id="0" name=""/>
        <dsp:cNvSpPr/>
      </dsp:nvSpPr>
      <dsp:spPr>
        <a:xfrm rot="9000000">
          <a:off x="2486344" y="3134287"/>
          <a:ext cx="722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53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09B40-32D5-5845-A932-F1ED0D0ADBB9}">
      <dsp:nvSpPr>
        <dsp:cNvPr id="0" name=""/>
        <dsp:cNvSpPr/>
      </dsp:nvSpPr>
      <dsp:spPr>
        <a:xfrm>
          <a:off x="1688843" y="3136159"/>
          <a:ext cx="845901" cy="845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Yes</a:t>
          </a:r>
          <a:endParaRPr lang="en-US" sz="3300" kern="1200" dirty="0"/>
        </a:p>
      </dsp:txBody>
      <dsp:txXfrm>
        <a:off x="1730136" y="3177452"/>
        <a:ext cx="763315" cy="763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3EAE-089B-C24E-95E8-1BDB2D741E7F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78A6-6091-4F48-B569-619BB0D1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 :  Around</a:t>
            </a:r>
            <a:r>
              <a:rPr lang="en-US" baseline="0" dirty="0" smtClean="0"/>
              <a:t> 2008 first time in Spread Betting and CFDs. Fascination with investing some money and making some out of pretty much thin air.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Trading : Its time consuming </a:t>
            </a:r>
            <a:r>
              <a:rPr lang="mr-IN" baseline="0" dirty="0" smtClean="0"/>
              <a:t>–</a:t>
            </a:r>
            <a:r>
              <a:rPr lang="en-US" baseline="0" dirty="0" smtClean="0"/>
              <a:t> when you are in the markets you cannot be complacent. If you are holding long term Spread Bet positions you need a cautious attitude and be watching the markets. There are ways to mitigate this. If you want to hold positions out side of the core trading hours of 8am -&gt; 5pm </a:t>
            </a:r>
            <a:r>
              <a:rPr lang="mr-IN" baseline="0" dirty="0" smtClean="0"/>
              <a:t>–</a:t>
            </a:r>
            <a:r>
              <a:rPr lang="en-US" baseline="0" dirty="0" smtClean="0"/>
              <a:t> then expect to have to stay up through the night if things are getting volatile.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‘could’ make money from doing this as what they call a ‘Retail Trader’ </a:t>
            </a:r>
            <a:r>
              <a:rPr lang="mr-IN" baseline="0" dirty="0" smtClean="0"/>
              <a:t>–</a:t>
            </a:r>
            <a:r>
              <a:rPr lang="en-US" baseline="0" dirty="0" smtClean="0"/>
              <a:t> but its hard. And contrary to popular belief that you need a hedge fund of billions and low latency systems </a:t>
            </a:r>
            <a:r>
              <a:rPr lang="mr-IN" baseline="0" dirty="0" smtClean="0"/>
              <a:t>–</a:t>
            </a:r>
            <a:r>
              <a:rPr lang="en-US" baseline="0" dirty="0" smtClean="0"/>
              <a:t> you can still make money at trading.</a:t>
            </a:r>
          </a:p>
          <a:p>
            <a:endParaRPr lang="en-US" baseline="0" dirty="0" smtClean="0"/>
          </a:p>
          <a:p>
            <a:r>
              <a:rPr lang="en-US" dirty="0" smtClean="0"/>
              <a:t>Explain about </a:t>
            </a:r>
            <a:r>
              <a:rPr lang="en-US" dirty="0" err="1" smtClean="0"/>
              <a:t>Spreadbetting</a:t>
            </a:r>
            <a:r>
              <a:rPr lang="en-US" dirty="0" smtClean="0"/>
              <a:t>, Contracts for Difference, Options, Shares as examples. Talk about how in the end its just glorified</a:t>
            </a:r>
            <a:r>
              <a:rPr lang="en-US" baseline="0" dirty="0" smtClean="0"/>
              <a:t> gambling.</a:t>
            </a:r>
          </a:p>
          <a:p>
            <a:endParaRPr lang="en-US" dirty="0" smtClean="0"/>
          </a:p>
          <a:p>
            <a:r>
              <a:rPr lang="en-US" dirty="0" smtClean="0"/>
              <a:t>How do</a:t>
            </a:r>
            <a:r>
              <a:rPr lang="en-US" baseline="0" dirty="0" smtClean="0"/>
              <a:t> the financial markets work?  Essentially they are driven by the key economic process of Supply and Demand. Think of the house market </a:t>
            </a:r>
            <a:r>
              <a:rPr lang="mr-IN" baseline="0" dirty="0" smtClean="0"/>
              <a:t>–</a:t>
            </a:r>
            <a:r>
              <a:rPr lang="en-US" baseline="0" dirty="0" smtClean="0"/>
              <a:t> huge demand </a:t>
            </a:r>
            <a:r>
              <a:rPr lang="mr-IN" baseline="0" dirty="0" smtClean="0"/>
              <a:t>–</a:t>
            </a:r>
            <a:r>
              <a:rPr lang="en-US" baseline="0" dirty="0" smtClean="0"/>
              <a:t> poor supply </a:t>
            </a:r>
            <a:r>
              <a:rPr lang="mr-IN" baseline="0" dirty="0" smtClean="0"/>
              <a:t>–</a:t>
            </a:r>
            <a:r>
              <a:rPr lang="en-US" baseline="0" dirty="0" smtClean="0"/>
              <a:t> pushes up prices. Think about Milk huge </a:t>
            </a:r>
            <a:r>
              <a:rPr lang="en-US" baseline="0" dirty="0" err="1" smtClean="0"/>
              <a:t>demaned</a:t>
            </a:r>
            <a:r>
              <a:rPr lang="en-US" baseline="0" dirty="0" smtClean="0"/>
              <a:t> and massive supply creates competition which drives down prices.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 wanted to create a cloud based trading bot ? Was driven by a set or group of interests coming together that I felt would be of a real benefit to me. I’d learn about trading a little more, I’d understand AWS better and </a:t>
            </a:r>
            <a:r>
              <a:rPr lang="en-US" baseline="0" dirty="0" err="1" smtClean="0"/>
              <a:t>idealy</a:t>
            </a:r>
            <a:r>
              <a:rPr lang="en-US" baseline="0" dirty="0" smtClean="0"/>
              <a:t> I’d make some mo</a:t>
            </a:r>
            <a:r>
              <a:rPr lang="en-US" baseline="0" dirty="0" smtClean="0"/>
              <a:t>ne</a:t>
            </a:r>
            <a:r>
              <a:rPr lang="en-US" baseline="0" dirty="0" smtClean="0"/>
              <a:t>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it all work?</a:t>
            </a:r>
          </a:p>
          <a:p>
            <a:endParaRPr lang="en-US" baseline="0" dirty="0" smtClean="0"/>
          </a:p>
          <a:p>
            <a:r>
              <a:rPr lang="en-US" baseline="0" dirty="0" smtClean="0"/>
              <a:t> DEMO IG.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Show the main UI</a:t>
            </a:r>
          </a:p>
          <a:p>
            <a:r>
              <a:rPr lang="en-US" baseline="0" dirty="0" smtClean="0"/>
              <a:t> Show the DAX on Spread Betting.</a:t>
            </a:r>
          </a:p>
          <a:p>
            <a:r>
              <a:rPr lang="en-US" baseline="0" dirty="0" smtClean="0"/>
              <a:t> Show a position going Long </a:t>
            </a:r>
          </a:p>
          <a:p>
            <a:r>
              <a:rPr lang="en-US" baseline="0" dirty="0" smtClean="0"/>
              <a:t> Show a position going Short</a:t>
            </a:r>
          </a:p>
          <a:p>
            <a:r>
              <a:rPr lang="en-US" baseline="0" dirty="0" smtClean="0"/>
              <a:t> Show a position with  Stop and Not having a Stop.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78A6-6091-4F48-B569-619BB0D1CD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trades a performed in specified markets (personal focus on Indexes </a:t>
            </a:r>
            <a:r>
              <a:rPr lang="mr-IN" baseline="0" dirty="0" smtClean="0"/>
              <a:t>–</a:t>
            </a:r>
            <a:r>
              <a:rPr lang="en-US" baseline="0" dirty="0" smtClean="0"/>
              <a:t> FTSE 100, German DAX, Wall Street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aim to take £20 profit per position.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loose £20 in a day we cease trading an assume volatility is high, stop losses are too tight </a:t>
            </a:r>
            <a:r>
              <a:rPr lang="mr-IN" baseline="0" dirty="0" smtClean="0"/>
              <a:t>–</a:t>
            </a:r>
            <a:r>
              <a:rPr lang="en-US" baseline="0" dirty="0" smtClean="0"/>
              <a:t> or general strategy isn’t working </a:t>
            </a:r>
            <a:r>
              <a:rPr lang="mr-IN" baseline="0" dirty="0" smtClean="0"/>
              <a:t>–</a:t>
            </a:r>
            <a:r>
              <a:rPr lang="en-US" baseline="0" dirty="0" smtClean="0"/>
              <a:t> so review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stop loss is set per market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If the position trades ‘against’ us </a:t>
            </a:r>
            <a:r>
              <a:rPr lang="mr-IN" baseline="0" dirty="0" smtClean="0"/>
              <a:t>–</a:t>
            </a:r>
            <a:r>
              <a:rPr lang="en-US" baseline="0" dirty="0" smtClean="0"/>
              <a:t> and they often do </a:t>
            </a:r>
            <a:r>
              <a:rPr lang="mr-IN" baseline="0" dirty="0" smtClean="0"/>
              <a:t>–</a:t>
            </a:r>
            <a:r>
              <a:rPr lang="en-US" baseline="0" dirty="0" smtClean="0"/>
              <a:t> we allow for a certain amount of ‘swing’ before we say that the position just hasn’t worked.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used to the idea that we are not ‘always’ right.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78A6-6091-4F48-B569-619BB0D1C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create</a:t>
            </a:r>
            <a:r>
              <a:rPr lang="en-US" baseline="0" dirty="0" smtClean="0"/>
              <a:t> a cloud infrastructure that will log into our trading account </a:t>
            </a:r>
            <a:r>
              <a:rPr lang="mr-IN" baseline="0" dirty="0" smtClean="0"/>
              <a:t>–</a:t>
            </a:r>
            <a:r>
              <a:rPr lang="en-US" baseline="0" dirty="0" smtClean="0"/>
              <a:t> asses the current ‘situation’ and decide to -: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create the infrastructure</a:t>
            </a:r>
            <a:r>
              <a:rPr lang="mr-IN" baseline="0" dirty="0" smtClean="0"/>
              <a:t>…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not possible to get a lambda to be executed at any more than a minute interval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baseline="0" dirty="0" err="1" smtClean="0"/>
              <a:t>loudWatch</a:t>
            </a:r>
            <a:r>
              <a:rPr lang="en-US" baseline="0" dirty="0" smtClean="0"/>
              <a:t> events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Place a position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Close a position (if it doesn’t have a stop loss).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78A6-6091-4F48-B569-619BB0D1CD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now ADD the code that will do this and see Big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Mig</a:t>
            </a:r>
            <a:r>
              <a:rPr lang="en-US" baseline="0" dirty="0" smtClean="0"/>
              <a:t> trade!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78A6-6091-4F48-B569-619BB0D1C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some hard facts on invocation</a:t>
            </a:r>
            <a:r>
              <a:rPr lang="en-US" baseline="0" dirty="0" smtClean="0"/>
              <a:t> costs</a:t>
            </a:r>
            <a:r>
              <a:rPr lang="mr-IN" baseline="0" dirty="0" smtClean="0"/>
              <a:t>…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78A6-6091-4F48-B569-619BB0D1C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924" y="1506567"/>
            <a:ext cx="8193024" cy="1470025"/>
          </a:xfrm>
        </p:spPr>
        <p:txBody>
          <a:bodyPr/>
          <a:lstStyle/>
          <a:p>
            <a:r>
              <a:rPr lang="en-US" dirty="0" smtClean="0"/>
              <a:t>Cloud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Trading Bot and AWS</a:t>
            </a:r>
          </a:p>
          <a:p>
            <a:r>
              <a:rPr lang="en-US" dirty="0" smtClean="0"/>
              <a:t>Richard Hill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‘Eh?’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Profitable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How does it all work?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4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it actually do ?</a:t>
            </a:r>
          </a:p>
          <a:p>
            <a:r>
              <a:rPr lang="en-US" dirty="0"/>
              <a:t> </a:t>
            </a:r>
            <a:r>
              <a:rPr lang="en-US" dirty="0" smtClean="0"/>
              <a:t>Automatically ‘trade’ Mon-&gt; Fri every minute between 8am and 5pm in specified market aiming at 75% profitability using a provided trading pattern.</a:t>
            </a:r>
          </a:p>
          <a:p>
            <a:r>
              <a:rPr lang="en-US" dirty="0" smtClean="0"/>
              <a:t>How does this manifest 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6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‘look like’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10" y="1582347"/>
            <a:ext cx="6369285" cy="48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operate?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91674"/>
              </p:ext>
            </p:extLst>
          </p:nvPr>
        </p:nvGraphicFramePr>
        <p:xfrm>
          <a:off x="779463" y="1828800"/>
          <a:ext cx="7583487" cy="42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17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a trade!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Lets get </a:t>
            </a:r>
            <a:r>
              <a:rPr lang="en-US" dirty="0" err="1" smtClean="0"/>
              <a:t>BigMig</a:t>
            </a:r>
            <a:r>
              <a:rPr lang="en-US" dirty="0" smtClean="0"/>
              <a:t> to TRADE!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Allow for different patterns to be tried?</a:t>
            </a:r>
          </a:p>
          <a:p>
            <a:r>
              <a:rPr lang="en-US" dirty="0" smtClean="0"/>
              <a:t>Back testing of ideas and implementing?</a:t>
            </a:r>
          </a:p>
          <a:p>
            <a:r>
              <a:rPr lang="en-US" dirty="0" smtClean="0"/>
              <a:t>Allow for a URL to another Lambda that acts as the decision maker.</a:t>
            </a:r>
          </a:p>
          <a:p>
            <a:r>
              <a:rPr lang="en-US" dirty="0" smtClean="0"/>
              <a:t>GO LIVE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6834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1294</TotalTime>
  <Words>678</Words>
  <Application>Microsoft Macintosh PowerPoint</Application>
  <PresentationFormat>On-screen Show (4:3)</PresentationFormat>
  <Paragraphs>75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Cloud Trading</vt:lpstr>
      <vt:lpstr>‘Eh?’</vt:lpstr>
      <vt:lpstr>Requirements</vt:lpstr>
      <vt:lpstr>What does it ‘look like’</vt:lpstr>
      <vt:lpstr>How do we operate?</vt:lpstr>
      <vt:lpstr>Lets do a trade!</vt:lpstr>
      <vt:lpstr>What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Automated Financial Trading</dc:title>
  <dc:creator>Richard</dc:creator>
  <cp:lastModifiedBy>Richard</cp:lastModifiedBy>
  <cp:revision>15</cp:revision>
  <dcterms:created xsi:type="dcterms:W3CDTF">2019-01-15T12:48:17Z</dcterms:created>
  <dcterms:modified xsi:type="dcterms:W3CDTF">2019-01-16T10:23:05Z</dcterms:modified>
</cp:coreProperties>
</file>