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7"/>
  </p:notesMasterIdLst>
  <p:handoutMasterIdLst>
    <p:handoutMasterId r:id="rId138"/>
  </p:handoutMasterIdLst>
  <p:sldIdLst>
    <p:sldId id="256" r:id="rId2"/>
    <p:sldId id="257" r:id="rId3"/>
    <p:sldId id="258" r:id="rId4"/>
    <p:sldId id="321" r:id="rId5"/>
    <p:sldId id="375" r:id="rId6"/>
    <p:sldId id="379" r:id="rId7"/>
    <p:sldId id="376" r:id="rId8"/>
    <p:sldId id="383" r:id="rId9"/>
    <p:sldId id="377" r:id="rId10"/>
    <p:sldId id="384" r:id="rId11"/>
    <p:sldId id="385" r:id="rId12"/>
    <p:sldId id="378" r:id="rId13"/>
    <p:sldId id="38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82" r:id="rId32"/>
    <p:sldId id="278" r:id="rId33"/>
    <p:sldId id="279" r:id="rId34"/>
    <p:sldId id="280" r:id="rId35"/>
    <p:sldId id="281" r:id="rId36"/>
    <p:sldId id="283" r:id="rId37"/>
    <p:sldId id="284" r:id="rId38"/>
    <p:sldId id="285" r:id="rId39"/>
    <p:sldId id="286" r:id="rId40"/>
    <p:sldId id="287" r:id="rId41"/>
    <p:sldId id="288" r:id="rId42"/>
    <p:sldId id="289" r:id="rId43"/>
    <p:sldId id="290" r:id="rId44"/>
    <p:sldId id="291" r:id="rId45"/>
    <p:sldId id="292" r:id="rId46"/>
    <p:sldId id="294" r:id="rId47"/>
    <p:sldId id="293" r:id="rId48"/>
    <p:sldId id="295" r:id="rId49"/>
    <p:sldId id="296" r:id="rId50"/>
    <p:sldId id="297" r:id="rId51"/>
    <p:sldId id="298" r:id="rId52"/>
    <p:sldId id="299" r:id="rId53"/>
    <p:sldId id="300" r:id="rId54"/>
    <p:sldId id="301" r:id="rId55"/>
    <p:sldId id="302" r:id="rId56"/>
    <p:sldId id="303" r:id="rId57"/>
    <p:sldId id="305" r:id="rId58"/>
    <p:sldId id="304" r:id="rId59"/>
    <p:sldId id="306" r:id="rId60"/>
    <p:sldId id="307" r:id="rId61"/>
    <p:sldId id="308" r:id="rId62"/>
    <p:sldId id="309" r:id="rId63"/>
    <p:sldId id="310" r:id="rId64"/>
    <p:sldId id="312" r:id="rId65"/>
    <p:sldId id="311" r:id="rId66"/>
    <p:sldId id="313" r:id="rId67"/>
    <p:sldId id="314" r:id="rId68"/>
    <p:sldId id="315" r:id="rId69"/>
    <p:sldId id="316" r:id="rId70"/>
    <p:sldId id="317" r:id="rId71"/>
    <p:sldId id="318" r:id="rId72"/>
    <p:sldId id="319" r:id="rId73"/>
    <p:sldId id="320" r:id="rId74"/>
    <p:sldId id="322" r:id="rId75"/>
    <p:sldId id="324" r:id="rId76"/>
    <p:sldId id="323" r:id="rId77"/>
    <p:sldId id="325" r:id="rId78"/>
    <p:sldId id="326" r:id="rId79"/>
    <p:sldId id="327" r:id="rId80"/>
    <p:sldId id="328" r:id="rId81"/>
    <p:sldId id="329" r:id="rId82"/>
    <p:sldId id="330" r:id="rId83"/>
    <p:sldId id="331" r:id="rId84"/>
    <p:sldId id="332" r:id="rId85"/>
    <p:sldId id="335" r:id="rId86"/>
    <p:sldId id="336" r:id="rId87"/>
    <p:sldId id="333" r:id="rId88"/>
    <p:sldId id="334"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3" r:id="rId105"/>
    <p:sldId id="352"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86" r:id="rId126"/>
    <p:sldId id="394" r:id="rId127"/>
    <p:sldId id="373" r:id="rId128"/>
    <p:sldId id="374" r:id="rId129"/>
    <p:sldId id="387" r:id="rId130"/>
    <p:sldId id="388" r:id="rId131"/>
    <p:sldId id="389" r:id="rId132"/>
    <p:sldId id="390" r:id="rId133"/>
    <p:sldId id="391" r:id="rId134"/>
    <p:sldId id="392" r:id="rId135"/>
    <p:sldId id="393" r:id="rId1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p:cViewPr varScale="1">
        <p:scale>
          <a:sx n="87" d="100"/>
          <a:sy n="87" d="100"/>
        </p:scale>
        <p:origin x="-211" y="-72"/>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1877"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B65D24-9983-4955-8111-F7B14F7B6C78}" type="datetimeFigureOut">
              <a:rPr lang="zh-CN" altLang="en-US" smtClean="0"/>
              <a:t>2015/4/23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ED81DC-3CF4-410D-8983-BD4728020CA1}" type="slidenum">
              <a:rPr lang="zh-CN" altLang="en-US" smtClean="0"/>
              <a:t>‹#›</a:t>
            </a:fld>
            <a:endParaRPr lang="zh-CN" altLang="en-US"/>
          </a:p>
        </p:txBody>
      </p:sp>
    </p:spTree>
    <p:extLst>
      <p:ext uri="{BB962C8B-B14F-4D97-AF65-F5344CB8AC3E}">
        <p14:creationId xmlns:p14="http://schemas.microsoft.com/office/powerpoint/2010/main" val="75229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CAC684-F8FD-4DF7-9882-F30218A49372}" type="datetimeFigureOut">
              <a:rPr lang="zh-CN" altLang="en-US" smtClean="0"/>
              <a:t>2015/4/20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9F7BF-B838-4FE3-A4C0-EEDB083B8041}" type="slidenum">
              <a:rPr lang="zh-CN" altLang="en-US" smtClean="0"/>
              <a:t>‹#›</a:t>
            </a:fld>
            <a:endParaRPr lang="zh-CN" altLang="en-US"/>
          </a:p>
        </p:txBody>
      </p:sp>
    </p:spTree>
    <p:extLst>
      <p:ext uri="{BB962C8B-B14F-4D97-AF65-F5344CB8AC3E}">
        <p14:creationId xmlns:p14="http://schemas.microsoft.com/office/powerpoint/2010/main" val="26148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you decide to create a unique account with suitable password for</a:t>
            </a:r>
          </a:p>
          <a:p>
            <a:r>
              <a:rPr lang="en-US" altLang="zh-CN" dirty="0" smtClean="0"/>
              <a:t>your test environment, you must configure the </a:t>
            </a:r>
            <a:r>
              <a:rPr lang="en-US" altLang="zh-CN" dirty="0" err="1" smtClean="0"/>
              <a:t>rabbit_userid</a:t>
            </a:r>
            <a:r>
              <a:rPr lang="en-US" altLang="zh-CN" dirty="0" smtClean="0"/>
              <a:t> and</a:t>
            </a:r>
          </a:p>
          <a:p>
            <a:r>
              <a:rPr lang="en-US" altLang="zh-CN" dirty="0" err="1" smtClean="0"/>
              <a:t>rabbit_password</a:t>
            </a:r>
            <a:r>
              <a:rPr lang="en-US" altLang="zh-CN" dirty="0" smtClean="0"/>
              <a:t> keys in the configuration file of each OpenStack service that uses the message broker</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15</a:t>
            </a:fld>
            <a:endParaRPr lang="zh-CN" altLang="en-US"/>
          </a:p>
        </p:txBody>
      </p:sp>
    </p:spTree>
    <p:extLst>
      <p:ext uri="{BB962C8B-B14F-4D97-AF65-F5344CB8AC3E}">
        <p14:creationId xmlns:p14="http://schemas.microsoft.com/office/powerpoint/2010/main" val="5470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dirty="0" smtClean="0"/>
              <a:t>$ keystone --os-tenant-name admin --os-username admin --os-password 123456 \</a:t>
            </a:r>
          </a:p>
          <a:p>
            <a:r>
              <a:rPr lang="pt-BR" altLang="zh-CN" dirty="0" smtClean="0"/>
              <a:t>--os-auth-url http://controller:35357/v2.0 role-list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37</a:t>
            </a:fld>
            <a:endParaRPr lang="zh-CN" altLang="en-US"/>
          </a:p>
        </p:txBody>
      </p:sp>
    </p:spTree>
    <p:extLst>
      <p:ext uri="{BB962C8B-B14F-4D97-AF65-F5344CB8AC3E}">
        <p14:creationId xmlns:p14="http://schemas.microsoft.com/office/powerpoint/2010/main" val="321021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dirty="0" smtClean="0"/>
              <a:t>keystone --os-tenant-name demo --os-username demo --ospassword 123456 \</a:t>
            </a:r>
          </a:p>
          <a:p>
            <a:r>
              <a:rPr lang="pt-BR" altLang="zh-CN" dirty="0" smtClean="0"/>
              <a:t>--os-auth-url http://controller:35357/v2.0 token-get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38</a:t>
            </a:fld>
            <a:endParaRPr lang="zh-CN" altLang="en-US"/>
          </a:p>
        </p:txBody>
      </p:sp>
    </p:spTree>
    <p:extLst>
      <p:ext uri="{BB962C8B-B14F-4D97-AF65-F5344CB8AC3E}">
        <p14:creationId xmlns:p14="http://schemas.microsoft.com/office/powerpoint/2010/main" val="2308600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Identity ports</a:t>
            </a:r>
          </a:p>
          <a:p>
            <a:r>
              <a:rPr lang="en-US" altLang="zh-CN" dirty="0" smtClean="0"/>
              <a:t>Note the two different ports used above. Port 35357 is used for administrative</a:t>
            </a:r>
          </a:p>
          <a:p>
            <a:r>
              <a:rPr lang="en-US" altLang="zh-CN" dirty="0" smtClean="0"/>
              <a:t>functions only. Port 5000 is for normal user functions and is the most commonly</a:t>
            </a:r>
          </a:p>
          <a:p>
            <a:r>
              <a:rPr lang="en-US" altLang="zh-CN" dirty="0" smtClean="0"/>
              <a:t>used.</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39</a:t>
            </a:fld>
            <a:endParaRPr lang="zh-CN" altLang="en-US"/>
          </a:p>
        </p:txBody>
      </p:sp>
    </p:spTree>
    <p:extLst>
      <p:ext uri="{BB962C8B-B14F-4D97-AF65-F5344CB8AC3E}">
        <p14:creationId xmlns:p14="http://schemas.microsoft.com/office/powerpoint/2010/main" val="261584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glance-</a:t>
            </a:r>
            <a:r>
              <a:rPr lang="en-US" altLang="zh-CN" sz="1200" b="1" i="0" kern="1200" dirty="0" err="1" smtClean="0">
                <a:solidFill>
                  <a:schemeClr val="tx1"/>
                </a:solidFill>
                <a:effectLst/>
                <a:latin typeface="+mn-lt"/>
                <a:ea typeface="+mn-ea"/>
                <a:cs typeface="+mn-cs"/>
              </a:rPr>
              <a:t>api</a:t>
            </a:r>
            <a:r>
              <a:rPr lang="en-US" altLang="zh-CN" sz="1200" b="1" i="0" kern="120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Accepts Image API calls for image discovery, </a:t>
            </a:r>
            <a:r>
              <a:rPr lang="en-US" altLang="zh-CN" sz="1200" i="0" kern="1200" dirty="0" err="1" smtClean="0">
                <a:solidFill>
                  <a:schemeClr val="tx1"/>
                </a:solidFill>
                <a:effectLst/>
                <a:latin typeface="+mn-lt"/>
                <a:ea typeface="+mn-ea"/>
                <a:cs typeface="+mn-cs"/>
              </a:rPr>
              <a:t>retrieval,and</a:t>
            </a:r>
            <a:r>
              <a:rPr lang="en-US" altLang="zh-CN" sz="1200" i="0" kern="1200" dirty="0" smtClean="0">
                <a:solidFill>
                  <a:schemeClr val="tx1"/>
                </a:solidFill>
                <a:effectLst/>
                <a:latin typeface="+mn-lt"/>
                <a:ea typeface="+mn-ea"/>
                <a:cs typeface="+mn-cs"/>
              </a:rPr>
              <a:t> storage.</a:t>
            </a:r>
            <a:br>
              <a:rPr lang="en-US" altLang="zh-CN" sz="1200" i="0" kern="1200" dirty="0" smtClean="0">
                <a:solidFill>
                  <a:schemeClr val="tx1"/>
                </a:solidFill>
                <a:effectLst/>
                <a:latin typeface="+mn-lt"/>
                <a:ea typeface="+mn-ea"/>
                <a:cs typeface="+mn-cs"/>
              </a:rPr>
            </a:br>
            <a:r>
              <a:rPr lang="en-US" altLang="zh-CN" sz="1200" b="1" i="0" kern="1200" dirty="0" smtClean="0">
                <a:solidFill>
                  <a:schemeClr val="tx1"/>
                </a:solidFill>
                <a:effectLst/>
                <a:latin typeface="+mn-lt"/>
                <a:ea typeface="+mn-ea"/>
                <a:cs typeface="+mn-cs"/>
              </a:rPr>
              <a:t>glance-registry: </a:t>
            </a:r>
            <a:r>
              <a:rPr lang="en-US" altLang="zh-CN" sz="1200" i="0" kern="1200" dirty="0" smtClean="0">
                <a:solidFill>
                  <a:schemeClr val="tx1"/>
                </a:solidFill>
                <a:effectLst/>
                <a:latin typeface="+mn-lt"/>
                <a:ea typeface="+mn-ea"/>
                <a:cs typeface="+mn-cs"/>
              </a:rPr>
              <a:t>Stores, processes, and retrieves metadata about images. Metadata includes items such as size and type.</a:t>
            </a:r>
            <a:br>
              <a:rPr lang="en-US" altLang="zh-CN" sz="1200" i="0" kern="1200" dirty="0" smtClean="0">
                <a:solidFill>
                  <a:schemeClr val="tx1"/>
                </a:solidFill>
                <a:effectLst/>
                <a:latin typeface="+mn-lt"/>
                <a:ea typeface="+mn-ea"/>
                <a:cs typeface="+mn-cs"/>
              </a:rPr>
            </a:br>
            <a:r>
              <a:rPr lang="en-US" altLang="zh-CN" sz="1200" b="1" i="0" kern="1200" dirty="0" smtClean="0">
                <a:solidFill>
                  <a:schemeClr val="tx1"/>
                </a:solidFill>
                <a:effectLst/>
                <a:latin typeface="+mn-lt"/>
                <a:ea typeface="+mn-ea"/>
                <a:cs typeface="+mn-cs"/>
              </a:rPr>
              <a:t>Database:</a:t>
            </a:r>
            <a:r>
              <a:rPr lang="en-US" altLang="zh-CN" sz="1200" i="0" kern="1200" dirty="0" smtClean="0">
                <a:solidFill>
                  <a:schemeClr val="tx1"/>
                </a:solidFill>
                <a:effectLst/>
                <a:latin typeface="+mn-lt"/>
                <a:ea typeface="+mn-ea"/>
                <a:cs typeface="+mn-cs"/>
              </a:rPr>
              <a:t> Stores image metadata and you can choose your database depending on your preference. Most deployments use MySQL or SQLite.</a:t>
            </a:r>
            <a:br>
              <a:rPr lang="en-US" altLang="zh-CN" sz="1200" i="0" kern="1200" dirty="0" smtClean="0">
                <a:solidFill>
                  <a:schemeClr val="tx1"/>
                </a:solidFill>
                <a:effectLst/>
                <a:latin typeface="+mn-lt"/>
                <a:ea typeface="+mn-ea"/>
                <a:cs typeface="+mn-cs"/>
              </a:rPr>
            </a:br>
            <a:r>
              <a:rPr lang="en-US" altLang="zh-CN" sz="1200" b="1" i="0" kern="1200" dirty="0" smtClean="0">
                <a:solidFill>
                  <a:schemeClr val="tx1"/>
                </a:solidFill>
                <a:effectLst/>
                <a:latin typeface="+mn-lt"/>
                <a:ea typeface="+mn-ea"/>
                <a:cs typeface="+mn-cs"/>
              </a:rPr>
              <a:t>Storage repository for image files</a:t>
            </a:r>
            <a:r>
              <a:rPr lang="en-US" altLang="zh-CN" sz="1200" i="0" kern="1200" dirty="0" smtClean="0">
                <a:solidFill>
                  <a:schemeClr val="tx1"/>
                </a:solidFill>
                <a:effectLst/>
                <a:latin typeface="+mn-lt"/>
                <a:ea typeface="+mn-ea"/>
                <a:cs typeface="+mn-cs"/>
              </a:rPr>
              <a:t>:</a:t>
            </a:r>
            <a:r>
              <a:rPr lang="en-US" altLang="zh-CN" sz="1200" i="0" kern="1200" baseline="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Various repository types are supported including normal file systems, Object Storage, RADOS block </a:t>
            </a:r>
            <a:r>
              <a:rPr lang="en-US" altLang="zh-CN" sz="1200" i="0" kern="1200" dirty="0" err="1" smtClean="0">
                <a:solidFill>
                  <a:schemeClr val="tx1"/>
                </a:solidFill>
                <a:effectLst/>
                <a:latin typeface="+mn-lt"/>
                <a:ea typeface="+mn-ea"/>
                <a:cs typeface="+mn-cs"/>
              </a:rPr>
              <a:t>devices,HTTP</a:t>
            </a:r>
            <a:r>
              <a:rPr lang="en-US" altLang="zh-CN" sz="1200" i="0" kern="1200" dirty="0" smtClean="0">
                <a:solidFill>
                  <a:schemeClr val="tx1"/>
                </a:solidFill>
                <a:effectLst/>
                <a:latin typeface="+mn-lt"/>
                <a:ea typeface="+mn-ea"/>
                <a:cs typeface="+mn-cs"/>
              </a:rPr>
              <a:t>, and Amazon S3. Note that some repositories will only support read-only usage.</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42</a:t>
            </a:fld>
            <a:endParaRPr lang="zh-CN" altLang="en-US"/>
          </a:p>
        </p:txBody>
      </p:sp>
    </p:spTree>
    <p:extLst>
      <p:ext uri="{BB962C8B-B14F-4D97-AF65-F5344CB8AC3E}">
        <p14:creationId xmlns:p14="http://schemas.microsoft.com/office/powerpoint/2010/main" val="24000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keystone user-role-add --user glance --tenant service --role admin</a:t>
            </a:r>
          </a:p>
          <a:p>
            <a:r>
              <a:rPr lang="en-US" altLang="zh-CN" dirty="0" smtClean="0"/>
              <a:t>$ keystone service-create --name glance --type image \</a:t>
            </a:r>
          </a:p>
          <a:p>
            <a:r>
              <a:rPr lang="en-US" altLang="zh-CN" dirty="0" smtClean="0"/>
              <a:t>--description "OpenStack Image Service"</a:t>
            </a:r>
          </a:p>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45</a:t>
            </a:fld>
            <a:endParaRPr lang="zh-CN" altLang="en-US"/>
          </a:p>
        </p:txBody>
      </p:sp>
    </p:spTree>
    <p:extLst>
      <p:ext uri="{BB962C8B-B14F-4D97-AF65-F5344CB8AC3E}">
        <p14:creationId xmlns:p14="http://schemas.microsoft.com/office/powerpoint/2010/main" val="396918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keystone endpoint-create \</a:t>
            </a:r>
          </a:p>
          <a:p>
            <a:r>
              <a:rPr lang="en-US" altLang="zh-CN" dirty="0" smtClean="0"/>
              <a:t>--service-id $(keystone service-list | </a:t>
            </a:r>
            <a:r>
              <a:rPr lang="en-US" altLang="zh-CN" dirty="0" err="1" smtClean="0"/>
              <a:t>awk</a:t>
            </a:r>
            <a:r>
              <a:rPr lang="en-US" altLang="zh-CN" dirty="0" smtClean="0"/>
              <a:t> '/ image / {print $2}') \</a:t>
            </a:r>
          </a:p>
          <a:p>
            <a:r>
              <a:rPr lang="en-US" altLang="zh-CN" dirty="0" smtClean="0"/>
              <a:t>--</a:t>
            </a:r>
            <a:r>
              <a:rPr lang="en-US" altLang="zh-CN" dirty="0" err="1" smtClean="0"/>
              <a:t>publicurl</a:t>
            </a:r>
            <a:r>
              <a:rPr lang="en-US" altLang="zh-CN" dirty="0" smtClean="0"/>
              <a:t> http://controller:9292 --</a:t>
            </a:r>
            <a:r>
              <a:rPr lang="en-US" altLang="zh-CN" dirty="0" err="1" smtClean="0"/>
              <a:t>internalurl</a:t>
            </a:r>
            <a:r>
              <a:rPr lang="en-US" altLang="zh-CN" dirty="0" smtClean="0"/>
              <a:t> http://controller:9292 \</a:t>
            </a:r>
          </a:p>
          <a:p>
            <a:r>
              <a:rPr lang="en-US" altLang="zh-CN" dirty="0" smtClean="0"/>
              <a:t>--</a:t>
            </a:r>
            <a:r>
              <a:rPr lang="en-US" altLang="zh-CN" dirty="0" err="1" smtClean="0"/>
              <a:t>adminurl</a:t>
            </a:r>
            <a:r>
              <a:rPr lang="en-US" altLang="zh-CN" dirty="0" smtClean="0"/>
              <a:t> http://controller:9292 --region </a:t>
            </a:r>
            <a:r>
              <a:rPr lang="en-US" altLang="zh-CN" dirty="0" err="1" smtClean="0"/>
              <a:t>regionOne</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46</a:t>
            </a:fld>
            <a:endParaRPr lang="zh-CN" altLang="en-US"/>
          </a:p>
        </p:txBody>
      </p:sp>
    </p:spTree>
    <p:extLst>
      <p:ext uri="{BB962C8B-B14F-4D97-AF65-F5344CB8AC3E}">
        <p14:creationId xmlns:p14="http://schemas.microsoft.com/office/powerpoint/2010/main" val="2672779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err="1" smtClean="0">
                <a:solidFill>
                  <a:schemeClr val="tx1"/>
                </a:solidFill>
                <a:effectLst/>
                <a:latin typeface="+mn-lt"/>
                <a:ea typeface="+mn-ea"/>
                <a:cs typeface="+mn-cs"/>
              </a:rPr>
              <a:t>default_store</a:t>
            </a:r>
            <a:r>
              <a:rPr lang="en-US" altLang="zh-CN" sz="1200" i="0" kern="1200" dirty="0" smtClean="0">
                <a:solidFill>
                  <a:schemeClr val="tx1"/>
                </a:solidFill>
                <a:effectLst/>
                <a:latin typeface="+mn-lt"/>
                <a:ea typeface="+mn-ea"/>
                <a:cs typeface="+mn-cs"/>
              </a:rPr>
              <a:t> = file</a:t>
            </a:r>
            <a:r>
              <a:rPr lang="en-US" altLang="zh-CN" sz="1200" i="0" kern="1200" baseline="0" dirty="0" smtClean="0">
                <a:solidFill>
                  <a:schemeClr val="tx1"/>
                </a:solidFill>
                <a:effectLst/>
                <a:latin typeface="+mn-lt"/>
                <a:ea typeface="+mn-ea"/>
                <a:cs typeface="+mn-cs"/>
              </a:rPr>
              <a:t> </a:t>
            </a:r>
            <a:r>
              <a:rPr lang="zh-CN" altLang="en-US" sz="1200" i="0" kern="1200" baseline="0" dirty="0" smtClean="0">
                <a:solidFill>
                  <a:schemeClr val="tx1"/>
                </a:solidFill>
                <a:effectLst/>
                <a:latin typeface="+mn-lt"/>
                <a:ea typeface="+mn-ea"/>
                <a:cs typeface="+mn-cs"/>
              </a:rPr>
              <a:t>在</a:t>
            </a:r>
            <a:r>
              <a:rPr lang="en-US" altLang="zh-CN" sz="1200" i="0" kern="1200" baseline="0" dirty="0" smtClean="0">
                <a:solidFill>
                  <a:schemeClr val="tx1"/>
                </a:solidFill>
                <a:effectLst/>
                <a:latin typeface="+mn-lt"/>
                <a:ea typeface="+mn-ea"/>
                <a:cs typeface="+mn-cs"/>
              </a:rPr>
              <a:t>default</a:t>
            </a:r>
            <a:r>
              <a:rPr lang="zh-CN" altLang="en-US" sz="1200" i="0" kern="1200" baseline="0" dirty="0" smtClean="0">
                <a:solidFill>
                  <a:schemeClr val="tx1"/>
                </a:solidFill>
                <a:effectLst/>
                <a:latin typeface="+mn-lt"/>
                <a:ea typeface="+mn-ea"/>
                <a:cs typeface="+mn-cs"/>
              </a:rPr>
              <a:t>下面。</a:t>
            </a:r>
            <a:endParaRPr lang="en-US" altLang="zh-CN" sz="1200" i="0" kern="1200" baseline="0" dirty="0" smtClean="0">
              <a:solidFill>
                <a:schemeClr val="tx1"/>
              </a:solidFill>
              <a:effectLst/>
              <a:latin typeface="+mn-lt"/>
              <a:ea typeface="+mn-ea"/>
              <a:cs typeface="+mn-cs"/>
            </a:endParaRPr>
          </a:p>
          <a:p>
            <a:endParaRPr lang="en-US" altLang="zh-CN" sz="1200" i="0" kern="1200" baseline="0" dirty="0" smtClean="0">
              <a:solidFill>
                <a:schemeClr val="tx1"/>
              </a:solidFill>
              <a:effectLst/>
              <a:latin typeface="+mn-lt"/>
              <a:ea typeface="+mn-ea"/>
              <a:cs typeface="+mn-cs"/>
            </a:endParaRPr>
          </a:p>
          <a:p>
            <a:r>
              <a:rPr lang="en-US" altLang="zh-CN" sz="1200" i="0" kern="1200" dirty="0" smtClean="0">
                <a:solidFill>
                  <a:schemeClr val="tx1"/>
                </a:solidFill>
                <a:effectLst/>
                <a:latin typeface="+mn-lt"/>
                <a:ea typeface="+mn-ea"/>
                <a:cs typeface="+mn-cs"/>
              </a:rPr>
              <a:t>In the [DEFAULT] section, configure the </a:t>
            </a:r>
            <a:r>
              <a:rPr lang="en-US" altLang="zh-CN" sz="1200" i="0" kern="1200" dirty="0" err="1" smtClean="0">
                <a:solidFill>
                  <a:schemeClr val="tx1"/>
                </a:solidFill>
                <a:effectLst/>
                <a:latin typeface="+mn-lt"/>
                <a:ea typeface="+mn-ea"/>
                <a:cs typeface="+mn-cs"/>
              </a:rPr>
              <a:t>noop</a:t>
            </a:r>
            <a:r>
              <a:rPr lang="en-US" altLang="zh-CN" sz="1200" i="0" kern="1200" dirty="0" smtClean="0">
                <a:solidFill>
                  <a:schemeClr val="tx1"/>
                </a:solidFill>
                <a:effectLst/>
                <a:latin typeface="+mn-lt"/>
                <a:ea typeface="+mn-ea"/>
                <a:cs typeface="+mn-cs"/>
              </a:rPr>
              <a:t> notification driver to disable notifications because they only pertain to the optional Telemetry service: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[DEFAULT]</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a:t>
            </a:r>
            <a:br>
              <a:rPr lang="en-US" altLang="zh-CN" sz="1200" i="0" kern="1200" dirty="0" smtClean="0">
                <a:solidFill>
                  <a:schemeClr val="tx1"/>
                </a:solidFill>
                <a:effectLst/>
                <a:latin typeface="+mn-lt"/>
                <a:ea typeface="+mn-ea"/>
                <a:cs typeface="+mn-cs"/>
              </a:rPr>
            </a:br>
            <a:r>
              <a:rPr lang="en-US" altLang="zh-CN" sz="1200" i="0" kern="1200" dirty="0" err="1" smtClean="0">
                <a:solidFill>
                  <a:schemeClr val="tx1"/>
                </a:solidFill>
                <a:effectLst/>
                <a:latin typeface="+mn-lt"/>
                <a:ea typeface="+mn-ea"/>
                <a:cs typeface="+mn-cs"/>
              </a:rPr>
              <a:t>notification_driver</a:t>
            </a:r>
            <a:r>
              <a:rPr lang="en-US" altLang="zh-CN" sz="1200" i="0" kern="1200" dirty="0" smtClean="0">
                <a:solidFill>
                  <a:schemeClr val="tx1"/>
                </a:solidFill>
                <a:effectLst/>
                <a:latin typeface="+mn-lt"/>
                <a:ea typeface="+mn-ea"/>
                <a:cs typeface="+mn-cs"/>
              </a:rPr>
              <a:t> = </a:t>
            </a:r>
            <a:r>
              <a:rPr lang="en-US" altLang="zh-CN" sz="1200" i="0" kern="1200" dirty="0" err="1" smtClean="0">
                <a:solidFill>
                  <a:schemeClr val="tx1"/>
                </a:solidFill>
                <a:effectLst/>
                <a:latin typeface="+mn-lt"/>
                <a:ea typeface="+mn-ea"/>
                <a:cs typeface="+mn-cs"/>
              </a:rPr>
              <a:t>noop</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49</a:t>
            </a:fld>
            <a:endParaRPr lang="zh-CN" altLang="en-US"/>
          </a:p>
        </p:txBody>
      </p:sp>
    </p:spTree>
    <p:extLst>
      <p:ext uri="{BB962C8B-B14F-4D97-AF65-F5344CB8AC3E}">
        <p14:creationId xmlns:p14="http://schemas.microsoft.com/office/powerpoint/2010/main" val="3583528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 Compute interacts with OpenStack Identity for authentication, OpenStack Image Service for disk and server images, and OpenStack dashboard for the user and administrative interface. Image access is limited by projects, and by users; quotas are limited per</a:t>
            </a:r>
          </a:p>
          <a:p>
            <a:r>
              <a:rPr lang="en-US" altLang="zh-CN" dirty="0" smtClean="0"/>
              <a:t>project (the number of instances, for example). OpenStack Compute can scale horizontally</a:t>
            </a:r>
          </a:p>
          <a:p>
            <a:r>
              <a:rPr lang="en-US" altLang="zh-CN" dirty="0" smtClean="0"/>
              <a:t>on standard hardware, and download images to launch instances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54</a:t>
            </a:fld>
            <a:endParaRPr lang="zh-CN" altLang="en-US"/>
          </a:p>
        </p:txBody>
      </p:sp>
    </p:spTree>
    <p:extLst>
      <p:ext uri="{BB962C8B-B14F-4D97-AF65-F5344CB8AC3E}">
        <p14:creationId xmlns:p14="http://schemas.microsoft.com/office/powerpoint/2010/main" val="1906690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keystone user-create --name nova --pass 123456</a:t>
            </a:r>
          </a:p>
          <a:p>
            <a:r>
              <a:rPr lang="en-US" altLang="zh-CN" dirty="0" smtClean="0"/>
              <a:t>$ keystone user-role-add --user nova --tenant service --role admin</a:t>
            </a:r>
          </a:p>
          <a:p>
            <a:r>
              <a:rPr lang="en-US" altLang="zh-CN" dirty="0" smtClean="0"/>
              <a:t>$ keystone service-create --name nova --type compute --description "OpenStack Compute"</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57</a:t>
            </a:fld>
            <a:endParaRPr lang="zh-CN" altLang="en-US"/>
          </a:p>
        </p:txBody>
      </p:sp>
    </p:spTree>
    <p:extLst>
      <p:ext uri="{BB962C8B-B14F-4D97-AF65-F5344CB8AC3E}">
        <p14:creationId xmlns:p14="http://schemas.microsoft.com/office/powerpoint/2010/main" val="9358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keystone endpoint-create \</a:t>
            </a:r>
          </a:p>
          <a:p>
            <a:r>
              <a:rPr lang="en-US" altLang="zh-CN" dirty="0" smtClean="0"/>
              <a:t>--service-id $(keystone service-list | </a:t>
            </a:r>
            <a:r>
              <a:rPr lang="en-US" altLang="zh-CN" dirty="0" err="1" smtClean="0"/>
              <a:t>awk</a:t>
            </a:r>
            <a:r>
              <a:rPr lang="en-US" altLang="zh-CN" dirty="0" smtClean="0"/>
              <a:t> '/ compute / {print $2}') \</a:t>
            </a:r>
          </a:p>
          <a:p>
            <a:r>
              <a:rPr lang="en-US" altLang="zh-CN" dirty="0" smtClean="0"/>
              <a:t>--</a:t>
            </a:r>
            <a:r>
              <a:rPr lang="en-US" altLang="zh-CN" dirty="0" err="1" smtClean="0"/>
              <a:t>publicurl</a:t>
            </a:r>
            <a:r>
              <a:rPr lang="en-US" altLang="zh-CN" dirty="0" smtClean="0"/>
              <a:t> http://controller:8774/v2/%\(tenant_id\)s \</a:t>
            </a:r>
          </a:p>
          <a:p>
            <a:r>
              <a:rPr lang="en-US" altLang="zh-CN" dirty="0" smtClean="0"/>
              <a:t>--</a:t>
            </a:r>
            <a:r>
              <a:rPr lang="en-US" altLang="zh-CN" dirty="0" err="1" smtClean="0"/>
              <a:t>internalurl</a:t>
            </a:r>
            <a:r>
              <a:rPr lang="en-US" altLang="zh-CN" dirty="0" smtClean="0"/>
              <a:t> http://controller:8774/v2/%\(tenant_id\)s \</a:t>
            </a:r>
          </a:p>
          <a:p>
            <a:r>
              <a:rPr lang="en-US" altLang="zh-CN" dirty="0" smtClean="0"/>
              <a:t>--</a:t>
            </a:r>
            <a:r>
              <a:rPr lang="en-US" altLang="zh-CN" dirty="0" err="1" smtClean="0"/>
              <a:t>adminurl</a:t>
            </a:r>
            <a:r>
              <a:rPr lang="en-US" altLang="zh-CN" dirty="0" smtClean="0"/>
              <a:t> http://controller:8774/v2/%\(tenant_id\)s \</a:t>
            </a:r>
          </a:p>
          <a:p>
            <a:r>
              <a:rPr lang="en-US" altLang="zh-CN" dirty="0" smtClean="0"/>
              <a:t>--region </a:t>
            </a:r>
            <a:r>
              <a:rPr lang="en-US" altLang="zh-CN" dirty="0" err="1" smtClean="0"/>
              <a:t>regionOne</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58</a:t>
            </a:fld>
            <a:endParaRPr lang="zh-CN" altLang="en-US"/>
          </a:p>
        </p:txBody>
      </p:sp>
    </p:spTree>
    <p:extLst>
      <p:ext uri="{BB962C8B-B14F-4D97-AF65-F5344CB8AC3E}">
        <p14:creationId xmlns:p14="http://schemas.microsoft.com/office/powerpoint/2010/main" val="147949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24</a:t>
            </a:fld>
            <a:endParaRPr lang="zh-CN" altLang="en-US"/>
          </a:p>
        </p:txBody>
      </p:sp>
    </p:spTree>
    <p:extLst>
      <p:ext uri="{BB962C8B-B14F-4D97-AF65-F5344CB8AC3E}">
        <p14:creationId xmlns:p14="http://schemas.microsoft.com/office/powerpoint/2010/main" val="2375930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59</a:t>
            </a:fld>
            <a:endParaRPr lang="zh-CN" altLang="en-US"/>
          </a:p>
        </p:txBody>
      </p:sp>
    </p:spTree>
    <p:extLst>
      <p:ext uri="{BB962C8B-B14F-4D97-AF65-F5344CB8AC3E}">
        <p14:creationId xmlns:p14="http://schemas.microsoft.com/office/powerpoint/2010/main" val="1479497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60</a:t>
            </a:fld>
            <a:endParaRPr lang="zh-CN" altLang="en-US"/>
          </a:p>
        </p:txBody>
      </p:sp>
    </p:spTree>
    <p:extLst>
      <p:ext uri="{BB962C8B-B14F-4D97-AF65-F5344CB8AC3E}">
        <p14:creationId xmlns:p14="http://schemas.microsoft.com/office/powerpoint/2010/main" val="1479497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61</a:t>
            </a:fld>
            <a:endParaRPr lang="zh-CN" altLang="en-US"/>
          </a:p>
        </p:txBody>
      </p:sp>
    </p:spTree>
    <p:extLst>
      <p:ext uri="{BB962C8B-B14F-4D97-AF65-F5344CB8AC3E}">
        <p14:creationId xmlns:p14="http://schemas.microsoft.com/office/powerpoint/2010/main" val="1479497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Openstack</a:t>
            </a:r>
            <a:r>
              <a:rPr lang="zh-CN" altLang="en-US" dirty="0" smtClean="0"/>
              <a:t>的安装手册上有安装</a:t>
            </a:r>
            <a:r>
              <a:rPr lang="en-US" altLang="zh-CN" dirty="0" err="1" smtClean="0"/>
              <a:t>sysfsutils</a:t>
            </a:r>
            <a:r>
              <a:rPr lang="zh-CN" altLang="en-US" dirty="0" smtClean="0"/>
              <a:t>，此</a:t>
            </a:r>
            <a:r>
              <a:rPr lang="en-US" altLang="zh-CN" dirty="0" smtClean="0"/>
              <a:t>package</a:t>
            </a:r>
            <a:r>
              <a:rPr lang="zh-CN" altLang="en-US" dirty="0" smtClean="0"/>
              <a:t>不在</a:t>
            </a:r>
            <a:r>
              <a:rPr lang="en-US" altLang="zh-CN" dirty="0" err="1" smtClean="0"/>
              <a:t>openstack</a:t>
            </a:r>
            <a:r>
              <a:rPr lang="en-US" altLang="zh-CN" baseline="0" dirty="0" smtClean="0"/>
              <a:t> </a:t>
            </a:r>
            <a:r>
              <a:rPr lang="en-US" altLang="zh-CN" baseline="0" dirty="0" err="1" smtClean="0"/>
              <a:t>juno</a:t>
            </a:r>
            <a:r>
              <a:rPr lang="zh-CN" altLang="en-US" baseline="0" dirty="0" smtClean="0"/>
              <a:t>中需要另外安装。</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66</a:t>
            </a:fld>
            <a:endParaRPr lang="zh-CN" altLang="en-US"/>
          </a:p>
        </p:txBody>
      </p:sp>
    </p:spTree>
    <p:extLst>
      <p:ext uri="{BB962C8B-B14F-4D97-AF65-F5344CB8AC3E}">
        <p14:creationId xmlns:p14="http://schemas.microsoft.com/office/powerpoint/2010/main" val="275273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Replace MANAGEMENT_INTERFACE_IP_ADDRESS with the IP address of the</a:t>
            </a:r>
          </a:p>
          <a:p>
            <a:r>
              <a:rPr lang="en-US" altLang="zh-CN" dirty="0" smtClean="0"/>
              <a:t>management network interface on your compute node.</a:t>
            </a:r>
          </a:p>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68</a:t>
            </a:fld>
            <a:endParaRPr lang="zh-CN" altLang="en-US"/>
          </a:p>
        </p:txBody>
      </p:sp>
    </p:spTree>
    <p:extLst>
      <p:ext uri="{BB962C8B-B14F-4D97-AF65-F5344CB8AC3E}">
        <p14:creationId xmlns:p14="http://schemas.microsoft.com/office/powerpoint/2010/main" val="2350011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Replace MANAGEMENT_INTERFACE_IP_ADDRESS with the IP address of the</a:t>
            </a:r>
          </a:p>
          <a:p>
            <a:r>
              <a:rPr lang="en-US" altLang="zh-CN" dirty="0" smtClean="0"/>
              <a:t>management network </a:t>
            </a:r>
            <a:r>
              <a:rPr lang="en-US" altLang="zh-CN" smtClean="0"/>
              <a:t>interface on your compute node.</a:t>
            </a:r>
          </a:p>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69</a:t>
            </a:fld>
            <a:endParaRPr lang="zh-CN" altLang="en-US"/>
          </a:p>
        </p:txBody>
      </p:sp>
    </p:spTree>
    <p:extLst>
      <p:ext uri="{BB962C8B-B14F-4D97-AF65-F5344CB8AC3E}">
        <p14:creationId xmlns:p14="http://schemas.microsoft.com/office/powerpoint/2010/main" val="2350011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this command returns a value of one or greater, your compute node supports hardware acceleration which typically requires no additional configuration.</a:t>
            </a:r>
          </a:p>
          <a:p>
            <a:r>
              <a:rPr lang="en-US" altLang="zh-CN" dirty="0" smtClean="0"/>
              <a:t>If this command returns a value of zero, your compute node does not support hardware acceleration and you must configure </a:t>
            </a:r>
            <a:r>
              <a:rPr lang="en-US" altLang="zh-CN" dirty="0" err="1" smtClean="0"/>
              <a:t>libvirt</a:t>
            </a:r>
            <a:r>
              <a:rPr lang="en-US" altLang="zh-CN" dirty="0" smtClean="0"/>
              <a:t> to use QEMU instead of KVM.</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70</a:t>
            </a:fld>
            <a:endParaRPr lang="zh-CN" altLang="en-US"/>
          </a:p>
        </p:txBody>
      </p:sp>
    </p:spTree>
    <p:extLst>
      <p:ext uri="{BB962C8B-B14F-4D97-AF65-F5344CB8AC3E}">
        <p14:creationId xmlns:p14="http://schemas.microsoft.com/office/powerpoint/2010/main" val="3351457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搞不懂，花了一天时间，原来是要运行</a:t>
            </a:r>
            <a:r>
              <a:rPr lang="zh-CN" altLang="en-US" baseline="0" dirty="0" smtClean="0"/>
              <a:t> </a:t>
            </a:r>
            <a:r>
              <a:rPr lang="pt-BR" altLang="zh-CN" sz="1200" i="0" kern="1200" dirty="0" smtClean="0">
                <a:solidFill>
                  <a:schemeClr val="tx1"/>
                </a:solidFill>
                <a:effectLst/>
                <a:latin typeface="+mn-lt"/>
                <a:ea typeface="+mn-ea"/>
                <a:cs typeface="+mn-cs"/>
              </a:rPr>
              <a:t># </a:t>
            </a:r>
            <a:r>
              <a:rPr lang="pt-BR" altLang="zh-CN" sz="1200" b="1" i="0" kern="1200" dirty="0" smtClean="0">
                <a:solidFill>
                  <a:schemeClr val="tx1"/>
                </a:solidFill>
                <a:effectLst/>
                <a:latin typeface="+mn-lt"/>
                <a:ea typeface="+mn-ea"/>
                <a:cs typeface="+mn-cs"/>
              </a:rPr>
              <a:t>nova-manage db sync</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72</a:t>
            </a:fld>
            <a:endParaRPr lang="zh-CN" altLang="en-US"/>
          </a:p>
        </p:txBody>
      </p:sp>
    </p:spTree>
    <p:extLst>
      <p:ext uri="{BB962C8B-B14F-4D97-AF65-F5344CB8AC3E}">
        <p14:creationId xmlns:p14="http://schemas.microsoft.com/office/powerpoint/2010/main" val="2554642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73</a:t>
            </a:fld>
            <a:endParaRPr lang="zh-CN" altLang="en-US"/>
          </a:p>
        </p:txBody>
      </p:sp>
    </p:spTree>
    <p:extLst>
      <p:ext uri="{BB962C8B-B14F-4D97-AF65-F5344CB8AC3E}">
        <p14:creationId xmlns:p14="http://schemas.microsoft.com/office/powerpoint/2010/main" val="2705794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74</a:t>
            </a:fld>
            <a:endParaRPr lang="zh-CN" altLang="en-US"/>
          </a:p>
        </p:txBody>
      </p:sp>
    </p:spTree>
    <p:extLst>
      <p:ext uri="{BB962C8B-B14F-4D97-AF65-F5344CB8AC3E}">
        <p14:creationId xmlns:p14="http://schemas.microsoft.com/office/powerpoint/2010/main" val="238115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Endpoint</a:t>
            </a:r>
            <a:r>
              <a:rPr lang="zh-CN" altLang="en-US" sz="1200" i="0" kern="120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A network-accessible address where you access a service, usually a URL address. If you are using an extension for templates, an endpoint template can be created, which represents the templates of </a:t>
            </a:r>
            <a:r>
              <a:rPr lang="en-US" altLang="zh-CN" sz="1200" i="0" kern="1200" dirty="0" err="1" smtClean="0">
                <a:solidFill>
                  <a:schemeClr val="tx1"/>
                </a:solidFill>
                <a:effectLst/>
                <a:latin typeface="+mn-lt"/>
                <a:ea typeface="+mn-ea"/>
                <a:cs typeface="+mn-cs"/>
              </a:rPr>
              <a:t>allthe</a:t>
            </a:r>
            <a:r>
              <a:rPr lang="en-US" altLang="zh-CN" sz="1200" i="0" kern="1200" dirty="0" smtClean="0">
                <a:solidFill>
                  <a:schemeClr val="tx1"/>
                </a:solidFill>
                <a:effectLst/>
                <a:latin typeface="+mn-lt"/>
                <a:ea typeface="+mn-ea"/>
                <a:cs typeface="+mn-cs"/>
              </a:rPr>
              <a:t> consumable services that are available across the regions.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26</a:t>
            </a:fld>
            <a:endParaRPr lang="zh-CN" altLang="en-US"/>
          </a:p>
        </p:txBody>
      </p:sp>
    </p:spTree>
    <p:extLst>
      <p:ext uri="{BB962C8B-B14F-4D97-AF65-F5344CB8AC3E}">
        <p14:creationId xmlns:p14="http://schemas.microsoft.com/office/powerpoint/2010/main" val="3471207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75</a:t>
            </a:fld>
            <a:endParaRPr lang="zh-CN" altLang="en-US"/>
          </a:p>
        </p:txBody>
      </p:sp>
    </p:spTree>
    <p:extLst>
      <p:ext uri="{BB962C8B-B14F-4D97-AF65-F5344CB8AC3E}">
        <p14:creationId xmlns:p14="http://schemas.microsoft.com/office/powerpoint/2010/main" val="3976800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76</a:t>
            </a:fld>
            <a:endParaRPr lang="zh-CN" altLang="en-US"/>
          </a:p>
        </p:txBody>
      </p:sp>
    </p:spTree>
    <p:extLst>
      <p:ext uri="{BB962C8B-B14F-4D97-AF65-F5344CB8AC3E}">
        <p14:creationId xmlns:p14="http://schemas.microsoft.com/office/powerpoint/2010/main" val="2204833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altLang="zh-CN" dirty="0" err="1" smtClean="0"/>
              <a:t>mysql</a:t>
            </a:r>
            <a:r>
              <a:rPr lang="en-US" altLang="zh-CN" dirty="0" smtClean="0"/>
              <a:t> -u root -p</a:t>
            </a:r>
          </a:p>
          <a:p>
            <a:r>
              <a:rPr lang="en-US" altLang="zh-CN" dirty="0" smtClean="0"/>
              <a:t>CREATE DATABASE neutron;</a:t>
            </a:r>
          </a:p>
          <a:p>
            <a:r>
              <a:rPr lang="en-US" altLang="zh-CN" dirty="0" smtClean="0"/>
              <a:t>c. Grant proper access to the neutron database:</a:t>
            </a:r>
          </a:p>
          <a:p>
            <a:r>
              <a:rPr lang="en-US" altLang="zh-CN" dirty="0" smtClean="0"/>
              <a:t>GRANT ALL PRIVILEGES ON neutron.* TO 'neutron'@'</a:t>
            </a:r>
            <a:r>
              <a:rPr lang="en-US" altLang="zh-CN" dirty="0" err="1" smtClean="0"/>
              <a:t>localhost</a:t>
            </a:r>
            <a:r>
              <a:rPr lang="en-US" altLang="zh-CN" dirty="0" smtClean="0"/>
              <a:t>' \</a:t>
            </a:r>
          </a:p>
          <a:p>
            <a:r>
              <a:rPr lang="en-US" altLang="zh-CN" dirty="0" smtClean="0"/>
              <a:t>IDENTIFIED BY 'NEUTRON_DBPASS';</a:t>
            </a:r>
          </a:p>
          <a:p>
            <a:r>
              <a:rPr lang="en-US" altLang="zh-CN" dirty="0" smtClean="0"/>
              <a:t>GRANT ALL PRIVILEGES ON neutron.* TO 'neutron'@'%' \</a:t>
            </a:r>
          </a:p>
          <a:p>
            <a:r>
              <a:rPr lang="en-US" altLang="zh-CN" dirty="0" smtClean="0"/>
              <a:t>IDENTIFIED BY 'NEUTRON_DBPASS';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78</a:t>
            </a:fld>
            <a:endParaRPr lang="zh-CN" altLang="en-US"/>
          </a:p>
        </p:txBody>
      </p:sp>
    </p:spTree>
    <p:extLst>
      <p:ext uri="{BB962C8B-B14F-4D97-AF65-F5344CB8AC3E}">
        <p14:creationId xmlns:p14="http://schemas.microsoft.com/office/powerpoint/2010/main" val="2919582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a:t>
            </a:r>
            <a:r>
              <a:rPr lang="en-US" altLang="zh-CN" sz="1200" b="1" i="0" kern="1200" baseline="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keystone user-create --name neutron --pass </a:t>
            </a:r>
            <a:r>
              <a:rPr lang="en-US" altLang="zh-CN" sz="1200" b="1" i="1" kern="1200" dirty="0" smtClean="0">
                <a:solidFill>
                  <a:schemeClr val="tx1"/>
                </a:solidFill>
                <a:effectLst/>
                <a:latin typeface="+mn-lt"/>
                <a:ea typeface="+mn-ea"/>
                <a:cs typeface="+mn-cs"/>
              </a:rPr>
              <a:t>123456</a:t>
            </a:r>
          </a:p>
          <a:p>
            <a:r>
              <a:rPr lang="en-US" altLang="zh-CN" sz="1200" b="1" i="0" kern="1200" dirty="0" smtClean="0">
                <a:solidFill>
                  <a:schemeClr val="tx1"/>
                </a:solidFill>
                <a:effectLst/>
                <a:latin typeface="+mn-lt"/>
                <a:ea typeface="+mn-ea"/>
                <a:cs typeface="+mn-cs"/>
              </a:rPr>
              <a:t>$ keystone user-role-add --user neutron --tenant service --role admin</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79</a:t>
            </a:fld>
            <a:endParaRPr lang="zh-CN" altLang="en-US"/>
          </a:p>
        </p:txBody>
      </p:sp>
    </p:spTree>
    <p:extLst>
      <p:ext uri="{BB962C8B-B14F-4D97-AF65-F5344CB8AC3E}">
        <p14:creationId xmlns:p14="http://schemas.microsoft.com/office/powerpoint/2010/main" val="3896719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keystone service-create --name neutron --type network --description "OpenStack Networking"</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80</a:t>
            </a:fld>
            <a:endParaRPr lang="zh-CN" altLang="en-US"/>
          </a:p>
        </p:txBody>
      </p:sp>
    </p:spTree>
    <p:extLst>
      <p:ext uri="{BB962C8B-B14F-4D97-AF65-F5344CB8AC3E}">
        <p14:creationId xmlns:p14="http://schemas.microsoft.com/office/powerpoint/2010/main" val="647381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keystone endpoint-create \</a:t>
            </a:r>
          </a:p>
          <a:p>
            <a:r>
              <a:rPr lang="en-US" altLang="zh-CN" dirty="0" smtClean="0"/>
              <a:t>--service-id $(keystone service-list | </a:t>
            </a:r>
            <a:r>
              <a:rPr lang="en-US" altLang="zh-CN" dirty="0" err="1" smtClean="0"/>
              <a:t>awk</a:t>
            </a:r>
            <a:r>
              <a:rPr lang="en-US" altLang="zh-CN" dirty="0" smtClean="0"/>
              <a:t> '/ network / {print $2}') \</a:t>
            </a:r>
          </a:p>
          <a:p>
            <a:r>
              <a:rPr lang="en-US" altLang="zh-CN" dirty="0" smtClean="0"/>
              <a:t>--</a:t>
            </a:r>
            <a:r>
              <a:rPr lang="en-US" altLang="zh-CN" dirty="0" err="1" smtClean="0"/>
              <a:t>publicurl</a:t>
            </a:r>
            <a:r>
              <a:rPr lang="en-US" altLang="zh-CN" dirty="0" smtClean="0"/>
              <a:t> http://controller:9696 \</a:t>
            </a:r>
          </a:p>
          <a:p>
            <a:r>
              <a:rPr lang="en-US" altLang="zh-CN" dirty="0" smtClean="0"/>
              <a:t>--</a:t>
            </a:r>
            <a:r>
              <a:rPr lang="en-US" altLang="zh-CN" dirty="0" err="1" smtClean="0"/>
              <a:t>adminurl</a:t>
            </a:r>
            <a:r>
              <a:rPr lang="en-US" altLang="zh-CN" dirty="0" smtClean="0"/>
              <a:t> http://controller:9696 \</a:t>
            </a:r>
          </a:p>
          <a:p>
            <a:r>
              <a:rPr lang="en-US" altLang="zh-CN" dirty="0" smtClean="0"/>
              <a:t>--</a:t>
            </a:r>
            <a:r>
              <a:rPr lang="en-US" altLang="zh-CN" dirty="0" err="1" smtClean="0"/>
              <a:t>internalurl</a:t>
            </a:r>
            <a:r>
              <a:rPr lang="en-US" altLang="zh-CN" dirty="0" smtClean="0"/>
              <a:t> http://controller:9696 \</a:t>
            </a:r>
          </a:p>
          <a:p>
            <a:r>
              <a:rPr lang="en-US" altLang="zh-CN" dirty="0" smtClean="0"/>
              <a:t>--region </a:t>
            </a:r>
            <a:r>
              <a:rPr lang="en-US" altLang="zh-CN" dirty="0" err="1" smtClean="0"/>
              <a:t>regionOne</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81</a:t>
            </a:fld>
            <a:endParaRPr lang="zh-CN" altLang="en-US"/>
          </a:p>
        </p:txBody>
      </p:sp>
    </p:spTree>
    <p:extLst>
      <p:ext uri="{BB962C8B-B14F-4D97-AF65-F5344CB8AC3E}">
        <p14:creationId xmlns:p14="http://schemas.microsoft.com/office/powerpoint/2010/main" val="38120944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sv-SE" altLang="zh-CN" dirty="0" smtClean="0"/>
              <a:t># apt-get install neutron-server neutron-plugin-ml2 python-neutronclient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82</a:t>
            </a:fld>
            <a:endParaRPr lang="zh-CN" altLang="en-US"/>
          </a:p>
        </p:txBody>
      </p:sp>
    </p:spTree>
    <p:extLst>
      <p:ext uri="{BB962C8B-B14F-4D97-AF65-F5344CB8AC3E}">
        <p14:creationId xmlns:p14="http://schemas.microsoft.com/office/powerpoint/2010/main" val="25811548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nova_admin_tenant_id</a:t>
            </a:r>
            <a:r>
              <a:rPr lang="en-US" altLang="zh-CN" dirty="0" smtClean="0"/>
              <a:t> = </a:t>
            </a:r>
            <a:r>
              <a:rPr lang="en-US" altLang="zh-CN" dirty="0" smtClean="0">
                <a:solidFill>
                  <a:srgbClr val="C00000"/>
                </a:solidFill>
              </a:rPr>
              <a:t>SERVICE_TENANT_ID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C00000"/>
                </a:solidFill>
              </a:rPr>
              <a:t>SERVICE_TENANT_ID</a:t>
            </a:r>
            <a:r>
              <a:rPr lang="en-US" altLang="zh-CN" baseline="0" dirty="0" smtClean="0">
                <a:solidFill>
                  <a:srgbClr val="C00000"/>
                </a:solidFill>
              </a:rPr>
              <a:t> </a:t>
            </a:r>
            <a:r>
              <a:rPr lang="zh-CN" altLang="en-US" baseline="0" dirty="0" smtClean="0">
                <a:solidFill>
                  <a:srgbClr val="C00000"/>
                </a:solidFill>
              </a:rPr>
              <a:t>是哪个</a:t>
            </a:r>
            <a:r>
              <a:rPr lang="en-US" altLang="zh-CN" baseline="0" dirty="0" smtClean="0">
                <a:solidFill>
                  <a:srgbClr val="C00000"/>
                </a:solidFill>
              </a:rPr>
              <a:t>ID </a:t>
            </a:r>
            <a:r>
              <a:rPr lang="zh-CN" altLang="en-US" baseline="0" dirty="0" smtClean="0">
                <a:solidFill>
                  <a:srgbClr val="C00000"/>
                </a:solidFill>
              </a:rPr>
              <a:t>？</a:t>
            </a:r>
            <a:endParaRPr lang="en-US" altLang="zh-CN" baseline="0"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solidFill>
                  <a:srgbClr val="C00000"/>
                </a:solidFill>
              </a:rPr>
              <a:t>使用命令 </a:t>
            </a:r>
            <a:r>
              <a:rPr lang="en-US" altLang="zh-CN" baseline="0" dirty="0" smtClean="0">
                <a:solidFill>
                  <a:srgbClr val="C00000"/>
                </a:solidFill>
              </a:rPr>
              <a:t>keystone tenant-get service</a:t>
            </a:r>
            <a:r>
              <a:rPr lang="zh-CN" altLang="en-US" baseline="0" dirty="0" smtClean="0">
                <a:solidFill>
                  <a:srgbClr val="C00000"/>
                </a:solidFill>
              </a:rPr>
              <a:t>获取 </a:t>
            </a:r>
            <a:r>
              <a:rPr lang="en-US" altLang="zh-CN" baseline="0" dirty="0" err="1" smtClean="0">
                <a:solidFill>
                  <a:srgbClr val="C00000"/>
                </a:solidFill>
              </a:rPr>
              <a:t>nova_admin_tenant_id</a:t>
            </a:r>
            <a:endParaRPr lang="en-US" altLang="zh-CN" baseline="0"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solidFill>
                  <a:srgbClr val="C00000"/>
                </a:solidFill>
              </a:rPr>
              <a:t>或者：</a:t>
            </a:r>
            <a:r>
              <a:rPr lang="en-US" altLang="zh-CN" baseline="0" dirty="0" smtClean="0">
                <a:solidFill>
                  <a:srgbClr val="C00000"/>
                </a:solidFill>
              </a:rPr>
              <a:t> keystone tenant-list | </a:t>
            </a:r>
            <a:r>
              <a:rPr lang="en-US" altLang="zh-CN" baseline="0" dirty="0" err="1" smtClean="0">
                <a:solidFill>
                  <a:srgbClr val="C00000"/>
                </a:solidFill>
              </a:rPr>
              <a:t>awk</a:t>
            </a:r>
            <a:r>
              <a:rPr lang="en-US" altLang="zh-CN" baseline="0" dirty="0" smtClean="0">
                <a:solidFill>
                  <a:srgbClr val="C00000"/>
                </a:solidFill>
              </a:rPr>
              <a:t> '/ service / { print $2 }'</a:t>
            </a:r>
          </a:p>
        </p:txBody>
      </p:sp>
      <p:sp>
        <p:nvSpPr>
          <p:cNvPr id="4" name="灯片编号占位符 3"/>
          <p:cNvSpPr>
            <a:spLocks noGrp="1"/>
          </p:cNvSpPr>
          <p:nvPr>
            <p:ph type="sldNum" sz="quarter" idx="10"/>
          </p:nvPr>
        </p:nvSpPr>
        <p:spPr/>
        <p:txBody>
          <a:bodyPr/>
          <a:lstStyle/>
          <a:p>
            <a:fld id="{2069F7BF-B838-4FE3-A4C0-EEDB083B8041}" type="slidenum">
              <a:rPr lang="zh-CN" altLang="en-US" smtClean="0"/>
              <a:t>86</a:t>
            </a:fld>
            <a:endParaRPr lang="zh-CN" altLang="en-US"/>
          </a:p>
        </p:txBody>
      </p:sp>
    </p:spTree>
    <p:extLst>
      <p:ext uri="{BB962C8B-B14F-4D97-AF65-F5344CB8AC3E}">
        <p14:creationId xmlns:p14="http://schemas.microsoft.com/office/powerpoint/2010/main" val="1110352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generic routing encapsulation </a:t>
            </a:r>
            <a:r>
              <a:rPr lang="zh-CN" altLang="en-US" dirty="0" smtClean="0"/>
              <a:t>：通用路由封装</a:t>
            </a:r>
            <a:endParaRPr lang="en-US" altLang="zh-CN" dirty="0" smtClean="0"/>
          </a:p>
          <a:p>
            <a:r>
              <a:rPr lang="en-US" altLang="zh-CN" sz="1200" i="0" kern="1200" dirty="0" smtClean="0">
                <a:solidFill>
                  <a:schemeClr val="tx1"/>
                </a:solidFill>
                <a:effectLst/>
                <a:latin typeface="+mn-lt"/>
                <a:ea typeface="+mn-ea"/>
                <a:cs typeface="+mn-cs"/>
              </a:rPr>
              <a:t>Warning</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Once you configure the ML2 plug-in, be aware that disabling a network type driver and re-enabling it later can lead to database inconsistency.</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87</a:t>
            </a:fld>
            <a:endParaRPr lang="zh-CN" altLang="en-US"/>
          </a:p>
        </p:txBody>
      </p:sp>
    </p:spTree>
    <p:extLst>
      <p:ext uri="{BB962C8B-B14F-4D97-AF65-F5344CB8AC3E}">
        <p14:creationId xmlns:p14="http://schemas.microsoft.com/office/powerpoint/2010/main" val="746372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By default, distribution packages configure Compute to use legacy networking. You must</a:t>
            </a:r>
          </a:p>
          <a:p>
            <a:r>
              <a:rPr lang="en-US" altLang="zh-CN" dirty="0" smtClean="0"/>
              <a:t>reconfigure Compute to manage networks through Networking.</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89</a:t>
            </a:fld>
            <a:endParaRPr lang="zh-CN" altLang="en-US"/>
          </a:p>
        </p:txBody>
      </p:sp>
    </p:spTree>
    <p:extLst>
      <p:ext uri="{BB962C8B-B14F-4D97-AF65-F5344CB8AC3E}">
        <p14:creationId xmlns:p14="http://schemas.microsoft.com/office/powerpoint/2010/main" val="220905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Any roles that you create must map to roles specified in the </a:t>
            </a:r>
            <a:r>
              <a:rPr lang="en-US" altLang="zh-CN" sz="1200" i="0" kern="1200" dirty="0" err="1" smtClean="0">
                <a:solidFill>
                  <a:schemeClr val="tx1"/>
                </a:solidFill>
                <a:effectLst/>
                <a:latin typeface="+mn-lt"/>
                <a:ea typeface="+mn-ea"/>
                <a:cs typeface="+mn-cs"/>
              </a:rPr>
              <a:t>policy.json</a:t>
            </a:r>
            <a:r>
              <a:rPr lang="en-US" altLang="zh-CN" sz="1200" i="0" kern="1200" dirty="0" smtClean="0">
                <a:solidFill>
                  <a:schemeClr val="tx1"/>
                </a:solidFill>
                <a:effectLst/>
                <a:latin typeface="+mn-lt"/>
                <a:ea typeface="+mn-ea"/>
                <a:cs typeface="+mn-cs"/>
              </a:rPr>
              <a:t> file included with each OpenStack service. The default policy for most services grants administrative access to the admin role. For more </a:t>
            </a:r>
            <a:r>
              <a:rPr lang="en-US" altLang="zh-CN" sz="1200" i="0" kern="1200" dirty="0" err="1" smtClean="0">
                <a:solidFill>
                  <a:schemeClr val="tx1"/>
                </a:solidFill>
                <a:effectLst/>
                <a:latin typeface="+mn-lt"/>
                <a:ea typeface="+mn-ea"/>
                <a:cs typeface="+mn-cs"/>
              </a:rPr>
              <a:t>information,see</a:t>
            </a:r>
            <a:r>
              <a:rPr lang="en-US" altLang="zh-CN" sz="1200" i="0" kern="1200" dirty="0" smtClean="0">
                <a:solidFill>
                  <a:schemeClr val="tx1"/>
                </a:solidFill>
                <a:effectLst/>
                <a:latin typeface="+mn-lt"/>
                <a:ea typeface="+mn-ea"/>
                <a:cs typeface="+mn-cs"/>
              </a:rPr>
              <a:t> the Operations Guide - Managing Projects and Users.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t>
            </a:r>
            <a:r>
              <a:rPr lang="en-US" altLang="zh-CN" dirty="0" smtClean="0"/>
              <a:t>keystone user-role-add --user=admin --tenant=admin --role=admin</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29</a:t>
            </a:fld>
            <a:endParaRPr lang="zh-CN" altLang="en-US"/>
          </a:p>
        </p:txBody>
      </p:sp>
    </p:spTree>
    <p:extLst>
      <p:ext uri="{BB962C8B-B14F-4D97-AF65-F5344CB8AC3E}">
        <p14:creationId xmlns:p14="http://schemas.microsoft.com/office/powerpoint/2010/main" val="39549181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90</a:t>
            </a:fld>
            <a:endParaRPr lang="zh-CN" altLang="en-US"/>
          </a:p>
        </p:txBody>
      </p:sp>
    </p:spTree>
    <p:extLst>
      <p:ext uri="{BB962C8B-B14F-4D97-AF65-F5344CB8AC3E}">
        <p14:creationId xmlns:p14="http://schemas.microsoft.com/office/powerpoint/2010/main" val="2209056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su</a:t>
            </a:r>
            <a:r>
              <a:rPr lang="en-US" altLang="zh-CN" dirty="0" smtClean="0"/>
              <a:t> -s /bin/</a:t>
            </a:r>
            <a:r>
              <a:rPr lang="en-US" altLang="zh-CN" dirty="0" err="1" smtClean="0"/>
              <a:t>sh</a:t>
            </a:r>
            <a:r>
              <a:rPr lang="en-US" altLang="zh-CN" dirty="0" smtClean="0"/>
              <a:t> -c "neutron-</a:t>
            </a:r>
            <a:r>
              <a:rPr lang="en-US" altLang="zh-CN" dirty="0" err="1" smtClean="0"/>
              <a:t>db</a:t>
            </a:r>
            <a:r>
              <a:rPr lang="en-US" altLang="zh-CN" dirty="0" smtClean="0"/>
              <a:t>-manage --</a:t>
            </a:r>
            <a:r>
              <a:rPr lang="en-US" altLang="zh-CN" dirty="0" err="1" smtClean="0"/>
              <a:t>config</a:t>
            </a:r>
            <a:r>
              <a:rPr lang="en-US" altLang="zh-CN" dirty="0" smtClean="0"/>
              <a:t>-file /</a:t>
            </a:r>
            <a:r>
              <a:rPr lang="en-US" altLang="zh-CN" dirty="0" err="1" smtClean="0"/>
              <a:t>etc</a:t>
            </a:r>
            <a:r>
              <a:rPr lang="en-US" altLang="zh-CN" dirty="0" smtClean="0"/>
              <a:t>/neutron/neutron.</a:t>
            </a:r>
          </a:p>
          <a:p>
            <a:r>
              <a:rPr lang="en-US" altLang="zh-CN" dirty="0" err="1" smtClean="0"/>
              <a:t>conf</a:t>
            </a:r>
            <a:r>
              <a:rPr lang="en-US" altLang="zh-CN" dirty="0" smtClean="0"/>
              <a:t> \</a:t>
            </a:r>
          </a:p>
          <a:p>
            <a:r>
              <a:rPr lang="en-US" altLang="zh-CN" dirty="0" smtClean="0"/>
              <a:t>--</a:t>
            </a:r>
            <a:r>
              <a:rPr lang="en-US" altLang="zh-CN" dirty="0" err="1" smtClean="0"/>
              <a:t>config</a:t>
            </a:r>
            <a:r>
              <a:rPr lang="en-US" altLang="zh-CN" dirty="0" smtClean="0"/>
              <a:t>-file /</a:t>
            </a:r>
            <a:r>
              <a:rPr lang="en-US" altLang="zh-CN" dirty="0" err="1" smtClean="0"/>
              <a:t>etc</a:t>
            </a:r>
            <a:r>
              <a:rPr lang="en-US" altLang="zh-CN" dirty="0" smtClean="0"/>
              <a:t>/neutron/plugins/ml2/ml2_conf.ini upgrade </a:t>
            </a:r>
            <a:r>
              <a:rPr lang="en-US" altLang="zh-CN" dirty="0" err="1" smtClean="0"/>
              <a:t>juno</a:t>
            </a:r>
            <a:r>
              <a:rPr lang="en-US" altLang="zh-CN" dirty="0" smtClean="0"/>
              <a:t>"</a:t>
            </a:r>
          </a:p>
          <a:p>
            <a:r>
              <a:rPr lang="en-US" altLang="zh-CN" dirty="0" smtClean="0"/>
              <a:t>neutron</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91</a:t>
            </a:fld>
            <a:endParaRPr lang="zh-CN" altLang="en-US"/>
          </a:p>
        </p:txBody>
      </p:sp>
    </p:spTree>
    <p:extLst>
      <p:ext uri="{BB962C8B-B14F-4D97-AF65-F5344CB8AC3E}">
        <p14:creationId xmlns:p14="http://schemas.microsoft.com/office/powerpoint/2010/main" val="2209056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92</a:t>
            </a:fld>
            <a:endParaRPr lang="zh-CN" altLang="en-US"/>
          </a:p>
        </p:txBody>
      </p:sp>
    </p:spTree>
    <p:extLst>
      <p:ext uri="{BB962C8B-B14F-4D97-AF65-F5344CB8AC3E}">
        <p14:creationId xmlns:p14="http://schemas.microsoft.com/office/powerpoint/2010/main" val="2209056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node primarily handles internal and external routing and DHCP services for virtual networks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93</a:t>
            </a:fld>
            <a:endParaRPr lang="zh-CN" altLang="en-US"/>
          </a:p>
        </p:txBody>
      </p:sp>
    </p:spTree>
    <p:extLst>
      <p:ext uri="{BB962C8B-B14F-4D97-AF65-F5344CB8AC3E}">
        <p14:creationId xmlns:p14="http://schemas.microsoft.com/office/powerpoint/2010/main" val="2209056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sv-SE" altLang="zh-CN" dirty="0" smtClean="0"/>
              <a:t>apt-get install neutron-plugin-ml2 neutron-plugin-openvswitch-agent \</a:t>
            </a:r>
          </a:p>
          <a:p>
            <a:r>
              <a:rPr lang="sv-SE" altLang="zh-CN" dirty="0" smtClean="0"/>
              <a:t>neutron-l3-agent neutron-dhcp-agent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94</a:t>
            </a:fld>
            <a:endParaRPr lang="zh-CN" altLang="en-US"/>
          </a:p>
        </p:txBody>
      </p:sp>
    </p:spTree>
    <p:extLst>
      <p:ext uri="{BB962C8B-B14F-4D97-AF65-F5344CB8AC3E}">
        <p14:creationId xmlns:p14="http://schemas.microsoft.com/office/powerpoint/2010/main" val="3489514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Networking common component configuration includes the authentication mechanism,</a:t>
            </a:r>
          </a:p>
          <a:p>
            <a:r>
              <a:rPr lang="en-US" altLang="zh-CN" dirty="0" smtClean="0"/>
              <a:t>message broker, and plug-in.</a:t>
            </a:r>
          </a:p>
          <a:p>
            <a:endParaRPr lang="en-US" altLang="zh-CN" dirty="0" smtClean="0"/>
          </a:p>
          <a:p>
            <a:r>
              <a:rPr lang="en-US" altLang="zh-CN" sz="1200" i="0" kern="1200" dirty="0" smtClean="0">
                <a:solidFill>
                  <a:schemeClr val="tx1"/>
                </a:solidFill>
                <a:effectLst/>
                <a:latin typeface="+mn-lt"/>
                <a:ea typeface="+mn-ea"/>
                <a:cs typeface="+mn-cs"/>
              </a:rPr>
              <a:t>a. In the [database] section, comment out any connection options because network nodes do not directly access the database.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b. In the [DEFAULT] section, configure </a:t>
            </a:r>
            <a:r>
              <a:rPr lang="en-US" altLang="zh-CN" sz="1200" i="0" kern="1200" dirty="0" err="1" smtClean="0">
                <a:solidFill>
                  <a:schemeClr val="tx1"/>
                </a:solidFill>
                <a:effectLst/>
                <a:latin typeface="+mn-lt"/>
                <a:ea typeface="+mn-ea"/>
                <a:cs typeface="+mn-cs"/>
              </a:rPr>
              <a:t>RabbitMQ</a:t>
            </a:r>
            <a:r>
              <a:rPr lang="en-US" altLang="zh-CN" sz="1200" i="0" kern="1200" dirty="0" smtClean="0">
                <a:solidFill>
                  <a:schemeClr val="tx1"/>
                </a:solidFill>
                <a:effectLst/>
                <a:latin typeface="+mn-lt"/>
                <a:ea typeface="+mn-ea"/>
                <a:cs typeface="+mn-cs"/>
              </a:rPr>
              <a:t> message broker access: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[DEFAULT]</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a:t>
            </a:r>
            <a:br>
              <a:rPr lang="en-US" altLang="zh-CN" sz="1200" i="0" kern="1200" dirty="0" smtClean="0">
                <a:solidFill>
                  <a:schemeClr val="tx1"/>
                </a:solidFill>
                <a:effectLst/>
                <a:latin typeface="+mn-lt"/>
                <a:ea typeface="+mn-ea"/>
                <a:cs typeface="+mn-cs"/>
              </a:rPr>
            </a:br>
            <a:r>
              <a:rPr lang="en-US" altLang="zh-CN" sz="1200" i="0" kern="1200" dirty="0" err="1" smtClean="0">
                <a:solidFill>
                  <a:schemeClr val="tx1"/>
                </a:solidFill>
                <a:effectLst/>
                <a:latin typeface="+mn-lt"/>
                <a:ea typeface="+mn-ea"/>
                <a:cs typeface="+mn-cs"/>
              </a:rPr>
              <a:t>rpc_backend</a:t>
            </a:r>
            <a:r>
              <a:rPr lang="en-US" altLang="zh-CN" sz="1200" i="0" kern="1200" dirty="0" smtClean="0">
                <a:solidFill>
                  <a:schemeClr val="tx1"/>
                </a:solidFill>
                <a:effectLst/>
                <a:latin typeface="+mn-lt"/>
                <a:ea typeface="+mn-ea"/>
                <a:cs typeface="+mn-cs"/>
              </a:rPr>
              <a:t> = rabbit</a:t>
            </a:r>
            <a:br>
              <a:rPr lang="en-US" altLang="zh-CN" sz="1200" i="0" kern="1200" dirty="0" smtClean="0">
                <a:solidFill>
                  <a:schemeClr val="tx1"/>
                </a:solidFill>
                <a:effectLst/>
                <a:latin typeface="+mn-lt"/>
                <a:ea typeface="+mn-ea"/>
                <a:cs typeface="+mn-cs"/>
              </a:rPr>
            </a:br>
            <a:r>
              <a:rPr lang="en-US" altLang="zh-CN" sz="1200" i="0" kern="1200" dirty="0" err="1" smtClean="0">
                <a:solidFill>
                  <a:schemeClr val="tx1"/>
                </a:solidFill>
                <a:effectLst/>
                <a:latin typeface="+mn-lt"/>
                <a:ea typeface="+mn-ea"/>
                <a:cs typeface="+mn-cs"/>
              </a:rPr>
              <a:t>rabbit_host</a:t>
            </a:r>
            <a:r>
              <a:rPr lang="en-US" altLang="zh-CN" sz="1200" i="0"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controller</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err="1" smtClean="0">
                <a:solidFill>
                  <a:schemeClr val="tx1"/>
                </a:solidFill>
                <a:effectLst/>
                <a:latin typeface="+mn-lt"/>
                <a:ea typeface="+mn-ea"/>
                <a:cs typeface="+mn-cs"/>
              </a:rPr>
              <a:t>rabbit_password</a:t>
            </a:r>
            <a:r>
              <a:rPr lang="en-US" altLang="zh-CN" sz="1200" i="0"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RABBIT_PASS</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Replace </a:t>
            </a:r>
            <a:r>
              <a:rPr lang="en-US" altLang="zh-CN" sz="1200" i="1" kern="1200" dirty="0" smtClean="0">
                <a:solidFill>
                  <a:schemeClr val="tx1"/>
                </a:solidFill>
                <a:effectLst/>
                <a:latin typeface="+mn-lt"/>
                <a:ea typeface="+mn-ea"/>
                <a:cs typeface="+mn-cs"/>
              </a:rPr>
              <a:t>RABBIT_PASS </a:t>
            </a:r>
            <a:r>
              <a:rPr lang="en-US" altLang="zh-CN" sz="1200" i="0" kern="1200" dirty="0" smtClean="0">
                <a:solidFill>
                  <a:schemeClr val="tx1"/>
                </a:solidFill>
                <a:effectLst/>
                <a:latin typeface="+mn-lt"/>
                <a:ea typeface="+mn-ea"/>
                <a:cs typeface="+mn-cs"/>
              </a:rPr>
              <a:t>with the password you chose for the guest account in</a:t>
            </a:r>
            <a:br>
              <a:rPr lang="en-US" altLang="zh-CN" sz="1200" i="0" kern="1200" dirty="0" smtClean="0">
                <a:solidFill>
                  <a:schemeClr val="tx1"/>
                </a:solidFill>
                <a:effectLst/>
                <a:latin typeface="+mn-lt"/>
                <a:ea typeface="+mn-ea"/>
                <a:cs typeface="+mn-cs"/>
              </a:rPr>
            </a:br>
            <a:r>
              <a:rPr lang="en-US" altLang="zh-CN" sz="1200" i="0" kern="1200" dirty="0" err="1" smtClean="0">
                <a:solidFill>
                  <a:schemeClr val="tx1"/>
                </a:solidFill>
                <a:effectLst/>
                <a:latin typeface="+mn-lt"/>
                <a:ea typeface="+mn-ea"/>
                <a:cs typeface="+mn-cs"/>
              </a:rPr>
              <a:t>RabbitMQ</a:t>
            </a:r>
            <a:r>
              <a:rPr lang="en-US" altLang="zh-CN" sz="1200" i="0" kern="1200" dirty="0" smtClean="0">
                <a:solidFill>
                  <a:schemeClr val="tx1"/>
                </a:solidFill>
                <a:effectLst/>
                <a:latin typeface="+mn-lt"/>
                <a:ea typeface="+mn-ea"/>
                <a:cs typeface="+mn-cs"/>
              </a:rPr>
              <a:t>.</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95</a:t>
            </a:fld>
            <a:endParaRPr lang="zh-CN" altLang="en-US"/>
          </a:p>
        </p:txBody>
      </p:sp>
    </p:spTree>
    <p:extLst>
      <p:ext uri="{BB962C8B-B14F-4D97-AF65-F5344CB8AC3E}">
        <p14:creationId xmlns:p14="http://schemas.microsoft.com/office/powerpoint/2010/main" val="30905786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96</a:t>
            </a:fld>
            <a:endParaRPr lang="zh-CN" altLang="en-US"/>
          </a:p>
        </p:txBody>
      </p:sp>
    </p:spTree>
    <p:extLst>
      <p:ext uri="{BB962C8B-B14F-4D97-AF65-F5344CB8AC3E}">
        <p14:creationId xmlns:p14="http://schemas.microsoft.com/office/powerpoint/2010/main" val="2493497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ML2 plug-in uses the Open </a:t>
            </a:r>
            <a:r>
              <a:rPr lang="en-US" altLang="zh-CN" dirty="0" err="1" smtClean="0"/>
              <a:t>vSwitch</a:t>
            </a:r>
            <a:r>
              <a:rPr lang="en-US" altLang="zh-CN" dirty="0" smtClean="0"/>
              <a:t> (OVS) mechanism (agent) to build the virtual networking framework for instances.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98</a:t>
            </a:fld>
            <a:endParaRPr lang="zh-CN" altLang="en-US"/>
          </a:p>
        </p:txBody>
      </p:sp>
    </p:spTree>
    <p:extLst>
      <p:ext uri="{BB962C8B-B14F-4D97-AF65-F5344CB8AC3E}">
        <p14:creationId xmlns:p14="http://schemas.microsoft.com/office/powerpoint/2010/main" val="2166850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Replace INSTANCE_TUNNELS_INTERFACE_IP_ADDRESS with the IP address of</a:t>
            </a:r>
          </a:p>
          <a:p>
            <a:r>
              <a:rPr lang="en-US" altLang="zh-CN" dirty="0" smtClean="0"/>
              <a:t>the instance tunnels network interface on your network node.</a:t>
            </a:r>
          </a:p>
          <a:p>
            <a:r>
              <a:rPr lang="en-US" altLang="zh-CN" dirty="0" smtClean="0"/>
              <a:t>(</a:t>
            </a:r>
            <a:r>
              <a:rPr lang="en-US" altLang="zh-CN" dirty="0" err="1" smtClean="0"/>
              <a:t>Richard:Just</a:t>
            </a:r>
            <a:r>
              <a:rPr lang="en-US" altLang="zh-CN" baseline="0" dirty="0" smtClean="0"/>
              <a:t> set the IP to 10.0.1.31, another </a:t>
            </a:r>
            <a:r>
              <a:rPr lang="en-US" altLang="zh-CN" baseline="0" dirty="0" err="1" smtClean="0"/>
              <a:t>ip</a:t>
            </a:r>
            <a:r>
              <a:rPr lang="en-US" altLang="zh-CN" baseline="0" dirty="0" smtClean="0"/>
              <a:t> address of the Neutron node</a:t>
            </a:r>
            <a:r>
              <a:rPr lang="en-US" altLang="zh-CN" dirty="0" smtClean="0"/>
              <a:t>)</a:t>
            </a:r>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101</a:t>
            </a:fld>
            <a:endParaRPr lang="zh-CN" altLang="en-US"/>
          </a:p>
        </p:txBody>
      </p:sp>
    </p:spTree>
    <p:extLst>
      <p:ext uri="{BB962C8B-B14F-4D97-AF65-F5344CB8AC3E}">
        <p14:creationId xmlns:p14="http://schemas.microsoft.com/office/powerpoint/2010/main" val="925650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Layer-3 (L3) agent provides routing services for virtual networks.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103</a:t>
            </a:fld>
            <a:endParaRPr lang="zh-CN" altLang="en-US"/>
          </a:p>
        </p:txBody>
      </p:sp>
    </p:spTree>
    <p:extLst>
      <p:ext uri="{BB962C8B-B14F-4D97-AF65-F5344CB8AC3E}">
        <p14:creationId xmlns:p14="http://schemas.microsoft.com/office/powerpoint/2010/main" val="71460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configure prerequisites</a:t>
            </a:r>
          </a:p>
          <a:p>
            <a:r>
              <a:rPr lang="en-US" altLang="zh-CN" dirty="0" smtClean="0"/>
              <a:t>• Set the OS_SERVICE_TOKEN and OS_SERVICE_ENDPOINT environment variables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32</a:t>
            </a:fld>
            <a:endParaRPr lang="zh-CN" altLang="en-US"/>
          </a:p>
        </p:txBody>
      </p:sp>
    </p:spTree>
    <p:extLst>
      <p:ext uri="{BB962C8B-B14F-4D97-AF65-F5344CB8AC3E}">
        <p14:creationId xmlns:p14="http://schemas.microsoft.com/office/powerpoint/2010/main" val="21387231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DHCP agent provides DHCP services for virtual networks.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104</a:t>
            </a:fld>
            <a:endParaRPr lang="zh-CN" altLang="en-US"/>
          </a:p>
        </p:txBody>
      </p:sp>
    </p:spTree>
    <p:extLst>
      <p:ext uri="{BB962C8B-B14F-4D97-AF65-F5344CB8AC3E}">
        <p14:creationId xmlns:p14="http://schemas.microsoft.com/office/powerpoint/2010/main" val="36375602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The metadata agent provides configuration information such as credentials to instances.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105</a:t>
            </a:fld>
            <a:endParaRPr lang="zh-CN" altLang="en-US"/>
          </a:p>
        </p:txBody>
      </p:sp>
    </p:spTree>
    <p:extLst>
      <p:ext uri="{BB962C8B-B14F-4D97-AF65-F5344CB8AC3E}">
        <p14:creationId xmlns:p14="http://schemas.microsoft.com/office/powerpoint/2010/main" val="3996196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106</a:t>
            </a:fld>
            <a:endParaRPr lang="zh-CN" altLang="en-US"/>
          </a:p>
        </p:txBody>
      </p:sp>
    </p:spTree>
    <p:extLst>
      <p:ext uri="{BB962C8B-B14F-4D97-AF65-F5344CB8AC3E}">
        <p14:creationId xmlns:p14="http://schemas.microsoft.com/office/powerpoint/2010/main" val="39961965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107</a:t>
            </a:fld>
            <a:endParaRPr lang="zh-CN" altLang="en-US"/>
          </a:p>
        </p:txBody>
      </p:sp>
    </p:spTree>
    <p:extLst>
      <p:ext uri="{BB962C8B-B14F-4D97-AF65-F5344CB8AC3E}">
        <p14:creationId xmlns:p14="http://schemas.microsoft.com/office/powerpoint/2010/main" val="3996196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The OVS service provides the underlying virtual networking framework for instances. The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integration bridge </a:t>
            </a:r>
            <a:r>
              <a:rPr lang="en-US" altLang="zh-CN" sz="1200" i="0" kern="1200" dirty="0" err="1" smtClean="0">
                <a:solidFill>
                  <a:schemeClr val="tx1"/>
                </a:solidFill>
                <a:effectLst/>
                <a:latin typeface="+mn-lt"/>
                <a:ea typeface="+mn-ea"/>
                <a:cs typeface="+mn-cs"/>
              </a:rPr>
              <a:t>br-int</a:t>
            </a:r>
            <a:r>
              <a:rPr lang="en-US" altLang="zh-CN" sz="1200" i="0" kern="1200" dirty="0" smtClean="0">
                <a:solidFill>
                  <a:schemeClr val="tx1"/>
                </a:solidFill>
                <a:effectLst/>
                <a:latin typeface="+mn-lt"/>
                <a:ea typeface="+mn-ea"/>
                <a:cs typeface="+mn-cs"/>
              </a:rPr>
              <a:t> handles internal instance network traffic within OVS. The external bridge </a:t>
            </a:r>
            <a:r>
              <a:rPr lang="en-US" altLang="zh-CN" sz="1200" i="0" kern="1200" dirty="0" err="1" smtClean="0">
                <a:solidFill>
                  <a:schemeClr val="tx1"/>
                </a:solidFill>
                <a:effectLst/>
                <a:latin typeface="+mn-lt"/>
                <a:ea typeface="+mn-ea"/>
                <a:cs typeface="+mn-cs"/>
              </a:rPr>
              <a:t>br</a:t>
            </a:r>
            <a:r>
              <a:rPr lang="en-US" altLang="zh-CN" sz="1200" i="0" kern="1200" dirty="0" smtClean="0">
                <a:solidFill>
                  <a:schemeClr val="tx1"/>
                </a:solidFill>
                <a:effectLst/>
                <a:latin typeface="+mn-lt"/>
                <a:ea typeface="+mn-ea"/>
                <a:cs typeface="+mn-cs"/>
              </a:rPr>
              <a:t>-ex handles external instance network traffic within OVS. The external bridge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requires a port on the physical external network interface to provide instances with external network access. In essence, this port connects the virtual and physical external networks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in your environment.</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108</a:t>
            </a:fld>
            <a:endParaRPr lang="zh-CN" altLang="en-US"/>
          </a:p>
        </p:txBody>
      </p:sp>
    </p:spTree>
    <p:extLst>
      <p:ext uri="{BB962C8B-B14F-4D97-AF65-F5344CB8AC3E}">
        <p14:creationId xmlns:p14="http://schemas.microsoft.com/office/powerpoint/2010/main" val="3996196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109</a:t>
            </a:fld>
            <a:endParaRPr lang="zh-CN" altLang="en-US"/>
          </a:p>
        </p:txBody>
      </p:sp>
    </p:spTree>
    <p:extLst>
      <p:ext uri="{BB962C8B-B14F-4D97-AF65-F5344CB8AC3E}">
        <p14:creationId xmlns:p14="http://schemas.microsoft.com/office/powerpoint/2010/main" val="39961965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The compute node handles connectivity and security groups for instances.</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112</a:t>
            </a:fld>
            <a:endParaRPr lang="zh-CN" altLang="en-US"/>
          </a:p>
        </p:txBody>
      </p:sp>
    </p:spTree>
    <p:extLst>
      <p:ext uri="{BB962C8B-B14F-4D97-AF65-F5344CB8AC3E}">
        <p14:creationId xmlns:p14="http://schemas.microsoft.com/office/powerpoint/2010/main" val="30868456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apt-get install neutron-plugin-ml2 neutron-plugin-</a:t>
            </a:r>
            <a:r>
              <a:rPr lang="en-US" altLang="zh-CN" dirty="0" err="1" smtClean="0"/>
              <a:t>openvswitch</a:t>
            </a:r>
            <a:r>
              <a:rPr lang="en-US" altLang="zh-CN" dirty="0" smtClean="0"/>
              <a:t>-agent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113</a:t>
            </a:fld>
            <a:endParaRPr lang="zh-CN" altLang="en-US"/>
          </a:p>
        </p:txBody>
      </p:sp>
    </p:spTree>
    <p:extLst>
      <p:ext uri="{BB962C8B-B14F-4D97-AF65-F5344CB8AC3E}">
        <p14:creationId xmlns:p14="http://schemas.microsoft.com/office/powerpoint/2010/main" val="22864994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Networking common component configuration includes the authentication mechanism, message broker, and plug-in.</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114</a:t>
            </a:fld>
            <a:endParaRPr lang="zh-CN" altLang="en-US"/>
          </a:p>
        </p:txBody>
      </p:sp>
    </p:spTree>
    <p:extLst>
      <p:ext uri="{BB962C8B-B14F-4D97-AF65-F5344CB8AC3E}">
        <p14:creationId xmlns:p14="http://schemas.microsoft.com/office/powerpoint/2010/main" val="943318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ML2 plug-in uses the Open </a:t>
            </a:r>
            <a:r>
              <a:rPr lang="en-US" altLang="zh-CN" dirty="0" err="1" smtClean="0"/>
              <a:t>vSwitch</a:t>
            </a:r>
            <a:r>
              <a:rPr lang="en-US" altLang="zh-CN" dirty="0" smtClean="0"/>
              <a:t> (OVS) mechanism (agent) to build the virtual networking framework for instances.</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117</a:t>
            </a:fld>
            <a:endParaRPr lang="zh-CN" altLang="en-US"/>
          </a:p>
        </p:txBody>
      </p:sp>
    </p:spTree>
    <p:extLst>
      <p:ext uri="{BB962C8B-B14F-4D97-AF65-F5344CB8AC3E}">
        <p14:creationId xmlns:p14="http://schemas.microsoft.com/office/powerpoint/2010/main" val="228649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keystone endpoint-create \</a:t>
            </a:r>
          </a:p>
          <a:p>
            <a:r>
              <a:rPr lang="en-US" altLang="zh-CN" dirty="0" smtClean="0"/>
              <a:t>--service-id $(keystone service-list | </a:t>
            </a:r>
            <a:r>
              <a:rPr lang="en-US" altLang="zh-CN" dirty="0" err="1" smtClean="0"/>
              <a:t>awk</a:t>
            </a:r>
            <a:r>
              <a:rPr lang="en-US" altLang="zh-CN" dirty="0" smtClean="0"/>
              <a:t> '/ identity / {print $2}') \</a:t>
            </a:r>
          </a:p>
          <a:p>
            <a:r>
              <a:rPr lang="en-US" altLang="zh-CN" dirty="0" smtClean="0"/>
              <a:t>--</a:t>
            </a:r>
            <a:r>
              <a:rPr lang="en-US" altLang="zh-CN" dirty="0" err="1" smtClean="0"/>
              <a:t>publicurl</a:t>
            </a:r>
            <a:r>
              <a:rPr lang="en-US" altLang="zh-CN" dirty="0" smtClean="0"/>
              <a:t> http://controller:5000/v2.0 \</a:t>
            </a:r>
          </a:p>
          <a:p>
            <a:r>
              <a:rPr lang="en-US" altLang="zh-CN" dirty="0" smtClean="0"/>
              <a:t>--</a:t>
            </a:r>
            <a:r>
              <a:rPr lang="en-US" altLang="zh-CN" dirty="0" err="1" smtClean="0"/>
              <a:t>internalurl</a:t>
            </a:r>
            <a:r>
              <a:rPr lang="en-US" altLang="zh-CN" dirty="0" smtClean="0"/>
              <a:t> http://controller:5000/v2.0 \</a:t>
            </a:r>
          </a:p>
          <a:p>
            <a:r>
              <a:rPr lang="en-US" altLang="zh-CN" dirty="0" smtClean="0"/>
              <a:t>--</a:t>
            </a:r>
            <a:r>
              <a:rPr lang="en-US" altLang="zh-CN" dirty="0" err="1" smtClean="0"/>
              <a:t>adminurl</a:t>
            </a:r>
            <a:r>
              <a:rPr lang="en-US" altLang="zh-CN" dirty="0" smtClean="0"/>
              <a:t> http://controller:35357/v2.0 \</a:t>
            </a:r>
          </a:p>
          <a:p>
            <a:r>
              <a:rPr lang="en-US" altLang="zh-CN" dirty="0" smtClean="0"/>
              <a:t>--region </a:t>
            </a:r>
            <a:r>
              <a:rPr lang="en-US" altLang="zh-CN" dirty="0" err="1" smtClean="0"/>
              <a:t>regionOne</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33</a:t>
            </a:fld>
            <a:endParaRPr lang="zh-CN" altLang="en-US"/>
          </a:p>
        </p:txBody>
      </p:sp>
    </p:spTree>
    <p:extLst>
      <p:ext uri="{BB962C8B-B14F-4D97-AF65-F5344CB8AC3E}">
        <p14:creationId xmlns:p14="http://schemas.microsoft.com/office/powerpoint/2010/main" val="3363116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需要确认</a:t>
            </a:r>
            <a:r>
              <a:rPr lang="en-US" altLang="zh-CN" dirty="0" err="1" smtClean="0"/>
              <a:t>local_ip</a:t>
            </a:r>
            <a:r>
              <a:rPr lang="zh-CN" altLang="en-US" dirty="0" smtClean="0"/>
              <a:t>配置是否正确 ？？？？</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118</a:t>
            </a:fld>
            <a:endParaRPr lang="zh-CN" altLang="en-US"/>
          </a:p>
        </p:txBody>
      </p:sp>
    </p:spTree>
    <p:extLst>
      <p:ext uri="{BB962C8B-B14F-4D97-AF65-F5344CB8AC3E}">
        <p14:creationId xmlns:p14="http://schemas.microsoft.com/office/powerpoint/2010/main" val="22864994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119</a:t>
            </a:fld>
            <a:endParaRPr lang="zh-CN" altLang="en-US"/>
          </a:p>
        </p:txBody>
      </p:sp>
    </p:spTree>
    <p:extLst>
      <p:ext uri="{BB962C8B-B14F-4D97-AF65-F5344CB8AC3E}">
        <p14:creationId xmlns:p14="http://schemas.microsoft.com/office/powerpoint/2010/main" val="22864994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By default, distribution packages configure Compute to use legacy networking. You must</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reconfigure Compute to manage networks through Networking.</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121</a:t>
            </a:fld>
            <a:endParaRPr lang="zh-CN" altLang="en-US"/>
          </a:p>
        </p:txBody>
      </p:sp>
    </p:spTree>
    <p:extLst>
      <p:ext uri="{BB962C8B-B14F-4D97-AF65-F5344CB8AC3E}">
        <p14:creationId xmlns:p14="http://schemas.microsoft.com/office/powerpoint/2010/main" val="1908492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The external network typically provides Internet access for your instances. By default, this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network only allows Internet access from instances using Network Address Translation</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(NAT). You can enable Internet access to individual instances using a floating IP address and</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suitable security group rules. The admin tenant owns this network because it provides external network access for multiple tenants.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127</a:t>
            </a:fld>
            <a:endParaRPr lang="zh-CN" altLang="en-US"/>
          </a:p>
        </p:txBody>
      </p:sp>
    </p:spTree>
    <p:extLst>
      <p:ext uri="{BB962C8B-B14F-4D97-AF65-F5344CB8AC3E}">
        <p14:creationId xmlns:p14="http://schemas.microsoft.com/office/powerpoint/2010/main" val="865013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neutron subnet-create </a:t>
            </a:r>
            <a:r>
              <a:rPr lang="en-US" altLang="zh-CN" dirty="0" err="1" smtClean="0"/>
              <a:t>ext</a:t>
            </a:r>
            <a:r>
              <a:rPr lang="en-US" altLang="zh-CN" dirty="0" smtClean="0"/>
              <a:t>-net --name </a:t>
            </a:r>
            <a:r>
              <a:rPr lang="en-US" altLang="zh-CN" dirty="0" err="1" smtClean="0"/>
              <a:t>ext</a:t>
            </a:r>
            <a:r>
              <a:rPr lang="en-US" altLang="zh-CN" dirty="0" smtClean="0"/>
              <a:t>-subnet \</a:t>
            </a:r>
          </a:p>
          <a:p>
            <a:r>
              <a:rPr lang="en-US" altLang="zh-CN" dirty="0" smtClean="0"/>
              <a:t>  --allocation-pool start=</a:t>
            </a:r>
            <a:r>
              <a:rPr lang="en-US" altLang="zh-CN" dirty="0" err="1" smtClean="0"/>
              <a:t>FLOATING_IP_START,end</a:t>
            </a:r>
            <a:r>
              <a:rPr lang="en-US" altLang="zh-CN" dirty="0" smtClean="0"/>
              <a:t>=FLOATING_IP_END \</a:t>
            </a:r>
          </a:p>
          <a:p>
            <a:r>
              <a:rPr lang="en-US" altLang="zh-CN" dirty="0" smtClean="0"/>
              <a:t>  --disable-</a:t>
            </a:r>
            <a:r>
              <a:rPr lang="en-US" altLang="zh-CN" dirty="0" err="1" smtClean="0"/>
              <a:t>dhcp</a:t>
            </a:r>
            <a:r>
              <a:rPr lang="en-US" altLang="zh-CN" dirty="0" smtClean="0"/>
              <a:t> --gateway EXTERNAL_NETWORK_GATEWAY EXTERNAL_NETWORK_CIDR</a:t>
            </a:r>
          </a:p>
          <a:p>
            <a:r>
              <a:rPr lang="zh-CN" altLang="en-US" dirty="0" smtClean="0"/>
              <a:t>替换掉</a:t>
            </a:r>
            <a:r>
              <a:rPr lang="en-US" altLang="zh-CN" dirty="0" smtClean="0"/>
              <a:t>FLOATING_IP_START</a:t>
            </a:r>
            <a:r>
              <a:rPr lang="zh-CN" altLang="en-US" dirty="0" smtClean="0"/>
              <a:t>，</a:t>
            </a:r>
            <a:r>
              <a:rPr lang="en-US" altLang="zh-CN" dirty="0" smtClean="0"/>
              <a:t>FLOATING_IP_END</a:t>
            </a:r>
            <a:r>
              <a:rPr lang="zh-CN" altLang="en-US" dirty="0" smtClean="0"/>
              <a:t>，分别是</a:t>
            </a:r>
            <a:r>
              <a:rPr lang="en-US" altLang="zh-CN" dirty="0" smtClean="0"/>
              <a:t>floating </a:t>
            </a:r>
            <a:r>
              <a:rPr lang="en-US" altLang="zh-CN" dirty="0" err="1" smtClean="0"/>
              <a:t>ip</a:t>
            </a:r>
            <a:r>
              <a:rPr lang="zh-CN" altLang="en-US" dirty="0" smtClean="0"/>
              <a:t>地址的开始地址和结束地址。替换掉</a:t>
            </a:r>
            <a:r>
              <a:rPr lang="en-US" altLang="zh-CN" dirty="0" smtClean="0"/>
              <a:t>EXTERNAL_NETWORK_CIDR</a:t>
            </a:r>
            <a:r>
              <a:rPr lang="zh-CN" altLang="en-US" dirty="0" smtClean="0"/>
              <a:t>子网关联的物理网络。替换 </a:t>
            </a:r>
            <a:r>
              <a:rPr lang="en-US" altLang="zh-CN" dirty="0" smtClean="0"/>
              <a:t>EXTERNAL_NETWORK_GATEWAY </a:t>
            </a:r>
            <a:r>
              <a:rPr lang="zh-CN" altLang="en-US" dirty="0" smtClean="0"/>
              <a:t>与物理网络的网关。通常</a:t>
            </a:r>
            <a:r>
              <a:rPr lang="en-US" altLang="zh-CN" dirty="0" smtClean="0"/>
              <a:t>.1ip</a:t>
            </a:r>
            <a:r>
              <a:rPr lang="zh-CN" altLang="en-US" dirty="0" smtClean="0"/>
              <a:t>地址。禁用子网</a:t>
            </a:r>
            <a:r>
              <a:rPr lang="en-US" altLang="zh-CN" dirty="0" err="1" smtClean="0"/>
              <a:t>ip</a:t>
            </a:r>
            <a:r>
              <a:rPr lang="zh-CN" altLang="en-US" dirty="0" smtClean="0"/>
              <a:t>地址，因为实例不直接连接外网，</a:t>
            </a:r>
            <a:r>
              <a:rPr lang="en-US" altLang="zh-CN" dirty="0" smtClean="0"/>
              <a:t>floating </a:t>
            </a:r>
            <a:r>
              <a:rPr lang="en-US" altLang="zh-CN" dirty="0" err="1" smtClean="0"/>
              <a:t>ip</a:t>
            </a:r>
            <a:r>
              <a:rPr lang="zh-CN" altLang="en-US" dirty="0" smtClean="0"/>
              <a:t>需要手工分配。</a:t>
            </a:r>
            <a:br>
              <a:rPr lang="zh-CN" altLang="en-US" dirty="0" smtClean="0"/>
            </a:br>
            <a:r>
              <a:rPr lang="zh-CN" altLang="en-US" dirty="0" smtClean="0"/>
              <a:t/>
            </a:r>
            <a:br>
              <a:rPr lang="zh-CN" altLang="en-US" dirty="0" smtClean="0"/>
            </a:br>
            <a:r>
              <a:rPr lang="zh-CN" altLang="en-US" dirty="0" smtClean="0"/>
              <a:t>举例：</a:t>
            </a:r>
            <a:r>
              <a:rPr lang="en-US" altLang="zh-CN" dirty="0" smtClean="0"/>
              <a:t>, </a:t>
            </a:r>
            <a:r>
              <a:rPr lang="zh-CN" altLang="en-US" dirty="0" smtClean="0"/>
              <a:t>使用 </a:t>
            </a:r>
            <a:r>
              <a:rPr lang="en-US" altLang="zh-CN" dirty="0" smtClean="0"/>
              <a:t>203.0.113.0/24  </a:t>
            </a:r>
            <a:r>
              <a:rPr lang="zh-CN" altLang="en-US" dirty="0" smtClean="0"/>
              <a:t>， </a:t>
            </a:r>
            <a:r>
              <a:rPr lang="en-US" altLang="zh-CN" dirty="0" smtClean="0"/>
              <a:t>floating IP </a:t>
            </a:r>
            <a:r>
              <a:rPr lang="zh-CN" altLang="en-US" dirty="0" smtClean="0"/>
              <a:t>地址范围 </a:t>
            </a:r>
            <a:r>
              <a:rPr lang="en-US" altLang="zh-CN" dirty="0" smtClean="0"/>
              <a:t>203.0.113.101 to 203.0.113.200:</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128</a:t>
            </a:fld>
            <a:endParaRPr lang="zh-CN" altLang="en-US"/>
          </a:p>
        </p:txBody>
      </p:sp>
    </p:spTree>
    <p:extLst>
      <p:ext uri="{BB962C8B-B14F-4D97-AF65-F5344CB8AC3E}">
        <p14:creationId xmlns:p14="http://schemas.microsoft.com/office/powerpoint/2010/main" val="13060055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neutron subnet-create demo-net --name demo-subnet \</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b="1" i="0" kern="1200" dirty="0" smtClean="0">
                <a:solidFill>
                  <a:schemeClr val="tx1"/>
                </a:solidFill>
                <a:effectLst/>
                <a:latin typeface="+mn-lt"/>
                <a:ea typeface="+mn-ea"/>
                <a:cs typeface="+mn-cs"/>
              </a:rPr>
              <a:t>--gateway 192.168.1.1 192.168.1.0/24</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130</a:t>
            </a:fld>
            <a:endParaRPr lang="zh-CN" altLang="en-US"/>
          </a:p>
        </p:txBody>
      </p:sp>
    </p:spTree>
    <p:extLst>
      <p:ext uri="{BB962C8B-B14F-4D97-AF65-F5344CB8AC3E}">
        <p14:creationId xmlns:p14="http://schemas.microsoft.com/office/powerpoint/2010/main" val="387442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keystone --</a:t>
            </a:r>
            <a:r>
              <a:rPr lang="en-US" altLang="zh-CN" dirty="0" err="1" smtClean="0"/>
              <a:t>os</a:t>
            </a:r>
            <a:r>
              <a:rPr lang="en-US" altLang="zh-CN" dirty="0" smtClean="0"/>
              <a:t>-tenant-name admin --</a:t>
            </a:r>
            <a:r>
              <a:rPr lang="en-US" altLang="zh-CN" dirty="0" err="1" smtClean="0"/>
              <a:t>os</a:t>
            </a:r>
            <a:r>
              <a:rPr lang="en-US" altLang="zh-CN" dirty="0" smtClean="0"/>
              <a:t>-username admin --</a:t>
            </a:r>
            <a:r>
              <a:rPr lang="en-US" altLang="zh-CN" dirty="0" err="1" smtClean="0"/>
              <a:t>ospassword</a:t>
            </a:r>
            <a:r>
              <a:rPr lang="en-US" altLang="zh-CN" dirty="0" smtClean="0"/>
              <a:t> ADMIN_PASS \</a:t>
            </a:r>
          </a:p>
          <a:p>
            <a:r>
              <a:rPr lang="en-US" altLang="zh-CN" dirty="0" smtClean="0"/>
              <a:t>--</a:t>
            </a:r>
            <a:r>
              <a:rPr lang="en-US" altLang="zh-CN" dirty="0" err="1" smtClean="0"/>
              <a:t>os-auth-url</a:t>
            </a:r>
            <a:r>
              <a:rPr lang="en-US" altLang="zh-CN" dirty="0" smtClean="0"/>
              <a:t> http://controller:35357/v2.0 token-get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34</a:t>
            </a:fld>
            <a:endParaRPr lang="zh-CN" altLang="en-US"/>
          </a:p>
        </p:txBody>
      </p:sp>
    </p:spTree>
    <p:extLst>
      <p:ext uri="{BB962C8B-B14F-4D97-AF65-F5344CB8AC3E}">
        <p14:creationId xmlns:p14="http://schemas.microsoft.com/office/powerpoint/2010/main" val="301155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keystone --</a:t>
            </a:r>
            <a:r>
              <a:rPr lang="en-US" altLang="zh-CN" dirty="0" err="1" smtClean="0"/>
              <a:t>os</a:t>
            </a:r>
            <a:r>
              <a:rPr lang="en-US" altLang="zh-CN" dirty="0" smtClean="0"/>
              <a:t>-tenant-name admin --</a:t>
            </a:r>
            <a:r>
              <a:rPr lang="en-US" altLang="zh-CN" dirty="0" err="1" smtClean="0"/>
              <a:t>os</a:t>
            </a:r>
            <a:r>
              <a:rPr lang="en-US" altLang="zh-CN" dirty="0" smtClean="0"/>
              <a:t>-username admin --</a:t>
            </a:r>
            <a:r>
              <a:rPr lang="en-US" altLang="zh-CN" dirty="0" err="1" smtClean="0"/>
              <a:t>os</a:t>
            </a:r>
            <a:r>
              <a:rPr lang="en-US" altLang="zh-CN" dirty="0" smtClean="0"/>
              <a:t>-password 123456 \</a:t>
            </a:r>
          </a:p>
          <a:p>
            <a:r>
              <a:rPr lang="en-US" altLang="zh-CN" dirty="0" smtClean="0"/>
              <a:t>--</a:t>
            </a:r>
            <a:r>
              <a:rPr lang="en-US" altLang="zh-CN" dirty="0" err="1" smtClean="0"/>
              <a:t>os-auth-url</a:t>
            </a:r>
            <a:r>
              <a:rPr lang="en-US" altLang="zh-CN" dirty="0" smtClean="0"/>
              <a:t> http://controller:35357/v2.0 token-get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35</a:t>
            </a:fld>
            <a:endParaRPr lang="zh-CN" altLang="en-US"/>
          </a:p>
        </p:txBody>
      </p:sp>
    </p:spTree>
    <p:extLst>
      <p:ext uri="{BB962C8B-B14F-4D97-AF65-F5344CB8AC3E}">
        <p14:creationId xmlns:p14="http://schemas.microsoft.com/office/powerpoint/2010/main" val="3011557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dirty="0" smtClean="0"/>
              <a:t>$ keystone --os-tenant-name admin --os-username admin --os-password 123456 \</a:t>
            </a:r>
          </a:p>
          <a:p>
            <a:r>
              <a:rPr lang="pt-BR" altLang="zh-CN" dirty="0" smtClean="0"/>
              <a:t>--os-auth-url http://controller:35357/v2.0 user-list</a:t>
            </a:r>
            <a:endParaRPr lang="zh-CN" altLang="en-US" dirty="0"/>
          </a:p>
        </p:txBody>
      </p:sp>
      <p:sp>
        <p:nvSpPr>
          <p:cNvPr id="4" name="灯片编号占位符 3"/>
          <p:cNvSpPr>
            <a:spLocks noGrp="1"/>
          </p:cNvSpPr>
          <p:nvPr>
            <p:ph type="sldNum" sz="quarter" idx="10"/>
          </p:nvPr>
        </p:nvSpPr>
        <p:spPr/>
        <p:txBody>
          <a:bodyPr/>
          <a:lstStyle/>
          <a:p>
            <a:fld id="{2069F7BF-B838-4FE3-A4C0-EEDB083B8041}" type="slidenum">
              <a:rPr lang="zh-CN" altLang="en-US" smtClean="0"/>
              <a:t>36</a:t>
            </a:fld>
            <a:endParaRPr lang="zh-CN" altLang="en-US"/>
          </a:p>
        </p:txBody>
      </p:sp>
    </p:spTree>
    <p:extLst>
      <p:ext uri="{BB962C8B-B14F-4D97-AF65-F5344CB8AC3E}">
        <p14:creationId xmlns:p14="http://schemas.microsoft.com/office/powerpoint/2010/main" val="254932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7720302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11138" y="587375"/>
            <a:ext cx="8693150" cy="3921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11138" y="1203325"/>
            <a:ext cx="4276725"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0263" y="1203325"/>
            <a:ext cx="4278312"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985247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11138" y="587375"/>
            <a:ext cx="8693150" cy="3921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11138" y="1203325"/>
            <a:ext cx="4276725"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0263" y="1203325"/>
            <a:ext cx="4278312"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0263" y="3848100"/>
            <a:ext cx="4278312" cy="2493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328519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67529994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628184"/>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11138" y="1203325"/>
            <a:ext cx="4276725"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0263" y="1203325"/>
            <a:ext cx="4278312"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809059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84781427"/>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06324311"/>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0953614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330550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2113" y="587375"/>
            <a:ext cx="217646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11138" y="587375"/>
            <a:ext cx="637857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647990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8" name="Picture 2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89700"/>
            <a:ext cx="9144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022350"/>
            <a:ext cx="9144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7"/>
          <p:cNvSpPr>
            <a:spLocks noGrp="1" noChangeArrowheads="1"/>
          </p:cNvSpPr>
          <p:nvPr>
            <p:ph type="title"/>
          </p:nvPr>
        </p:nvSpPr>
        <p:spPr bwMode="auto">
          <a:xfrm>
            <a:off x="211138" y="587375"/>
            <a:ext cx="86931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按一下以編輯母片標題樣式</a:t>
            </a:r>
          </a:p>
        </p:txBody>
      </p:sp>
      <p:sp>
        <p:nvSpPr>
          <p:cNvPr id="1032" name="Rectangle 28"/>
          <p:cNvSpPr>
            <a:spLocks noGrp="1" noChangeArrowheads="1"/>
          </p:cNvSpPr>
          <p:nvPr>
            <p:ph type="body" idx="1"/>
          </p:nvPr>
        </p:nvSpPr>
        <p:spPr bwMode="auto">
          <a:xfrm>
            <a:off x="211138" y="1203325"/>
            <a:ext cx="8707437"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按一下以編輯母片</a:t>
            </a:r>
          </a:p>
          <a:p>
            <a:pPr lvl="1"/>
            <a:r>
              <a:rPr lang="zh-CN" dirty="0" smtClean="0"/>
              <a:t>第二層</a:t>
            </a:r>
          </a:p>
          <a:p>
            <a:pPr lvl="2"/>
            <a:r>
              <a:rPr lang="zh-CN" dirty="0" smtClean="0"/>
              <a:t>第三層</a:t>
            </a:r>
          </a:p>
          <a:p>
            <a:pPr lvl="3"/>
            <a:r>
              <a:rPr lang="zh-CN" dirty="0" smtClean="0"/>
              <a:t>第四層</a:t>
            </a:r>
          </a:p>
          <a:p>
            <a:pPr lvl="4"/>
            <a:r>
              <a:rPr lang="zh-CN" dirty="0" smtClean="0"/>
              <a:t>第五層</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dir="vert"/>
  </p:transition>
  <p:txStyles>
    <p:titleStyle>
      <a:lvl1pPr algn="ctr" rtl="0" eaLnBrk="1" fontAlgn="base" hangingPunct="1">
        <a:spcBef>
          <a:spcPct val="0"/>
        </a:spcBef>
        <a:spcAft>
          <a:spcPct val="0"/>
        </a:spcAft>
        <a:defRPr sz="3600" b="1">
          <a:solidFill>
            <a:srgbClr val="CC0099"/>
          </a:solidFill>
          <a:latin typeface="+mj-lt"/>
          <a:ea typeface="+mj-ea"/>
          <a:cs typeface="+mj-cs"/>
        </a:defRPr>
      </a:lvl1pPr>
      <a:lvl2pPr algn="ctr" rtl="0" eaLnBrk="1" fontAlgn="base" hangingPunct="1">
        <a:spcBef>
          <a:spcPct val="0"/>
        </a:spcBef>
        <a:spcAft>
          <a:spcPct val="0"/>
        </a:spcAft>
        <a:defRPr sz="3600" b="1">
          <a:solidFill>
            <a:srgbClr val="CC0099"/>
          </a:solidFill>
          <a:latin typeface="Arial" pitchFamily="34" charset="0"/>
          <a:ea typeface="DFKai-SB" pitchFamily="65" charset="-120"/>
        </a:defRPr>
      </a:lvl2pPr>
      <a:lvl3pPr algn="ctr" rtl="0" eaLnBrk="1" fontAlgn="base" hangingPunct="1">
        <a:spcBef>
          <a:spcPct val="0"/>
        </a:spcBef>
        <a:spcAft>
          <a:spcPct val="0"/>
        </a:spcAft>
        <a:defRPr sz="3600" b="1">
          <a:solidFill>
            <a:srgbClr val="CC0099"/>
          </a:solidFill>
          <a:latin typeface="Arial" pitchFamily="34" charset="0"/>
          <a:ea typeface="DFKai-SB" pitchFamily="65" charset="-120"/>
        </a:defRPr>
      </a:lvl3pPr>
      <a:lvl4pPr algn="ctr" rtl="0" eaLnBrk="1" fontAlgn="base" hangingPunct="1">
        <a:spcBef>
          <a:spcPct val="0"/>
        </a:spcBef>
        <a:spcAft>
          <a:spcPct val="0"/>
        </a:spcAft>
        <a:defRPr sz="3600" b="1">
          <a:solidFill>
            <a:srgbClr val="CC0099"/>
          </a:solidFill>
          <a:latin typeface="Arial" pitchFamily="34" charset="0"/>
          <a:ea typeface="DFKai-SB" pitchFamily="65" charset="-120"/>
        </a:defRPr>
      </a:lvl4pPr>
      <a:lvl5pPr algn="ctr" rtl="0" eaLnBrk="1" fontAlgn="base" hangingPunct="1">
        <a:spcBef>
          <a:spcPct val="0"/>
        </a:spcBef>
        <a:spcAft>
          <a:spcPct val="0"/>
        </a:spcAft>
        <a:defRPr sz="3600" b="1">
          <a:solidFill>
            <a:srgbClr val="CC0099"/>
          </a:solidFill>
          <a:latin typeface="Arial" pitchFamily="34" charset="0"/>
          <a:ea typeface="DFKai-SB" pitchFamily="65" charset="-120"/>
        </a:defRPr>
      </a:lvl5pPr>
      <a:lvl6pPr marL="457200" algn="ctr" rtl="0" eaLnBrk="1" fontAlgn="base" hangingPunct="1">
        <a:spcBef>
          <a:spcPct val="0"/>
        </a:spcBef>
        <a:spcAft>
          <a:spcPct val="0"/>
        </a:spcAft>
        <a:defRPr sz="3600" b="1">
          <a:solidFill>
            <a:srgbClr val="CC0099"/>
          </a:solidFill>
          <a:latin typeface="Arial" pitchFamily="34" charset="0"/>
          <a:ea typeface="DFKai-SB" pitchFamily="65" charset="-120"/>
        </a:defRPr>
      </a:lvl6pPr>
      <a:lvl7pPr marL="914400" algn="ctr" rtl="0" eaLnBrk="1" fontAlgn="base" hangingPunct="1">
        <a:spcBef>
          <a:spcPct val="0"/>
        </a:spcBef>
        <a:spcAft>
          <a:spcPct val="0"/>
        </a:spcAft>
        <a:defRPr sz="3600" b="1">
          <a:solidFill>
            <a:srgbClr val="CC0099"/>
          </a:solidFill>
          <a:latin typeface="Arial" pitchFamily="34" charset="0"/>
          <a:ea typeface="DFKai-SB" pitchFamily="65" charset="-120"/>
        </a:defRPr>
      </a:lvl7pPr>
      <a:lvl8pPr marL="1371600" algn="ctr" rtl="0" eaLnBrk="1" fontAlgn="base" hangingPunct="1">
        <a:spcBef>
          <a:spcPct val="0"/>
        </a:spcBef>
        <a:spcAft>
          <a:spcPct val="0"/>
        </a:spcAft>
        <a:defRPr sz="3600" b="1">
          <a:solidFill>
            <a:srgbClr val="CC0099"/>
          </a:solidFill>
          <a:latin typeface="Arial" pitchFamily="34" charset="0"/>
          <a:ea typeface="DFKai-SB" pitchFamily="65" charset="-120"/>
        </a:defRPr>
      </a:lvl8pPr>
      <a:lvl9pPr marL="1828800" algn="ctr" rtl="0" eaLnBrk="1" fontAlgn="base" hangingPunct="1">
        <a:spcBef>
          <a:spcPct val="0"/>
        </a:spcBef>
        <a:spcAft>
          <a:spcPct val="0"/>
        </a:spcAft>
        <a:defRPr sz="3600" b="1">
          <a:solidFill>
            <a:srgbClr val="CC0099"/>
          </a:solidFill>
          <a:latin typeface="Arial" pitchFamily="34" charset="0"/>
          <a:ea typeface="DFKai-SB" pitchFamily="65" charset="-120"/>
        </a:defRPr>
      </a:lvl9pPr>
    </p:titleStyle>
    <p:bodyStyle>
      <a:lvl1pPr marL="342900" indent="-342900" algn="l" rtl="0" eaLnBrk="1" fontAlgn="base" hangingPunct="1">
        <a:spcBef>
          <a:spcPct val="20000"/>
        </a:spcBef>
        <a:spcAft>
          <a:spcPct val="0"/>
        </a:spcAft>
        <a:buSzPct val="80000"/>
        <a:buBlip>
          <a:blip r:embed="rId14"/>
        </a:buBlip>
        <a:defRPr sz="3200" b="1">
          <a:solidFill>
            <a:srgbClr val="0033CC"/>
          </a:solidFill>
          <a:latin typeface="+mn-lt"/>
          <a:ea typeface="+mn-ea"/>
          <a:cs typeface="+mn-cs"/>
        </a:defRPr>
      </a:lvl1pPr>
      <a:lvl2pPr marL="742950" indent="-285750" algn="l" rtl="0" eaLnBrk="1" fontAlgn="base" hangingPunct="1">
        <a:spcBef>
          <a:spcPct val="20000"/>
        </a:spcBef>
        <a:spcAft>
          <a:spcPct val="0"/>
        </a:spcAft>
        <a:buSzPct val="60000"/>
        <a:buBlip>
          <a:blip r:embed="rId15"/>
        </a:buBlip>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400" b="1">
          <a:solidFill>
            <a:schemeClr val="tx1"/>
          </a:solidFill>
          <a:latin typeface="+mn-lt"/>
          <a:ea typeface="+mn-ea"/>
        </a:defRPr>
      </a:lvl3pPr>
      <a:lvl4pPr marL="1600200" indent="-228600" algn="l" rtl="0" eaLnBrk="1" fontAlgn="base" hangingPunct="1">
        <a:spcBef>
          <a:spcPct val="20000"/>
        </a:spcBef>
        <a:spcAft>
          <a:spcPct val="0"/>
        </a:spcAft>
        <a:buChar char="–"/>
        <a:defRPr sz="2000" b="1">
          <a:solidFill>
            <a:schemeClr val="tx1"/>
          </a:solidFill>
          <a:latin typeface="+mn-lt"/>
          <a:ea typeface="+mn-ea"/>
        </a:defRPr>
      </a:lvl4pPr>
      <a:lvl5pPr marL="2057400" indent="-228600" algn="l" rtl="0" eaLnBrk="1" fontAlgn="base" hangingPunct="1">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Minimal </a:t>
            </a:r>
            <a:r>
              <a:rPr lang="en-US" altLang="zh-CN" dirty="0" smtClean="0"/>
              <a:t>Architecture Example</a:t>
            </a:r>
            <a:endParaRPr lang="zh-CN" altLang="en-US" dirty="0"/>
          </a:p>
        </p:txBody>
      </p:sp>
      <p:sp>
        <p:nvSpPr>
          <p:cNvPr id="3" name="副标题 2"/>
          <p:cNvSpPr>
            <a:spLocks noGrp="1"/>
          </p:cNvSpPr>
          <p:nvPr>
            <p:ph type="subTitle" idx="1"/>
          </p:nvPr>
        </p:nvSpPr>
        <p:spPr/>
        <p:txBody>
          <a:bodyPr/>
          <a:lstStyle/>
          <a:p>
            <a:r>
              <a:rPr lang="en-US" altLang="zh-CN" dirty="0" smtClean="0"/>
              <a:t>Richard</a:t>
            </a:r>
            <a:endParaRPr lang="zh-CN" altLang="en-US" dirty="0"/>
          </a:p>
        </p:txBody>
      </p:sp>
    </p:spTree>
    <p:extLst>
      <p:ext uri="{BB962C8B-B14F-4D97-AF65-F5344CB8AC3E}">
        <p14:creationId xmlns:p14="http://schemas.microsoft.com/office/powerpoint/2010/main" val="4145668608"/>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基本网络环境设定</a:t>
            </a:r>
            <a:r>
              <a:rPr lang="en-US" altLang="zh-CN" dirty="0"/>
              <a:t>(Neutron)</a:t>
            </a:r>
            <a:endParaRPr lang="zh-CN" altLang="en-US" dirty="0"/>
          </a:p>
        </p:txBody>
      </p:sp>
      <p:sp>
        <p:nvSpPr>
          <p:cNvPr id="3" name="内容占位符 2"/>
          <p:cNvSpPr>
            <a:spLocks noGrp="1"/>
          </p:cNvSpPr>
          <p:nvPr>
            <p:ph idx="1"/>
          </p:nvPr>
        </p:nvSpPr>
        <p:spPr/>
        <p:txBody>
          <a:bodyPr/>
          <a:lstStyle/>
          <a:p>
            <a:r>
              <a:rPr lang="en-US" altLang="zh-CN" dirty="0" smtClean="0"/>
              <a:t>Network Node</a:t>
            </a:r>
          </a:p>
          <a:p>
            <a:pPr lvl="1"/>
            <a:r>
              <a:rPr lang="zh-CN" altLang="en-US" dirty="0" smtClean="0"/>
              <a:t>配置</a:t>
            </a:r>
            <a:r>
              <a:rPr lang="en-US" altLang="zh-CN" dirty="0" smtClean="0"/>
              <a:t>/</a:t>
            </a:r>
            <a:r>
              <a:rPr lang="en-US" altLang="zh-CN" dirty="0" err="1" smtClean="0"/>
              <a:t>etc</a:t>
            </a:r>
            <a:r>
              <a:rPr lang="en-US" altLang="zh-CN" dirty="0" smtClean="0"/>
              <a:t>/network/interface</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695897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116890"/>
      </p:ext>
    </p:extLst>
  </p:cSld>
  <p:clrMapOvr>
    <a:masterClrMapping/>
  </p:clrMapOvr>
  <p:transition>
    <p:blinds dir="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a:t>配置 </a:t>
            </a:r>
            <a:r>
              <a:rPr lang="en-US" altLang="zh-CN" dirty="0"/>
              <a:t>Modular Layer 2 (ML2) plug-in</a:t>
            </a:r>
          </a:p>
          <a:p>
            <a:pPr lvl="1"/>
            <a:r>
              <a:rPr lang="en-US" altLang="zh-CN" dirty="0"/>
              <a:t>/</a:t>
            </a:r>
            <a:r>
              <a:rPr lang="en-US" altLang="zh-CN" dirty="0" err="1" smtClean="0"/>
              <a:t>etc</a:t>
            </a:r>
            <a:r>
              <a:rPr lang="en-US" altLang="zh-CN" dirty="0" smtClean="0"/>
              <a:t>/neutron/plugins/ml2/ml2_conf.ini</a:t>
            </a:r>
          </a:p>
          <a:p>
            <a:pPr lvl="2"/>
            <a:r>
              <a:rPr lang="en-US" altLang="zh-CN" dirty="0" smtClean="0"/>
              <a:t>Enable </a:t>
            </a:r>
            <a:r>
              <a:rPr lang="en-US" altLang="zh-CN" b="0" dirty="0">
                <a:solidFill>
                  <a:srgbClr val="C00000"/>
                </a:solidFill>
              </a:rPr>
              <a:t>security groups</a:t>
            </a:r>
            <a:r>
              <a:rPr lang="en-US" altLang="zh-CN" dirty="0"/>
              <a:t>, enable </a:t>
            </a:r>
            <a:r>
              <a:rPr lang="en-US" altLang="zh-CN" b="0" dirty="0" err="1">
                <a:solidFill>
                  <a:srgbClr val="C00000"/>
                </a:solidFill>
              </a:rPr>
              <a:t>ipset</a:t>
            </a:r>
            <a:r>
              <a:rPr lang="en-US" altLang="zh-CN" dirty="0"/>
              <a:t>, and configure the </a:t>
            </a:r>
            <a:r>
              <a:rPr lang="en-US" altLang="zh-CN" b="0" dirty="0">
                <a:solidFill>
                  <a:srgbClr val="C00000"/>
                </a:solidFill>
              </a:rPr>
              <a:t>OVS</a:t>
            </a:r>
            <a:r>
              <a:rPr lang="en-US" altLang="zh-CN" dirty="0"/>
              <a:t> </a:t>
            </a:r>
            <a:r>
              <a:rPr lang="en-US" altLang="zh-CN" dirty="0" err="1"/>
              <a:t>iptables</a:t>
            </a:r>
            <a:r>
              <a:rPr lang="en-US" altLang="zh-CN" dirty="0"/>
              <a:t> firewall driver</a:t>
            </a:r>
          </a:p>
          <a:p>
            <a:pPr lvl="2"/>
            <a:endParaRPr lang="zh-CN" altLang="en-US" dirty="0"/>
          </a:p>
        </p:txBody>
      </p:sp>
      <p:sp>
        <p:nvSpPr>
          <p:cNvPr id="4" name="矩形 3"/>
          <p:cNvSpPr/>
          <p:nvPr/>
        </p:nvSpPr>
        <p:spPr>
          <a:xfrm>
            <a:off x="1475656" y="3140968"/>
            <a:ext cx="6624736"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securitygroup</a:t>
            </a:r>
            <a:r>
              <a:rPr lang="en-US" altLang="zh-CN" dirty="0"/>
              <a:t>]</a:t>
            </a:r>
          </a:p>
          <a:p>
            <a:r>
              <a:rPr lang="en-US" altLang="zh-CN" dirty="0"/>
              <a:t>...</a:t>
            </a:r>
          </a:p>
          <a:p>
            <a:r>
              <a:rPr lang="en-US" altLang="zh-CN" dirty="0" err="1"/>
              <a:t>enable_security_group</a:t>
            </a:r>
            <a:r>
              <a:rPr lang="en-US" altLang="zh-CN" dirty="0"/>
              <a:t> = True</a:t>
            </a:r>
          </a:p>
          <a:p>
            <a:r>
              <a:rPr lang="en-US" altLang="zh-CN" dirty="0" err="1"/>
              <a:t>enable_ipset</a:t>
            </a:r>
            <a:r>
              <a:rPr lang="en-US" altLang="zh-CN" dirty="0"/>
              <a:t> = True</a:t>
            </a:r>
          </a:p>
          <a:p>
            <a:r>
              <a:rPr lang="en-US" altLang="zh-CN" dirty="0" err="1"/>
              <a:t>firewall_driver</a:t>
            </a:r>
            <a:r>
              <a:rPr lang="en-US" altLang="zh-CN" dirty="0"/>
              <a:t> = </a:t>
            </a:r>
            <a:r>
              <a:rPr lang="en-US" altLang="zh-CN" dirty="0" smtClean="0"/>
              <a:t>neutron.agent.linux.iptables_firewall.OVSHybridIptablesFirewallDriver</a:t>
            </a:r>
            <a:endParaRPr lang="zh-CN" altLang="en-US" dirty="0"/>
          </a:p>
        </p:txBody>
      </p:sp>
    </p:spTree>
    <p:extLst>
      <p:ext uri="{BB962C8B-B14F-4D97-AF65-F5344CB8AC3E}">
        <p14:creationId xmlns:p14="http://schemas.microsoft.com/office/powerpoint/2010/main" val="1607487942"/>
      </p:ext>
    </p:extLst>
  </p:cSld>
  <p:clrMapOvr>
    <a:masterClrMapping/>
  </p:clrMapOvr>
  <p:transition>
    <p:blinds dir="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a:t>配置 </a:t>
            </a:r>
            <a:r>
              <a:rPr lang="en-US" altLang="zh-CN" dirty="0"/>
              <a:t>Modular Layer 2 (ML2) plug-in</a:t>
            </a:r>
          </a:p>
          <a:p>
            <a:pPr lvl="1"/>
            <a:r>
              <a:rPr lang="en-US" altLang="zh-CN" dirty="0"/>
              <a:t>/</a:t>
            </a:r>
            <a:r>
              <a:rPr lang="en-US" altLang="zh-CN" dirty="0" err="1"/>
              <a:t>etc</a:t>
            </a:r>
            <a:r>
              <a:rPr lang="en-US" altLang="zh-CN" dirty="0"/>
              <a:t>/neutron/plugins/ml2/ml2_conf.ini</a:t>
            </a:r>
          </a:p>
          <a:p>
            <a:pPr lvl="2"/>
            <a:r>
              <a:rPr lang="en-US" altLang="zh-CN" dirty="0" smtClean="0"/>
              <a:t>Enable </a:t>
            </a:r>
            <a:r>
              <a:rPr lang="en-US" altLang="zh-CN" dirty="0"/>
              <a:t>tunnels, configure the local tunnel endpoint, </a:t>
            </a:r>
            <a:r>
              <a:rPr lang="en-US" altLang="zh-CN" dirty="0" smtClean="0"/>
              <a:t>and map </a:t>
            </a:r>
            <a:r>
              <a:rPr lang="en-US" altLang="zh-CN" dirty="0"/>
              <a:t>the external flat provider network to the </a:t>
            </a:r>
            <a:r>
              <a:rPr lang="en-US" altLang="zh-CN" dirty="0" err="1"/>
              <a:t>br</a:t>
            </a:r>
            <a:r>
              <a:rPr lang="en-US" altLang="zh-CN" dirty="0"/>
              <a:t>-ex external network bridge</a:t>
            </a:r>
            <a:endParaRPr lang="zh-CN" altLang="en-US" dirty="0"/>
          </a:p>
        </p:txBody>
      </p:sp>
      <p:sp>
        <p:nvSpPr>
          <p:cNvPr id="4" name="矩形 3"/>
          <p:cNvSpPr/>
          <p:nvPr/>
        </p:nvSpPr>
        <p:spPr>
          <a:xfrm>
            <a:off x="1403648" y="3573016"/>
            <a:ext cx="684076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ovs</a:t>
            </a:r>
            <a:r>
              <a:rPr lang="en-US" altLang="zh-CN" dirty="0"/>
              <a:t>]</a:t>
            </a:r>
          </a:p>
          <a:p>
            <a:r>
              <a:rPr lang="en-US" altLang="zh-CN" dirty="0" smtClean="0"/>
              <a:t>#</a:t>
            </a:r>
            <a:r>
              <a:rPr lang="en-US" altLang="zh-CN" dirty="0" err="1" smtClean="0"/>
              <a:t>local_ip</a:t>
            </a:r>
            <a:r>
              <a:rPr lang="en-US" altLang="zh-CN" dirty="0" smtClean="0"/>
              <a:t> </a:t>
            </a:r>
            <a:r>
              <a:rPr lang="en-US" altLang="zh-CN" dirty="0">
                <a:solidFill>
                  <a:srgbClr val="C00000"/>
                </a:solidFill>
              </a:rPr>
              <a:t>= INSTANCE_TUNNELS_INTERFACE_IP_ADDRESS</a:t>
            </a:r>
          </a:p>
          <a:p>
            <a:r>
              <a:rPr lang="en-US" altLang="zh-CN" dirty="0" err="1" smtClean="0"/>
              <a:t>Local_ip</a:t>
            </a:r>
            <a:r>
              <a:rPr lang="en-US" altLang="zh-CN" dirty="0" smtClean="0"/>
              <a:t> = 10.0.1.31</a:t>
            </a:r>
          </a:p>
          <a:p>
            <a:r>
              <a:rPr lang="en-US" altLang="zh-CN" dirty="0" err="1" smtClean="0"/>
              <a:t>enable_tunneling</a:t>
            </a:r>
            <a:r>
              <a:rPr lang="en-US" altLang="zh-CN" dirty="0" smtClean="0"/>
              <a:t> </a:t>
            </a:r>
            <a:r>
              <a:rPr lang="en-US" altLang="zh-CN" dirty="0"/>
              <a:t>= True</a:t>
            </a:r>
          </a:p>
          <a:p>
            <a:r>
              <a:rPr lang="en-US" altLang="zh-CN" dirty="0" err="1"/>
              <a:t>bridge_mappings</a:t>
            </a:r>
            <a:r>
              <a:rPr lang="en-US" altLang="zh-CN" dirty="0"/>
              <a:t> = </a:t>
            </a:r>
            <a:r>
              <a:rPr lang="en-US" altLang="zh-CN" dirty="0" err="1"/>
              <a:t>external:br-ex</a:t>
            </a:r>
            <a:endParaRPr lang="zh-CN" altLang="en-US" dirty="0"/>
          </a:p>
        </p:txBody>
      </p:sp>
      <p:sp>
        <p:nvSpPr>
          <p:cNvPr id="5" name="爆炸形 1 4"/>
          <p:cNvSpPr/>
          <p:nvPr/>
        </p:nvSpPr>
        <p:spPr>
          <a:xfrm>
            <a:off x="4283968" y="3861048"/>
            <a:ext cx="4752528" cy="2898904"/>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INSTANCE_TUNNELS_INTERFACE_IP_ADDRESS</a:t>
            </a:r>
            <a:r>
              <a:rPr lang="en-US" altLang="zh-CN" dirty="0" smtClean="0">
                <a:solidFill>
                  <a:srgbClr val="C00000"/>
                </a:solidFill>
              </a:rPr>
              <a:t> </a:t>
            </a:r>
          </a:p>
          <a:p>
            <a:pPr algn="ctr"/>
            <a:r>
              <a:rPr lang="en-US" altLang="zh-CN" dirty="0" smtClean="0">
                <a:solidFill>
                  <a:srgbClr val="C00000"/>
                </a:solidFill>
              </a:rPr>
              <a:t>What</a:t>
            </a:r>
            <a:r>
              <a:rPr lang="en-US" altLang="zh-CN" dirty="0" smtClean="0">
                <a:solidFill>
                  <a:srgbClr val="C00000"/>
                </a:solidFill>
              </a:rPr>
              <a:t>’s it ?</a:t>
            </a:r>
            <a:endParaRPr lang="zh-CN" altLang="en-US" dirty="0">
              <a:solidFill>
                <a:srgbClr val="C00000"/>
              </a:solidFill>
            </a:endParaRPr>
          </a:p>
        </p:txBody>
      </p:sp>
    </p:spTree>
    <p:extLst>
      <p:ext uri="{BB962C8B-B14F-4D97-AF65-F5344CB8AC3E}">
        <p14:creationId xmlns:p14="http://schemas.microsoft.com/office/powerpoint/2010/main" val="1607487942"/>
      </p:ext>
    </p:extLst>
  </p:cSld>
  <p:clrMapOvr>
    <a:masterClrMapping/>
  </p:clrMapOvr>
  <p:transition>
    <p:blinds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a:t>配置 </a:t>
            </a:r>
            <a:r>
              <a:rPr lang="en-US" altLang="zh-CN" dirty="0"/>
              <a:t>Modular Layer 2 (ML2) plug-in</a:t>
            </a:r>
          </a:p>
          <a:p>
            <a:pPr lvl="1"/>
            <a:r>
              <a:rPr lang="en-US" altLang="zh-CN" dirty="0"/>
              <a:t>/</a:t>
            </a:r>
            <a:r>
              <a:rPr lang="en-US" altLang="zh-CN" dirty="0" err="1"/>
              <a:t>etc</a:t>
            </a:r>
            <a:r>
              <a:rPr lang="en-US" altLang="zh-CN" dirty="0"/>
              <a:t>/neutron/plugins/ml2/ml2_conf.ini</a:t>
            </a:r>
          </a:p>
          <a:p>
            <a:pPr lvl="2"/>
            <a:r>
              <a:rPr lang="en-US" altLang="zh-CN" dirty="0" smtClean="0"/>
              <a:t>Enable </a:t>
            </a:r>
            <a:r>
              <a:rPr lang="en-US" altLang="zh-CN" dirty="0"/>
              <a:t>GRE tunnels</a:t>
            </a:r>
            <a:endParaRPr lang="zh-CN" altLang="en-US" dirty="0"/>
          </a:p>
        </p:txBody>
      </p:sp>
      <p:sp>
        <p:nvSpPr>
          <p:cNvPr id="4" name="矩形 3"/>
          <p:cNvSpPr/>
          <p:nvPr/>
        </p:nvSpPr>
        <p:spPr>
          <a:xfrm>
            <a:off x="1403648" y="2852936"/>
            <a:ext cx="640871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[agent]</a:t>
            </a:r>
          </a:p>
          <a:p>
            <a:r>
              <a:rPr lang="en-US" altLang="zh-CN" dirty="0"/>
              <a:t>...</a:t>
            </a:r>
          </a:p>
          <a:p>
            <a:r>
              <a:rPr lang="en-US" altLang="zh-CN" dirty="0" err="1"/>
              <a:t>tunnel_types</a:t>
            </a:r>
            <a:r>
              <a:rPr lang="en-US" altLang="zh-CN" dirty="0"/>
              <a:t> = </a:t>
            </a:r>
            <a:r>
              <a:rPr lang="en-US" altLang="zh-CN" dirty="0" err="1"/>
              <a:t>gre</a:t>
            </a:r>
            <a:endParaRPr lang="zh-CN" altLang="en-US" dirty="0"/>
          </a:p>
        </p:txBody>
      </p:sp>
    </p:spTree>
    <p:extLst>
      <p:ext uri="{BB962C8B-B14F-4D97-AF65-F5344CB8AC3E}">
        <p14:creationId xmlns:p14="http://schemas.microsoft.com/office/powerpoint/2010/main" val="1607487942"/>
      </p:ext>
    </p:extLst>
  </p:cSld>
  <p:clrMapOvr>
    <a:masterClrMapping/>
  </p:clrMapOvr>
  <p:transition>
    <p:blinds dir="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Layer-3 </a:t>
            </a:r>
            <a:r>
              <a:rPr lang="en-US" altLang="zh-CN" dirty="0"/>
              <a:t>(L3) </a:t>
            </a:r>
            <a:r>
              <a:rPr lang="en-US" altLang="zh-CN" dirty="0" smtClean="0"/>
              <a:t>agent</a:t>
            </a:r>
          </a:p>
          <a:p>
            <a:pPr lvl="1"/>
            <a:r>
              <a:rPr lang="en-US" altLang="zh-CN" dirty="0"/>
              <a:t>/</a:t>
            </a:r>
            <a:r>
              <a:rPr lang="en-US" altLang="zh-CN" dirty="0" err="1"/>
              <a:t>etc</a:t>
            </a:r>
            <a:r>
              <a:rPr lang="en-US" altLang="zh-CN" dirty="0"/>
              <a:t>/neutron/l3_agent.ini </a:t>
            </a:r>
            <a:endParaRPr lang="en-US" altLang="zh-CN" dirty="0" smtClean="0"/>
          </a:p>
          <a:p>
            <a:pPr lvl="2"/>
            <a:r>
              <a:rPr lang="zh-CN" altLang="en-US" dirty="0"/>
              <a:t>配置</a:t>
            </a:r>
            <a:r>
              <a:rPr lang="en-US" altLang="zh-CN" dirty="0" smtClean="0"/>
              <a:t>driver</a:t>
            </a:r>
            <a:r>
              <a:rPr lang="en-US" altLang="zh-CN" dirty="0"/>
              <a:t>, enable network namespaces, </a:t>
            </a:r>
            <a:endParaRPr lang="en-US" altLang="zh-CN" dirty="0" smtClean="0"/>
          </a:p>
          <a:p>
            <a:pPr lvl="2"/>
            <a:r>
              <a:rPr lang="zh-CN" altLang="en-US" dirty="0" smtClean="0"/>
              <a:t>配置</a:t>
            </a:r>
            <a:r>
              <a:rPr lang="en-US" altLang="zh-CN" dirty="0" smtClean="0"/>
              <a:t>external </a:t>
            </a:r>
            <a:r>
              <a:rPr lang="en-US" altLang="zh-CN" dirty="0"/>
              <a:t>network bridge and enable deletion of defunct router </a:t>
            </a:r>
            <a:r>
              <a:rPr lang="en-US" altLang="zh-CN" dirty="0" smtClean="0"/>
              <a:t>namespaces</a:t>
            </a:r>
          </a:p>
          <a:p>
            <a:pPr lvl="2"/>
            <a:endParaRPr lang="zh-CN" altLang="en-US" dirty="0"/>
          </a:p>
        </p:txBody>
      </p:sp>
      <p:sp>
        <p:nvSpPr>
          <p:cNvPr id="4" name="矩形 3"/>
          <p:cNvSpPr/>
          <p:nvPr/>
        </p:nvSpPr>
        <p:spPr>
          <a:xfrm>
            <a:off x="1475656" y="3645024"/>
            <a:ext cx="7056784"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r>
              <a:rPr lang="en-US" altLang="zh-CN" dirty="0" smtClean="0"/>
              <a:t>]</a:t>
            </a:r>
          </a:p>
          <a:p>
            <a:r>
              <a:rPr lang="en-US" altLang="zh-CN" dirty="0" smtClean="0"/>
              <a:t>verbose = True</a:t>
            </a:r>
            <a:endParaRPr lang="en-US" altLang="zh-CN" dirty="0"/>
          </a:p>
          <a:p>
            <a:r>
              <a:rPr lang="en-US" altLang="zh-CN" dirty="0"/>
              <a:t>...</a:t>
            </a:r>
          </a:p>
          <a:p>
            <a:r>
              <a:rPr lang="en-US" altLang="zh-CN" dirty="0" err="1"/>
              <a:t>interface_driver</a:t>
            </a:r>
            <a:r>
              <a:rPr lang="en-US" altLang="zh-CN" dirty="0"/>
              <a:t> = </a:t>
            </a:r>
            <a:r>
              <a:rPr lang="en-US" altLang="zh-CN" dirty="0" err="1"/>
              <a:t>neutron.agent.linux.interface.OVSInterfaceDriver</a:t>
            </a:r>
            <a:endParaRPr lang="en-US" altLang="zh-CN" dirty="0"/>
          </a:p>
          <a:p>
            <a:r>
              <a:rPr lang="en-US" altLang="zh-CN" dirty="0" err="1"/>
              <a:t>use_namespaces</a:t>
            </a:r>
            <a:r>
              <a:rPr lang="en-US" altLang="zh-CN" dirty="0"/>
              <a:t> = True</a:t>
            </a:r>
          </a:p>
          <a:p>
            <a:r>
              <a:rPr lang="en-US" altLang="zh-CN" dirty="0" err="1"/>
              <a:t>external_network_bridge</a:t>
            </a:r>
            <a:r>
              <a:rPr lang="en-US" altLang="zh-CN" dirty="0"/>
              <a:t> = </a:t>
            </a:r>
            <a:r>
              <a:rPr lang="en-US" altLang="zh-CN" dirty="0" err="1"/>
              <a:t>br</a:t>
            </a:r>
            <a:r>
              <a:rPr lang="en-US" altLang="zh-CN" dirty="0"/>
              <a:t>-ex</a:t>
            </a:r>
          </a:p>
          <a:p>
            <a:r>
              <a:rPr lang="en-US" altLang="zh-CN" dirty="0" err="1"/>
              <a:t>router_delete_namespaces</a:t>
            </a:r>
            <a:r>
              <a:rPr lang="en-US" altLang="zh-CN" dirty="0"/>
              <a:t> = True</a:t>
            </a:r>
            <a:endParaRPr lang="zh-CN" altLang="en-US" dirty="0"/>
          </a:p>
        </p:txBody>
      </p:sp>
    </p:spTree>
    <p:extLst>
      <p:ext uri="{BB962C8B-B14F-4D97-AF65-F5344CB8AC3E}">
        <p14:creationId xmlns:p14="http://schemas.microsoft.com/office/powerpoint/2010/main" val="3330821547"/>
      </p:ext>
    </p:extLst>
  </p:cSld>
  <p:clrMapOvr>
    <a:masterClrMapping/>
  </p:clrMapOvr>
  <p:transition>
    <p:blinds dir="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DHCP agent</a:t>
            </a:r>
          </a:p>
          <a:p>
            <a:pPr lvl="1"/>
            <a:r>
              <a:rPr lang="en-US" altLang="zh-CN" dirty="0"/>
              <a:t>/</a:t>
            </a:r>
            <a:r>
              <a:rPr lang="en-US" altLang="zh-CN" dirty="0" err="1" smtClean="0"/>
              <a:t>etc</a:t>
            </a:r>
            <a:r>
              <a:rPr lang="en-US" altLang="zh-CN" dirty="0" smtClean="0"/>
              <a:t>/neutron/dhcp_agent.ini</a:t>
            </a:r>
          </a:p>
          <a:p>
            <a:pPr lvl="2"/>
            <a:r>
              <a:rPr lang="en-US" altLang="zh-CN" dirty="0" smtClean="0"/>
              <a:t>Configure </a:t>
            </a:r>
            <a:r>
              <a:rPr lang="en-US" altLang="zh-CN" dirty="0"/>
              <a:t>the drivers, enable namespaces and </a:t>
            </a:r>
            <a:r>
              <a:rPr lang="en-US" altLang="zh-CN" dirty="0" smtClean="0"/>
              <a:t>enable deletion </a:t>
            </a:r>
            <a:r>
              <a:rPr lang="en-US" altLang="zh-CN" dirty="0"/>
              <a:t>of defunct DHCP namespaces</a:t>
            </a:r>
            <a:endParaRPr lang="zh-CN" altLang="en-US" dirty="0"/>
          </a:p>
        </p:txBody>
      </p:sp>
      <p:sp>
        <p:nvSpPr>
          <p:cNvPr id="4" name="矩形 3"/>
          <p:cNvSpPr/>
          <p:nvPr/>
        </p:nvSpPr>
        <p:spPr>
          <a:xfrm>
            <a:off x="1475656" y="3140968"/>
            <a:ext cx="6624736"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interface_driver</a:t>
            </a:r>
            <a:r>
              <a:rPr lang="en-US" altLang="zh-CN" dirty="0"/>
              <a:t> = </a:t>
            </a:r>
            <a:r>
              <a:rPr lang="en-US" altLang="zh-CN" dirty="0" err="1"/>
              <a:t>neutron.agent.linux.interface.OVSInterfaceDriver</a:t>
            </a:r>
            <a:endParaRPr lang="en-US" altLang="zh-CN" dirty="0"/>
          </a:p>
          <a:p>
            <a:r>
              <a:rPr lang="en-US" altLang="zh-CN" dirty="0" err="1"/>
              <a:t>dhcp_driver</a:t>
            </a:r>
            <a:r>
              <a:rPr lang="en-US" altLang="zh-CN" dirty="0"/>
              <a:t> = </a:t>
            </a:r>
            <a:r>
              <a:rPr lang="en-US" altLang="zh-CN" dirty="0" err="1"/>
              <a:t>neutron.agent.linux.dhcp.Dnsmasq</a:t>
            </a:r>
            <a:endParaRPr lang="en-US" altLang="zh-CN" dirty="0"/>
          </a:p>
          <a:p>
            <a:r>
              <a:rPr lang="en-US" altLang="zh-CN" dirty="0" err="1"/>
              <a:t>use_namespaces</a:t>
            </a:r>
            <a:r>
              <a:rPr lang="en-US" altLang="zh-CN" dirty="0"/>
              <a:t> = True</a:t>
            </a:r>
          </a:p>
          <a:p>
            <a:r>
              <a:rPr lang="en-US" altLang="zh-CN" dirty="0" err="1"/>
              <a:t>dhcp_delete_namespaces</a:t>
            </a:r>
            <a:r>
              <a:rPr lang="en-US" altLang="zh-CN" dirty="0"/>
              <a:t> = True</a:t>
            </a:r>
            <a:endParaRPr lang="zh-CN" altLang="en-US" dirty="0"/>
          </a:p>
        </p:txBody>
      </p:sp>
    </p:spTree>
    <p:extLst>
      <p:ext uri="{BB962C8B-B14F-4D97-AF65-F5344CB8AC3E}">
        <p14:creationId xmlns:p14="http://schemas.microsoft.com/office/powerpoint/2010/main" val="4067447504"/>
      </p:ext>
    </p:extLst>
  </p:cSld>
  <p:clrMapOvr>
    <a:masterClrMapping/>
  </p:clrMapOvr>
  <p:transition>
    <p:blinds dir="ver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smtClean="0"/>
              <a:t>配置</a:t>
            </a:r>
            <a:r>
              <a:rPr lang="en-US" altLang="zh-CN" dirty="0" smtClean="0"/>
              <a:t>metadata agent</a:t>
            </a:r>
          </a:p>
          <a:p>
            <a:pPr lvl="1"/>
            <a:r>
              <a:rPr lang="en-US" altLang="zh-CN" dirty="0"/>
              <a:t>/</a:t>
            </a:r>
            <a:r>
              <a:rPr lang="en-US" altLang="zh-CN" dirty="0" err="1" smtClean="0"/>
              <a:t>etc</a:t>
            </a:r>
            <a:r>
              <a:rPr lang="en-US" altLang="zh-CN" dirty="0" smtClean="0"/>
              <a:t>/neutron/metadata_agent.ini</a:t>
            </a:r>
          </a:p>
          <a:p>
            <a:pPr lvl="2"/>
            <a:r>
              <a:rPr lang="en-US" altLang="zh-CN" dirty="0" smtClean="0"/>
              <a:t>Configure </a:t>
            </a:r>
            <a:r>
              <a:rPr lang="en-US" altLang="zh-CN" dirty="0"/>
              <a:t>access </a:t>
            </a:r>
            <a:r>
              <a:rPr lang="en-US" altLang="zh-CN" dirty="0" smtClean="0"/>
              <a:t>parameters</a:t>
            </a:r>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p:txBody>
      </p:sp>
      <p:sp>
        <p:nvSpPr>
          <p:cNvPr id="4" name="矩形 3"/>
          <p:cNvSpPr/>
          <p:nvPr/>
        </p:nvSpPr>
        <p:spPr>
          <a:xfrm>
            <a:off x="1547664" y="2780928"/>
            <a:ext cx="612068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auth_url</a:t>
            </a:r>
            <a:r>
              <a:rPr lang="en-US" altLang="zh-CN" dirty="0"/>
              <a:t> = http://controller:5000/v2.0</a:t>
            </a:r>
          </a:p>
          <a:p>
            <a:r>
              <a:rPr lang="en-US" altLang="zh-CN" dirty="0" err="1"/>
              <a:t>auth_region</a:t>
            </a:r>
            <a:r>
              <a:rPr lang="en-US" altLang="zh-CN" dirty="0"/>
              <a:t> = </a:t>
            </a:r>
            <a:r>
              <a:rPr lang="en-US" altLang="zh-CN" dirty="0" err="1"/>
              <a:t>regionOne</a:t>
            </a:r>
            <a:endParaRPr lang="en-US" altLang="zh-CN" dirty="0"/>
          </a:p>
          <a:p>
            <a:r>
              <a:rPr lang="en-US" altLang="zh-CN" dirty="0" err="1"/>
              <a:t>admin_tenant_name</a:t>
            </a:r>
            <a:r>
              <a:rPr lang="en-US" altLang="zh-CN" dirty="0"/>
              <a:t> = service</a:t>
            </a:r>
          </a:p>
          <a:p>
            <a:r>
              <a:rPr lang="en-US" altLang="zh-CN" dirty="0" err="1"/>
              <a:t>admin_user</a:t>
            </a:r>
            <a:r>
              <a:rPr lang="en-US" altLang="zh-CN" dirty="0"/>
              <a:t> = neutron</a:t>
            </a:r>
          </a:p>
          <a:p>
            <a:r>
              <a:rPr lang="en-US" altLang="zh-CN" dirty="0" err="1"/>
              <a:t>admin_password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4206190668"/>
      </p:ext>
    </p:extLst>
  </p:cSld>
  <p:clrMapOvr>
    <a:masterClrMapping/>
  </p:clrMapOvr>
  <p:transition>
    <p:blinds dir="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smtClean="0"/>
              <a:t>配置</a:t>
            </a:r>
            <a:r>
              <a:rPr lang="en-US" altLang="zh-CN" dirty="0" smtClean="0"/>
              <a:t>metadata agent</a:t>
            </a:r>
          </a:p>
          <a:p>
            <a:pPr lvl="1"/>
            <a:r>
              <a:rPr lang="en-US" altLang="zh-CN" dirty="0"/>
              <a:t>/</a:t>
            </a:r>
            <a:r>
              <a:rPr lang="en-US" altLang="zh-CN" dirty="0" err="1" smtClean="0"/>
              <a:t>etc</a:t>
            </a:r>
            <a:r>
              <a:rPr lang="en-US" altLang="zh-CN" dirty="0" smtClean="0"/>
              <a:t>/neutron/metadata_agent.ini</a:t>
            </a:r>
          </a:p>
          <a:p>
            <a:pPr lvl="2"/>
            <a:r>
              <a:rPr lang="en-US" altLang="zh-CN" dirty="0"/>
              <a:t>Configure the metadata host</a:t>
            </a:r>
            <a:r>
              <a:rPr lang="en-US" altLang="zh-CN" dirty="0" smtClean="0"/>
              <a:t>:</a:t>
            </a:r>
          </a:p>
          <a:p>
            <a:pPr lvl="2"/>
            <a:endParaRPr lang="en-US" altLang="zh-CN" dirty="0"/>
          </a:p>
          <a:p>
            <a:pPr lvl="2"/>
            <a:endParaRPr lang="en-US" altLang="zh-CN" dirty="0" smtClean="0"/>
          </a:p>
          <a:p>
            <a:pPr lvl="2"/>
            <a:endParaRPr lang="en-US" altLang="zh-CN" dirty="0"/>
          </a:p>
          <a:p>
            <a:pPr lvl="2"/>
            <a:r>
              <a:rPr lang="en-US" altLang="zh-CN" dirty="0" smtClean="0"/>
              <a:t>Configure </a:t>
            </a:r>
            <a:r>
              <a:rPr lang="en-US" altLang="zh-CN" dirty="0"/>
              <a:t>the metadata proxy shared </a:t>
            </a:r>
            <a:r>
              <a:rPr lang="en-US" altLang="zh-CN" dirty="0" smtClean="0"/>
              <a:t>secret</a:t>
            </a:r>
          </a:p>
          <a:p>
            <a:pPr lvl="2"/>
            <a:endParaRPr lang="zh-CN" altLang="en-US" dirty="0"/>
          </a:p>
        </p:txBody>
      </p:sp>
      <p:sp>
        <p:nvSpPr>
          <p:cNvPr id="4" name="矩形 3"/>
          <p:cNvSpPr/>
          <p:nvPr/>
        </p:nvSpPr>
        <p:spPr>
          <a:xfrm>
            <a:off x="1475656" y="2780928"/>
            <a:ext cx="6264696"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nova_metadata_ip</a:t>
            </a:r>
            <a:r>
              <a:rPr lang="en-US" altLang="zh-CN" dirty="0"/>
              <a:t> = controller</a:t>
            </a:r>
            <a:endParaRPr lang="zh-CN" altLang="en-US" dirty="0"/>
          </a:p>
        </p:txBody>
      </p:sp>
      <p:sp>
        <p:nvSpPr>
          <p:cNvPr id="5" name="矩形 4"/>
          <p:cNvSpPr/>
          <p:nvPr/>
        </p:nvSpPr>
        <p:spPr>
          <a:xfrm>
            <a:off x="1477198" y="4581128"/>
            <a:ext cx="626315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a:t>
            </a:r>
            <a:r>
              <a:rPr lang="en-US" altLang="zh-CN" dirty="0"/>
              <a:t>DEFAULT]</a:t>
            </a:r>
            <a:br>
              <a:rPr lang="en-US" altLang="zh-CN" dirty="0"/>
            </a:br>
            <a:r>
              <a:rPr lang="en-US" altLang="zh-CN" dirty="0"/>
              <a:t>...</a:t>
            </a:r>
            <a:br>
              <a:rPr lang="en-US" altLang="zh-CN" dirty="0"/>
            </a:br>
            <a:r>
              <a:rPr lang="en-US" altLang="zh-CN" dirty="0" err="1"/>
              <a:t>metadata_proxy_shared_secret</a:t>
            </a:r>
            <a:r>
              <a:rPr lang="en-US" altLang="zh-CN" dirty="0"/>
              <a:t> = </a:t>
            </a:r>
            <a:r>
              <a:rPr lang="en-US" altLang="zh-CN" i="1" dirty="0" smtClean="0">
                <a:solidFill>
                  <a:srgbClr val="C00000"/>
                </a:solidFill>
              </a:rPr>
              <a:t>METADATA_SECRET</a:t>
            </a:r>
          </a:p>
          <a:p>
            <a:r>
              <a:rPr lang="en-US" altLang="zh-CN" dirty="0"/>
              <a:t/>
            </a:r>
            <a:br>
              <a:rPr lang="en-US" altLang="zh-CN" dirty="0"/>
            </a:br>
            <a:endParaRPr lang="zh-CN" altLang="en-US" dirty="0"/>
          </a:p>
        </p:txBody>
      </p:sp>
      <p:sp>
        <p:nvSpPr>
          <p:cNvPr id="6" name="爆炸形 1 5"/>
          <p:cNvSpPr/>
          <p:nvPr/>
        </p:nvSpPr>
        <p:spPr>
          <a:xfrm>
            <a:off x="4608775" y="4941168"/>
            <a:ext cx="4602130" cy="1872208"/>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smtClean="0">
                <a:solidFill>
                  <a:srgbClr val="C00000"/>
                </a:solidFill>
              </a:rPr>
              <a:t>METADATA_SECRET</a:t>
            </a:r>
          </a:p>
          <a:p>
            <a:pPr algn="ctr"/>
            <a:r>
              <a:rPr lang="en-US" altLang="zh-CN" dirty="0" smtClean="0">
                <a:solidFill>
                  <a:srgbClr val="C00000"/>
                </a:solidFill>
              </a:rPr>
              <a:t>What</a:t>
            </a:r>
            <a:r>
              <a:rPr lang="en-US" altLang="zh-CN" dirty="0" smtClean="0">
                <a:solidFill>
                  <a:srgbClr val="C00000"/>
                </a:solidFill>
              </a:rPr>
              <a:t>’s it ?</a:t>
            </a:r>
            <a:endParaRPr lang="zh-CN" altLang="en-US" dirty="0">
              <a:solidFill>
                <a:srgbClr val="C00000"/>
              </a:solidFill>
            </a:endParaRPr>
          </a:p>
        </p:txBody>
      </p:sp>
    </p:spTree>
    <p:extLst>
      <p:ext uri="{BB962C8B-B14F-4D97-AF65-F5344CB8AC3E}">
        <p14:creationId xmlns:p14="http://schemas.microsoft.com/office/powerpoint/2010/main" val="2248820370"/>
      </p:ext>
    </p:extLst>
  </p:cSld>
  <p:clrMapOvr>
    <a:masterClrMapping/>
  </p:clrMapOvr>
  <p:transition>
    <p:blinds dir="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smtClean="0"/>
              <a:t>配置</a:t>
            </a:r>
            <a:r>
              <a:rPr lang="en-US" altLang="zh-CN" dirty="0" smtClean="0"/>
              <a:t>metadata agent</a:t>
            </a:r>
          </a:p>
          <a:p>
            <a:pPr lvl="1"/>
            <a:r>
              <a:rPr lang="zh-CN" altLang="en-US" dirty="0" smtClean="0"/>
              <a:t>配置</a:t>
            </a:r>
            <a:r>
              <a:rPr lang="en-US" altLang="zh-CN" dirty="0" smtClean="0">
                <a:solidFill>
                  <a:srgbClr val="C00000"/>
                </a:solidFill>
              </a:rPr>
              <a:t>controller node</a:t>
            </a:r>
            <a:r>
              <a:rPr lang="zh-CN" altLang="en-US" dirty="0" smtClean="0"/>
              <a:t>的</a:t>
            </a:r>
            <a:r>
              <a:rPr lang="en-US" altLang="zh-CN" dirty="0" smtClean="0"/>
              <a:t>/</a:t>
            </a:r>
            <a:r>
              <a:rPr lang="en-US" altLang="zh-CN" dirty="0" err="1" smtClean="0"/>
              <a:t>etc</a:t>
            </a:r>
            <a:r>
              <a:rPr lang="en-US" altLang="zh-CN" dirty="0" smtClean="0"/>
              <a:t>/nova/</a:t>
            </a:r>
            <a:r>
              <a:rPr lang="en-US" altLang="zh-CN" dirty="0" err="1" smtClean="0"/>
              <a:t>nova.conf</a:t>
            </a:r>
            <a:endParaRPr lang="en-US" altLang="zh-CN" dirty="0"/>
          </a:p>
          <a:p>
            <a:pPr lvl="2"/>
            <a:r>
              <a:rPr lang="en-US" altLang="zh-CN" dirty="0" smtClean="0"/>
              <a:t>Enable </a:t>
            </a:r>
            <a:r>
              <a:rPr lang="en-US" altLang="zh-CN" dirty="0"/>
              <a:t>the metadata proxy and configure the </a:t>
            </a:r>
            <a:r>
              <a:rPr lang="en-US" altLang="zh-CN" dirty="0" smtClean="0"/>
              <a:t>secret</a:t>
            </a:r>
          </a:p>
          <a:p>
            <a:pPr lvl="2"/>
            <a:endParaRPr lang="en-US" altLang="zh-CN" dirty="0"/>
          </a:p>
          <a:p>
            <a:pPr lvl="2"/>
            <a:endParaRPr lang="en-US" altLang="zh-CN" dirty="0" smtClean="0"/>
          </a:p>
          <a:p>
            <a:pPr lvl="2"/>
            <a:endParaRPr lang="en-US" altLang="zh-CN" dirty="0"/>
          </a:p>
          <a:p>
            <a:pPr lvl="1"/>
            <a:r>
              <a:rPr lang="zh-CN" altLang="en-US" dirty="0" smtClean="0"/>
              <a:t>重启</a:t>
            </a:r>
            <a:r>
              <a:rPr lang="en-US" altLang="zh-CN" dirty="0" smtClean="0"/>
              <a:t>compute API</a:t>
            </a:r>
            <a:r>
              <a:rPr lang="zh-CN" altLang="en-US" dirty="0" smtClean="0"/>
              <a:t>服务（</a:t>
            </a:r>
            <a:r>
              <a:rPr lang="en-US" altLang="zh-CN" dirty="0" smtClean="0"/>
              <a:t>On controller</a:t>
            </a:r>
            <a:r>
              <a:rPr lang="zh-CN" altLang="en-US" dirty="0" smtClean="0"/>
              <a:t>）</a:t>
            </a:r>
            <a:endParaRPr lang="en-US" altLang="zh-CN" dirty="0" smtClean="0"/>
          </a:p>
          <a:p>
            <a:pPr lvl="2"/>
            <a:r>
              <a:rPr lang="en-US" altLang="zh-CN" dirty="0" smtClean="0"/>
              <a:t>#service nova-</a:t>
            </a:r>
            <a:r>
              <a:rPr lang="en-US" altLang="zh-CN" dirty="0" err="1" smtClean="0"/>
              <a:t>api</a:t>
            </a:r>
            <a:r>
              <a:rPr lang="en-US" altLang="zh-CN" dirty="0" smtClean="0"/>
              <a:t> restart</a:t>
            </a:r>
            <a:endParaRPr lang="zh-CN" altLang="en-US" dirty="0"/>
          </a:p>
        </p:txBody>
      </p:sp>
      <p:sp>
        <p:nvSpPr>
          <p:cNvPr id="4" name="矩形 3"/>
          <p:cNvSpPr/>
          <p:nvPr/>
        </p:nvSpPr>
        <p:spPr>
          <a:xfrm>
            <a:off x="1475656" y="3140968"/>
            <a:ext cx="655272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[neutron]</a:t>
            </a:r>
          </a:p>
          <a:p>
            <a:r>
              <a:rPr lang="en-US" altLang="zh-CN" dirty="0"/>
              <a:t>...</a:t>
            </a:r>
          </a:p>
          <a:p>
            <a:r>
              <a:rPr lang="en-US" altLang="zh-CN" dirty="0" err="1"/>
              <a:t>service_metadata_proxy</a:t>
            </a:r>
            <a:r>
              <a:rPr lang="en-US" altLang="zh-CN" dirty="0"/>
              <a:t> = True</a:t>
            </a:r>
          </a:p>
          <a:p>
            <a:r>
              <a:rPr lang="en-US" altLang="zh-CN" dirty="0" err="1"/>
              <a:t>metadata_proxy_shared_secret</a:t>
            </a:r>
            <a:r>
              <a:rPr lang="en-US" altLang="zh-CN" dirty="0"/>
              <a:t> = </a:t>
            </a:r>
            <a:r>
              <a:rPr lang="en-US" altLang="zh-CN" dirty="0">
                <a:solidFill>
                  <a:srgbClr val="C00000"/>
                </a:solidFill>
              </a:rPr>
              <a:t>METADATA_SECRET</a:t>
            </a:r>
            <a:endParaRPr lang="zh-CN" altLang="en-US" dirty="0">
              <a:solidFill>
                <a:srgbClr val="C00000"/>
              </a:solidFill>
            </a:endParaRPr>
          </a:p>
        </p:txBody>
      </p:sp>
    </p:spTree>
    <p:extLst>
      <p:ext uri="{BB962C8B-B14F-4D97-AF65-F5344CB8AC3E}">
        <p14:creationId xmlns:p14="http://schemas.microsoft.com/office/powerpoint/2010/main" val="2248820370"/>
      </p:ext>
    </p:extLst>
  </p:cSld>
  <p:clrMapOvr>
    <a:masterClrMapping/>
  </p:clrMapOvr>
  <p:transition>
    <p:blinds dir="ver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Open </a:t>
            </a:r>
            <a:r>
              <a:rPr lang="en-US" altLang="zh-CN" dirty="0" err="1"/>
              <a:t>vSwitch</a:t>
            </a:r>
            <a:r>
              <a:rPr lang="en-US" altLang="zh-CN" dirty="0"/>
              <a:t> (OVS) service </a:t>
            </a:r>
            <a:endParaRPr lang="en-US" altLang="zh-CN" dirty="0" smtClean="0"/>
          </a:p>
          <a:p>
            <a:pPr lvl="1"/>
            <a:r>
              <a:rPr lang="en-US" altLang="zh-CN" dirty="0"/>
              <a:t>Restart the OVS </a:t>
            </a:r>
            <a:r>
              <a:rPr lang="en-US" altLang="zh-CN" dirty="0" smtClean="0"/>
              <a:t>service</a:t>
            </a:r>
          </a:p>
          <a:p>
            <a:pPr lvl="1"/>
            <a:endParaRPr lang="en-US" altLang="zh-CN" dirty="0"/>
          </a:p>
          <a:p>
            <a:pPr lvl="1"/>
            <a:endParaRPr lang="en-US" altLang="zh-CN" dirty="0" smtClean="0"/>
          </a:p>
          <a:p>
            <a:pPr lvl="1"/>
            <a:r>
              <a:rPr lang="en-US" altLang="zh-CN" dirty="0"/>
              <a:t>Add the external </a:t>
            </a:r>
            <a:r>
              <a:rPr lang="en-US" altLang="zh-CN" dirty="0" smtClean="0"/>
              <a:t>bridge</a:t>
            </a:r>
          </a:p>
          <a:p>
            <a:pPr lvl="1"/>
            <a:endParaRPr lang="en-US" altLang="zh-CN" dirty="0"/>
          </a:p>
          <a:p>
            <a:pPr lvl="1"/>
            <a:r>
              <a:rPr lang="en-US" altLang="zh-CN" b="0" dirty="0">
                <a:solidFill>
                  <a:srgbClr val="C00000"/>
                </a:solidFill>
              </a:rPr>
              <a:t>Add a port to the external bridge that connects to the physical external network interface</a:t>
            </a:r>
            <a:endParaRPr lang="en-US" altLang="zh-CN" b="0" dirty="0" smtClean="0">
              <a:solidFill>
                <a:srgbClr val="C00000"/>
              </a:solidFill>
            </a:endParaRPr>
          </a:p>
          <a:p>
            <a:pPr lvl="1"/>
            <a:endParaRPr lang="en-US" altLang="zh-CN" dirty="0" smtClean="0"/>
          </a:p>
          <a:p>
            <a:pPr lvl="1"/>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48880"/>
            <a:ext cx="6408712" cy="59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43608" y="3933056"/>
            <a:ext cx="626469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 </a:t>
            </a:r>
            <a:r>
              <a:rPr lang="en-US" altLang="zh-CN" dirty="0" err="1" smtClean="0"/>
              <a:t>ovs-vsctl</a:t>
            </a:r>
            <a:r>
              <a:rPr lang="en-US" altLang="zh-CN" dirty="0" smtClean="0"/>
              <a:t> </a:t>
            </a:r>
            <a:r>
              <a:rPr lang="en-US" altLang="zh-CN" dirty="0"/>
              <a:t>add-</a:t>
            </a:r>
            <a:r>
              <a:rPr lang="en-US" altLang="zh-CN" dirty="0" err="1"/>
              <a:t>br</a:t>
            </a:r>
            <a:r>
              <a:rPr lang="en-US" altLang="zh-CN" dirty="0"/>
              <a:t> </a:t>
            </a:r>
            <a:r>
              <a:rPr lang="en-US" altLang="zh-CN" dirty="0" err="1"/>
              <a:t>br</a:t>
            </a:r>
            <a:r>
              <a:rPr lang="en-US" altLang="zh-CN" dirty="0"/>
              <a:t>-ex</a:t>
            </a:r>
            <a:endParaRPr lang="zh-CN" altLang="en-US" dirty="0"/>
          </a:p>
        </p:txBody>
      </p:sp>
      <p:sp>
        <p:nvSpPr>
          <p:cNvPr id="5" name="矩形 4"/>
          <p:cNvSpPr/>
          <p:nvPr/>
        </p:nvSpPr>
        <p:spPr>
          <a:xfrm>
            <a:off x="1043608" y="5301208"/>
            <a:ext cx="648072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smtClean="0"/>
              <a:t>*</a:t>
            </a:r>
            <a:r>
              <a:rPr lang="en-US" altLang="zh-CN" dirty="0"/>
              <a:t>Replace </a:t>
            </a:r>
            <a:r>
              <a:rPr lang="en-US" altLang="zh-CN" i="1" dirty="0"/>
              <a:t>INTERFACE_NAME </a:t>
            </a:r>
            <a:r>
              <a:rPr lang="en-US" altLang="zh-CN" dirty="0"/>
              <a:t>with the actual interface name. For example, eth2 </a:t>
            </a:r>
            <a:r>
              <a:rPr lang="en-US" altLang="zh-CN" dirty="0" smtClean="0"/>
              <a:t>or ens256.</a:t>
            </a:r>
          </a:p>
          <a:p>
            <a:r>
              <a:rPr lang="en-US" altLang="zh-CN" dirty="0" smtClean="0"/>
              <a:t># </a:t>
            </a:r>
            <a:r>
              <a:rPr lang="en-US" altLang="zh-CN" dirty="0" err="1" smtClean="0"/>
              <a:t>ovs-vsctl</a:t>
            </a:r>
            <a:r>
              <a:rPr lang="en-US" altLang="zh-CN" dirty="0" smtClean="0"/>
              <a:t> </a:t>
            </a:r>
            <a:r>
              <a:rPr lang="en-US" altLang="zh-CN" dirty="0"/>
              <a:t>add-port </a:t>
            </a:r>
            <a:r>
              <a:rPr lang="en-US" altLang="zh-CN" dirty="0" err="1"/>
              <a:t>br</a:t>
            </a:r>
            <a:r>
              <a:rPr lang="en-US" altLang="zh-CN" dirty="0"/>
              <a:t>-ex INTERFACE_NAME</a:t>
            </a:r>
            <a:endParaRPr lang="zh-CN" altLang="en-US" dirty="0"/>
          </a:p>
        </p:txBody>
      </p:sp>
      <p:sp>
        <p:nvSpPr>
          <p:cNvPr id="7" name="爆炸形 1 6"/>
          <p:cNvSpPr/>
          <p:nvPr/>
        </p:nvSpPr>
        <p:spPr>
          <a:xfrm>
            <a:off x="4608775" y="4941168"/>
            <a:ext cx="4602130" cy="1872208"/>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此处有点疑问？</a:t>
            </a:r>
            <a:endParaRPr lang="en-US" altLang="zh-CN" dirty="0" smtClean="0">
              <a:solidFill>
                <a:srgbClr val="C00000"/>
              </a:solidFill>
            </a:endParaRPr>
          </a:p>
          <a:p>
            <a:pPr algn="ctr"/>
            <a:r>
              <a:rPr lang="zh-CN" altLang="en-US" dirty="0" smtClean="0">
                <a:solidFill>
                  <a:srgbClr val="C00000"/>
                </a:solidFill>
              </a:rPr>
              <a:t>是否一定要配置</a:t>
            </a:r>
            <a:endParaRPr lang="zh-CN" altLang="en-US" dirty="0">
              <a:solidFill>
                <a:srgbClr val="C00000"/>
              </a:solidFill>
            </a:endParaRPr>
          </a:p>
        </p:txBody>
      </p:sp>
    </p:spTree>
    <p:extLst>
      <p:ext uri="{BB962C8B-B14F-4D97-AF65-F5344CB8AC3E}">
        <p14:creationId xmlns:p14="http://schemas.microsoft.com/office/powerpoint/2010/main" val="2248820370"/>
      </p:ext>
    </p:extLst>
  </p:cSld>
  <p:clrMapOvr>
    <a:masterClrMapping/>
  </p:clrMapOvr>
  <p:transition>
    <p:blinds dir="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en-US" altLang="zh-CN" dirty="0" smtClean="0"/>
              <a:t>finalize </a:t>
            </a:r>
            <a:r>
              <a:rPr lang="en-US" altLang="zh-CN" dirty="0"/>
              <a:t>the </a:t>
            </a:r>
            <a:r>
              <a:rPr lang="en-US" altLang="zh-CN" dirty="0" smtClean="0"/>
              <a:t>installation</a:t>
            </a:r>
          </a:p>
          <a:p>
            <a:pPr lvl="1"/>
            <a:r>
              <a:rPr lang="en-US" altLang="zh-CN" dirty="0"/>
              <a:t>Restart the Networking </a:t>
            </a:r>
            <a:r>
              <a:rPr lang="en-US" altLang="zh-CN" dirty="0" smtClean="0"/>
              <a:t>services</a:t>
            </a:r>
            <a:endParaRPr lang="zh-CN" altLang="en-US" dirty="0"/>
          </a:p>
        </p:txBody>
      </p:sp>
      <p:sp>
        <p:nvSpPr>
          <p:cNvPr id="4" name="矩形 3"/>
          <p:cNvSpPr/>
          <p:nvPr/>
        </p:nvSpPr>
        <p:spPr>
          <a:xfrm>
            <a:off x="1043608" y="2420888"/>
            <a:ext cx="684076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service neutron-plugin-</a:t>
            </a:r>
            <a:r>
              <a:rPr lang="en-US" altLang="zh-CN" dirty="0" err="1"/>
              <a:t>openvswitch</a:t>
            </a:r>
            <a:r>
              <a:rPr lang="en-US" altLang="zh-CN" dirty="0"/>
              <a:t>-agent restart</a:t>
            </a:r>
          </a:p>
          <a:p>
            <a:r>
              <a:rPr lang="en-US" altLang="zh-CN" dirty="0"/>
              <a:t># service neutron-l3-agent restart</a:t>
            </a:r>
          </a:p>
          <a:p>
            <a:r>
              <a:rPr lang="en-US" altLang="zh-CN" dirty="0"/>
              <a:t># service neutron-</a:t>
            </a:r>
            <a:r>
              <a:rPr lang="en-US" altLang="zh-CN" dirty="0" err="1"/>
              <a:t>dhcp</a:t>
            </a:r>
            <a:r>
              <a:rPr lang="en-US" altLang="zh-CN" dirty="0"/>
              <a:t>-agent restart</a:t>
            </a:r>
          </a:p>
          <a:p>
            <a:r>
              <a:rPr lang="en-US" altLang="zh-CN" dirty="0"/>
              <a:t># service neutron-metadata-agent restart</a:t>
            </a:r>
            <a:endParaRPr lang="zh-CN" altLang="en-US" dirty="0"/>
          </a:p>
        </p:txBody>
      </p:sp>
    </p:spTree>
    <p:extLst>
      <p:ext uri="{BB962C8B-B14F-4D97-AF65-F5344CB8AC3E}">
        <p14:creationId xmlns:p14="http://schemas.microsoft.com/office/powerpoint/2010/main" val="2248820370"/>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基本网络环境设定</a:t>
            </a:r>
            <a:r>
              <a:rPr lang="en-US" altLang="zh-CN" dirty="0"/>
              <a:t>(Neutron)</a:t>
            </a:r>
            <a:endParaRPr lang="zh-CN" altLang="en-US" dirty="0"/>
          </a:p>
        </p:txBody>
      </p:sp>
      <p:sp>
        <p:nvSpPr>
          <p:cNvPr id="3" name="内容占位符 2"/>
          <p:cNvSpPr>
            <a:spLocks noGrp="1"/>
          </p:cNvSpPr>
          <p:nvPr>
            <p:ph idx="1"/>
          </p:nvPr>
        </p:nvSpPr>
        <p:spPr/>
        <p:txBody>
          <a:bodyPr/>
          <a:lstStyle/>
          <a:p>
            <a:r>
              <a:rPr lang="en-US" altLang="zh-CN" dirty="0" smtClean="0"/>
              <a:t>Compute Node</a:t>
            </a:r>
          </a:p>
          <a:p>
            <a:pPr lvl="1"/>
            <a:r>
              <a:rPr lang="zh-CN" altLang="en-US" dirty="0" smtClean="0"/>
              <a:t>设定</a:t>
            </a:r>
            <a:r>
              <a:rPr lang="en-US" altLang="zh-CN" dirty="0" smtClean="0"/>
              <a:t>/</a:t>
            </a:r>
            <a:r>
              <a:rPr lang="en-US" altLang="zh-CN" dirty="0" err="1" smtClean="0"/>
              <a:t>etc</a:t>
            </a:r>
            <a:r>
              <a:rPr lang="en-US" altLang="zh-CN" dirty="0" smtClean="0"/>
              <a:t>/hostname</a:t>
            </a:r>
          </a:p>
          <a:p>
            <a:pPr lvl="1"/>
            <a:endParaRPr lang="en-US" altLang="zh-CN" dirty="0"/>
          </a:p>
          <a:p>
            <a:pPr lvl="1"/>
            <a:r>
              <a:rPr lang="zh-CN" altLang="en-US" dirty="0" smtClean="0"/>
              <a:t>设定</a:t>
            </a:r>
            <a:r>
              <a:rPr lang="en-US" altLang="zh-CN" dirty="0" smtClean="0"/>
              <a:t>/</a:t>
            </a:r>
            <a:r>
              <a:rPr lang="en-US" altLang="zh-CN" dirty="0" err="1" smtClean="0"/>
              <a:t>etc</a:t>
            </a:r>
            <a:r>
              <a:rPr lang="en-US" altLang="zh-CN" dirty="0" smtClean="0"/>
              <a:t>/hosts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284984"/>
            <a:ext cx="537092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36" y="2204865"/>
            <a:ext cx="5380601"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59431"/>
      </p:ext>
    </p:extLst>
  </p:cSld>
  <p:clrMapOvr>
    <a:masterClrMapping/>
  </p:clrMapOvr>
  <p:transition>
    <p:blinds dir="ver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smtClean="0"/>
              <a:t>验证安装</a:t>
            </a:r>
            <a:endParaRPr lang="en-US" altLang="zh-CN" dirty="0" smtClean="0"/>
          </a:p>
          <a:p>
            <a:pPr lvl="1"/>
            <a:r>
              <a:rPr lang="zh-CN" altLang="en-US" dirty="0" smtClean="0"/>
              <a:t>在</a:t>
            </a:r>
            <a:r>
              <a:rPr lang="en-US" altLang="zh-CN" dirty="0" smtClean="0"/>
              <a:t>controller</a:t>
            </a:r>
            <a:r>
              <a:rPr lang="zh-CN" altLang="en-US" dirty="0" smtClean="0"/>
              <a:t>上面执行</a:t>
            </a:r>
            <a:r>
              <a:rPr lang="en-US" altLang="zh-CN" dirty="0" smtClean="0"/>
              <a:t>neutron agent-list</a:t>
            </a:r>
            <a:r>
              <a:rPr lang="zh-CN" altLang="en-US" dirty="0" smtClean="0"/>
              <a:t>命令</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2420888"/>
            <a:ext cx="908367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爆炸形 1 4"/>
          <p:cNvSpPr/>
          <p:nvPr/>
        </p:nvSpPr>
        <p:spPr>
          <a:xfrm>
            <a:off x="4139952" y="4005064"/>
            <a:ext cx="4602130" cy="2232248"/>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没有找到 </a:t>
            </a:r>
            <a:r>
              <a:rPr lang="en-US" altLang="zh-CN" dirty="0">
                <a:solidFill>
                  <a:schemeClr val="tx1"/>
                </a:solidFill>
              </a:rPr>
              <a:t>neutron-</a:t>
            </a:r>
            <a:r>
              <a:rPr lang="en-US" altLang="zh-CN" dirty="0" err="1">
                <a:solidFill>
                  <a:schemeClr val="tx1"/>
                </a:solidFill>
              </a:rPr>
              <a:t>openvswitch</a:t>
            </a:r>
            <a:r>
              <a:rPr lang="en-US" altLang="zh-CN" dirty="0">
                <a:solidFill>
                  <a:schemeClr val="tx1"/>
                </a:solidFill>
              </a:rPr>
              <a:t>-agent</a:t>
            </a:r>
            <a:br>
              <a:rPr lang="en-US" altLang="zh-CN" dirty="0">
                <a:solidFill>
                  <a:schemeClr val="tx1"/>
                </a:solidFill>
              </a:rPr>
            </a:br>
            <a:r>
              <a:rPr lang="zh-CN" altLang="en-US" dirty="0" smtClean="0">
                <a:solidFill>
                  <a:srgbClr val="C00000"/>
                </a:solidFill>
              </a:rPr>
              <a:t>配置失败！！</a:t>
            </a:r>
            <a:endParaRPr lang="zh-CN" altLang="en-US" dirty="0">
              <a:solidFill>
                <a:srgbClr val="C00000"/>
              </a:solidFill>
            </a:endParaRPr>
          </a:p>
        </p:txBody>
      </p:sp>
    </p:spTree>
    <p:extLst>
      <p:ext uri="{BB962C8B-B14F-4D97-AF65-F5344CB8AC3E}">
        <p14:creationId xmlns:p14="http://schemas.microsoft.com/office/powerpoint/2010/main" val="1976706569"/>
      </p:ext>
    </p:extLst>
  </p:cSld>
  <p:clrMapOvr>
    <a:masterClrMapping/>
  </p:clrMapOvr>
  <p:transition>
    <p:blinds dir="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To be Debug</a:t>
            </a:r>
            <a:endParaRPr lang="zh-CN" altLang="en-US" dirty="0">
              <a:solidFill>
                <a:srgbClr val="FF0000"/>
              </a:solidFill>
            </a:endParaRPr>
          </a:p>
        </p:txBody>
      </p:sp>
    </p:spTree>
    <p:extLst>
      <p:ext uri="{BB962C8B-B14F-4D97-AF65-F5344CB8AC3E}">
        <p14:creationId xmlns:p14="http://schemas.microsoft.com/office/powerpoint/2010/main" val="2468590467"/>
      </p:ext>
    </p:extLst>
  </p:cSld>
  <p:clrMapOvr>
    <a:masterClrMapping/>
  </p:clrMapOvr>
  <p:transition>
    <p:blinds dir="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en-US" altLang="zh-CN" dirty="0" smtClean="0"/>
              <a:t>Prerequisites</a:t>
            </a:r>
          </a:p>
          <a:p>
            <a:pPr lvl="1"/>
            <a:r>
              <a:rPr lang="zh-CN" altLang="en-US" dirty="0" smtClean="0"/>
              <a:t>配置</a:t>
            </a:r>
            <a:r>
              <a:rPr lang="en-US" altLang="zh-CN" dirty="0" smtClean="0"/>
              <a:t>certain kernel networking parameters</a:t>
            </a:r>
          </a:p>
          <a:p>
            <a:pPr lvl="2"/>
            <a:r>
              <a:rPr lang="en-US" altLang="zh-CN" dirty="0"/>
              <a:t>/</a:t>
            </a:r>
            <a:r>
              <a:rPr lang="en-US" altLang="zh-CN" dirty="0" err="1" smtClean="0"/>
              <a:t>etc</a:t>
            </a:r>
            <a:r>
              <a:rPr lang="en-US" altLang="zh-CN" dirty="0" smtClean="0"/>
              <a:t>/</a:t>
            </a:r>
            <a:r>
              <a:rPr lang="en-US" altLang="zh-CN" dirty="0" err="1" smtClean="0"/>
              <a:t>sysctl.conf</a:t>
            </a:r>
            <a:endParaRPr lang="en-US" altLang="zh-CN" dirty="0" smtClean="0"/>
          </a:p>
          <a:p>
            <a:pPr lvl="2"/>
            <a:endParaRPr lang="en-US" altLang="zh-CN" dirty="0"/>
          </a:p>
          <a:p>
            <a:pPr lvl="2"/>
            <a:endParaRPr lang="en-US" altLang="zh-CN" dirty="0" smtClean="0"/>
          </a:p>
          <a:p>
            <a:pPr lvl="2"/>
            <a:endParaRPr lang="en-US" altLang="zh-CN" dirty="0"/>
          </a:p>
          <a:p>
            <a:pPr lvl="2"/>
            <a:r>
              <a:rPr lang="en-US" altLang="zh-CN" dirty="0" smtClean="0"/>
              <a:t>Implement changes</a:t>
            </a:r>
          </a:p>
          <a:p>
            <a:pPr lvl="2"/>
            <a:endParaRPr lang="zh-CN" altLang="en-US" dirty="0"/>
          </a:p>
        </p:txBody>
      </p:sp>
      <p:sp>
        <p:nvSpPr>
          <p:cNvPr id="4" name="矩形 3"/>
          <p:cNvSpPr/>
          <p:nvPr/>
        </p:nvSpPr>
        <p:spPr>
          <a:xfrm>
            <a:off x="1403648" y="2782669"/>
            <a:ext cx="662473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net.ipv4.conf.all.rp_filter=0</a:t>
            </a:r>
          </a:p>
          <a:p>
            <a:r>
              <a:rPr lang="en-US" altLang="zh-CN" dirty="0"/>
              <a:t>net.ipv4.conf.default.rp_filter=0</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509120"/>
            <a:ext cx="6624736" cy="98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005186"/>
      </p:ext>
    </p:extLst>
  </p:cSld>
  <p:clrMapOvr>
    <a:masterClrMapping/>
  </p:clrMapOvr>
  <p:transition>
    <p:blinds dir="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zh-CN" altLang="en-US" dirty="0"/>
              <a:t>安装</a:t>
            </a:r>
            <a:r>
              <a:rPr lang="en-US" altLang="zh-CN" dirty="0" smtClean="0"/>
              <a:t>Networking components</a:t>
            </a:r>
          </a:p>
          <a:p>
            <a:endParaRPr lang="en-US" altLang="zh-CN" dirty="0"/>
          </a:p>
          <a:p>
            <a:endParaRPr lang="en-US" altLang="zh-CN" dirty="0" smtClean="0"/>
          </a:p>
          <a:p>
            <a:pPr lvl="1"/>
            <a:endParaRPr lang="zh-CN" altLang="en-US" dirty="0"/>
          </a:p>
        </p:txBody>
      </p:sp>
      <p:sp>
        <p:nvSpPr>
          <p:cNvPr id="4" name="矩形 3"/>
          <p:cNvSpPr/>
          <p:nvPr/>
        </p:nvSpPr>
        <p:spPr>
          <a:xfrm>
            <a:off x="683568" y="1988840"/>
            <a:ext cx="748883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apt-get install neutron-plugin-ml2 neutron-plugin-</a:t>
            </a:r>
            <a:r>
              <a:rPr lang="en-US" altLang="zh-CN" dirty="0" err="1"/>
              <a:t>openvswitch</a:t>
            </a:r>
            <a:r>
              <a:rPr lang="en-US" altLang="zh-CN" dirty="0"/>
              <a:t>-agent</a:t>
            </a:r>
            <a:endParaRPr lang="zh-CN" altLang="en-US" dirty="0"/>
          </a:p>
        </p:txBody>
      </p:sp>
    </p:spTree>
    <p:extLst>
      <p:ext uri="{BB962C8B-B14F-4D97-AF65-F5344CB8AC3E}">
        <p14:creationId xmlns:p14="http://schemas.microsoft.com/office/powerpoint/2010/main" val="2271039377"/>
      </p:ext>
    </p:extLst>
  </p:cSld>
  <p:clrMapOvr>
    <a:masterClrMapping/>
  </p:clrMapOvr>
  <p:transition>
    <p:blinds dir="ver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Networking common components</a:t>
            </a:r>
          </a:p>
          <a:p>
            <a:pPr lvl="1"/>
            <a:r>
              <a:rPr lang="en-US" altLang="zh-CN" dirty="0"/>
              <a:t>/</a:t>
            </a:r>
            <a:r>
              <a:rPr lang="en-US" altLang="zh-CN" dirty="0" err="1"/>
              <a:t>etc</a:t>
            </a:r>
            <a:r>
              <a:rPr lang="en-US" altLang="zh-CN" dirty="0"/>
              <a:t>/neutron/</a:t>
            </a:r>
            <a:r>
              <a:rPr lang="en-US" altLang="zh-CN" dirty="0" err="1"/>
              <a:t>neutron.conf</a:t>
            </a:r>
            <a:r>
              <a:rPr lang="en-US" altLang="zh-CN" dirty="0"/>
              <a:t> </a:t>
            </a:r>
            <a:r>
              <a:rPr lang="en-US" altLang="zh-CN" dirty="0" smtClean="0"/>
              <a:t>on Compute</a:t>
            </a:r>
          </a:p>
          <a:p>
            <a:pPr lvl="2"/>
            <a:r>
              <a:rPr lang="zh-CN" altLang="en-US" dirty="0" smtClean="0"/>
              <a:t>注释</a:t>
            </a:r>
            <a:r>
              <a:rPr lang="en-US" altLang="zh-CN" dirty="0" smtClean="0"/>
              <a:t>connection</a:t>
            </a:r>
            <a:r>
              <a:rPr lang="zh-CN" altLang="en-US" dirty="0" smtClean="0"/>
              <a:t>，无需连接</a:t>
            </a:r>
            <a:r>
              <a:rPr lang="en-US" altLang="zh-CN" dirty="0" smtClean="0"/>
              <a:t>Database</a:t>
            </a:r>
          </a:p>
          <a:p>
            <a:pPr lvl="2"/>
            <a:endParaRPr lang="en-US" altLang="zh-CN" dirty="0"/>
          </a:p>
          <a:p>
            <a:pPr lvl="2"/>
            <a:r>
              <a:rPr lang="en-US" altLang="zh-CN" dirty="0"/>
              <a:t> </a:t>
            </a:r>
            <a:r>
              <a:rPr lang="en-US" altLang="zh-CN" dirty="0" err="1"/>
              <a:t>RabbitMQ</a:t>
            </a:r>
            <a:r>
              <a:rPr lang="en-US" altLang="zh-CN" dirty="0"/>
              <a:t> message broker </a:t>
            </a:r>
            <a:r>
              <a:rPr lang="en-US" altLang="zh-CN" dirty="0" smtClean="0"/>
              <a:t>access</a:t>
            </a:r>
          </a:p>
          <a:p>
            <a:pPr lvl="2"/>
            <a:endParaRPr lang="zh-CN" altLang="en-US" dirty="0"/>
          </a:p>
        </p:txBody>
      </p:sp>
      <p:sp>
        <p:nvSpPr>
          <p:cNvPr id="4" name="矩形 3"/>
          <p:cNvSpPr/>
          <p:nvPr/>
        </p:nvSpPr>
        <p:spPr>
          <a:xfrm>
            <a:off x="1547664" y="3861048"/>
            <a:ext cx="633670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rpc_backend</a:t>
            </a:r>
            <a:r>
              <a:rPr lang="en-US" altLang="zh-CN" dirty="0"/>
              <a:t> = rabbit</a:t>
            </a:r>
          </a:p>
          <a:p>
            <a:r>
              <a:rPr lang="en-US" altLang="zh-CN" dirty="0" err="1"/>
              <a:t>rabbit_host</a:t>
            </a:r>
            <a:r>
              <a:rPr lang="en-US" altLang="zh-CN" dirty="0"/>
              <a:t> = controller</a:t>
            </a:r>
          </a:p>
          <a:p>
            <a:r>
              <a:rPr lang="en-US" altLang="zh-CN" dirty="0" err="1"/>
              <a:t>rabbit_password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2271039377"/>
      </p:ext>
    </p:extLst>
  </p:cSld>
  <p:clrMapOvr>
    <a:masterClrMapping/>
  </p:clrMapOvr>
  <p:transition>
    <p:blinds dir="ver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Networking common components</a:t>
            </a:r>
          </a:p>
          <a:p>
            <a:pPr lvl="1"/>
            <a:r>
              <a:rPr lang="en-US" altLang="zh-CN" dirty="0"/>
              <a:t>/</a:t>
            </a:r>
            <a:r>
              <a:rPr lang="en-US" altLang="zh-CN" dirty="0" err="1"/>
              <a:t>etc</a:t>
            </a:r>
            <a:r>
              <a:rPr lang="en-US" altLang="zh-CN" dirty="0"/>
              <a:t>/neutron/</a:t>
            </a:r>
            <a:r>
              <a:rPr lang="en-US" altLang="zh-CN" dirty="0" err="1"/>
              <a:t>neutron.conf</a:t>
            </a:r>
            <a:r>
              <a:rPr lang="en-US" altLang="zh-CN" dirty="0"/>
              <a:t> on Compute</a:t>
            </a:r>
          </a:p>
          <a:p>
            <a:pPr lvl="2"/>
            <a:r>
              <a:rPr lang="en-US" altLang="zh-CN" dirty="0"/>
              <a:t> </a:t>
            </a:r>
            <a:r>
              <a:rPr lang="en-US" altLang="zh-CN" dirty="0" smtClean="0"/>
              <a:t>Identity service </a:t>
            </a:r>
            <a:r>
              <a:rPr lang="en-US" altLang="zh-CN" dirty="0"/>
              <a:t>access</a:t>
            </a:r>
            <a:endParaRPr lang="zh-CN" altLang="en-US" dirty="0"/>
          </a:p>
        </p:txBody>
      </p:sp>
      <p:sp>
        <p:nvSpPr>
          <p:cNvPr id="4" name="矩形 3"/>
          <p:cNvSpPr/>
          <p:nvPr/>
        </p:nvSpPr>
        <p:spPr>
          <a:xfrm>
            <a:off x="1403648" y="2780928"/>
            <a:ext cx="6408712"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auth_strategy</a:t>
            </a:r>
            <a:r>
              <a:rPr lang="en-US" altLang="zh-CN" dirty="0"/>
              <a:t> = keystone</a:t>
            </a:r>
          </a:p>
          <a:p>
            <a:r>
              <a:rPr lang="en-US" altLang="zh-CN" dirty="0"/>
              <a:t>[</a:t>
            </a:r>
            <a:r>
              <a:rPr lang="en-US" altLang="zh-CN" dirty="0" err="1"/>
              <a:t>keystone_authtoken</a:t>
            </a:r>
            <a:r>
              <a:rPr lang="en-US" altLang="zh-CN" dirty="0"/>
              <a:t>]</a:t>
            </a:r>
          </a:p>
          <a:p>
            <a:r>
              <a:rPr lang="en-US" altLang="zh-CN" dirty="0"/>
              <a:t>...</a:t>
            </a:r>
          </a:p>
          <a:p>
            <a:r>
              <a:rPr lang="en-US" altLang="zh-CN" dirty="0" err="1"/>
              <a:t>auth_uri</a:t>
            </a:r>
            <a:r>
              <a:rPr lang="en-US" altLang="zh-CN" dirty="0"/>
              <a:t> = http://controller:5000/v2.0</a:t>
            </a:r>
          </a:p>
          <a:p>
            <a:r>
              <a:rPr lang="en-US" altLang="zh-CN" dirty="0" err="1"/>
              <a:t>identity_uri</a:t>
            </a:r>
            <a:r>
              <a:rPr lang="en-US" altLang="zh-CN" dirty="0"/>
              <a:t> = http://controller:35357</a:t>
            </a:r>
          </a:p>
          <a:p>
            <a:r>
              <a:rPr lang="en-US" altLang="zh-CN" dirty="0" err="1"/>
              <a:t>admin_tenant_name</a:t>
            </a:r>
            <a:r>
              <a:rPr lang="en-US" altLang="zh-CN" dirty="0"/>
              <a:t> = service</a:t>
            </a:r>
          </a:p>
          <a:p>
            <a:r>
              <a:rPr lang="en-US" altLang="zh-CN" dirty="0" err="1"/>
              <a:t>admin_user</a:t>
            </a:r>
            <a:r>
              <a:rPr lang="en-US" altLang="zh-CN" dirty="0"/>
              <a:t> = neutron</a:t>
            </a:r>
          </a:p>
          <a:p>
            <a:r>
              <a:rPr lang="en-US" altLang="zh-CN" dirty="0" err="1"/>
              <a:t>admin_password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2271039377"/>
      </p:ext>
    </p:extLst>
  </p:cSld>
  <p:clrMapOvr>
    <a:masterClrMapping/>
  </p:clrMapOvr>
  <p:transition>
    <p:blinds dir="ver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Networking common components</a:t>
            </a:r>
          </a:p>
          <a:p>
            <a:pPr lvl="1"/>
            <a:r>
              <a:rPr lang="en-US" altLang="zh-CN" dirty="0"/>
              <a:t>/</a:t>
            </a:r>
            <a:r>
              <a:rPr lang="en-US" altLang="zh-CN" dirty="0" err="1"/>
              <a:t>etc</a:t>
            </a:r>
            <a:r>
              <a:rPr lang="en-US" altLang="zh-CN" dirty="0"/>
              <a:t>/neutron/</a:t>
            </a:r>
            <a:r>
              <a:rPr lang="en-US" altLang="zh-CN" dirty="0" err="1"/>
              <a:t>neutron.conf</a:t>
            </a:r>
            <a:r>
              <a:rPr lang="en-US" altLang="zh-CN" dirty="0"/>
              <a:t> on Compute</a:t>
            </a:r>
          </a:p>
          <a:p>
            <a:pPr lvl="2"/>
            <a:r>
              <a:rPr lang="en-US" altLang="zh-CN" dirty="0" smtClean="0"/>
              <a:t>Enable </a:t>
            </a:r>
            <a:r>
              <a:rPr lang="en-US" altLang="zh-CN" dirty="0"/>
              <a:t>the Modular Layer 2 (ML2) plug-in, router service, and overlapping IP addresses</a:t>
            </a:r>
            <a:endParaRPr lang="zh-CN" altLang="en-US" dirty="0"/>
          </a:p>
        </p:txBody>
      </p:sp>
      <p:sp>
        <p:nvSpPr>
          <p:cNvPr id="4" name="矩形 3"/>
          <p:cNvSpPr/>
          <p:nvPr/>
        </p:nvSpPr>
        <p:spPr>
          <a:xfrm>
            <a:off x="1475656" y="3284984"/>
            <a:ext cx="633670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core_plugin</a:t>
            </a:r>
            <a:r>
              <a:rPr lang="en-US" altLang="zh-CN" dirty="0"/>
              <a:t> = ml2</a:t>
            </a:r>
          </a:p>
          <a:p>
            <a:r>
              <a:rPr lang="en-US" altLang="zh-CN" dirty="0" err="1"/>
              <a:t>service_plugins</a:t>
            </a:r>
            <a:r>
              <a:rPr lang="en-US" altLang="zh-CN" dirty="0"/>
              <a:t> = router</a:t>
            </a:r>
          </a:p>
          <a:p>
            <a:r>
              <a:rPr lang="en-US" altLang="zh-CN" dirty="0" err="1"/>
              <a:t>allow_overlapping_ips</a:t>
            </a:r>
            <a:r>
              <a:rPr lang="en-US" altLang="zh-CN" dirty="0"/>
              <a:t> = True</a:t>
            </a:r>
            <a:endParaRPr lang="zh-CN" altLang="en-US" dirty="0"/>
          </a:p>
        </p:txBody>
      </p:sp>
    </p:spTree>
    <p:extLst>
      <p:ext uri="{BB962C8B-B14F-4D97-AF65-F5344CB8AC3E}">
        <p14:creationId xmlns:p14="http://schemas.microsoft.com/office/powerpoint/2010/main" val="1728729138"/>
      </p:ext>
    </p:extLst>
  </p:cSld>
  <p:clrMapOvr>
    <a:masterClrMapping/>
  </p:clrMapOvr>
  <p:transition>
    <p:blinds dir="ver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Modular </a:t>
            </a:r>
            <a:r>
              <a:rPr lang="en-US" altLang="zh-CN" dirty="0"/>
              <a:t>Layer 2 (ML2) plug-in</a:t>
            </a:r>
          </a:p>
          <a:p>
            <a:pPr lvl="1"/>
            <a:r>
              <a:rPr lang="en-US" altLang="zh-CN" dirty="0"/>
              <a:t> /</a:t>
            </a:r>
            <a:r>
              <a:rPr lang="en-US" altLang="zh-CN" dirty="0" err="1" smtClean="0"/>
              <a:t>etc</a:t>
            </a:r>
            <a:r>
              <a:rPr lang="en-US" altLang="zh-CN" dirty="0" smtClean="0"/>
              <a:t>/neutron/plugins/ml2/ml2_conf.ini on compute</a:t>
            </a:r>
          </a:p>
          <a:p>
            <a:pPr lvl="2"/>
            <a:r>
              <a:rPr lang="en-US" altLang="zh-CN" dirty="0" smtClean="0"/>
              <a:t>Enable </a:t>
            </a:r>
            <a:r>
              <a:rPr lang="en-US" altLang="zh-CN" dirty="0"/>
              <a:t>the flat and generic routing encapsulation (GRE) network type drivers, GRE tenant networks, and the OVS mechanism </a:t>
            </a:r>
            <a:r>
              <a:rPr lang="en-US" altLang="zh-CN" dirty="0" smtClean="0"/>
              <a:t>driver</a:t>
            </a:r>
          </a:p>
          <a:p>
            <a:pPr lvl="2"/>
            <a:endParaRPr lang="en-US" altLang="zh-CN" dirty="0"/>
          </a:p>
          <a:p>
            <a:pPr lvl="2"/>
            <a:endParaRPr lang="en-US" altLang="zh-CN" dirty="0" smtClean="0"/>
          </a:p>
          <a:p>
            <a:pPr lvl="2"/>
            <a:endParaRPr lang="en-US" altLang="zh-CN" dirty="0"/>
          </a:p>
          <a:p>
            <a:pPr lvl="1"/>
            <a:endParaRPr lang="zh-CN" altLang="en-US" dirty="0"/>
          </a:p>
        </p:txBody>
      </p:sp>
      <p:sp>
        <p:nvSpPr>
          <p:cNvPr id="5" name="矩形 4"/>
          <p:cNvSpPr/>
          <p:nvPr/>
        </p:nvSpPr>
        <p:spPr>
          <a:xfrm>
            <a:off x="1547664" y="3861048"/>
            <a:ext cx="633670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[ml2]</a:t>
            </a:r>
          </a:p>
          <a:p>
            <a:r>
              <a:rPr lang="en-US" altLang="zh-CN" dirty="0" err="1" smtClean="0"/>
              <a:t>type_drivers</a:t>
            </a:r>
            <a:r>
              <a:rPr lang="en-US" altLang="zh-CN" dirty="0" smtClean="0"/>
              <a:t> </a:t>
            </a:r>
            <a:r>
              <a:rPr lang="en-US" altLang="zh-CN" dirty="0"/>
              <a:t>= </a:t>
            </a:r>
            <a:r>
              <a:rPr lang="en-US" altLang="zh-CN" dirty="0" err="1"/>
              <a:t>flat,gre</a:t>
            </a:r>
            <a:endParaRPr lang="en-US" altLang="zh-CN" dirty="0"/>
          </a:p>
          <a:p>
            <a:r>
              <a:rPr lang="en-US" altLang="zh-CN" dirty="0" err="1"/>
              <a:t>tenant_network_types</a:t>
            </a:r>
            <a:r>
              <a:rPr lang="en-US" altLang="zh-CN" dirty="0"/>
              <a:t> = </a:t>
            </a:r>
            <a:r>
              <a:rPr lang="en-US" altLang="zh-CN" dirty="0" err="1"/>
              <a:t>gre</a:t>
            </a:r>
            <a:endParaRPr lang="en-US" altLang="zh-CN" dirty="0"/>
          </a:p>
          <a:p>
            <a:r>
              <a:rPr lang="en-US" altLang="zh-CN" dirty="0" err="1"/>
              <a:t>mechanism_drivers</a:t>
            </a:r>
            <a:r>
              <a:rPr lang="en-US" altLang="zh-CN" dirty="0"/>
              <a:t> = </a:t>
            </a:r>
            <a:r>
              <a:rPr lang="en-US" altLang="zh-CN" dirty="0" err="1"/>
              <a:t>openvswitch</a:t>
            </a:r>
            <a:endParaRPr lang="zh-CN" altLang="en-US" dirty="0"/>
          </a:p>
        </p:txBody>
      </p:sp>
    </p:spTree>
    <p:extLst>
      <p:ext uri="{BB962C8B-B14F-4D97-AF65-F5344CB8AC3E}">
        <p14:creationId xmlns:p14="http://schemas.microsoft.com/office/powerpoint/2010/main" val="848481202"/>
      </p:ext>
    </p:extLst>
  </p:cSld>
  <p:clrMapOvr>
    <a:masterClrMapping/>
  </p:clrMapOvr>
  <p:transition>
    <p:blinds dir="ver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Modular Layer 2 (ML2) plug-in</a:t>
            </a:r>
          </a:p>
          <a:p>
            <a:pPr lvl="1"/>
            <a:r>
              <a:rPr lang="en-US" altLang="zh-CN" dirty="0"/>
              <a:t> /</a:t>
            </a:r>
            <a:r>
              <a:rPr lang="en-US" altLang="zh-CN" dirty="0" err="1"/>
              <a:t>etc</a:t>
            </a:r>
            <a:r>
              <a:rPr lang="en-US" altLang="zh-CN" dirty="0"/>
              <a:t>/neutron/plugins/ml2/ml2_conf.ini on </a:t>
            </a:r>
            <a:r>
              <a:rPr lang="en-US" altLang="zh-CN" dirty="0" smtClean="0"/>
              <a:t>compute</a:t>
            </a:r>
          </a:p>
          <a:p>
            <a:pPr lvl="2"/>
            <a:r>
              <a:rPr lang="en-US" altLang="zh-CN" dirty="0"/>
              <a:t> configure the tunnel identifier (id) </a:t>
            </a:r>
            <a:r>
              <a:rPr lang="en-US" altLang="zh-CN" dirty="0" smtClean="0"/>
              <a:t>range</a:t>
            </a:r>
          </a:p>
          <a:p>
            <a:pPr lvl="2"/>
            <a:endParaRPr lang="en-US" altLang="zh-CN" dirty="0"/>
          </a:p>
          <a:p>
            <a:pPr lvl="2"/>
            <a:endParaRPr lang="en-US" altLang="zh-CN" dirty="0" smtClean="0"/>
          </a:p>
          <a:p>
            <a:pPr lvl="2"/>
            <a:r>
              <a:rPr lang="en-US" altLang="zh-CN" dirty="0" smtClean="0"/>
              <a:t>Enable </a:t>
            </a:r>
            <a:r>
              <a:rPr lang="en-US" altLang="zh-CN" dirty="0"/>
              <a:t>tunnels and configure the local tunnel endpoint</a:t>
            </a:r>
          </a:p>
          <a:p>
            <a:endParaRPr lang="en-US" altLang="zh-CN" dirty="0" smtClean="0"/>
          </a:p>
          <a:p>
            <a:pPr lvl="1"/>
            <a:endParaRPr lang="zh-CN" altLang="en-US" dirty="0"/>
          </a:p>
        </p:txBody>
      </p:sp>
      <p:sp>
        <p:nvSpPr>
          <p:cNvPr id="5" name="矩形 4"/>
          <p:cNvSpPr/>
          <p:nvPr/>
        </p:nvSpPr>
        <p:spPr>
          <a:xfrm>
            <a:off x="1475656" y="3140968"/>
            <a:ext cx="626469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[ml2_type_gre]</a:t>
            </a:r>
          </a:p>
          <a:p>
            <a:r>
              <a:rPr lang="en-US" altLang="zh-CN" dirty="0" err="1" smtClean="0"/>
              <a:t>tunnel_id_ranges</a:t>
            </a:r>
            <a:r>
              <a:rPr lang="en-US" altLang="zh-CN" dirty="0" smtClean="0"/>
              <a:t> </a:t>
            </a:r>
            <a:r>
              <a:rPr lang="en-US" altLang="zh-CN" dirty="0"/>
              <a:t>= 1:1000</a:t>
            </a:r>
            <a:endParaRPr lang="zh-CN" altLang="en-US" dirty="0"/>
          </a:p>
        </p:txBody>
      </p:sp>
      <p:sp>
        <p:nvSpPr>
          <p:cNvPr id="6" name="矩形 5"/>
          <p:cNvSpPr/>
          <p:nvPr/>
        </p:nvSpPr>
        <p:spPr>
          <a:xfrm>
            <a:off x="1475656" y="4941168"/>
            <a:ext cx="669674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ovs</a:t>
            </a:r>
            <a:r>
              <a:rPr lang="en-US" altLang="zh-CN" dirty="0"/>
              <a:t>]</a:t>
            </a:r>
          </a:p>
          <a:p>
            <a:r>
              <a:rPr lang="en-US" altLang="zh-CN" dirty="0" smtClean="0"/>
              <a:t>#</a:t>
            </a:r>
            <a:r>
              <a:rPr lang="en-US" altLang="zh-CN" dirty="0" err="1" smtClean="0"/>
              <a:t>local_ip</a:t>
            </a:r>
            <a:r>
              <a:rPr lang="en-US" altLang="zh-CN" dirty="0" smtClean="0"/>
              <a:t> </a:t>
            </a:r>
            <a:r>
              <a:rPr lang="en-US" altLang="zh-CN" dirty="0"/>
              <a:t>= </a:t>
            </a:r>
            <a:r>
              <a:rPr lang="en-US" altLang="zh-CN" dirty="0" smtClean="0"/>
              <a:t>INSTANCE_TUNNELS_INTERFACE_IP_ADDRESS</a:t>
            </a:r>
          </a:p>
          <a:p>
            <a:r>
              <a:rPr lang="en-US" altLang="zh-CN" dirty="0" err="1" smtClean="0"/>
              <a:t>local_ip</a:t>
            </a:r>
            <a:r>
              <a:rPr lang="en-US" altLang="zh-CN" dirty="0" smtClean="0"/>
              <a:t> </a:t>
            </a:r>
            <a:r>
              <a:rPr lang="en-US" altLang="zh-CN" dirty="0"/>
              <a:t>= </a:t>
            </a:r>
            <a:r>
              <a:rPr lang="en-US" altLang="zh-CN" dirty="0" smtClean="0">
                <a:solidFill>
                  <a:srgbClr val="FF0000"/>
                </a:solidFill>
              </a:rPr>
              <a:t>10.0.1.21 </a:t>
            </a:r>
            <a:endParaRPr lang="en-US" altLang="zh-CN" dirty="0">
              <a:solidFill>
                <a:srgbClr val="FF0000"/>
              </a:solidFill>
            </a:endParaRPr>
          </a:p>
          <a:p>
            <a:r>
              <a:rPr lang="en-US" altLang="zh-CN" dirty="0" err="1"/>
              <a:t>enable_tunneling</a:t>
            </a:r>
            <a:r>
              <a:rPr lang="en-US" altLang="zh-CN" dirty="0"/>
              <a:t> = </a:t>
            </a:r>
            <a:r>
              <a:rPr lang="en-US" altLang="zh-CN" dirty="0" smtClean="0"/>
              <a:t>True</a:t>
            </a:r>
          </a:p>
        </p:txBody>
      </p:sp>
    </p:spTree>
    <p:extLst>
      <p:ext uri="{BB962C8B-B14F-4D97-AF65-F5344CB8AC3E}">
        <p14:creationId xmlns:p14="http://schemas.microsoft.com/office/powerpoint/2010/main" val="848481202"/>
      </p:ext>
    </p:extLst>
  </p:cSld>
  <p:clrMapOvr>
    <a:masterClrMapping/>
  </p:clrMapOvr>
  <p:transition>
    <p:blinds dir="ver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Compute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Modular Layer 2 (ML2) plug-in</a:t>
            </a:r>
          </a:p>
          <a:p>
            <a:pPr lvl="1"/>
            <a:r>
              <a:rPr lang="en-US" altLang="zh-CN" dirty="0"/>
              <a:t> /</a:t>
            </a:r>
            <a:r>
              <a:rPr lang="en-US" altLang="zh-CN" dirty="0" err="1"/>
              <a:t>etc</a:t>
            </a:r>
            <a:r>
              <a:rPr lang="en-US" altLang="zh-CN" dirty="0"/>
              <a:t>/neutron/plugins/ml2/ml2_conf.ini on compute</a:t>
            </a:r>
          </a:p>
          <a:p>
            <a:pPr lvl="2"/>
            <a:r>
              <a:rPr lang="en-US" altLang="zh-CN" dirty="0" smtClean="0"/>
              <a:t>Enable </a:t>
            </a:r>
            <a:r>
              <a:rPr lang="en-US" altLang="zh-CN" dirty="0"/>
              <a:t>security groups, enable </a:t>
            </a:r>
            <a:r>
              <a:rPr lang="en-US" altLang="zh-CN" dirty="0" err="1"/>
              <a:t>ipset</a:t>
            </a:r>
            <a:r>
              <a:rPr lang="en-US" altLang="zh-CN" dirty="0"/>
              <a:t>, and configure the OVS </a:t>
            </a:r>
            <a:r>
              <a:rPr lang="en-US" altLang="zh-CN" dirty="0" err="1"/>
              <a:t>iptables</a:t>
            </a:r>
            <a:r>
              <a:rPr lang="en-US" altLang="zh-CN" dirty="0"/>
              <a:t> firewall driver</a:t>
            </a:r>
            <a:endParaRPr lang="en-US" altLang="zh-CN" dirty="0" smtClean="0"/>
          </a:p>
          <a:p>
            <a:pPr lvl="1"/>
            <a:endParaRPr lang="en-US" altLang="zh-CN" dirty="0" smtClean="0"/>
          </a:p>
          <a:p>
            <a:pPr lvl="1"/>
            <a:endParaRPr lang="en-US" altLang="zh-CN" dirty="0"/>
          </a:p>
          <a:p>
            <a:pPr lvl="1"/>
            <a:endParaRPr lang="en-US" altLang="zh-CN" dirty="0" smtClean="0"/>
          </a:p>
          <a:p>
            <a:pPr lvl="2"/>
            <a:r>
              <a:rPr lang="en-US" altLang="zh-CN" dirty="0" smtClean="0"/>
              <a:t>Enable </a:t>
            </a:r>
            <a:r>
              <a:rPr lang="en-US" altLang="zh-CN" dirty="0"/>
              <a:t>GRE tunnels</a:t>
            </a:r>
            <a:endParaRPr lang="zh-CN" altLang="en-US" dirty="0"/>
          </a:p>
        </p:txBody>
      </p:sp>
      <p:sp>
        <p:nvSpPr>
          <p:cNvPr id="5" name="矩形 4"/>
          <p:cNvSpPr/>
          <p:nvPr/>
        </p:nvSpPr>
        <p:spPr>
          <a:xfrm>
            <a:off x="1475656" y="3501008"/>
            <a:ext cx="7344816"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securitygroup</a:t>
            </a:r>
            <a:r>
              <a:rPr lang="en-US" altLang="zh-CN" dirty="0"/>
              <a:t>]</a:t>
            </a:r>
          </a:p>
          <a:p>
            <a:r>
              <a:rPr lang="en-US" altLang="zh-CN" dirty="0" err="1" smtClean="0"/>
              <a:t>enable_security_group</a:t>
            </a:r>
            <a:r>
              <a:rPr lang="en-US" altLang="zh-CN" dirty="0" smtClean="0"/>
              <a:t> </a:t>
            </a:r>
            <a:r>
              <a:rPr lang="en-US" altLang="zh-CN" dirty="0"/>
              <a:t>= True</a:t>
            </a:r>
          </a:p>
          <a:p>
            <a:r>
              <a:rPr lang="en-US" altLang="zh-CN" dirty="0" err="1"/>
              <a:t>enable_ipset</a:t>
            </a:r>
            <a:r>
              <a:rPr lang="en-US" altLang="zh-CN" dirty="0"/>
              <a:t> = True</a:t>
            </a:r>
          </a:p>
          <a:p>
            <a:r>
              <a:rPr lang="en-US" altLang="zh-CN" dirty="0" err="1"/>
              <a:t>firewall_driver</a:t>
            </a:r>
            <a:r>
              <a:rPr lang="en-US" altLang="zh-CN" dirty="0"/>
              <a:t> = </a:t>
            </a:r>
            <a:r>
              <a:rPr lang="en-US" altLang="zh-CN" dirty="0" smtClean="0"/>
              <a:t>neutron.agent.linux.iptables_firewall.OVSHybridIptablesFirewallDriver</a:t>
            </a:r>
            <a:endParaRPr lang="zh-CN" altLang="en-US" dirty="0"/>
          </a:p>
        </p:txBody>
      </p:sp>
      <p:sp>
        <p:nvSpPr>
          <p:cNvPr id="6" name="矩形 5"/>
          <p:cNvSpPr/>
          <p:nvPr/>
        </p:nvSpPr>
        <p:spPr>
          <a:xfrm>
            <a:off x="1475656" y="5517232"/>
            <a:ext cx="675804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[agent]</a:t>
            </a:r>
          </a:p>
          <a:p>
            <a:r>
              <a:rPr lang="en-US" altLang="zh-CN" dirty="0"/>
              <a:t>...</a:t>
            </a:r>
          </a:p>
          <a:p>
            <a:r>
              <a:rPr lang="en-US" altLang="zh-CN" dirty="0" err="1"/>
              <a:t>tunnel_types</a:t>
            </a:r>
            <a:r>
              <a:rPr lang="en-US" altLang="zh-CN" dirty="0"/>
              <a:t> = </a:t>
            </a:r>
            <a:r>
              <a:rPr lang="en-US" altLang="zh-CN" dirty="0" err="1"/>
              <a:t>gre</a:t>
            </a:r>
            <a:endParaRPr lang="zh-CN" altLang="en-US" dirty="0"/>
          </a:p>
        </p:txBody>
      </p:sp>
    </p:spTree>
    <p:extLst>
      <p:ext uri="{BB962C8B-B14F-4D97-AF65-F5344CB8AC3E}">
        <p14:creationId xmlns:p14="http://schemas.microsoft.com/office/powerpoint/2010/main" val="848481202"/>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基本网络环境设定</a:t>
            </a:r>
            <a:r>
              <a:rPr lang="en-US" altLang="zh-CN" dirty="0"/>
              <a:t>(Neutron)</a:t>
            </a:r>
            <a:endParaRPr lang="zh-CN" altLang="en-US" dirty="0"/>
          </a:p>
        </p:txBody>
      </p:sp>
      <p:sp>
        <p:nvSpPr>
          <p:cNvPr id="3" name="内容占位符 2"/>
          <p:cNvSpPr>
            <a:spLocks noGrp="1"/>
          </p:cNvSpPr>
          <p:nvPr>
            <p:ph idx="1"/>
          </p:nvPr>
        </p:nvSpPr>
        <p:spPr/>
        <p:txBody>
          <a:bodyPr/>
          <a:lstStyle/>
          <a:p>
            <a:r>
              <a:rPr lang="en-US" altLang="zh-CN" dirty="0" smtClean="0"/>
              <a:t>Compute Node</a:t>
            </a:r>
          </a:p>
          <a:p>
            <a:pPr lvl="1"/>
            <a:r>
              <a:rPr lang="zh-CN" altLang="en-US" dirty="0"/>
              <a:t>配置</a:t>
            </a:r>
            <a:r>
              <a:rPr lang="en-US" altLang="zh-CN" dirty="0"/>
              <a:t>/</a:t>
            </a:r>
            <a:r>
              <a:rPr lang="en-US" altLang="zh-CN" dirty="0" err="1"/>
              <a:t>etc</a:t>
            </a:r>
            <a:r>
              <a:rPr lang="en-US" altLang="zh-CN" dirty="0"/>
              <a:t>/network/interface</a:t>
            </a:r>
          </a:p>
          <a:p>
            <a:pPr lvl="1"/>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2276872"/>
            <a:ext cx="685660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888461"/>
      </p:ext>
    </p:extLst>
  </p:cSld>
  <p:clrMapOvr>
    <a:masterClrMapping/>
  </p:clrMapOvr>
  <p:transition>
    <p:blinds dir="vert"/>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Compute Node</a:t>
            </a:r>
            <a:endParaRPr lang="zh-CN" altLang="en-US" dirty="0"/>
          </a:p>
        </p:txBody>
      </p:sp>
      <p:sp>
        <p:nvSpPr>
          <p:cNvPr id="3" name="内容占位符 2"/>
          <p:cNvSpPr>
            <a:spLocks noGrp="1"/>
          </p:cNvSpPr>
          <p:nvPr>
            <p:ph idx="1"/>
          </p:nvPr>
        </p:nvSpPr>
        <p:spPr/>
        <p:txBody>
          <a:bodyPr/>
          <a:lstStyle/>
          <a:p>
            <a:r>
              <a:rPr lang="en-US" altLang="zh-CN" dirty="0" smtClean="0"/>
              <a:t>Restart </a:t>
            </a:r>
            <a:r>
              <a:rPr lang="en-US" altLang="zh-CN" dirty="0"/>
              <a:t>the OVS </a:t>
            </a:r>
            <a:r>
              <a:rPr lang="en-US" altLang="zh-CN" dirty="0" smtClean="0"/>
              <a:t>service</a:t>
            </a:r>
          </a:p>
          <a:p>
            <a:endParaRPr lang="en-US" altLang="zh-CN" dirty="0" smtClean="0"/>
          </a:p>
          <a:p>
            <a:endParaRPr lang="en-US" altLang="zh-CN" dirty="0"/>
          </a:p>
          <a:p>
            <a:pPr lvl="1"/>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676875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966500"/>
      </p:ext>
    </p:extLst>
  </p:cSld>
  <p:clrMapOvr>
    <a:masterClrMapping/>
  </p:clrMapOvr>
  <p:transition>
    <p:blinds dir="ver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Compute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Compute </a:t>
            </a:r>
            <a:r>
              <a:rPr lang="en-US" altLang="zh-CN" dirty="0"/>
              <a:t>to use </a:t>
            </a:r>
            <a:r>
              <a:rPr lang="en-US" altLang="zh-CN" dirty="0" smtClean="0"/>
              <a:t>Networking</a:t>
            </a:r>
          </a:p>
          <a:p>
            <a:pPr lvl="1"/>
            <a:r>
              <a:rPr lang="en-US" altLang="zh-CN" dirty="0"/>
              <a:t>/</a:t>
            </a:r>
            <a:r>
              <a:rPr lang="en-US" altLang="zh-CN" dirty="0" err="1" smtClean="0"/>
              <a:t>etc</a:t>
            </a:r>
            <a:r>
              <a:rPr lang="en-US" altLang="zh-CN" dirty="0" smtClean="0"/>
              <a:t>/nova/</a:t>
            </a:r>
            <a:r>
              <a:rPr lang="en-US" altLang="zh-CN" dirty="0" err="1" smtClean="0"/>
              <a:t>nova.conf</a:t>
            </a:r>
            <a:r>
              <a:rPr lang="en-US" altLang="zh-CN" dirty="0"/>
              <a:t> </a:t>
            </a:r>
            <a:r>
              <a:rPr lang="en-US" altLang="zh-CN" dirty="0"/>
              <a:t>o</a:t>
            </a:r>
            <a:r>
              <a:rPr lang="en-US" altLang="zh-CN" dirty="0" smtClean="0"/>
              <a:t>n compute</a:t>
            </a:r>
          </a:p>
          <a:p>
            <a:pPr lvl="2"/>
            <a:r>
              <a:rPr lang="en-US" altLang="zh-CN" dirty="0"/>
              <a:t>configure the APIs and drivers</a:t>
            </a:r>
            <a:endParaRPr lang="zh-CN" altLang="en-US" dirty="0"/>
          </a:p>
        </p:txBody>
      </p:sp>
      <p:sp>
        <p:nvSpPr>
          <p:cNvPr id="4" name="矩形 3"/>
          <p:cNvSpPr/>
          <p:nvPr/>
        </p:nvSpPr>
        <p:spPr>
          <a:xfrm>
            <a:off x="1475656" y="2708920"/>
            <a:ext cx="6624736"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smtClean="0"/>
              <a:t>…</a:t>
            </a:r>
          </a:p>
          <a:p>
            <a:r>
              <a:rPr lang="en-US" altLang="zh-CN" dirty="0" err="1" smtClean="0"/>
              <a:t>network_api_class</a:t>
            </a:r>
            <a:r>
              <a:rPr lang="en-US" altLang="zh-CN" dirty="0" smtClean="0"/>
              <a:t> </a:t>
            </a:r>
            <a:r>
              <a:rPr lang="en-US" altLang="zh-CN" dirty="0"/>
              <a:t>= nova.network.neutronv2.api.API</a:t>
            </a:r>
          </a:p>
          <a:p>
            <a:r>
              <a:rPr lang="en-US" altLang="zh-CN" dirty="0" err="1"/>
              <a:t>security_group_api</a:t>
            </a:r>
            <a:r>
              <a:rPr lang="en-US" altLang="zh-CN" dirty="0"/>
              <a:t> = neutron</a:t>
            </a:r>
          </a:p>
          <a:p>
            <a:r>
              <a:rPr lang="en-US" altLang="zh-CN" dirty="0" err="1"/>
              <a:t>linuxnet_interface_driver</a:t>
            </a:r>
            <a:r>
              <a:rPr lang="en-US" altLang="zh-CN" dirty="0"/>
              <a:t> = </a:t>
            </a:r>
            <a:r>
              <a:rPr lang="en-US" altLang="zh-CN" dirty="0" err="1" smtClean="0"/>
              <a:t>nova.network.linux_net.LinuxOVSInterfaceDriver</a:t>
            </a:r>
            <a:endParaRPr lang="en-US" altLang="zh-CN" dirty="0"/>
          </a:p>
          <a:p>
            <a:r>
              <a:rPr lang="en-US" altLang="zh-CN" dirty="0" err="1"/>
              <a:t>firewall_driver</a:t>
            </a:r>
            <a:r>
              <a:rPr lang="en-US" altLang="zh-CN" dirty="0"/>
              <a:t> = </a:t>
            </a:r>
            <a:r>
              <a:rPr lang="en-US" altLang="zh-CN" dirty="0" err="1"/>
              <a:t>nova.virt.firewall.NoopFirewallDriver</a:t>
            </a:r>
            <a:endParaRPr lang="zh-CN" altLang="en-US" dirty="0"/>
          </a:p>
        </p:txBody>
      </p:sp>
      <p:sp>
        <p:nvSpPr>
          <p:cNvPr id="5" name="矩形 4"/>
          <p:cNvSpPr/>
          <p:nvPr/>
        </p:nvSpPr>
        <p:spPr>
          <a:xfrm>
            <a:off x="1473750" y="4941168"/>
            <a:ext cx="6626642"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Note</a:t>
            </a:r>
          </a:p>
          <a:p>
            <a:r>
              <a:rPr lang="en-US" altLang="zh-CN" dirty="0"/>
              <a:t>By default, Compute uses an internal firewall service. Since Networking includes a firewall service, you</a:t>
            </a:r>
          </a:p>
          <a:p>
            <a:r>
              <a:rPr lang="en-US" altLang="zh-CN" dirty="0"/>
              <a:t>must disable the Compute firewall service by using the</a:t>
            </a:r>
          </a:p>
          <a:p>
            <a:r>
              <a:rPr lang="en-US" altLang="zh-CN" dirty="0" err="1"/>
              <a:t>nova.virt.firewall.NoopFirewallDriver</a:t>
            </a:r>
            <a:r>
              <a:rPr lang="en-US" altLang="zh-CN" dirty="0"/>
              <a:t> firewall driver.</a:t>
            </a:r>
            <a:endParaRPr lang="zh-CN" altLang="en-US" dirty="0"/>
          </a:p>
        </p:txBody>
      </p:sp>
    </p:spTree>
    <p:extLst>
      <p:ext uri="{BB962C8B-B14F-4D97-AF65-F5344CB8AC3E}">
        <p14:creationId xmlns:p14="http://schemas.microsoft.com/office/powerpoint/2010/main" val="18895354"/>
      </p:ext>
    </p:extLst>
  </p:cSld>
  <p:clrMapOvr>
    <a:masterClrMapping/>
  </p:clrMapOvr>
  <p:transition>
    <p:blinds dir="ver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Compute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Compute to use Networking</a:t>
            </a:r>
          </a:p>
          <a:p>
            <a:pPr lvl="1"/>
            <a:r>
              <a:rPr lang="en-US" altLang="zh-CN" dirty="0"/>
              <a:t>/</a:t>
            </a:r>
            <a:r>
              <a:rPr lang="en-US" altLang="zh-CN" dirty="0" err="1"/>
              <a:t>etc</a:t>
            </a:r>
            <a:r>
              <a:rPr lang="en-US" altLang="zh-CN" dirty="0"/>
              <a:t>/nova/</a:t>
            </a:r>
            <a:r>
              <a:rPr lang="en-US" altLang="zh-CN" dirty="0" err="1"/>
              <a:t>nova.conf</a:t>
            </a:r>
            <a:r>
              <a:rPr lang="en-US" altLang="zh-CN" dirty="0"/>
              <a:t> on compute</a:t>
            </a:r>
          </a:p>
          <a:p>
            <a:pPr lvl="2"/>
            <a:r>
              <a:rPr lang="en-US" altLang="zh-CN" dirty="0"/>
              <a:t>configure access parameters</a:t>
            </a:r>
            <a:endParaRPr lang="zh-CN" altLang="en-US" dirty="0"/>
          </a:p>
        </p:txBody>
      </p:sp>
      <p:sp>
        <p:nvSpPr>
          <p:cNvPr id="4" name="矩形 3"/>
          <p:cNvSpPr/>
          <p:nvPr/>
        </p:nvSpPr>
        <p:spPr>
          <a:xfrm>
            <a:off x="1475656" y="2924944"/>
            <a:ext cx="626469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[neutron]</a:t>
            </a:r>
          </a:p>
          <a:p>
            <a:r>
              <a:rPr lang="en-US" altLang="zh-CN" dirty="0"/>
              <a:t>...</a:t>
            </a:r>
          </a:p>
          <a:p>
            <a:r>
              <a:rPr lang="en-US" altLang="zh-CN" dirty="0" err="1"/>
              <a:t>url</a:t>
            </a:r>
            <a:r>
              <a:rPr lang="en-US" altLang="zh-CN" dirty="0"/>
              <a:t> = http://controller:9696</a:t>
            </a:r>
          </a:p>
          <a:p>
            <a:r>
              <a:rPr lang="en-US" altLang="zh-CN" dirty="0" err="1"/>
              <a:t>auth_strategy</a:t>
            </a:r>
            <a:r>
              <a:rPr lang="en-US" altLang="zh-CN" dirty="0"/>
              <a:t> = keystone</a:t>
            </a:r>
          </a:p>
          <a:p>
            <a:r>
              <a:rPr lang="en-US" altLang="zh-CN" dirty="0" err="1"/>
              <a:t>admin_auth_url</a:t>
            </a:r>
            <a:r>
              <a:rPr lang="en-US" altLang="zh-CN" dirty="0"/>
              <a:t> = http://controller:35357/v2.0</a:t>
            </a:r>
          </a:p>
          <a:p>
            <a:r>
              <a:rPr lang="en-US" altLang="zh-CN" dirty="0" err="1"/>
              <a:t>admin_tenant_name</a:t>
            </a:r>
            <a:r>
              <a:rPr lang="en-US" altLang="zh-CN" dirty="0"/>
              <a:t> = service</a:t>
            </a:r>
          </a:p>
          <a:p>
            <a:r>
              <a:rPr lang="en-US" altLang="zh-CN" dirty="0" err="1"/>
              <a:t>admin_username</a:t>
            </a:r>
            <a:r>
              <a:rPr lang="en-US" altLang="zh-CN" dirty="0"/>
              <a:t> = neutron</a:t>
            </a:r>
          </a:p>
          <a:p>
            <a:r>
              <a:rPr lang="en-US" altLang="zh-CN" dirty="0" err="1"/>
              <a:t>admin_password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4029440029"/>
      </p:ext>
    </p:extLst>
  </p:cSld>
  <p:clrMapOvr>
    <a:masterClrMapping/>
  </p:clrMapOvr>
  <p:transition>
    <p:blinds dir="ver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Compute Node</a:t>
            </a:r>
            <a:endParaRPr lang="zh-CN" altLang="en-US" dirty="0"/>
          </a:p>
        </p:txBody>
      </p:sp>
      <p:sp>
        <p:nvSpPr>
          <p:cNvPr id="3" name="内容占位符 2"/>
          <p:cNvSpPr>
            <a:spLocks noGrp="1"/>
          </p:cNvSpPr>
          <p:nvPr>
            <p:ph idx="1"/>
          </p:nvPr>
        </p:nvSpPr>
        <p:spPr/>
        <p:txBody>
          <a:bodyPr/>
          <a:lstStyle/>
          <a:p>
            <a:r>
              <a:rPr lang="en-US" altLang="zh-CN" dirty="0"/>
              <a:t>finalize the </a:t>
            </a:r>
            <a:r>
              <a:rPr lang="en-US" altLang="zh-CN" dirty="0" smtClean="0"/>
              <a:t>installation</a:t>
            </a:r>
          </a:p>
          <a:p>
            <a:pPr lvl="1"/>
            <a:r>
              <a:rPr lang="en-US" altLang="zh-CN" dirty="0"/>
              <a:t>Restart the Compute service</a:t>
            </a:r>
            <a:r>
              <a:rPr lang="en-US" altLang="zh-CN" dirty="0" smtClean="0"/>
              <a:t>:</a:t>
            </a:r>
          </a:p>
          <a:p>
            <a:pPr lvl="1"/>
            <a:endParaRPr lang="en-US" altLang="zh-CN" dirty="0" smtClean="0"/>
          </a:p>
          <a:p>
            <a:pPr lvl="1"/>
            <a:endParaRPr lang="en-US" altLang="zh-CN" dirty="0"/>
          </a:p>
          <a:p>
            <a:pPr lvl="1"/>
            <a:r>
              <a:rPr lang="en-US" altLang="zh-CN" dirty="0" smtClean="0"/>
              <a:t>Restart the Open </a:t>
            </a:r>
            <a:r>
              <a:rPr lang="en-US" altLang="zh-CN" dirty="0" err="1" smtClean="0"/>
              <a:t>vSwitch</a:t>
            </a:r>
            <a:r>
              <a:rPr lang="en-US" altLang="zh-CN" dirty="0" smtClean="0"/>
              <a:t> (OVS) agent:</a:t>
            </a:r>
          </a:p>
          <a:p>
            <a:pPr lvl="2"/>
            <a:r>
              <a:rPr lang="en-US" altLang="zh-CN" dirty="0" smtClean="0"/>
              <a:t># </a:t>
            </a:r>
            <a:r>
              <a:rPr lang="en-US" altLang="zh-CN" dirty="0"/>
              <a:t>service neutron-plugin-</a:t>
            </a:r>
            <a:r>
              <a:rPr lang="en-US" altLang="zh-CN" dirty="0" err="1"/>
              <a:t>openvswitch</a:t>
            </a:r>
            <a:r>
              <a:rPr lang="en-US" altLang="zh-CN" dirty="0"/>
              <a:t>-agent restart</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79"/>
            <a:ext cx="6048672" cy="800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699092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564699"/>
      </p:ext>
    </p:extLst>
  </p:cSld>
  <p:clrMapOvr>
    <a:masterClrMapping/>
  </p:clrMapOvr>
  <p:transition>
    <p:blinds dir="ver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Compute Node</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Verify </a:t>
            </a:r>
            <a:r>
              <a:rPr lang="en-US" altLang="zh-CN" dirty="0" smtClean="0">
                <a:solidFill>
                  <a:srgbClr val="FF0000"/>
                </a:solidFill>
              </a:rPr>
              <a:t>operation</a:t>
            </a:r>
          </a:p>
          <a:p>
            <a:pPr lvl="1"/>
            <a:r>
              <a:rPr lang="zh-CN" altLang="en-US" dirty="0" smtClean="0"/>
              <a:t>在</a:t>
            </a:r>
            <a:r>
              <a:rPr lang="en-US" altLang="zh-CN" dirty="0" smtClean="0"/>
              <a:t>controller</a:t>
            </a:r>
            <a:r>
              <a:rPr lang="zh-CN" altLang="en-US" dirty="0" smtClean="0"/>
              <a:t>上面执行如下命令</a:t>
            </a:r>
            <a:endParaRPr lang="en-US" altLang="zh-CN"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12" y="2492896"/>
            <a:ext cx="799465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280326"/>
      </p:ext>
    </p:extLst>
  </p:cSld>
  <p:clrMapOvr>
    <a:masterClrMapping/>
  </p:clrMapOvr>
  <p:transition>
    <p:blinds dir="ver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356992"/>
            <a:ext cx="8693150" cy="392113"/>
          </a:xfrm>
        </p:spPr>
        <p:txBody>
          <a:bodyPr/>
          <a:lstStyle/>
          <a:p>
            <a:r>
              <a:rPr lang="en-US" altLang="zh-CN" dirty="0"/>
              <a:t>Create initial networks</a:t>
            </a:r>
            <a:endParaRPr lang="zh-CN" altLang="en-US" dirty="0"/>
          </a:p>
        </p:txBody>
      </p:sp>
    </p:spTree>
    <p:extLst>
      <p:ext uri="{BB962C8B-B14F-4D97-AF65-F5344CB8AC3E}">
        <p14:creationId xmlns:p14="http://schemas.microsoft.com/office/powerpoint/2010/main" val="2295956203"/>
      </p:ext>
    </p:extLst>
  </p:cSld>
  <p:clrMapOvr>
    <a:masterClrMapping/>
  </p:clrMapOvr>
  <p:transition>
    <p:blinds dir="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en-US" altLang="zh-CN" dirty="0" smtClean="0"/>
              <a:t>OpenStack Network</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835430"/>
            <a:ext cx="7920881"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268076"/>
      </p:ext>
    </p:extLst>
  </p:cSld>
  <p:clrMapOvr>
    <a:masterClrMapping/>
  </p:clrMapOvr>
  <p:transition>
    <p:blinds dir="ver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en-US" altLang="zh-CN" dirty="0" smtClean="0"/>
              <a:t>External network (On Controller)</a:t>
            </a:r>
          </a:p>
          <a:p>
            <a:pPr lvl="1"/>
            <a:r>
              <a:rPr lang="en-US" altLang="zh-CN" dirty="0"/>
              <a:t> </a:t>
            </a:r>
            <a:r>
              <a:rPr lang="zh-CN" altLang="en-US" dirty="0" smtClean="0"/>
              <a:t>创建外部网络</a:t>
            </a:r>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649" y="2348880"/>
            <a:ext cx="5494337"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442343"/>
      </p:ext>
    </p:extLst>
  </p:cSld>
  <p:clrMapOvr>
    <a:masterClrMapping/>
  </p:clrMapOvr>
  <p:transition>
    <p:blinds dir="ver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en-US" altLang="zh-CN" dirty="0"/>
              <a:t>External network (On Controller)</a:t>
            </a:r>
          </a:p>
          <a:p>
            <a:pPr lvl="1"/>
            <a:r>
              <a:rPr lang="zh-CN" altLang="en-US" dirty="0" smtClean="0"/>
              <a:t>创建</a:t>
            </a:r>
            <a:r>
              <a:rPr lang="zh-CN" altLang="en-US" dirty="0"/>
              <a:t>外网的子网</a:t>
            </a:r>
            <a:r>
              <a:rPr lang="en-US" altLang="zh-CN" dirty="0"/>
              <a:t/>
            </a:r>
            <a:br>
              <a:rPr lang="en-US" altLang="zh-CN" dirty="0"/>
            </a:br>
            <a:r>
              <a:rPr lang="en-US" altLang="zh-CN" dirty="0"/>
              <a:t/>
            </a:r>
            <a:br>
              <a:rPr lang="en-US" altLang="zh-CN" dirty="0"/>
            </a:b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009" y="2348880"/>
            <a:ext cx="58610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849965"/>
      </p:ext>
    </p:extLst>
  </p:cSld>
  <p:clrMapOvr>
    <a:masterClrMapping/>
  </p:clrMapOvr>
  <p:transition>
    <p:blinds dir="ver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en-US" altLang="zh-CN" dirty="0"/>
              <a:t>Tenant </a:t>
            </a:r>
            <a:r>
              <a:rPr lang="en-US" altLang="zh-CN" dirty="0" smtClean="0"/>
              <a:t>network</a:t>
            </a:r>
            <a:endParaRPr lang="en-US" altLang="zh-CN" dirty="0"/>
          </a:p>
          <a:p>
            <a:pPr lvl="1"/>
            <a:r>
              <a:rPr lang="zh-CN" altLang="en-US" dirty="0" smtClean="0"/>
              <a:t>创建租户网络</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0888"/>
            <a:ext cx="6166454"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763635"/>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基本网络设定</a:t>
            </a:r>
            <a:r>
              <a:rPr lang="en-US" altLang="zh-CN" dirty="0"/>
              <a:t>(Neutron)</a:t>
            </a:r>
            <a:endParaRPr lang="zh-CN" altLang="en-US" dirty="0"/>
          </a:p>
        </p:txBody>
      </p:sp>
      <p:sp>
        <p:nvSpPr>
          <p:cNvPr id="3" name="内容占位符 2"/>
          <p:cNvSpPr>
            <a:spLocks noGrp="1"/>
          </p:cNvSpPr>
          <p:nvPr>
            <p:ph idx="1"/>
          </p:nvPr>
        </p:nvSpPr>
        <p:spPr/>
        <p:txBody>
          <a:bodyPr/>
          <a:lstStyle/>
          <a:p>
            <a:r>
              <a:rPr lang="zh-CN" altLang="en-US" dirty="0" smtClean="0"/>
              <a:t>验证网络</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340768"/>
            <a:ext cx="5380037" cy="494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887306"/>
      </p:ext>
    </p:extLst>
  </p:cSld>
  <p:clrMapOvr>
    <a:masterClrMapping/>
  </p:clrMapOvr>
  <p:transition>
    <p:blinds dir="ver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en-US" altLang="zh-CN" dirty="0"/>
              <a:t>Tenant network</a:t>
            </a:r>
          </a:p>
          <a:p>
            <a:pPr lvl="1"/>
            <a:r>
              <a:rPr lang="zh-CN" altLang="en-US" dirty="0"/>
              <a:t>创建租户子网</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460" y="2420888"/>
            <a:ext cx="6051550" cy="33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120436"/>
      </p:ext>
    </p:extLst>
  </p:cSld>
  <p:clrMapOvr>
    <a:masterClrMapping/>
  </p:clrMapOvr>
  <p:transition>
    <p:blinds dir="ver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en-US" altLang="zh-CN" dirty="0"/>
              <a:t>Tenant network</a:t>
            </a:r>
          </a:p>
          <a:p>
            <a:pPr lvl="1"/>
            <a:r>
              <a:rPr lang="zh-CN" altLang="en-US" dirty="0"/>
              <a:t>在租户网络创建路由和附加外网和租户网络到路由</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52936"/>
            <a:ext cx="56388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560090"/>
      </p:ext>
    </p:extLst>
  </p:cSld>
  <p:clrMapOvr>
    <a:masterClrMapping/>
  </p:clrMapOvr>
  <p:transition>
    <p:blinds dir="ver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en-US" altLang="zh-CN" dirty="0"/>
              <a:t>Tenant network</a:t>
            </a:r>
          </a:p>
          <a:p>
            <a:pPr lvl="1"/>
            <a:r>
              <a:rPr lang="zh-CN" altLang="en-US" dirty="0"/>
              <a:t>在租户网络创建路由和附加外网和租户网络到路由</a:t>
            </a:r>
          </a:p>
          <a:p>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87" y="2780928"/>
            <a:ext cx="7758113" cy="21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797276"/>
      </p:ext>
    </p:extLst>
  </p:cSld>
  <p:clrMapOvr>
    <a:masterClrMapping/>
  </p:clrMapOvr>
  <p:transition>
    <p:blinds dir="ver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initial networks</a:t>
            </a:r>
            <a:endParaRPr lang="zh-CN" altLang="en-US" dirty="0"/>
          </a:p>
        </p:txBody>
      </p:sp>
      <p:sp>
        <p:nvSpPr>
          <p:cNvPr id="3" name="内容占位符 2"/>
          <p:cNvSpPr>
            <a:spLocks noGrp="1"/>
          </p:cNvSpPr>
          <p:nvPr>
            <p:ph idx="1"/>
          </p:nvPr>
        </p:nvSpPr>
        <p:spPr/>
        <p:txBody>
          <a:bodyPr/>
          <a:lstStyle/>
          <a:p>
            <a:r>
              <a:rPr lang="zh-CN" altLang="en-US" dirty="0"/>
              <a:t>验证安装</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92" y="3861048"/>
            <a:ext cx="728841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48373" y="1757715"/>
            <a:ext cx="7288414"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We recommend that you verify network connectivity and resolve any issues before proceeding further. Following the external network subnet example using </a:t>
            </a:r>
            <a:r>
              <a:rPr lang="en-US" altLang="zh-CN" dirty="0" smtClean="0"/>
              <a:t>10.67.224.0/24, the </a:t>
            </a:r>
            <a:r>
              <a:rPr lang="en-US" altLang="zh-CN" dirty="0"/>
              <a:t>tenant router gateway should occupy the lowest IP address in the floating IP address</a:t>
            </a:r>
          </a:p>
          <a:p>
            <a:r>
              <a:rPr lang="en-US" altLang="zh-CN" dirty="0"/>
              <a:t>range, </a:t>
            </a:r>
            <a:r>
              <a:rPr lang="en-US" altLang="zh-CN" dirty="0" smtClean="0"/>
              <a:t>10.67.224.100</a:t>
            </a:r>
            <a:r>
              <a:rPr lang="en-US" altLang="zh-CN" dirty="0"/>
              <a:t>. If you configured your external physical network and virtual networks correctly, you should be able to ping this IP address from any host on your </a:t>
            </a:r>
            <a:r>
              <a:rPr lang="en-US" altLang="zh-CN" dirty="0" smtClean="0"/>
              <a:t>external physical </a:t>
            </a:r>
            <a:r>
              <a:rPr lang="en-US" altLang="zh-CN" dirty="0"/>
              <a:t>network</a:t>
            </a:r>
            <a:endParaRPr lang="zh-CN" altLang="en-US" dirty="0"/>
          </a:p>
        </p:txBody>
      </p:sp>
    </p:spTree>
    <p:extLst>
      <p:ext uri="{BB962C8B-B14F-4D97-AF65-F5344CB8AC3E}">
        <p14:creationId xmlns:p14="http://schemas.microsoft.com/office/powerpoint/2010/main" val="2233070115"/>
      </p:ext>
    </p:extLst>
  </p:cSld>
  <p:clrMapOvr>
    <a:masterClrMapping/>
  </p:clrMapOvr>
  <p:transition>
    <p:blinds dir="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429000"/>
            <a:ext cx="8693150" cy="392113"/>
          </a:xfrm>
        </p:spPr>
        <p:txBody>
          <a:bodyPr/>
          <a:lstStyle/>
          <a:p>
            <a:r>
              <a:rPr lang="en-US" altLang="zh-CN" dirty="0" smtClean="0"/>
              <a:t>dashboard</a:t>
            </a:r>
            <a:endParaRPr lang="zh-CN" altLang="en-US" dirty="0"/>
          </a:p>
        </p:txBody>
      </p:sp>
    </p:spTree>
    <p:extLst>
      <p:ext uri="{BB962C8B-B14F-4D97-AF65-F5344CB8AC3E}">
        <p14:creationId xmlns:p14="http://schemas.microsoft.com/office/powerpoint/2010/main" val="2709885327"/>
      </p:ext>
    </p:extLst>
  </p:cSld>
  <p:clrMapOvr>
    <a:masterClrMapping/>
  </p:clrMapOvr>
  <p:transition>
    <p:blinds dir="ver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30931761"/>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DataBase</a:t>
            </a:r>
            <a:endParaRPr lang="zh-CN" altLang="en-US" dirty="0"/>
          </a:p>
        </p:txBody>
      </p:sp>
      <p:sp>
        <p:nvSpPr>
          <p:cNvPr id="3" name="内容占位符 2"/>
          <p:cNvSpPr>
            <a:spLocks noGrp="1"/>
          </p:cNvSpPr>
          <p:nvPr>
            <p:ph idx="1"/>
          </p:nvPr>
        </p:nvSpPr>
        <p:spPr/>
        <p:txBody>
          <a:bodyPr/>
          <a:lstStyle/>
          <a:p>
            <a:r>
              <a:rPr lang="en-US" altLang="zh-CN" dirty="0" smtClean="0"/>
              <a:t>Install </a:t>
            </a:r>
            <a:r>
              <a:rPr lang="en-US" altLang="zh-CN" dirty="0" err="1" smtClean="0"/>
              <a:t>mariaDB</a:t>
            </a:r>
            <a:endParaRPr lang="en-US" altLang="zh-CN" dirty="0" smtClean="0"/>
          </a:p>
          <a:p>
            <a:endParaRPr lang="en-US" altLang="zh-CN" dirty="0"/>
          </a:p>
          <a:p>
            <a:endParaRPr lang="en-US" altLang="zh-CN" dirty="0" smtClean="0"/>
          </a:p>
          <a:p>
            <a:endParaRPr lang="en-US" altLang="zh-CN" dirty="0"/>
          </a:p>
          <a:p>
            <a:r>
              <a:rPr lang="zh-CN" altLang="en-US" dirty="0"/>
              <a:t>配置</a:t>
            </a:r>
            <a:r>
              <a:rPr lang="en-US" altLang="zh-CN" dirty="0" smtClean="0"/>
              <a:t>/</a:t>
            </a:r>
            <a:r>
              <a:rPr lang="en-US" altLang="zh-CN" dirty="0" err="1" smtClean="0"/>
              <a:t>etc</a:t>
            </a:r>
            <a:r>
              <a:rPr lang="en-US" altLang="zh-CN" dirty="0" smtClean="0"/>
              <a:t>/</a:t>
            </a:r>
            <a:r>
              <a:rPr lang="en-US" altLang="zh-CN" dirty="0" err="1" smtClean="0"/>
              <a:t>mysql</a:t>
            </a:r>
            <a:r>
              <a:rPr lang="en-US" altLang="zh-CN" dirty="0" smtClean="0"/>
              <a:t>/</a:t>
            </a:r>
            <a:r>
              <a:rPr lang="en-US" altLang="zh-CN" dirty="0" err="1" smtClean="0"/>
              <a:t>my.cnf</a:t>
            </a:r>
            <a:endParaRPr lang="zh-CN" altLang="en-US" dirty="0"/>
          </a:p>
        </p:txBody>
      </p:sp>
      <p:sp>
        <p:nvSpPr>
          <p:cNvPr id="4" name="矩形 3"/>
          <p:cNvSpPr/>
          <p:nvPr/>
        </p:nvSpPr>
        <p:spPr>
          <a:xfrm>
            <a:off x="611560" y="1988840"/>
            <a:ext cx="646246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 apt-get </a:t>
            </a:r>
            <a:r>
              <a:rPr lang="en-US" altLang="zh-CN" dirty="0"/>
              <a:t>install </a:t>
            </a:r>
            <a:r>
              <a:rPr lang="en-US" altLang="zh-CN" dirty="0" err="1"/>
              <a:t>mariadb</a:t>
            </a:r>
            <a:r>
              <a:rPr lang="en-US" altLang="zh-CN" dirty="0"/>
              <a:t>-server </a:t>
            </a:r>
            <a:r>
              <a:rPr lang="en-US" altLang="zh-CN" dirty="0" smtClean="0"/>
              <a:t>python-</a:t>
            </a:r>
            <a:r>
              <a:rPr lang="en-US" altLang="zh-CN" dirty="0" err="1" smtClean="0"/>
              <a:t>mysqldb</a:t>
            </a:r>
            <a:endParaRPr lang="en-US" altLang="zh-CN" dirty="0" smtClean="0"/>
          </a:p>
          <a:p>
            <a:endParaRPr lang="en-US" altLang="zh-CN" dirty="0"/>
          </a:p>
          <a:p>
            <a:r>
              <a:rPr lang="en-US" altLang="zh-CN" dirty="0" smtClean="0"/>
              <a:t>(</a:t>
            </a:r>
            <a:r>
              <a:rPr lang="zh-CN" altLang="en-US" dirty="0" smtClean="0"/>
              <a:t>已经将</a:t>
            </a:r>
            <a:r>
              <a:rPr lang="en-US" altLang="zh-CN" dirty="0" err="1" smtClean="0"/>
              <a:t>Openstack</a:t>
            </a:r>
            <a:r>
              <a:rPr lang="en-US" altLang="zh-CN" dirty="0" smtClean="0"/>
              <a:t> </a:t>
            </a:r>
            <a:r>
              <a:rPr lang="en-US" altLang="zh-CN" dirty="0" err="1" smtClean="0"/>
              <a:t>juno</a:t>
            </a:r>
            <a:r>
              <a:rPr lang="en-US" altLang="zh-CN" dirty="0" smtClean="0"/>
              <a:t> package</a:t>
            </a:r>
            <a:r>
              <a:rPr lang="zh-CN" altLang="en-US" dirty="0" smtClean="0"/>
              <a:t>配置在</a:t>
            </a:r>
            <a:r>
              <a:rPr lang="en-US" altLang="zh-CN" dirty="0" smtClean="0"/>
              <a:t>root</a:t>
            </a:r>
            <a:r>
              <a:rPr lang="zh-CN" altLang="en-US" dirty="0" smtClean="0"/>
              <a:t>目录下，</a:t>
            </a:r>
            <a:endParaRPr lang="en-US" altLang="zh-CN" dirty="0" smtClean="0"/>
          </a:p>
          <a:p>
            <a:r>
              <a:rPr lang="en-US" altLang="zh-CN" dirty="0" smtClean="0"/>
              <a:t>/</a:t>
            </a:r>
            <a:r>
              <a:rPr lang="en-US" altLang="zh-CN" dirty="0" err="1" smtClean="0"/>
              <a:t>etc</a:t>
            </a:r>
            <a:r>
              <a:rPr lang="en-US" altLang="zh-CN" dirty="0" smtClean="0"/>
              <a:t>/apt/</a:t>
            </a:r>
            <a:r>
              <a:rPr lang="en-US" altLang="zh-CN" dirty="0" err="1" smtClean="0"/>
              <a:t>sources.list</a:t>
            </a:r>
            <a:r>
              <a:rPr lang="zh-CN" altLang="en-US" dirty="0" smtClean="0"/>
              <a:t>配置如下：</a:t>
            </a:r>
            <a:endParaRPr lang="en-US" altLang="zh-CN" dirty="0" smtClean="0"/>
          </a:p>
          <a:p>
            <a:r>
              <a:rPr lang="en-US" altLang="zh-CN" dirty="0"/>
              <a:t>deb file:/root/juno/openstack </a:t>
            </a:r>
            <a:r>
              <a:rPr lang="en-US" altLang="zh-CN" dirty="0" err="1"/>
              <a:t>openstack</a:t>
            </a:r>
            <a:r>
              <a:rPr lang="en-US" altLang="zh-CN" dirty="0" smtClean="0"/>
              <a:t>/ )</a:t>
            </a:r>
            <a:endParaRPr lang="zh-CN" altLang="en-US" dirty="0"/>
          </a:p>
        </p:txBody>
      </p:sp>
      <p:sp>
        <p:nvSpPr>
          <p:cNvPr id="5" name="矩形 4"/>
          <p:cNvSpPr/>
          <p:nvPr/>
        </p:nvSpPr>
        <p:spPr>
          <a:xfrm>
            <a:off x="598151" y="4077072"/>
            <a:ext cx="6475871"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smtClean="0"/>
              <a:t>[</a:t>
            </a:r>
            <a:r>
              <a:rPr lang="en-US" altLang="zh-CN" dirty="0" err="1"/>
              <a:t>mysqld</a:t>
            </a:r>
            <a:r>
              <a:rPr lang="en-US" altLang="zh-CN" dirty="0"/>
              <a:t>]</a:t>
            </a:r>
          </a:p>
          <a:p>
            <a:r>
              <a:rPr lang="en-US" altLang="zh-CN" dirty="0"/>
              <a:t>...</a:t>
            </a:r>
          </a:p>
          <a:p>
            <a:r>
              <a:rPr lang="en-US" altLang="zh-CN" dirty="0"/>
              <a:t>default-storage-engine = </a:t>
            </a:r>
            <a:r>
              <a:rPr lang="en-US" altLang="zh-CN" dirty="0" err="1"/>
              <a:t>innodb</a:t>
            </a:r>
            <a:endParaRPr lang="en-US" altLang="zh-CN" dirty="0"/>
          </a:p>
          <a:p>
            <a:r>
              <a:rPr lang="en-US" altLang="zh-CN" dirty="0" err="1"/>
              <a:t>innodb_file_per_table</a:t>
            </a:r>
            <a:endParaRPr lang="en-US" altLang="zh-CN" dirty="0"/>
          </a:p>
          <a:p>
            <a:r>
              <a:rPr lang="en-US" altLang="zh-CN" dirty="0"/>
              <a:t>collation-server = utf8_general_ci</a:t>
            </a:r>
          </a:p>
          <a:p>
            <a:r>
              <a:rPr lang="en-US" altLang="zh-CN" dirty="0" err="1"/>
              <a:t>init</a:t>
            </a:r>
            <a:r>
              <a:rPr lang="en-US" altLang="zh-CN" dirty="0"/>
              <a:t>-connect = 'SET NAMES utf8'</a:t>
            </a:r>
          </a:p>
          <a:p>
            <a:r>
              <a:rPr lang="en-US" altLang="zh-CN" dirty="0"/>
              <a:t>character-set-server = </a:t>
            </a:r>
            <a:r>
              <a:rPr lang="en-US" altLang="zh-CN" dirty="0" smtClean="0"/>
              <a:t>utf8</a:t>
            </a:r>
          </a:p>
          <a:p>
            <a:r>
              <a:rPr lang="en-US" altLang="zh-CN" dirty="0" smtClean="0"/>
              <a:t>bind-address            </a:t>
            </a:r>
            <a:r>
              <a:rPr lang="en-US" altLang="zh-CN" dirty="0"/>
              <a:t>= </a:t>
            </a:r>
            <a:r>
              <a:rPr lang="en-US" altLang="zh-CN" dirty="0" smtClean="0"/>
              <a:t>10.0.0.21</a:t>
            </a:r>
            <a:endParaRPr lang="en-US" altLang="zh-CN" dirty="0"/>
          </a:p>
        </p:txBody>
      </p:sp>
    </p:spTree>
    <p:extLst>
      <p:ext uri="{BB962C8B-B14F-4D97-AF65-F5344CB8AC3E}">
        <p14:creationId xmlns:p14="http://schemas.microsoft.com/office/powerpoint/2010/main" val="1581863796"/>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Massage Server</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err="1" smtClean="0"/>
              <a:t>RabbitMQ</a:t>
            </a:r>
            <a:endParaRPr lang="en-US" altLang="zh-CN" dirty="0" smtClean="0"/>
          </a:p>
          <a:p>
            <a:pPr lvl="1"/>
            <a:r>
              <a:rPr lang="en-US" altLang="zh-CN" dirty="0"/>
              <a:t># apt-get </a:t>
            </a:r>
            <a:r>
              <a:rPr lang="en-US" altLang="zh-CN" dirty="0" smtClean="0"/>
              <a:t>install </a:t>
            </a:r>
            <a:r>
              <a:rPr lang="en-US" altLang="zh-CN" dirty="0" err="1" smtClean="0"/>
              <a:t>rabbitmq</a:t>
            </a:r>
            <a:r>
              <a:rPr lang="en-US" altLang="zh-CN" dirty="0" smtClean="0"/>
              <a:t>-server</a:t>
            </a:r>
          </a:p>
          <a:p>
            <a:r>
              <a:rPr lang="zh-CN" altLang="en-US" dirty="0" smtClean="0"/>
              <a:t>修改</a:t>
            </a:r>
            <a:r>
              <a:rPr lang="en-US" altLang="zh-CN" dirty="0" smtClean="0"/>
              <a:t>default password</a:t>
            </a:r>
          </a:p>
          <a:p>
            <a:pPr lvl="1"/>
            <a:r>
              <a:rPr lang="en-US" altLang="zh-CN" dirty="0" err="1"/>
              <a:t>rabbitmqctl</a:t>
            </a:r>
            <a:r>
              <a:rPr lang="en-US" altLang="zh-CN" dirty="0"/>
              <a:t> </a:t>
            </a:r>
            <a:r>
              <a:rPr lang="en-US" altLang="zh-CN" dirty="0" err="1"/>
              <a:t>change_password</a:t>
            </a:r>
            <a:r>
              <a:rPr lang="en-US" altLang="zh-CN" dirty="0"/>
              <a:t> guest 123456</a:t>
            </a:r>
          </a:p>
          <a:p>
            <a:pPr lvl="1"/>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3573016"/>
            <a:ext cx="8305093"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169512"/>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Massage Server</a:t>
            </a:r>
            <a:endParaRPr lang="zh-CN" altLang="en-US" dirty="0"/>
          </a:p>
        </p:txBody>
      </p:sp>
      <p:sp>
        <p:nvSpPr>
          <p:cNvPr id="3" name="内容占位符 2"/>
          <p:cNvSpPr>
            <a:spLocks noGrp="1"/>
          </p:cNvSpPr>
          <p:nvPr>
            <p:ph idx="1"/>
          </p:nvPr>
        </p:nvSpPr>
        <p:spPr/>
        <p:txBody>
          <a:bodyPr/>
          <a:lstStyle/>
          <a:p>
            <a:r>
              <a:rPr lang="zh-CN" altLang="en-US" dirty="0" smtClean="0"/>
              <a:t>查看</a:t>
            </a:r>
            <a:r>
              <a:rPr lang="en-US" altLang="zh-CN" dirty="0" err="1" smtClean="0"/>
              <a:t>RabbitMQ</a:t>
            </a:r>
            <a:r>
              <a:rPr lang="zh-CN" altLang="en-US" dirty="0" smtClean="0"/>
              <a:t>状态</a:t>
            </a:r>
            <a:endParaRPr lang="en-US" altLang="zh-CN" dirty="0" smtClean="0"/>
          </a:p>
          <a:p>
            <a:endParaRPr lang="en-US" altLang="zh-CN" dirty="0"/>
          </a:p>
          <a:p>
            <a:endParaRPr lang="en-US" altLang="zh-CN" dirty="0" smtClean="0"/>
          </a:p>
          <a:p>
            <a:endParaRPr lang="en-US" altLang="zh-CN" dirty="0" smtClean="0"/>
          </a:p>
          <a:p>
            <a:r>
              <a:rPr lang="en-US" altLang="zh-CN" dirty="0" smtClean="0"/>
              <a:t>Reboot </a:t>
            </a:r>
            <a:r>
              <a:rPr lang="en-US" altLang="zh-CN" dirty="0" err="1" smtClean="0"/>
              <a:t>RabbitMQ</a:t>
            </a:r>
            <a:endParaRPr lang="en-US" altLang="zh-CN" dirty="0" smtClean="0"/>
          </a:p>
          <a:p>
            <a:endParaRPr lang="en-US" altLang="zh-CN" dirty="0"/>
          </a:p>
          <a:p>
            <a:endParaRPr lang="en-US" altLang="zh-CN" dirty="0" smtClean="0"/>
          </a:p>
          <a:p>
            <a:endParaRPr lang="en-US" altLang="zh-CN" dirty="0"/>
          </a:p>
          <a:p>
            <a:endParaRPr lang="en-US" altLang="zh-CN"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632848" cy="115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4221088"/>
            <a:ext cx="763284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672740"/>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Identity </a:t>
            </a:r>
            <a:r>
              <a:rPr lang="en-US" altLang="zh-CN" dirty="0" smtClean="0"/>
              <a:t>service</a:t>
            </a:r>
            <a:r>
              <a:rPr lang="zh-CN" altLang="en-US" dirty="0"/>
              <a:t>身份服务</a:t>
            </a:r>
          </a:p>
        </p:txBody>
      </p:sp>
      <p:sp>
        <p:nvSpPr>
          <p:cNvPr id="3" name="内容占位符 2"/>
          <p:cNvSpPr>
            <a:spLocks noGrp="1"/>
          </p:cNvSpPr>
          <p:nvPr>
            <p:ph idx="1"/>
          </p:nvPr>
        </p:nvSpPr>
        <p:spPr/>
        <p:txBody>
          <a:bodyPr/>
          <a:lstStyle/>
          <a:p>
            <a:r>
              <a:rPr lang="en-US" altLang="zh-CN" dirty="0" smtClean="0"/>
              <a:t>OpenStack Identity </a:t>
            </a:r>
            <a:r>
              <a:rPr lang="en-US" altLang="zh-CN" dirty="0"/>
              <a:t>Service performs the following functions:</a:t>
            </a:r>
          </a:p>
          <a:p>
            <a:pPr lvl="1"/>
            <a:r>
              <a:rPr lang="en-US" altLang="zh-CN" dirty="0" smtClean="0"/>
              <a:t>Tracking </a:t>
            </a:r>
            <a:r>
              <a:rPr lang="en-US" altLang="zh-CN" dirty="0"/>
              <a:t>users and their </a:t>
            </a:r>
            <a:r>
              <a:rPr lang="en-US" altLang="zh-CN" dirty="0" smtClean="0"/>
              <a:t>permissions</a:t>
            </a:r>
            <a:endParaRPr lang="en-US" altLang="zh-CN" dirty="0"/>
          </a:p>
          <a:p>
            <a:pPr lvl="1"/>
            <a:r>
              <a:rPr lang="en-US" altLang="zh-CN" dirty="0" smtClean="0"/>
              <a:t>Providing </a:t>
            </a:r>
            <a:r>
              <a:rPr lang="en-US" altLang="zh-CN" dirty="0"/>
              <a:t>a catalog of available services with their API </a:t>
            </a:r>
            <a:r>
              <a:rPr lang="en-US" altLang="zh-CN" dirty="0" smtClean="0"/>
              <a:t>endpoints</a:t>
            </a:r>
            <a:endParaRPr lang="zh-CN" altLang="en-US" dirty="0"/>
          </a:p>
        </p:txBody>
      </p:sp>
    </p:spTree>
    <p:extLst>
      <p:ext uri="{BB962C8B-B14F-4D97-AF65-F5344CB8AC3E}">
        <p14:creationId xmlns:p14="http://schemas.microsoft.com/office/powerpoint/2010/main" val="1452799957"/>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Identity service</a:t>
            </a:r>
            <a:r>
              <a:rPr lang="zh-CN" altLang="en-US" dirty="0"/>
              <a:t>身份服务</a:t>
            </a:r>
          </a:p>
        </p:txBody>
      </p:sp>
      <p:sp>
        <p:nvSpPr>
          <p:cNvPr id="3" name="内容占位符 2"/>
          <p:cNvSpPr>
            <a:spLocks noGrp="1"/>
          </p:cNvSpPr>
          <p:nvPr>
            <p:ph idx="1"/>
          </p:nvPr>
        </p:nvSpPr>
        <p:spPr/>
        <p:txBody>
          <a:bodyPr/>
          <a:lstStyle/>
          <a:p>
            <a:r>
              <a:rPr lang="zh-CN" altLang="en-US" dirty="0" smtClean="0"/>
              <a:t>配置</a:t>
            </a:r>
            <a:r>
              <a:rPr lang="en-US" altLang="zh-CN" dirty="0" smtClean="0"/>
              <a:t>identity</a:t>
            </a:r>
            <a:r>
              <a:rPr lang="zh-CN" altLang="en-US" dirty="0" smtClean="0"/>
              <a:t>服务的先决条件</a:t>
            </a:r>
            <a:endParaRPr lang="en-US" altLang="zh-CN" dirty="0" smtClean="0"/>
          </a:p>
          <a:p>
            <a:pPr lvl="1"/>
            <a:r>
              <a:rPr lang="en-US" altLang="zh-CN" dirty="0"/>
              <a:t>create the </a:t>
            </a:r>
            <a:r>
              <a:rPr lang="en-US" altLang="zh-CN" dirty="0" smtClean="0"/>
              <a:t>database</a:t>
            </a:r>
            <a:endParaRPr lang="en-US" altLang="zh-CN" dirty="0"/>
          </a:p>
          <a:p>
            <a:pPr lvl="1"/>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874077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992800"/>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Identity service</a:t>
            </a:r>
            <a:r>
              <a:rPr lang="zh-CN" altLang="en-US" dirty="0"/>
              <a:t>身份服务</a:t>
            </a:r>
          </a:p>
        </p:txBody>
      </p:sp>
      <p:sp>
        <p:nvSpPr>
          <p:cNvPr id="3" name="内容占位符 2"/>
          <p:cNvSpPr>
            <a:spLocks noGrp="1"/>
          </p:cNvSpPr>
          <p:nvPr>
            <p:ph idx="1"/>
          </p:nvPr>
        </p:nvSpPr>
        <p:spPr/>
        <p:txBody>
          <a:bodyPr/>
          <a:lstStyle/>
          <a:p>
            <a:r>
              <a:rPr lang="en-US" altLang="zh-CN" dirty="0"/>
              <a:t>Generate a random value to use as the administration token during initial configuration</a:t>
            </a:r>
            <a:r>
              <a:rPr lang="en-US" altLang="zh-CN" dirty="0" smtClean="0"/>
              <a:t>:</a:t>
            </a:r>
            <a:endParaRPr lang="en-US" altLang="zh-CN" dirty="0"/>
          </a:p>
          <a:p>
            <a:pPr lvl="1"/>
            <a:endParaRPr lang="zh-CN" altLang="en-US" dirty="0"/>
          </a:p>
        </p:txBody>
      </p:sp>
      <p:sp>
        <p:nvSpPr>
          <p:cNvPr id="4" name="矩形 3"/>
          <p:cNvSpPr/>
          <p:nvPr/>
        </p:nvSpPr>
        <p:spPr>
          <a:xfrm>
            <a:off x="755576" y="2924944"/>
            <a:ext cx="6768752"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err="1"/>
              <a:t>root@Controller</a:t>
            </a:r>
            <a:r>
              <a:rPr lang="en-US" altLang="zh-CN" dirty="0"/>
              <a:t>:~# </a:t>
            </a:r>
            <a:r>
              <a:rPr lang="en-US" altLang="zh-CN" dirty="0" err="1"/>
              <a:t>openssl</a:t>
            </a:r>
            <a:r>
              <a:rPr lang="en-US" altLang="zh-CN" dirty="0"/>
              <a:t> rand -hex 10</a:t>
            </a:r>
          </a:p>
          <a:p>
            <a:r>
              <a:rPr lang="en-US" altLang="zh-CN" dirty="0"/>
              <a:t>e</a:t>
            </a:r>
            <a:r>
              <a:rPr lang="en-US" altLang="zh-CN" dirty="0" smtClean="0"/>
              <a:t>0f6546d08df602f9a69</a:t>
            </a:r>
          </a:p>
          <a:p>
            <a:endParaRPr lang="en-US" altLang="zh-CN" dirty="0"/>
          </a:p>
        </p:txBody>
      </p:sp>
      <p:sp>
        <p:nvSpPr>
          <p:cNvPr id="5" name="圆角矩形标注 4"/>
          <p:cNvSpPr/>
          <p:nvPr/>
        </p:nvSpPr>
        <p:spPr>
          <a:xfrm>
            <a:off x="3923928" y="4221088"/>
            <a:ext cx="3456384" cy="1512168"/>
          </a:xfrm>
          <a:prstGeom prst="wedgeRoundRectCallout">
            <a:avLst>
              <a:gd name="adj1" fmla="val -64823"/>
              <a:gd name="adj2" fmla="val -950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further study</a:t>
            </a:r>
            <a:r>
              <a:rPr lang="zh-CN" altLang="en-US" dirty="0" smtClean="0"/>
              <a:t>， </a:t>
            </a:r>
            <a:r>
              <a:rPr lang="en-US" altLang="zh-CN" dirty="0" smtClean="0"/>
              <a:t>why to need this step</a:t>
            </a:r>
            <a:r>
              <a:rPr lang="zh-CN" altLang="en-US" dirty="0" smtClean="0"/>
              <a:t>？</a:t>
            </a:r>
            <a:endParaRPr lang="zh-CN" altLang="en-US" dirty="0"/>
          </a:p>
        </p:txBody>
      </p:sp>
    </p:spTree>
    <p:extLst>
      <p:ext uri="{BB962C8B-B14F-4D97-AF65-F5344CB8AC3E}">
        <p14:creationId xmlns:p14="http://schemas.microsoft.com/office/powerpoint/2010/main" val="1055606325"/>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Minimal Example</a:t>
            </a:r>
            <a:endParaRPr lang="zh-CN" altLang="en-US" dirty="0"/>
          </a:p>
        </p:txBody>
      </p:sp>
      <p:sp>
        <p:nvSpPr>
          <p:cNvPr id="3" name="内容占位符 2"/>
          <p:cNvSpPr>
            <a:spLocks noGrp="1"/>
          </p:cNvSpPr>
          <p:nvPr>
            <p:ph idx="1"/>
          </p:nvPr>
        </p:nvSpPr>
        <p:spPr/>
        <p:txBody>
          <a:bodyPr/>
          <a:lstStyle/>
          <a:p>
            <a:r>
              <a:rPr lang="en-US" altLang="zh-CN" dirty="0" smtClean="0"/>
              <a:t>Only Two Node</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27" y="1844824"/>
            <a:ext cx="8352928" cy="501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933748"/>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Identity service</a:t>
            </a:r>
            <a:r>
              <a:rPr lang="zh-CN" altLang="en-US" dirty="0"/>
              <a:t>身份服务</a:t>
            </a:r>
          </a:p>
        </p:txBody>
      </p:sp>
      <p:sp>
        <p:nvSpPr>
          <p:cNvPr id="3" name="内容占位符 2"/>
          <p:cNvSpPr>
            <a:spLocks noGrp="1"/>
          </p:cNvSpPr>
          <p:nvPr>
            <p:ph idx="1"/>
          </p:nvPr>
        </p:nvSpPr>
        <p:spPr/>
        <p:txBody>
          <a:bodyPr/>
          <a:lstStyle/>
          <a:p>
            <a:r>
              <a:rPr lang="zh-CN" altLang="en-US" dirty="0" smtClean="0"/>
              <a:t>安装配置组件</a:t>
            </a:r>
            <a:r>
              <a:rPr lang="en-US" altLang="zh-CN" dirty="0" smtClean="0"/>
              <a:t>:</a:t>
            </a:r>
          </a:p>
          <a:p>
            <a:pPr lvl="1"/>
            <a:r>
              <a:rPr lang="en-US" altLang="zh-CN" dirty="0"/>
              <a:t>install the </a:t>
            </a:r>
            <a:r>
              <a:rPr lang="en-US" altLang="zh-CN" dirty="0" smtClean="0"/>
              <a:t>packages</a:t>
            </a:r>
          </a:p>
          <a:p>
            <a:pPr lvl="1"/>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335" y="2414732"/>
            <a:ext cx="6522665" cy="44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3799" y="2433615"/>
            <a:ext cx="2016224"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smtClean="0"/>
              <a:t>Keystone</a:t>
            </a:r>
            <a:r>
              <a:rPr lang="zh-CN" altLang="en-US" dirty="0" smtClean="0"/>
              <a:t>和</a:t>
            </a:r>
            <a:r>
              <a:rPr lang="en-US" altLang="zh-CN" dirty="0" err="1" smtClean="0"/>
              <a:t>keystoneclient</a:t>
            </a:r>
            <a:r>
              <a:rPr lang="zh-CN" altLang="en-US" dirty="0" smtClean="0"/>
              <a:t>依赖非常多的其他软件包，手动安装是不太现实的工作，应该下载完整</a:t>
            </a:r>
            <a:r>
              <a:rPr lang="en-US" altLang="zh-CN" dirty="0" err="1" smtClean="0"/>
              <a:t>openstack</a:t>
            </a:r>
            <a:r>
              <a:rPr lang="zh-CN" altLang="en-US" dirty="0" smtClean="0"/>
              <a:t>软件包，使用</a:t>
            </a:r>
            <a:r>
              <a:rPr lang="en-US" altLang="zh-CN" dirty="0" smtClean="0"/>
              <a:t>apt-get</a:t>
            </a:r>
            <a:r>
              <a:rPr lang="zh-CN" altLang="en-US" dirty="0" smtClean="0"/>
              <a:t>或</a:t>
            </a:r>
            <a:r>
              <a:rPr lang="en-US" altLang="zh-CN" dirty="0" smtClean="0"/>
              <a:t>yum</a:t>
            </a:r>
            <a:r>
              <a:rPr lang="zh-CN" altLang="en-US" dirty="0" smtClean="0"/>
              <a:t>自动安装</a:t>
            </a:r>
            <a:endParaRPr lang="zh-CN" altLang="en-US" dirty="0"/>
          </a:p>
        </p:txBody>
      </p:sp>
    </p:spTree>
    <p:extLst>
      <p:ext uri="{BB962C8B-B14F-4D97-AF65-F5344CB8AC3E}">
        <p14:creationId xmlns:p14="http://schemas.microsoft.com/office/powerpoint/2010/main" val="1408002855"/>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Identity service</a:t>
            </a:r>
            <a:r>
              <a:rPr lang="zh-CN" altLang="en-US" dirty="0"/>
              <a:t>身份服务</a:t>
            </a:r>
          </a:p>
        </p:txBody>
      </p:sp>
      <p:sp>
        <p:nvSpPr>
          <p:cNvPr id="3" name="内容占位符 2"/>
          <p:cNvSpPr>
            <a:spLocks noGrp="1"/>
          </p:cNvSpPr>
          <p:nvPr>
            <p:ph idx="1"/>
          </p:nvPr>
        </p:nvSpPr>
        <p:spPr/>
        <p:txBody>
          <a:bodyPr/>
          <a:lstStyle/>
          <a:p>
            <a:r>
              <a:rPr lang="zh-CN" altLang="en-US" dirty="0" smtClean="0"/>
              <a:t>配置</a:t>
            </a:r>
            <a:r>
              <a:rPr lang="en-US" altLang="zh-CN" dirty="0" smtClean="0"/>
              <a:t> </a:t>
            </a:r>
            <a:r>
              <a:rPr lang="en-US" altLang="zh-CN" dirty="0"/>
              <a:t>/</a:t>
            </a:r>
            <a:r>
              <a:rPr lang="en-US" altLang="zh-CN" dirty="0" err="1"/>
              <a:t>etc</a:t>
            </a:r>
            <a:r>
              <a:rPr lang="en-US" altLang="zh-CN" dirty="0"/>
              <a:t>/keystone/</a:t>
            </a:r>
            <a:r>
              <a:rPr lang="en-US" altLang="zh-CN" dirty="0" err="1"/>
              <a:t>keystone.conf</a:t>
            </a:r>
            <a:r>
              <a:rPr lang="en-US" altLang="zh-CN" dirty="0"/>
              <a:t> </a:t>
            </a:r>
            <a:endParaRPr lang="en-US" altLang="zh-CN" dirty="0" smtClean="0"/>
          </a:p>
          <a:p>
            <a:pPr lvl="1"/>
            <a:endParaRPr lang="zh-CN" altLang="en-US" dirty="0"/>
          </a:p>
        </p:txBody>
      </p:sp>
      <p:sp>
        <p:nvSpPr>
          <p:cNvPr id="4" name="矩形 3"/>
          <p:cNvSpPr/>
          <p:nvPr/>
        </p:nvSpPr>
        <p:spPr>
          <a:xfrm>
            <a:off x="467544" y="1772816"/>
            <a:ext cx="8352928" cy="480131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smtClean="0"/>
              <a:t>...</a:t>
            </a:r>
          </a:p>
          <a:p>
            <a:r>
              <a:rPr lang="en-US" altLang="zh-CN" dirty="0"/>
              <a:t>verbose = </a:t>
            </a:r>
            <a:r>
              <a:rPr lang="en-US" altLang="zh-CN" dirty="0" smtClean="0"/>
              <a:t>True</a:t>
            </a:r>
            <a:endParaRPr lang="en-US" altLang="zh-CN" dirty="0"/>
          </a:p>
          <a:p>
            <a:r>
              <a:rPr lang="en-US" altLang="zh-CN" dirty="0" err="1"/>
              <a:t>admin_token</a:t>
            </a:r>
            <a:r>
              <a:rPr lang="en-US" altLang="zh-CN" dirty="0"/>
              <a:t> = </a:t>
            </a:r>
            <a:r>
              <a:rPr lang="en-US" altLang="zh-CN" dirty="0" smtClean="0"/>
              <a:t>e0f6546d08df602f9a69  </a:t>
            </a:r>
          </a:p>
          <a:p>
            <a:r>
              <a:rPr lang="en-US" altLang="zh-CN" dirty="0" smtClean="0"/>
              <a:t># </a:t>
            </a:r>
            <a:r>
              <a:rPr lang="zh-CN" altLang="en-US" dirty="0" smtClean="0"/>
              <a:t>使用命令 </a:t>
            </a:r>
            <a:r>
              <a:rPr lang="en-US" altLang="zh-CN" i="1" dirty="0" err="1" smtClean="0"/>
              <a:t>openssl</a:t>
            </a:r>
            <a:r>
              <a:rPr lang="en-US" altLang="zh-CN" i="1" dirty="0" smtClean="0"/>
              <a:t> </a:t>
            </a:r>
            <a:r>
              <a:rPr lang="en-US" altLang="zh-CN" i="1" dirty="0"/>
              <a:t>rand -hex </a:t>
            </a:r>
            <a:r>
              <a:rPr lang="en-US" altLang="zh-CN" i="1" dirty="0" smtClean="0"/>
              <a:t>10 </a:t>
            </a:r>
            <a:r>
              <a:rPr lang="zh-CN" altLang="en-US" dirty="0" smtClean="0"/>
              <a:t>产生的值</a:t>
            </a:r>
            <a:endParaRPr lang="en-US" altLang="zh-CN" dirty="0" smtClean="0"/>
          </a:p>
          <a:p>
            <a:r>
              <a:rPr lang="en-US" altLang="zh-CN" dirty="0" smtClean="0"/>
              <a:t>[</a:t>
            </a:r>
            <a:r>
              <a:rPr lang="en-US" altLang="zh-CN" dirty="0"/>
              <a:t>database]</a:t>
            </a:r>
            <a:br>
              <a:rPr lang="en-US" altLang="zh-CN" dirty="0"/>
            </a:br>
            <a:r>
              <a:rPr lang="en-US" altLang="zh-CN" dirty="0"/>
              <a:t>...</a:t>
            </a:r>
            <a:br>
              <a:rPr lang="en-US" altLang="zh-CN" dirty="0"/>
            </a:br>
            <a:r>
              <a:rPr lang="en-US" altLang="zh-CN" dirty="0"/>
              <a:t>connection = mysql://</a:t>
            </a:r>
            <a:r>
              <a:rPr lang="en-US" altLang="zh-CN" dirty="0" smtClean="0"/>
              <a:t>keystone:</a:t>
            </a:r>
            <a:r>
              <a:rPr lang="en-US" altLang="zh-CN" i="1" dirty="0" smtClean="0"/>
              <a:t>123456</a:t>
            </a:r>
            <a:r>
              <a:rPr lang="en-US" altLang="zh-CN" dirty="0" smtClean="0"/>
              <a:t>@</a:t>
            </a:r>
            <a:r>
              <a:rPr lang="en-US" altLang="zh-CN" i="1" dirty="0" smtClean="0"/>
              <a:t>controller</a:t>
            </a:r>
            <a:r>
              <a:rPr lang="en-US" altLang="zh-CN" dirty="0" smtClean="0"/>
              <a:t>/keystone</a:t>
            </a:r>
            <a:r>
              <a:rPr lang="en-US" altLang="zh-CN" dirty="0"/>
              <a:t/>
            </a:r>
            <a:br>
              <a:rPr lang="en-US" altLang="zh-CN" dirty="0"/>
            </a:br>
            <a:endParaRPr lang="en-US" altLang="zh-CN" dirty="0" smtClean="0"/>
          </a:p>
          <a:p>
            <a:r>
              <a:rPr lang="en-US" altLang="zh-CN" dirty="0" smtClean="0"/>
              <a:t>[</a:t>
            </a:r>
            <a:r>
              <a:rPr lang="en-US" altLang="zh-CN" dirty="0"/>
              <a:t>token]</a:t>
            </a:r>
            <a:br>
              <a:rPr lang="en-US" altLang="zh-CN" dirty="0"/>
            </a:br>
            <a:r>
              <a:rPr lang="en-US" altLang="zh-CN" dirty="0"/>
              <a:t>...</a:t>
            </a:r>
            <a:br>
              <a:rPr lang="en-US" altLang="zh-CN" dirty="0"/>
            </a:br>
            <a:r>
              <a:rPr lang="en-US" altLang="zh-CN" dirty="0"/>
              <a:t>provider = </a:t>
            </a:r>
            <a:r>
              <a:rPr lang="en-US" altLang="zh-CN" dirty="0" err="1"/>
              <a:t>keystone.token.providers.uuid.Provider</a:t>
            </a:r>
            <a:r>
              <a:rPr lang="en-US" altLang="zh-CN" dirty="0"/>
              <a:t/>
            </a:r>
            <a:br>
              <a:rPr lang="en-US" altLang="zh-CN" dirty="0"/>
            </a:br>
            <a:r>
              <a:rPr lang="en-US" altLang="zh-CN" dirty="0"/>
              <a:t>driver = </a:t>
            </a:r>
            <a:r>
              <a:rPr lang="en-US" altLang="zh-CN" dirty="0" err="1" smtClean="0"/>
              <a:t>keystone.token.persistence.backends.sql.Token</a:t>
            </a:r>
            <a:endParaRPr lang="en-US" altLang="zh-CN" dirty="0" smtClean="0"/>
          </a:p>
          <a:p>
            <a:r>
              <a:rPr lang="en-US" altLang="zh-CN" dirty="0"/>
              <a:t/>
            </a:r>
            <a:br>
              <a:rPr lang="en-US" altLang="zh-CN" dirty="0"/>
            </a:br>
            <a:r>
              <a:rPr lang="en-US" altLang="zh-CN" dirty="0"/>
              <a:t>[revoke]</a:t>
            </a:r>
            <a:br>
              <a:rPr lang="en-US" altLang="zh-CN" dirty="0"/>
            </a:br>
            <a:r>
              <a:rPr lang="en-US" altLang="zh-CN" dirty="0"/>
              <a:t>...</a:t>
            </a:r>
            <a:br>
              <a:rPr lang="en-US" altLang="zh-CN" dirty="0"/>
            </a:br>
            <a:r>
              <a:rPr lang="en-US" altLang="zh-CN" dirty="0"/>
              <a:t>driver = </a:t>
            </a:r>
            <a:r>
              <a:rPr lang="en-US" altLang="zh-CN" dirty="0" err="1" smtClean="0"/>
              <a:t>keystone.contrib.revoke.backends.sql.Revoke</a:t>
            </a:r>
            <a:endParaRPr lang="en-US" altLang="zh-CN" dirty="0"/>
          </a:p>
        </p:txBody>
      </p:sp>
    </p:spTree>
    <p:extLst>
      <p:ext uri="{BB962C8B-B14F-4D97-AF65-F5344CB8AC3E}">
        <p14:creationId xmlns:p14="http://schemas.microsoft.com/office/powerpoint/2010/main" val="3308867808"/>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Identity service</a:t>
            </a:r>
            <a:r>
              <a:rPr lang="zh-CN" altLang="en-US" dirty="0"/>
              <a:t>身份服务</a:t>
            </a:r>
          </a:p>
        </p:txBody>
      </p:sp>
      <p:sp>
        <p:nvSpPr>
          <p:cNvPr id="3" name="内容占位符 2"/>
          <p:cNvSpPr>
            <a:spLocks noGrp="1"/>
          </p:cNvSpPr>
          <p:nvPr>
            <p:ph idx="1"/>
          </p:nvPr>
        </p:nvSpPr>
        <p:spPr/>
        <p:txBody>
          <a:bodyPr/>
          <a:lstStyle/>
          <a:p>
            <a:r>
              <a:rPr lang="en-US" altLang="zh-CN" dirty="0"/>
              <a:t>Populate the Identity service </a:t>
            </a:r>
            <a:r>
              <a:rPr lang="en-US" altLang="zh-CN" dirty="0" smtClean="0"/>
              <a:t>database</a:t>
            </a:r>
          </a:p>
          <a:p>
            <a:endParaRPr lang="en-US" altLang="zh-CN" dirty="0"/>
          </a:p>
          <a:p>
            <a:endParaRPr lang="en-US" altLang="zh-CN" dirty="0" smtClean="0"/>
          </a:p>
          <a:p>
            <a:r>
              <a:rPr lang="en-US" altLang="zh-CN" dirty="0"/>
              <a:t> finalize </a:t>
            </a:r>
            <a:r>
              <a:rPr lang="en-US" altLang="zh-CN" dirty="0" smtClean="0"/>
              <a:t>installation</a:t>
            </a:r>
          </a:p>
          <a:p>
            <a:pPr lvl="1"/>
            <a:r>
              <a:rPr lang="en-US" altLang="zh-CN" dirty="0"/>
              <a:t>Restart the Identity service</a:t>
            </a:r>
          </a:p>
          <a:p>
            <a:pPr lvl="1"/>
            <a:endParaRPr lang="en-US" altLang="zh-CN" dirty="0" smtClean="0"/>
          </a:p>
          <a:p>
            <a:pPr lvl="1"/>
            <a:r>
              <a:rPr lang="en-US" altLang="zh-CN" dirty="0" smtClean="0"/>
              <a:t>Remove SQLite database</a:t>
            </a:r>
          </a:p>
          <a:p>
            <a:endParaRPr lang="en-US" altLang="zh-CN" dirty="0" smtClean="0"/>
          </a:p>
          <a:p>
            <a:endParaRPr lang="zh-CN" altLang="en-US" dirty="0"/>
          </a:p>
        </p:txBody>
      </p:sp>
      <p:sp>
        <p:nvSpPr>
          <p:cNvPr id="4" name="矩形 3"/>
          <p:cNvSpPr/>
          <p:nvPr/>
        </p:nvSpPr>
        <p:spPr>
          <a:xfrm>
            <a:off x="683568" y="2060848"/>
            <a:ext cx="770485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a:t>
            </a:r>
            <a:r>
              <a:rPr lang="en-US" altLang="zh-CN" dirty="0" err="1"/>
              <a:t>su</a:t>
            </a:r>
            <a:r>
              <a:rPr lang="en-US" altLang="zh-CN" dirty="0"/>
              <a:t> -s /bin/</a:t>
            </a:r>
            <a:r>
              <a:rPr lang="en-US" altLang="zh-CN" dirty="0" err="1"/>
              <a:t>sh</a:t>
            </a:r>
            <a:r>
              <a:rPr lang="en-US" altLang="zh-CN" dirty="0"/>
              <a:t> -c "keystone-manage </a:t>
            </a:r>
            <a:r>
              <a:rPr lang="en-US" altLang="zh-CN" dirty="0" err="1"/>
              <a:t>db_sync</a:t>
            </a:r>
            <a:r>
              <a:rPr lang="en-US" altLang="zh-CN" dirty="0"/>
              <a:t>" keystone</a:t>
            </a:r>
            <a:endParaRPr lang="zh-CN" altLang="en-US" dirty="0"/>
          </a:p>
        </p:txBody>
      </p:sp>
      <p:sp>
        <p:nvSpPr>
          <p:cNvPr id="5" name="矩形 4"/>
          <p:cNvSpPr/>
          <p:nvPr/>
        </p:nvSpPr>
        <p:spPr>
          <a:xfrm>
            <a:off x="1115616" y="4077072"/>
            <a:ext cx="72728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service keystone restart</a:t>
            </a:r>
            <a:endParaRPr lang="zh-CN" altLang="en-US" dirty="0"/>
          </a:p>
        </p:txBody>
      </p:sp>
      <p:sp>
        <p:nvSpPr>
          <p:cNvPr id="6" name="矩形 5"/>
          <p:cNvSpPr/>
          <p:nvPr/>
        </p:nvSpPr>
        <p:spPr>
          <a:xfrm>
            <a:off x="1119942" y="5206043"/>
            <a:ext cx="726848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a:t>
            </a:r>
            <a:r>
              <a:rPr lang="en-US" altLang="zh-CN" dirty="0" err="1"/>
              <a:t>rm</a:t>
            </a:r>
            <a:r>
              <a:rPr lang="en-US" altLang="zh-CN" dirty="0"/>
              <a:t> -f /</a:t>
            </a:r>
            <a:r>
              <a:rPr lang="en-US" altLang="zh-CN" dirty="0" err="1" smtClean="0"/>
              <a:t>var</a:t>
            </a:r>
            <a:r>
              <a:rPr lang="en-US" altLang="zh-CN" dirty="0" smtClean="0"/>
              <a:t>/lib/keystone/</a:t>
            </a:r>
            <a:r>
              <a:rPr lang="en-US" altLang="zh-CN" dirty="0" err="1" smtClean="0"/>
              <a:t>keystone.db</a:t>
            </a:r>
            <a:endParaRPr lang="en-US" altLang="zh-CN" dirty="0" smtClean="0"/>
          </a:p>
          <a:p>
            <a:r>
              <a:rPr lang="en-US" altLang="zh-CN" dirty="0" smtClean="0"/>
              <a:t>[ </a:t>
            </a:r>
            <a:r>
              <a:rPr lang="zh-CN" altLang="en-US" dirty="0" smtClean="0"/>
              <a:t>因</a:t>
            </a:r>
            <a:r>
              <a:rPr lang="en-US" altLang="zh-CN" dirty="0" smtClean="0"/>
              <a:t>default</a:t>
            </a:r>
            <a:r>
              <a:rPr lang="zh-CN" altLang="en-US" dirty="0" smtClean="0"/>
              <a:t>情况下使用</a:t>
            </a:r>
            <a:r>
              <a:rPr lang="en-US" altLang="zh-CN" dirty="0" smtClean="0"/>
              <a:t>SQLite</a:t>
            </a:r>
            <a:r>
              <a:rPr lang="zh-CN" altLang="en-US" dirty="0" smtClean="0"/>
              <a:t>，但是我们使用的是</a:t>
            </a:r>
            <a:r>
              <a:rPr lang="en-US" altLang="zh-CN" dirty="0" smtClean="0"/>
              <a:t>SQL Database</a:t>
            </a:r>
            <a:r>
              <a:rPr lang="zh-CN" altLang="en-US" dirty="0" smtClean="0"/>
              <a:t>，所以要删除</a:t>
            </a:r>
            <a:r>
              <a:rPr lang="en-US" altLang="zh-CN" dirty="0" smtClean="0"/>
              <a:t> </a:t>
            </a:r>
            <a:r>
              <a:rPr lang="en-US" altLang="zh-CN" dirty="0"/>
              <a:t>/</a:t>
            </a:r>
            <a:r>
              <a:rPr lang="en-US" altLang="zh-CN" dirty="0" err="1" smtClean="0"/>
              <a:t>var</a:t>
            </a:r>
            <a:r>
              <a:rPr lang="en-US" altLang="zh-CN" dirty="0" smtClean="0"/>
              <a:t>/lib/keystone/</a:t>
            </a:r>
            <a:r>
              <a:rPr lang="en-US" altLang="zh-CN" dirty="0" err="1" smtClean="0"/>
              <a:t>keystone.db</a:t>
            </a:r>
            <a:r>
              <a:rPr lang="en-US" altLang="zh-CN" dirty="0" smtClean="0"/>
              <a:t> ]</a:t>
            </a:r>
            <a:endParaRPr lang="zh-CN" altLang="en-US" dirty="0"/>
          </a:p>
        </p:txBody>
      </p:sp>
    </p:spTree>
    <p:extLst>
      <p:ext uri="{BB962C8B-B14F-4D97-AF65-F5344CB8AC3E}">
        <p14:creationId xmlns:p14="http://schemas.microsoft.com/office/powerpoint/2010/main" val="1762395684"/>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Identity service</a:t>
            </a:r>
            <a:r>
              <a:rPr lang="zh-CN" altLang="en-US" dirty="0"/>
              <a:t>身份服务</a:t>
            </a:r>
          </a:p>
        </p:txBody>
      </p:sp>
      <p:sp>
        <p:nvSpPr>
          <p:cNvPr id="3" name="内容占位符 2"/>
          <p:cNvSpPr>
            <a:spLocks noGrp="1"/>
          </p:cNvSpPr>
          <p:nvPr>
            <p:ph idx="1"/>
          </p:nvPr>
        </p:nvSpPr>
        <p:spPr/>
        <p:txBody>
          <a:bodyPr/>
          <a:lstStyle/>
          <a:p>
            <a:r>
              <a:rPr lang="en-US" altLang="zh-CN" dirty="0"/>
              <a:t>F</a:t>
            </a:r>
            <a:r>
              <a:rPr lang="en-US" altLang="zh-CN" dirty="0" smtClean="0"/>
              <a:t>inalize installation</a:t>
            </a:r>
          </a:p>
          <a:p>
            <a:pPr lvl="1"/>
            <a:r>
              <a:rPr lang="zh-CN" altLang="en-US" dirty="0" smtClean="0"/>
              <a:t>缺省情况下，</a:t>
            </a:r>
            <a:r>
              <a:rPr lang="en-US" altLang="zh-CN" dirty="0" smtClean="0"/>
              <a:t>identity service</a:t>
            </a:r>
            <a:r>
              <a:rPr lang="zh-CN" altLang="en-US" dirty="0" smtClean="0"/>
              <a:t>会一直存储过期的</a:t>
            </a:r>
            <a:r>
              <a:rPr lang="en-US" altLang="zh-CN" dirty="0" smtClean="0"/>
              <a:t>token</a:t>
            </a:r>
            <a:r>
              <a:rPr lang="zh-CN" altLang="en-US" dirty="0" smtClean="0"/>
              <a:t>，使数据库不但增大，可能影响到服务的效率，建议增加定时清除过去</a:t>
            </a:r>
            <a:r>
              <a:rPr lang="en-US" altLang="zh-CN" dirty="0" smtClean="0"/>
              <a:t>token</a:t>
            </a:r>
            <a:r>
              <a:rPr lang="zh-CN" altLang="en-US" dirty="0" smtClean="0"/>
              <a:t>的任务</a:t>
            </a:r>
            <a:endParaRPr lang="en-US" altLang="zh-CN" dirty="0" smtClean="0"/>
          </a:p>
          <a:p>
            <a:pPr lvl="1"/>
            <a:endParaRPr lang="zh-CN" altLang="en-US" dirty="0"/>
          </a:p>
        </p:txBody>
      </p:sp>
      <p:sp>
        <p:nvSpPr>
          <p:cNvPr id="4" name="矩形 3"/>
          <p:cNvSpPr/>
          <p:nvPr/>
        </p:nvSpPr>
        <p:spPr>
          <a:xfrm>
            <a:off x="1043608" y="3573016"/>
            <a:ext cx="7344816"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altLang="zh-CN" dirty="0" smtClean="0"/>
          </a:p>
          <a:p>
            <a:r>
              <a:rPr lang="en-US" altLang="zh-CN" dirty="0" smtClean="0"/>
              <a:t># </a:t>
            </a:r>
            <a:r>
              <a:rPr lang="en-US" altLang="zh-CN" dirty="0"/>
              <a:t>(</a:t>
            </a:r>
            <a:r>
              <a:rPr lang="en-US" altLang="zh-CN" dirty="0" err="1"/>
              <a:t>crontab</a:t>
            </a:r>
            <a:r>
              <a:rPr lang="en-US" altLang="zh-CN" dirty="0"/>
              <a:t> -l -u keystone 2&gt;&amp;1 | </a:t>
            </a:r>
            <a:r>
              <a:rPr lang="en-US" altLang="zh-CN" dirty="0" err="1"/>
              <a:t>grep</a:t>
            </a:r>
            <a:r>
              <a:rPr lang="en-US" altLang="zh-CN" dirty="0"/>
              <a:t> -q </a:t>
            </a:r>
            <a:r>
              <a:rPr lang="en-US" altLang="zh-CN" dirty="0" err="1"/>
              <a:t>token_flush</a:t>
            </a:r>
            <a:r>
              <a:rPr lang="en-US" altLang="zh-CN" dirty="0"/>
              <a:t>) || echo '@hourly /</a:t>
            </a:r>
            <a:r>
              <a:rPr lang="en-US" altLang="zh-CN" dirty="0" err="1"/>
              <a:t>usr</a:t>
            </a:r>
            <a:r>
              <a:rPr lang="en-US" altLang="zh-CN" dirty="0"/>
              <a:t>/bin/keystone-manage </a:t>
            </a:r>
            <a:r>
              <a:rPr lang="en-US" altLang="zh-CN" dirty="0" err="1"/>
              <a:t>token_flush</a:t>
            </a:r>
            <a:r>
              <a:rPr lang="en-US" altLang="zh-CN" dirty="0"/>
              <a:t> &gt;/</a:t>
            </a:r>
            <a:r>
              <a:rPr lang="en-US" altLang="zh-CN" dirty="0" err="1"/>
              <a:t>var</a:t>
            </a:r>
            <a:r>
              <a:rPr lang="en-US" altLang="zh-CN" dirty="0"/>
              <a:t>/log/keystone/keystone-tokenflush.log 2&gt;&amp;1' &gt;&gt; /</a:t>
            </a:r>
            <a:r>
              <a:rPr lang="en-US" altLang="zh-CN" dirty="0" err="1" smtClean="0"/>
              <a:t>var</a:t>
            </a:r>
            <a:r>
              <a:rPr lang="en-US" altLang="zh-CN" dirty="0" smtClean="0"/>
              <a:t>/spool/</a:t>
            </a:r>
            <a:r>
              <a:rPr lang="en-US" altLang="zh-CN" dirty="0" err="1" smtClean="0"/>
              <a:t>cron</a:t>
            </a:r>
            <a:r>
              <a:rPr lang="en-US" altLang="zh-CN" dirty="0" smtClean="0"/>
              <a:t>/</a:t>
            </a:r>
            <a:r>
              <a:rPr lang="en-US" altLang="zh-CN" dirty="0" err="1" smtClean="0"/>
              <a:t>crontabs</a:t>
            </a:r>
            <a:r>
              <a:rPr lang="en-US" altLang="zh-CN" dirty="0" smtClean="0"/>
              <a:t>/keystone</a:t>
            </a:r>
          </a:p>
          <a:p>
            <a:endParaRPr lang="zh-CN" altLang="en-US" dirty="0"/>
          </a:p>
        </p:txBody>
      </p:sp>
    </p:spTree>
    <p:extLst>
      <p:ext uri="{BB962C8B-B14F-4D97-AF65-F5344CB8AC3E}">
        <p14:creationId xmlns:p14="http://schemas.microsoft.com/office/powerpoint/2010/main" val="4253476780"/>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tenant, user, </a:t>
            </a:r>
            <a:r>
              <a:rPr lang="en-US" altLang="zh-CN" dirty="0"/>
              <a:t>and </a:t>
            </a:r>
            <a:r>
              <a:rPr lang="en-US" altLang="zh-CN" dirty="0" smtClean="0"/>
              <a:t>role</a:t>
            </a:r>
            <a:endParaRPr lang="zh-CN" altLang="en-US" dirty="0"/>
          </a:p>
        </p:txBody>
      </p:sp>
      <p:sp>
        <p:nvSpPr>
          <p:cNvPr id="3" name="内容占位符 2"/>
          <p:cNvSpPr>
            <a:spLocks noGrp="1"/>
          </p:cNvSpPr>
          <p:nvPr>
            <p:ph idx="1"/>
          </p:nvPr>
        </p:nvSpPr>
        <p:spPr/>
        <p:txBody>
          <a:bodyPr/>
          <a:lstStyle/>
          <a:p>
            <a:r>
              <a:rPr lang="en-US" altLang="zh-CN" dirty="0" smtClean="0"/>
              <a:t>Tenant</a:t>
            </a:r>
          </a:p>
          <a:p>
            <a:pPr lvl="1"/>
            <a:endParaRPr lang="en-US" altLang="zh-CN" dirty="0" smtClean="0"/>
          </a:p>
          <a:p>
            <a:pPr lvl="1"/>
            <a:endParaRPr lang="en-US" altLang="zh-CN" dirty="0" smtClean="0"/>
          </a:p>
          <a:p>
            <a:r>
              <a:rPr lang="en-US" altLang="zh-CN" dirty="0" smtClean="0"/>
              <a:t>User</a:t>
            </a:r>
          </a:p>
          <a:p>
            <a:endParaRPr lang="en-US" altLang="zh-CN" dirty="0"/>
          </a:p>
          <a:p>
            <a:endParaRPr lang="en-US" altLang="zh-CN" dirty="0" smtClean="0"/>
          </a:p>
        </p:txBody>
      </p:sp>
      <p:sp>
        <p:nvSpPr>
          <p:cNvPr id="4" name="矩形 3"/>
          <p:cNvSpPr/>
          <p:nvPr/>
        </p:nvSpPr>
        <p:spPr>
          <a:xfrm>
            <a:off x="683568" y="1772816"/>
            <a:ext cx="770485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t>A container used to group or isolate resources. Tenants also </a:t>
            </a:r>
            <a:r>
              <a:rPr lang="en-US" altLang="zh-CN" dirty="0" smtClean="0"/>
              <a:t>group or </a:t>
            </a:r>
            <a:r>
              <a:rPr lang="en-US" altLang="zh-CN" dirty="0"/>
              <a:t>isolate identity objects. Depending on the service operator, a tenant may map to a customer, account, organization, or project.</a:t>
            </a:r>
            <a:endParaRPr lang="zh-CN" altLang="en-US" dirty="0"/>
          </a:p>
        </p:txBody>
      </p:sp>
      <p:sp>
        <p:nvSpPr>
          <p:cNvPr id="6" name="矩形 5"/>
          <p:cNvSpPr/>
          <p:nvPr/>
        </p:nvSpPr>
        <p:spPr>
          <a:xfrm>
            <a:off x="717446" y="3354841"/>
            <a:ext cx="7670978"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t>Digital representation of a person, system, or service who </a:t>
            </a:r>
            <a:r>
              <a:rPr lang="en-US" altLang="zh-CN" dirty="0" smtClean="0"/>
              <a:t>uses OpenStack cloud </a:t>
            </a:r>
            <a:r>
              <a:rPr lang="en-US" altLang="zh-CN" dirty="0"/>
              <a:t>services. The Identity service validates that incoming requests are made by the user who claims to be making the call</a:t>
            </a:r>
            <a:r>
              <a:rPr lang="en-US" altLang="zh-CN" dirty="0" smtClean="0"/>
              <a:t>. Users </a:t>
            </a:r>
            <a:r>
              <a:rPr lang="en-US" altLang="zh-CN" dirty="0"/>
              <a:t>have a login and may be assigned tokens to access resources</a:t>
            </a:r>
            <a:r>
              <a:rPr lang="en-US" altLang="zh-CN" dirty="0" smtClean="0"/>
              <a:t>. Users </a:t>
            </a:r>
            <a:r>
              <a:rPr lang="en-US" altLang="zh-CN" dirty="0"/>
              <a:t>can be directly assigned to a particular tenant and behave as </a:t>
            </a:r>
            <a:r>
              <a:rPr lang="en-US" altLang="zh-CN" dirty="0" smtClean="0"/>
              <a:t>if they </a:t>
            </a:r>
            <a:r>
              <a:rPr lang="en-US" altLang="zh-CN" dirty="0"/>
              <a:t>are </a:t>
            </a:r>
            <a:r>
              <a:rPr lang="en-US" altLang="zh-CN" dirty="0" smtClean="0"/>
              <a:t>contained </a:t>
            </a:r>
            <a:r>
              <a:rPr lang="en-US" altLang="zh-CN" dirty="0"/>
              <a:t>in that tenant.</a:t>
            </a:r>
            <a:endParaRPr lang="zh-CN" altLang="en-US" dirty="0"/>
          </a:p>
        </p:txBody>
      </p:sp>
    </p:spTree>
    <p:extLst>
      <p:ext uri="{BB962C8B-B14F-4D97-AF65-F5344CB8AC3E}">
        <p14:creationId xmlns:p14="http://schemas.microsoft.com/office/powerpoint/2010/main" val="553783242"/>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tenant, user, and role</a:t>
            </a:r>
            <a:endParaRPr lang="zh-CN" altLang="en-US" dirty="0"/>
          </a:p>
        </p:txBody>
      </p:sp>
      <p:sp>
        <p:nvSpPr>
          <p:cNvPr id="3" name="内容占位符 2"/>
          <p:cNvSpPr>
            <a:spLocks noGrp="1"/>
          </p:cNvSpPr>
          <p:nvPr>
            <p:ph idx="1"/>
          </p:nvPr>
        </p:nvSpPr>
        <p:spPr/>
        <p:txBody>
          <a:bodyPr/>
          <a:lstStyle/>
          <a:p>
            <a:r>
              <a:rPr lang="en-US" altLang="zh-CN" dirty="0"/>
              <a:t>Role</a:t>
            </a:r>
            <a:endParaRPr lang="zh-CN" altLang="en-US" dirty="0"/>
          </a:p>
          <a:p>
            <a:endParaRPr lang="en-US" altLang="zh-CN" dirty="0" smtClean="0"/>
          </a:p>
          <a:p>
            <a:endParaRPr lang="en-US" altLang="zh-CN" dirty="0"/>
          </a:p>
          <a:p>
            <a:endParaRPr lang="en-US" altLang="zh-CN" dirty="0" smtClean="0"/>
          </a:p>
          <a:p>
            <a:r>
              <a:rPr lang="en-US" altLang="zh-CN" dirty="0" smtClean="0"/>
              <a:t>Endpoint</a:t>
            </a:r>
            <a:endParaRPr lang="zh-CN" altLang="en-US" dirty="0"/>
          </a:p>
        </p:txBody>
      </p:sp>
      <p:sp>
        <p:nvSpPr>
          <p:cNvPr id="4" name="矩形 3"/>
          <p:cNvSpPr/>
          <p:nvPr/>
        </p:nvSpPr>
        <p:spPr>
          <a:xfrm>
            <a:off x="548793" y="1772816"/>
            <a:ext cx="7776864"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t>A personality with a defined set of user rights and privileges to perform a specific set of operations</a:t>
            </a:r>
            <a:r>
              <a:rPr lang="en-US" altLang="zh-CN" dirty="0" smtClean="0"/>
              <a:t>. In </a:t>
            </a:r>
            <a:r>
              <a:rPr lang="en-US" altLang="zh-CN" dirty="0"/>
              <a:t>the Identity service, a token that is issued to a user includes </a:t>
            </a:r>
            <a:r>
              <a:rPr lang="en-US" altLang="zh-CN" dirty="0" smtClean="0"/>
              <a:t>the list </a:t>
            </a:r>
            <a:r>
              <a:rPr lang="en-US" altLang="zh-CN" dirty="0"/>
              <a:t>of roles. Services that are being called by that user </a:t>
            </a:r>
            <a:r>
              <a:rPr lang="en-US" altLang="zh-CN" dirty="0" smtClean="0"/>
              <a:t>determine how </a:t>
            </a:r>
            <a:r>
              <a:rPr lang="en-US" altLang="zh-CN" dirty="0"/>
              <a:t>they interpret the set of roles a user has and to which operations or resources each role grants access.</a:t>
            </a:r>
            <a:endParaRPr lang="zh-CN" altLang="en-US" dirty="0"/>
          </a:p>
        </p:txBody>
      </p:sp>
      <p:sp>
        <p:nvSpPr>
          <p:cNvPr id="5" name="矩形 4"/>
          <p:cNvSpPr/>
          <p:nvPr/>
        </p:nvSpPr>
        <p:spPr>
          <a:xfrm>
            <a:off x="563826" y="4149080"/>
            <a:ext cx="7776864"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smtClean="0"/>
              <a:t>A </a:t>
            </a:r>
            <a:r>
              <a:rPr lang="en-US" altLang="zh-CN" dirty="0"/>
              <a:t>network-accessible address where you access a service, usually a URL address. If you are using an extension for templates, an endpoint template can be created, which represents the templates of </a:t>
            </a:r>
            <a:r>
              <a:rPr lang="en-US" altLang="zh-CN" dirty="0" smtClean="0"/>
              <a:t>all the </a:t>
            </a:r>
            <a:r>
              <a:rPr lang="en-US" altLang="zh-CN" dirty="0"/>
              <a:t>consumable services that are available across the regions.</a:t>
            </a:r>
            <a:br>
              <a:rPr lang="en-US" altLang="zh-CN" dirty="0"/>
            </a:br>
            <a:endParaRPr lang="zh-CN" altLang="en-US" dirty="0"/>
          </a:p>
        </p:txBody>
      </p:sp>
    </p:spTree>
    <p:extLst>
      <p:ext uri="{BB962C8B-B14F-4D97-AF65-F5344CB8AC3E}">
        <p14:creationId xmlns:p14="http://schemas.microsoft.com/office/powerpoint/2010/main" val="783601580"/>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tenant, user, and role</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tenants, users, </a:t>
            </a:r>
            <a:r>
              <a:rPr lang="en-US" altLang="zh-CN" dirty="0"/>
              <a:t>and </a:t>
            </a:r>
            <a:r>
              <a:rPr lang="en-US" altLang="zh-CN" dirty="0" smtClean="0"/>
              <a:t>roles</a:t>
            </a:r>
          </a:p>
          <a:p>
            <a:pPr lvl="1"/>
            <a:r>
              <a:rPr lang="zh-CN" altLang="en-US" dirty="0" smtClean="0"/>
              <a:t>先决条件设定</a:t>
            </a:r>
            <a:endParaRPr lang="en-US" altLang="zh-CN" dirty="0" smtClean="0"/>
          </a:p>
          <a:p>
            <a:pPr lvl="2"/>
            <a:r>
              <a:rPr lang="en-US" altLang="zh-CN" dirty="0"/>
              <a:t>Configure the administration </a:t>
            </a:r>
            <a:r>
              <a:rPr lang="en-US" altLang="zh-CN" dirty="0" smtClean="0"/>
              <a:t>token</a:t>
            </a:r>
          </a:p>
          <a:p>
            <a:pPr lvl="2"/>
            <a:endParaRPr lang="en-US" altLang="zh-CN" dirty="0"/>
          </a:p>
          <a:p>
            <a:pPr lvl="2"/>
            <a:endParaRPr lang="en-US" altLang="zh-CN" dirty="0" smtClean="0"/>
          </a:p>
          <a:p>
            <a:pPr lvl="2"/>
            <a:r>
              <a:rPr lang="en-US" altLang="zh-CN" dirty="0"/>
              <a:t>Configure the endpoint</a:t>
            </a:r>
            <a:endParaRPr lang="zh-CN" altLang="en-US" dirty="0"/>
          </a:p>
        </p:txBody>
      </p:sp>
      <p:sp>
        <p:nvSpPr>
          <p:cNvPr id="4" name="矩形 3"/>
          <p:cNvSpPr/>
          <p:nvPr/>
        </p:nvSpPr>
        <p:spPr>
          <a:xfrm>
            <a:off x="1475656" y="2780928"/>
            <a:ext cx="676875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 export </a:t>
            </a:r>
            <a:r>
              <a:rPr lang="en-US" altLang="zh-CN" dirty="0"/>
              <a:t>OS_SERVICE_TOKEN=e0f6546d08df602f9a69</a:t>
            </a:r>
            <a:endParaRPr lang="zh-CN" altLang="en-US" dirty="0"/>
          </a:p>
        </p:txBody>
      </p:sp>
      <p:sp>
        <p:nvSpPr>
          <p:cNvPr id="5" name="矩形 4"/>
          <p:cNvSpPr/>
          <p:nvPr/>
        </p:nvSpPr>
        <p:spPr>
          <a:xfrm>
            <a:off x="1475656" y="4077072"/>
            <a:ext cx="676875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 export </a:t>
            </a:r>
            <a:r>
              <a:rPr lang="en-US" altLang="zh-CN" dirty="0"/>
              <a:t>OS_SERVICE_ENDPOINT=http://controller:35357/v2.0</a:t>
            </a:r>
            <a:endParaRPr lang="zh-CN" altLang="en-US" dirty="0"/>
          </a:p>
        </p:txBody>
      </p:sp>
    </p:spTree>
    <p:extLst>
      <p:ext uri="{BB962C8B-B14F-4D97-AF65-F5344CB8AC3E}">
        <p14:creationId xmlns:p14="http://schemas.microsoft.com/office/powerpoint/2010/main" val="1486838277"/>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tenant, user, and role</a:t>
            </a:r>
            <a:endParaRPr lang="zh-CN" altLang="en-US" dirty="0"/>
          </a:p>
        </p:txBody>
      </p:sp>
      <p:sp>
        <p:nvSpPr>
          <p:cNvPr id="3" name="内容占位符 2"/>
          <p:cNvSpPr>
            <a:spLocks noGrp="1"/>
          </p:cNvSpPr>
          <p:nvPr>
            <p:ph idx="1"/>
          </p:nvPr>
        </p:nvSpPr>
        <p:spPr/>
        <p:txBody>
          <a:bodyPr/>
          <a:lstStyle/>
          <a:p>
            <a:r>
              <a:rPr lang="zh-CN" altLang="en-US" dirty="0" smtClean="0"/>
              <a:t>创建用于操作管理的 管理者</a:t>
            </a:r>
            <a:r>
              <a:rPr lang="en-US" altLang="zh-CN" dirty="0" smtClean="0"/>
              <a:t>tenant</a:t>
            </a:r>
            <a:r>
              <a:rPr lang="zh-CN" altLang="en-US" dirty="0" smtClean="0"/>
              <a:t>，</a:t>
            </a:r>
            <a:r>
              <a:rPr lang="en-US" altLang="zh-CN" dirty="0" smtClean="0"/>
              <a:t>user</a:t>
            </a:r>
            <a:r>
              <a:rPr lang="zh-CN" altLang="en-US" dirty="0" smtClean="0"/>
              <a:t>，</a:t>
            </a:r>
            <a:r>
              <a:rPr lang="en-US" altLang="zh-CN" dirty="0" smtClean="0"/>
              <a:t>role</a:t>
            </a:r>
          </a:p>
          <a:p>
            <a:pPr lvl="1"/>
            <a:r>
              <a:rPr lang="en-US" altLang="zh-CN" dirty="0"/>
              <a:t>Create the admin </a:t>
            </a:r>
            <a:r>
              <a:rPr lang="en-US" altLang="zh-CN" dirty="0" smtClean="0">
                <a:solidFill>
                  <a:srgbClr val="C00000"/>
                </a:solidFill>
              </a:rPr>
              <a:t>tenant</a:t>
            </a:r>
          </a:p>
          <a:p>
            <a:pPr lvl="1"/>
            <a:endParaRPr lang="en-US" altLang="zh-CN" dirty="0"/>
          </a:p>
          <a:p>
            <a:pPr lvl="1"/>
            <a:endParaRPr lang="en-US" altLang="zh-CN" dirty="0" smtClean="0"/>
          </a:p>
          <a:p>
            <a:pPr lvl="1"/>
            <a:endParaRPr lang="en-US" altLang="zh-CN" dirty="0"/>
          </a:p>
          <a:p>
            <a:pPr marL="457200" lvl="1" indent="0">
              <a:buNone/>
            </a:pPr>
            <a:r>
              <a:rPr lang="en-US" altLang="zh-CN" dirty="0"/>
              <a:t/>
            </a:r>
            <a:br>
              <a:rPr lang="en-US" altLang="zh-CN" dirty="0"/>
            </a:br>
            <a:r>
              <a:rPr lang="en-US" altLang="zh-CN" dirty="0"/>
              <a:t/>
            </a:r>
            <a:br>
              <a:rPr lang="en-US" altLang="zh-CN" dirty="0"/>
            </a:b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7940675"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478319"/>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tenant, user, and role</a:t>
            </a:r>
            <a:endParaRPr lang="zh-CN" altLang="en-US" dirty="0"/>
          </a:p>
        </p:txBody>
      </p:sp>
      <p:sp>
        <p:nvSpPr>
          <p:cNvPr id="3" name="内容占位符 2"/>
          <p:cNvSpPr>
            <a:spLocks noGrp="1"/>
          </p:cNvSpPr>
          <p:nvPr>
            <p:ph idx="1"/>
          </p:nvPr>
        </p:nvSpPr>
        <p:spPr/>
        <p:txBody>
          <a:bodyPr/>
          <a:lstStyle/>
          <a:p>
            <a:r>
              <a:rPr lang="zh-CN" altLang="en-US" dirty="0" smtClean="0"/>
              <a:t>创建用于操作管理的 管理者</a:t>
            </a:r>
            <a:r>
              <a:rPr lang="en-US" altLang="zh-CN" dirty="0" smtClean="0"/>
              <a:t>tenant</a:t>
            </a:r>
            <a:r>
              <a:rPr lang="zh-CN" altLang="en-US" dirty="0" smtClean="0"/>
              <a:t>，</a:t>
            </a:r>
            <a:r>
              <a:rPr lang="en-US" altLang="zh-CN" dirty="0" smtClean="0"/>
              <a:t>user</a:t>
            </a:r>
            <a:r>
              <a:rPr lang="zh-CN" altLang="en-US" dirty="0" smtClean="0"/>
              <a:t>，</a:t>
            </a:r>
            <a:r>
              <a:rPr lang="en-US" altLang="zh-CN" dirty="0" smtClean="0"/>
              <a:t>role</a:t>
            </a:r>
          </a:p>
          <a:p>
            <a:pPr lvl="1"/>
            <a:r>
              <a:rPr lang="en-US" altLang="zh-CN" dirty="0"/>
              <a:t>Create the admin </a:t>
            </a:r>
            <a:r>
              <a:rPr lang="en-US" altLang="zh-CN" dirty="0" smtClean="0">
                <a:solidFill>
                  <a:srgbClr val="C00000"/>
                </a:solidFill>
              </a:rPr>
              <a:t>user</a:t>
            </a:r>
            <a:endParaRPr lang="en-US" altLang="zh-CN" dirty="0">
              <a:solidFill>
                <a:srgbClr val="C00000"/>
              </a:solidFill>
            </a:endParaRPr>
          </a:p>
          <a:p>
            <a:pPr lvl="1"/>
            <a:endParaRPr lang="en-US" altLang="zh-CN" dirty="0" smtClean="0"/>
          </a:p>
          <a:p>
            <a:pPr lvl="1"/>
            <a:endParaRPr lang="en-US" altLang="zh-CN" dirty="0"/>
          </a:p>
          <a:p>
            <a:pPr marL="457200" lvl="1" indent="0">
              <a:buNone/>
            </a:pPr>
            <a:r>
              <a:rPr lang="en-US" altLang="zh-CN" dirty="0"/>
              <a:t/>
            </a:r>
            <a:br>
              <a:rPr lang="en-US" altLang="zh-CN" dirty="0"/>
            </a:br>
            <a:r>
              <a:rPr lang="en-US" altLang="zh-CN" dirty="0"/>
              <a:t/>
            </a:r>
            <a:br>
              <a:rPr lang="en-US" altLang="zh-CN" dirty="0"/>
            </a:br>
            <a:endParaRPr lang="zh-CN"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2924944"/>
            <a:ext cx="800335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860486"/>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tenant, user, and role</a:t>
            </a:r>
            <a:endParaRPr lang="zh-CN" altLang="en-US" dirty="0"/>
          </a:p>
        </p:txBody>
      </p:sp>
      <p:sp>
        <p:nvSpPr>
          <p:cNvPr id="3" name="内容占位符 2"/>
          <p:cNvSpPr>
            <a:spLocks noGrp="1"/>
          </p:cNvSpPr>
          <p:nvPr>
            <p:ph idx="1"/>
          </p:nvPr>
        </p:nvSpPr>
        <p:spPr/>
        <p:txBody>
          <a:bodyPr/>
          <a:lstStyle/>
          <a:p>
            <a:r>
              <a:rPr lang="zh-CN" altLang="en-US" dirty="0" smtClean="0"/>
              <a:t>创建用于操作管理的 管理者</a:t>
            </a:r>
            <a:r>
              <a:rPr lang="en-US" altLang="zh-CN" dirty="0" smtClean="0"/>
              <a:t>tenant</a:t>
            </a:r>
            <a:r>
              <a:rPr lang="zh-CN" altLang="en-US" dirty="0" smtClean="0"/>
              <a:t>，</a:t>
            </a:r>
            <a:r>
              <a:rPr lang="en-US" altLang="zh-CN" dirty="0" smtClean="0"/>
              <a:t>user</a:t>
            </a:r>
            <a:r>
              <a:rPr lang="zh-CN" altLang="en-US" dirty="0" smtClean="0"/>
              <a:t>，</a:t>
            </a:r>
            <a:r>
              <a:rPr lang="en-US" altLang="zh-CN" dirty="0" smtClean="0"/>
              <a:t>role</a:t>
            </a:r>
          </a:p>
          <a:p>
            <a:pPr lvl="1"/>
            <a:r>
              <a:rPr lang="en-US" altLang="zh-CN" dirty="0"/>
              <a:t>Create the admin </a:t>
            </a:r>
            <a:r>
              <a:rPr lang="en-US" altLang="zh-CN" dirty="0" smtClean="0">
                <a:solidFill>
                  <a:srgbClr val="C00000"/>
                </a:solidFill>
              </a:rPr>
              <a:t>role</a:t>
            </a:r>
          </a:p>
          <a:p>
            <a:pPr lvl="1"/>
            <a:endParaRPr lang="en-US" altLang="zh-CN" dirty="0">
              <a:solidFill>
                <a:srgbClr val="C00000"/>
              </a:solidFill>
            </a:endParaRPr>
          </a:p>
          <a:p>
            <a:pPr lvl="1"/>
            <a:endParaRPr lang="en-US" altLang="zh-CN" dirty="0" smtClean="0">
              <a:solidFill>
                <a:srgbClr val="C00000"/>
              </a:solidFill>
            </a:endParaRPr>
          </a:p>
          <a:p>
            <a:pPr lvl="1"/>
            <a:endParaRPr lang="en-US" altLang="zh-CN" dirty="0">
              <a:solidFill>
                <a:srgbClr val="C00000"/>
              </a:solidFill>
            </a:endParaRPr>
          </a:p>
          <a:p>
            <a:pPr lvl="1"/>
            <a:endParaRPr lang="en-US" altLang="zh-CN" dirty="0" smtClean="0">
              <a:solidFill>
                <a:srgbClr val="C00000"/>
              </a:solidFill>
            </a:endParaRPr>
          </a:p>
          <a:p>
            <a:pPr lvl="1"/>
            <a:r>
              <a:rPr lang="en-US" altLang="zh-CN" dirty="0" smtClean="0"/>
              <a:t>Add </a:t>
            </a:r>
            <a:r>
              <a:rPr lang="en-US" altLang="zh-CN" dirty="0"/>
              <a:t>the admin role to the admin tenant and user</a:t>
            </a:r>
            <a:endParaRPr lang="en-US" altLang="zh-CN" dirty="0" smtClean="0"/>
          </a:p>
          <a:p>
            <a:pPr lvl="1"/>
            <a:endParaRPr lang="en-US" altLang="zh-CN" dirty="0"/>
          </a:p>
          <a:p>
            <a:pPr marL="457200" lvl="1" indent="0">
              <a:buNone/>
            </a:pPr>
            <a:r>
              <a:rPr lang="en-US" altLang="zh-CN" dirty="0"/>
              <a:t/>
            </a:r>
            <a:br>
              <a:rPr lang="en-US" altLang="zh-CN" dirty="0"/>
            </a:br>
            <a:r>
              <a:rPr lang="en-US" altLang="zh-CN" dirty="0"/>
              <a:t/>
            </a:r>
            <a:br>
              <a:rPr lang="en-US" altLang="zh-CN" dirty="0"/>
            </a:br>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52936"/>
            <a:ext cx="7856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76" y="5733256"/>
            <a:ext cx="785626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166429"/>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Minimal Example</a:t>
            </a:r>
            <a:endParaRPr lang="zh-CN" altLang="en-US" dirty="0"/>
          </a:p>
        </p:txBody>
      </p:sp>
      <p:sp>
        <p:nvSpPr>
          <p:cNvPr id="3" name="内容占位符 2"/>
          <p:cNvSpPr>
            <a:spLocks noGrp="1"/>
          </p:cNvSpPr>
          <p:nvPr>
            <p:ph idx="1"/>
          </p:nvPr>
        </p:nvSpPr>
        <p:spPr/>
        <p:txBody>
          <a:bodyPr/>
          <a:lstStyle/>
          <a:p>
            <a:r>
              <a:rPr lang="zh-CN" altLang="en-US" dirty="0" smtClean="0"/>
              <a:t>安装组件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88840"/>
            <a:ext cx="734481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691563"/>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tenant, user, and role</a:t>
            </a:r>
            <a:endParaRPr lang="zh-CN" altLang="en-US" dirty="0"/>
          </a:p>
        </p:txBody>
      </p:sp>
      <p:sp>
        <p:nvSpPr>
          <p:cNvPr id="3" name="内容占位符 2"/>
          <p:cNvSpPr>
            <a:spLocks noGrp="1"/>
          </p:cNvSpPr>
          <p:nvPr>
            <p:ph idx="1"/>
          </p:nvPr>
        </p:nvSpPr>
        <p:spPr/>
        <p:txBody>
          <a:bodyPr/>
          <a:lstStyle/>
          <a:p>
            <a:r>
              <a:rPr lang="en-US" altLang="zh-CN" dirty="0"/>
              <a:t>Create a demo tenant and user for typical operations in your environment</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4" y="2420888"/>
            <a:ext cx="8556083"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293938"/>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tenant, user, and role</a:t>
            </a:r>
            <a:endParaRPr lang="zh-CN" altLang="en-US" dirty="0"/>
          </a:p>
        </p:txBody>
      </p:sp>
      <p:sp>
        <p:nvSpPr>
          <p:cNvPr id="3" name="内容占位符 2"/>
          <p:cNvSpPr>
            <a:spLocks noGrp="1"/>
          </p:cNvSpPr>
          <p:nvPr>
            <p:ph idx="1"/>
          </p:nvPr>
        </p:nvSpPr>
        <p:spPr/>
        <p:txBody>
          <a:bodyPr/>
          <a:lstStyle/>
          <a:p>
            <a:r>
              <a:rPr lang="en-US" altLang="zh-CN" dirty="0"/>
              <a:t>Create the </a:t>
            </a:r>
            <a:r>
              <a:rPr lang="en-US" altLang="zh-CN" dirty="0">
                <a:solidFill>
                  <a:srgbClr val="C00000"/>
                </a:solidFill>
              </a:rPr>
              <a:t>service</a:t>
            </a:r>
            <a:r>
              <a:rPr lang="en-US" altLang="zh-CN" dirty="0"/>
              <a:t> tenant</a:t>
            </a:r>
            <a:br>
              <a:rPr lang="en-US" altLang="zh-CN" dirty="0"/>
            </a:br>
            <a:r>
              <a:rPr lang="en-US" altLang="zh-CN" dirty="0"/>
              <a:t/>
            </a:r>
            <a:br>
              <a:rPr lang="en-US" altLang="zh-CN" dirty="0"/>
            </a:b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360" y="2060848"/>
            <a:ext cx="8039100"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43360" y="4149080"/>
            <a:ext cx="80391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OpenStack services also require a tenant, user, and role to interact with other services.</a:t>
            </a:r>
          </a:p>
          <a:p>
            <a:r>
              <a:rPr lang="en-US" altLang="zh-CN" dirty="0"/>
              <a:t>Each service typically requires creating one or more unique users with the admin </a:t>
            </a:r>
            <a:r>
              <a:rPr lang="en-US" altLang="zh-CN" dirty="0" smtClean="0"/>
              <a:t>role under </a:t>
            </a:r>
            <a:r>
              <a:rPr lang="en-US" altLang="zh-CN" dirty="0"/>
              <a:t>the service tenant</a:t>
            </a:r>
            <a:endParaRPr lang="zh-CN" altLang="en-US" dirty="0"/>
          </a:p>
        </p:txBody>
      </p:sp>
    </p:spTree>
    <p:extLst>
      <p:ext uri="{BB962C8B-B14F-4D97-AF65-F5344CB8AC3E}">
        <p14:creationId xmlns:p14="http://schemas.microsoft.com/office/powerpoint/2010/main" val="2040971090"/>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entity and API </a:t>
            </a:r>
            <a:r>
              <a:rPr lang="en-US" altLang="zh-CN" dirty="0" smtClean="0"/>
              <a:t>endpoint</a:t>
            </a:r>
            <a:endParaRPr lang="zh-CN" altLang="en-US" dirty="0"/>
          </a:p>
        </p:txBody>
      </p:sp>
      <p:sp>
        <p:nvSpPr>
          <p:cNvPr id="3" name="内容占位符 2"/>
          <p:cNvSpPr>
            <a:spLocks noGrp="1"/>
          </p:cNvSpPr>
          <p:nvPr>
            <p:ph idx="1"/>
          </p:nvPr>
        </p:nvSpPr>
        <p:spPr/>
        <p:txBody>
          <a:bodyPr/>
          <a:lstStyle/>
          <a:p>
            <a:r>
              <a:rPr lang="zh-CN" altLang="en-US" dirty="0" smtClean="0"/>
              <a:t>先决条件</a:t>
            </a:r>
            <a:endParaRPr lang="en-US" altLang="zh-CN" dirty="0" smtClean="0"/>
          </a:p>
          <a:p>
            <a:pPr lvl="1"/>
            <a:r>
              <a:rPr lang="en-US" altLang="zh-CN" dirty="0" smtClean="0"/>
              <a:t>Set OS_SERVICE_TOKEN</a:t>
            </a:r>
            <a:r>
              <a:rPr lang="zh-CN" altLang="en-US" dirty="0" smtClean="0"/>
              <a:t>，</a:t>
            </a:r>
            <a:r>
              <a:rPr lang="en-US" altLang="zh-CN" dirty="0" smtClean="0"/>
              <a:t>OS_SERVICE_ENDPOINT   </a:t>
            </a:r>
            <a:r>
              <a:rPr lang="zh-CN" altLang="en-US" dirty="0" smtClean="0"/>
              <a:t>（与先前的设置一样）</a:t>
            </a:r>
            <a:endParaRPr lang="en-US" altLang="zh-CN" dirty="0" smtClean="0"/>
          </a:p>
          <a:p>
            <a:r>
              <a:rPr lang="zh-CN" altLang="en-US" dirty="0" smtClean="0"/>
              <a:t>创建</a:t>
            </a:r>
            <a:r>
              <a:rPr lang="en-US" altLang="zh-CN" dirty="0" smtClean="0"/>
              <a:t> service entity</a:t>
            </a:r>
            <a:endParaRPr lang="en-US" altLang="zh-CN" dirty="0"/>
          </a:p>
          <a:p>
            <a:pPr lvl="1"/>
            <a:endParaRPr lang="zh-CN" altLang="en-US" dirty="0"/>
          </a:p>
        </p:txBody>
      </p:sp>
      <p:sp>
        <p:nvSpPr>
          <p:cNvPr id="4" name="矩形 3"/>
          <p:cNvSpPr/>
          <p:nvPr/>
        </p:nvSpPr>
        <p:spPr>
          <a:xfrm>
            <a:off x="442903" y="5722647"/>
            <a:ext cx="867645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The Identity service manages a catalog of services in your OpenStack environment. Services use this catalog to locate other services in your environment.</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03" y="3789040"/>
            <a:ext cx="82931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215029"/>
      </p:ext>
    </p:extLst>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entity and API endpoint</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Identity </a:t>
            </a:r>
            <a:r>
              <a:rPr lang="en-US" altLang="zh-CN" dirty="0"/>
              <a:t>service API endpoints</a:t>
            </a:r>
            <a:endParaRPr lang="zh-CN" alt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11350"/>
            <a:ext cx="7993396" cy="33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398446"/>
      </p:ext>
    </p:extLst>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entity and API endpoint</a:t>
            </a:r>
            <a:endParaRPr lang="zh-CN" altLang="en-US" dirty="0"/>
          </a:p>
        </p:txBody>
      </p:sp>
      <p:sp>
        <p:nvSpPr>
          <p:cNvPr id="3" name="内容占位符 2"/>
          <p:cNvSpPr>
            <a:spLocks noGrp="1"/>
          </p:cNvSpPr>
          <p:nvPr>
            <p:ph idx="1"/>
          </p:nvPr>
        </p:nvSpPr>
        <p:spPr/>
        <p:txBody>
          <a:bodyPr/>
          <a:lstStyle/>
          <a:p>
            <a:r>
              <a:rPr lang="zh-CN" altLang="en-US" dirty="0" smtClean="0"/>
              <a:t>验证以上操作</a:t>
            </a:r>
            <a:endParaRPr lang="en-US" altLang="zh-CN" dirty="0" smtClean="0"/>
          </a:p>
          <a:p>
            <a:pPr lvl="1"/>
            <a:r>
              <a:rPr lang="en-US" altLang="zh-CN" dirty="0"/>
              <a:t>As the </a:t>
            </a:r>
            <a:r>
              <a:rPr lang="en-US" altLang="zh-CN" dirty="0">
                <a:solidFill>
                  <a:srgbClr val="C00000"/>
                </a:solidFill>
              </a:rPr>
              <a:t>admin</a:t>
            </a:r>
            <a:r>
              <a:rPr lang="en-US" altLang="zh-CN" dirty="0"/>
              <a:t> tenant and user, request an authentication token</a:t>
            </a:r>
            <a:br>
              <a:rPr lang="en-US" altLang="zh-CN" dirty="0"/>
            </a:b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457200" lvl="1" indent="0">
              <a:buNone/>
            </a:pPr>
            <a:r>
              <a:rPr lang="en-US" altLang="zh-CN" dirty="0"/>
              <a:t/>
            </a:r>
            <a:br>
              <a:rPr lang="en-US" altLang="zh-CN" dirty="0"/>
            </a:br>
            <a:endParaRPr lang="zh-CN" alt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2924944"/>
            <a:ext cx="734481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304594"/>
      </p:ext>
    </p:extLst>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entity and API endpoint</a:t>
            </a:r>
            <a:endParaRPr lang="zh-CN" altLang="en-US" dirty="0"/>
          </a:p>
        </p:txBody>
      </p:sp>
      <p:sp>
        <p:nvSpPr>
          <p:cNvPr id="3" name="内容占位符 2"/>
          <p:cNvSpPr>
            <a:spLocks noGrp="1"/>
          </p:cNvSpPr>
          <p:nvPr>
            <p:ph idx="1"/>
          </p:nvPr>
        </p:nvSpPr>
        <p:spPr/>
        <p:txBody>
          <a:bodyPr/>
          <a:lstStyle/>
          <a:p>
            <a:r>
              <a:rPr lang="zh-CN" altLang="en-US" dirty="0" smtClean="0"/>
              <a:t>验证以上操作</a:t>
            </a:r>
            <a:endParaRPr lang="en-US" altLang="zh-CN" dirty="0" smtClean="0"/>
          </a:p>
          <a:p>
            <a:pPr lvl="1"/>
            <a:r>
              <a:rPr lang="en-US" altLang="zh-CN" dirty="0"/>
              <a:t>As the </a:t>
            </a:r>
            <a:r>
              <a:rPr lang="en-US" altLang="zh-CN" dirty="0">
                <a:solidFill>
                  <a:srgbClr val="C00000"/>
                </a:solidFill>
              </a:rPr>
              <a:t>admin</a:t>
            </a:r>
            <a:r>
              <a:rPr lang="en-US" altLang="zh-CN" dirty="0"/>
              <a:t> tenant and user, list tenants to verify that the </a:t>
            </a:r>
            <a:r>
              <a:rPr lang="en-US" altLang="zh-CN" dirty="0">
                <a:solidFill>
                  <a:srgbClr val="C00000"/>
                </a:solidFill>
              </a:rPr>
              <a:t>admin</a:t>
            </a:r>
            <a:r>
              <a:rPr lang="en-US" altLang="zh-CN" dirty="0"/>
              <a:t> tenant and user</a:t>
            </a:r>
            <a:br>
              <a:rPr lang="en-US" altLang="zh-CN" dirty="0"/>
            </a:br>
            <a:r>
              <a:rPr lang="en-US" altLang="zh-CN" dirty="0"/>
              <a:t>can execute admin-only CLI commands and that the Identity service contains the tenants that you created </a:t>
            </a:r>
            <a:br>
              <a:rPr lang="en-US" altLang="zh-CN" dirty="0"/>
            </a:br>
            <a:r>
              <a:rPr lang="en-US" altLang="zh-CN" dirty="0"/>
              <a:t/>
            </a:r>
            <a:br>
              <a:rPr lang="en-US" altLang="zh-CN" dirty="0"/>
            </a:br>
            <a:r>
              <a:rPr lang="en-US" altLang="zh-CN" dirty="0"/>
              <a:t/>
            </a:r>
            <a:br>
              <a:rPr lang="en-US" altLang="zh-CN" dirty="0"/>
            </a:b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457200" lvl="1" indent="0">
              <a:buNone/>
            </a:pPr>
            <a:r>
              <a:rPr lang="en-US" altLang="zh-CN" dirty="0"/>
              <a:t/>
            </a:r>
            <a:br>
              <a:rPr lang="en-US" altLang="zh-CN" dirty="0"/>
            </a:br>
            <a:endParaRPr lang="zh-CN" alt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3933056"/>
            <a:ext cx="7673465"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170049"/>
      </p:ext>
    </p:extLst>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entity and API endpoint</a:t>
            </a:r>
            <a:endParaRPr lang="zh-CN" altLang="en-US" dirty="0"/>
          </a:p>
        </p:txBody>
      </p:sp>
      <p:sp>
        <p:nvSpPr>
          <p:cNvPr id="3" name="内容占位符 2"/>
          <p:cNvSpPr>
            <a:spLocks noGrp="1"/>
          </p:cNvSpPr>
          <p:nvPr>
            <p:ph idx="1"/>
          </p:nvPr>
        </p:nvSpPr>
        <p:spPr/>
        <p:txBody>
          <a:bodyPr/>
          <a:lstStyle/>
          <a:p>
            <a:r>
              <a:rPr lang="zh-CN" altLang="en-US" dirty="0"/>
              <a:t>验证以上操作</a:t>
            </a:r>
            <a:endParaRPr lang="en-US" altLang="zh-CN" dirty="0"/>
          </a:p>
          <a:p>
            <a:pPr lvl="1"/>
            <a:r>
              <a:rPr lang="en-US" altLang="zh-CN" dirty="0" smtClean="0"/>
              <a:t>As </a:t>
            </a:r>
            <a:r>
              <a:rPr lang="en-US" altLang="zh-CN" dirty="0"/>
              <a:t>the </a:t>
            </a:r>
            <a:r>
              <a:rPr lang="en-US" altLang="zh-CN" b="0" dirty="0">
                <a:solidFill>
                  <a:srgbClr val="C00000"/>
                </a:solidFill>
              </a:rPr>
              <a:t>admin</a:t>
            </a:r>
            <a:r>
              <a:rPr lang="en-US" altLang="zh-CN" dirty="0"/>
              <a:t> tenant and user, list users to verify that the Identity service contains </a:t>
            </a:r>
            <a:r>
              <a:rPr lang="en-US" altLang="zh-CN" dirty="0" smtClean="0"/>
              <a:t>the </a:t>
            </a:r>
            <a:r>
              <a:rPr lang="en-US" altLang="zh-CN" b="0" dirty="0" smtClean="0">
                <a:solidFill>
                  <a:srgbClr val="C00000"/>
                </a:solidFill>
              </a:rPr>
              <a:t>users</a:t>
            </a:r>
            <a:r>
              <a:rPr lang="en-US" altLang="zh-CN" dirty="0" smtClean="0"/>
              <a:t> </a:t>
            </a:r>
            <a:r>
              <a:rPr lang="en-US" altLang="zh-CN" dirty="0"/>
              <a:t>that you created </a:t>
            </a: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429000"/>
            <a:ext cx="860425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834171"/>
      </p:ext>
    </p:extLst>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entity and API endpoint</a:t>
            </a:r>
            <a:endParaRPr lang="zh-CN" altLang="en-US" dirty="0"/>
          </a:p>
        </p:txBody>
      </p:sp>
      <p:sp>
        <p:nvSpPr>
          <p:cNvPr id="3" name="内容占位符 2"/>
          <p:cNvSpPr>
            <a:spLocks noGrp="1"/>
          </p:cNvSpPr>
          <p:nvPr>
            <p:ph idx="1"/>
          </p:nvPr>
        </p:nvSpPr>
        <p:spPr/>
        <p:txBody>
          <a:bodyPr/>
          <a:lstStyle/>
          <a:p>
            <a:r>
              <a:rPr lang="zh-CN" altLang="en-US" dirty="0"/>
              <a:t>验证以上操作</a:t>
            </a:r>
            <a:endParaRPr lang="en-US" altLang="zh-CN" dirty="0"/>
          </a:p>
          <a:p>
            <a:pPr lvl="1"/>
            <a:r>
              <a:rPr lang="en-US" altLang="zh-CN" dirty="0"/>
              <a:t>As the </a:t>
            </a:r>
            <a:r>
              <a:rPr lang="en-US" altLang="zh-CN" b="0" dirty="0">
                <a:solidFill>
                  <a:srgbClr val="C00000"/>
                </a:solidFill>
              </a:rPr>
              <a:t>admin</a:t>
            </a:r>
            <a:r>
              <a:rPr lang="en-US" altLang="zh-CN" dirty="0"/>
              <a:t> tenant and user, list </a:t>
            </a:r>
            <a:r>
              <a:rPr lang="en-US" altLang="zh-CN" b="0" dirty="0" smtClean="0">
                <a:solidFill>
                  <a:srgbClr val="C00000"/>
                </a:solidFill>
              </a:rPr>
              <a:t>roles</a:t>
            </a:r>
            <a:r>
              <a:rPr lang="en-US" altLang="zh-CN" dirty="0" smtClean="0"/>
              <a:t> </a:t>
            </a:r>
            <a:r>
              <a:rPr lang="en-US" altLang="zh-CN" dirty="0"/>
              <a:t>to verify that the Identity service contains </a:t>
            </a:r>
            <a:r>
              <a:rPr lang="en-US" altLang="zh-CN" dirty="0" smtClean="0"/>
              <a:t>the </a:t>
            </a:r>
            <a:r>
              <a:rPr lang="en-US" altLang="zh-CN" b="0" dirty="0" smtClean="0">
                <a:solidFill>
                  <a:srgbClr val="C00000"/>
                </a:solidFill>
              </a:rPr>
              <a:t>roles</a:t>
            </a:r>
            <a:r>
              <a:rPr lang="en-US" altLang="zh-CN" dirty="0" smtClean="0"/>
              <a:t> that </a:t>
            </a:r>
            <a:r>
              <a:rPr lang="en-US" altLang="zh-CN" dirty="0"/>
              <a:t>you </a:t>
            </a:r>
            <a:r>
              <a:rPr lang="en-US" altLang="zh-CN" dirty="0" smtClean="0"/>
              <a:t>created</a:t>
            </a:r>
            <a:endParaRPr lang="zh-CN"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40" y="3405240"/>
            <a:ext cx="8740775" cy="202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945859"/>
      </p:ext>
    </p:extLst>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entity and API endpoint</a:t>
            </a:r>
            <a:endParaRPr lang="zh-CN" altLang="en-US" dirty="0"/>
          </a:p>
        </p:txBody>
      </p:sp>
      <p:sp>
        <p:nvSpPr>
          <p:cNvPr id="3" name="内容占位符 2"/>
          <p:cNvSpPr>
            <a:spLocks noGrp="1"/>
          </p:cNvSpPr>
          <p:nvPr>
            <p:ph idx="1"/>
          </p:nvPr>
        </p:nvSpPr>
        <p:spPr/>
        <p:txBody>
          <a:bodyPr/>
          <a:lstStyle/>
          <a:p>
            <a:r>
              <a:rPr lang="zh-CN" altLang="en-US" dirty="0"/>
              <a:t>验证以上</a:t>
            </a:r>
            <a:r>
              <a:rPr lang="zh-CN" altLang="en-US" dirty="0" smtClean="0"/>
              <a:t>操作</a:t>
            </a:r>
            <a:endParaRPr lang="en-US" altLang="zh-CN" dirty="0" smtClean="0"/>
          </a:p>
          <a:p>
            <a:pPr lvl="1"/>
            <a:r>
              <a:rPr lang="en-US" altLang="zh-CN" dirty="0"/>
              <a:t>As the </a:t>
            </a:r>
            <a:r>
              <a:rPr lang="en-US" altLang="zh-CN" b="0" dirty="0">
                <a:solidFill>
                  <a:srgbClr val="C00000"/>
                </a:solidFill>
              </a:rPr>
              <a:t>demo</a:t>
            </a:r>
            <a:r>
              <a:rPr lang="en-US" altLang="zh-CN" dirty="0"/>
              <a:t> tenant and user, request an authentication token</a:t>
            </a:r>
            <a:r>
              <a:rPr lang="en-US" altLang="zh-CN" dirty="0" smtClean="0"/>
              <a:t>:</a:t>
            </a:r>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smtClean="0"/>
              <a:t>Demo</a:t>
            </a:r>
            <a:r>
              <a:rPr lang="zh-CN" altLang="en-US" dirty="0" smtClean="0"/>
              <a:t>不能执行只能由</a:t>
            </a:r>
            <a:r>
              <a:rPr lang="en-US" altLang="zh-CN" dirty="0" smtClean="0"/>
              <a:t>admin</a:t>
            </a:r>
            <a:r>
              <a:rPr lang="zh-CN" altLang="en-US" dirty="0" smtClean="0"/>
              <a:t>执行的命令</a:t>
            </a:r>
            <a:endParaRPr lang="en-US" altLang="zh-CN"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96" y="2708920"/>
            <a:ext cx="84201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96" y="5445224"/>
            <a:ext cx="8407048" cy="78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945859"/>
      </p:ext>
    </p:extLst>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client environment scripts</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OpenStack</a:t>
            </a:r>
            <a:r>
              <a:rPr lang="zh-CN" altLang="en-US" dirty="0" smtClean="0"/>
              <a:t>客户端环境脚本</a:t>
            </a:r>
            <a:endParaRPr lang="en-US" altLang="zh-CN" dirty="0" smtClean="0"/>
          </a:p>
          <a:p>
            <a:pPr lvl="1"/>
            <a:r>
              <a:rPr lang="zh-CN" altLang="en-US" dirty="0" smtClean="0"/>
              <a:t>为了增加客户端操作的效率，可以创建脚本来包含一些通用的配置选项</a:t>
            </a:r>
            <a:r>
              <a:rPr lang="en-US" altLang="zh-CN" dirty="0" smtClean="0"/>
              <a:t>(</a:t>
            </a:r>
            <a:r>
              <a:rPr lang="zh-CN" altLang="en-US" dirty="0" smtClean="0"/>
              <a:t>也可以包含独特选项</a:t>
            </a:r>
            <a:r>
              <a:rPr lang="en-US" altLang="zh-CN" dirty="0" smtClean="0"/>
              <a:t>)</a:t>
            </a:r>
            <a:r>
              <a:rPr lang="zh-CN" altLang="en-US" dirty="0" smtClean="0"/>
              <a:t>，在运行</a:t>
            </a:r>
            <a:r>
              <a:rPr lang="en-US" altLang="zh-CN" dirty="0" smtClean="0"/>
              <a:t>client</a:t>
            </a:r>
            <a:r>
              <a:rPr lang="zh-CN" altLang="en-US" dirty="0" smtClean="0"/>
              <a:t>之前执行 </a:t>
            </a:r>
            <a:r>
              <a:rPr lang="en-US" altLang="zh-CN" b="0" i="1" dirty="0" smtClean="0"/>
              <a:t>source admin_openrc.sh</a:t>
            </a:r>
          </a:p>
          <a:p>
            <a:pPr lvl="1"/>
            <a:r>
              <a:rPr lang="en-US" altLang="zh-CN" dirty="0" smtClean="0"/>
              <a:t>Ex</a:t>
            </a:r>
            <a:r>
              <a:rPr lang="zh-CN" altLang="en-US" dirty="0" smtClean="0"/>
              <a:t>：</a:t>
            </a:r>
            <a:r>
              <a:rPr lang="en-US" altLang="zh-CN" b="0" dirty="0" smtClean="0"/>
              <a:t>admin_openrc.sh</a:t>
            </a:r>
          </a:p>
          <a:p>
            <a:pPr lvl="1"/>
            <a:endParaRPr lang="en-US" altLang="zh-CN" b="0" dirty="0"/>
          </a:p>
          <a:p>
            <a:pPr lvl="1"/>
            <a:endParaRPr lang="en-US" altLang="zh-CN" b="0" dirty="0" smtClean="0"/>
          </a:p>
          <a:p>
            <a:pPr lvl="1"/>
            <a:r>
              <a:rPr lang="en-US" altLang="zh-CN" b="0" dirty="0" smtClean="0"/>
              <a:t>Ex: demo_openrc.sh</a:t>
            </a:r>
            <a:endParaRPr lang="zh-CN" altLang="en-US" b="0" dirty="0"/>
          </a:p>
        </p:txBody>
      </p:sp>
      <p:sp>
        <p:nvSpPr>
          <p:cNvPr id="4" name="矩形 3"/>
          <p:cNvSpPr/>
          <p:nvPr/>
        </p:nvSpPr>
        <p:spPr>
          <a:xfrm>
            <a:off x="971600" y="3645024"/>
            <a:ext cx="684076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export OS_TENANT_NAME=admin</a:t>
            </a:r>
          </a:p>
          <a:p>
            <a:r>
              <a:rPr lang="en-US" altLang="zh-CN" dirty="0"/>
              <a:t>export OS_USERNAME=admin</a:t>
            </a:r>
          </a:p>
          <a:p>
            <a:r>
              <a:rPr lang="en-US" altLang="zh-CN" dirty="0"/>
              <a:t>export </a:t>
            </a:r>
            <a:r>
              <a:rPr lang="en-US" altLang="zh-CN" dirty="0" smtClean="0"/>
              <a:t>OS_PASSWORD=123456</a:t>
            </a:r>
            <a:endParaRPr lang="en-US" altLang="zh-CN" dirty="0"/>
          </a:p>
          <a:p>
            <a:r>
              <a:rPr lang="en-US" altLang="zh-CN" dirty="0"/>
              <a:t>export OS_AUTH_URL=http://controller:</a:t>
            </a:r>
            <a:r>
              <a:rPr lang="en-US" altLang="zh-CN" dirty="0">
                <a:solidFill>
                  <a:srgbClr val="C00000"/>
                </a:solidFill>
              </a:rPr>
              <a:t>35357</a:t>
            </a:r>
            <a:r>
              <a:rPr lang="en-US" altLang="zh-CN" dirty="0"/>
              <a:t>/v2.0</a:t>
            </a:r>
            <a:endParaRPr lang="zh-CN" altLang="en-US" dirty="0"/>
          </a:p>
        </p:txBody>
      </p:sp>
      <p:sp>
        <p:nvSpPr>
          <p:cNvPr id="5" name="矩形 4"/>
          <p:cNvSpPr/>
          <p:nvPr/>
        </p:nvSpPr>
        <p:spPr>
          <a:xfrm>
            <a:off x="971600" y="5229200"/>
            <a:ext cx="684076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a:t>export OS_TENANT_NAME=demo</a:t>
            </a:r>
          </a:p>
          <a:p>
            <a:r>
              <a:rPr lang="pt-BR" altLang="zh-CN" dirty="0"/>
              <a:t>export OS_USERNAME=demo</a:t>
            </a:r>
          </a:p>
          <a:p>
            <a:r>
              <a:rPr lang="pt-BR" altLang="zh-CN" dirty="0"/>
              <a:t>export </a:t>
            </a:r>
            <a:r>
              <a:rPr lang="pt-BR" altLang="zh-CN" dirty="0" smtClean="0"/>
              <a:t>OS_PASSWORD=123456</a:t>
            </a:r>
            <a:endParaRPr lang="pt-BR" altLang="zh-CN" dirty="0"/>
          </a:p>
          <a:p>
            <a:r>
              <a:rPr lang="pt-BR" altLang="zh-CN" dirty="0"/>
              <a:t>export OS_AUTH_URL=http://controller:</a:t>
            </a:r>
            <a:r>
              <a:rPr lang="pt-BR" altLang="zh-CN" dirty="0">
                <a:solidFill>
                  <a:srgbClr val="C00000"/>
                </a:solidFill>
              </a:rPr>
              <a:t>5000</a:t>
            </a:r>
            <a:r>
              <a:rPr lang="pt-BR" altLang="zh-CN" dirty="0"/>
              <a:t>/v2.0</a:t>
            </a:r>
            <a:endParaRPr lang="zh-CN" altLang="en-US" dirty="0"/>
          </a:p>
        </p:txBody>
      </p:sp>
    </p:spTree>
    <p:extLst>
      <p:ext uri="{BB962C8B-B14F-4D97-AF65-F5344CB8AC3E}">
        <p14:creationId xmlns:p14="http://schemas.microsoft.com/office/powerpoint/2010/main" val="1569413482"/>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Minimal Example</a:t>
            </a:r>
            <a:endParaRPr lang="zh-CN" altLang="en-US" dirty="0"/>
          </a:p>
        </p:txBody>
      </p:sp>
      <p:sp>
        <p:nvSpPr>
          <p:cNvPr id="3" name="内容占位符 2"/>
          <p:cNvSpPr>
            <a:spLocks noGrp="1"/>
          </p:cNvSpPr>
          <p:nvPr>
            <p:ph idx="1"/>
          </p:nvPr>
        </p:nvSpPr>
        <p:spPr/>
        <p:txBody>
          <a:bodyPr/>
          <a:lstStyle/>
          <a:p>
            <a:r>
              <a:rPr lang="en-US" altLang="zh-CN" dirty="0" smtClean="0"/>
              <a:t>My Example Architecture</a:t>
            </a:r>
            <a:endParaRPr lang="zh-CN" altLang="en-US" dirty="0"/>
          </a:p>
        </p:txBody>
      </p:sp>
      <p:sp>
        <p:nvSpPr>
          <p:cNvPr id="4" name="矩形 3"/>
          <p:cNvSpPr/>
          <p:nvPr/>
        </p:nvSpPr>
        <p:spPr>
          <a:xfrm>
            <a:off x="611560" y="4155343"/>
            <a:ext cx="748883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HOST SERVER</a:t>
            </a:r>
            <a:r>
              <a:rPr lang="zh-CN" altLang="en-US" dirty="0" smtClean="0"/>
              <a:t>（</a:t>
            </a:r>
            <a:r>
              <a:rPr lang="en-US" altLang="zh-CN" dirty="0" smtClean="0"/>
              <a:t>RHEL7.0 x86_64</a:t>
            </a:r>
            <a:r>
              <a:rPr lang="zh-CN" altLang="en-US" dirty="0" smtClean="0"/>
              <a:t>）</a:t>
            </a:r>
            <a:endParaRPr lang="zh-CN" altLang="en-US" dirty="0"/>
          </a:p>
        </p:txBody>
      </p:sp>
      <p:sp>
        <p:nvSpPr>
          <p:cNvPr id="5" name="矩形 4"/>
          <p:cNvSpPr/>
          <p:nvPr/>
        </p:nvSpPr>
        <p:spPr>
          <a:xfrm>
            <a:off x="611560" y="2207929"/>
            <a:ext cx="1584176" cy="144335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Controller</a:t>
            </a:r>
          </a:p>
          <a:p>
            <a:pPr algn="ctr"/>
            <a:r>
              <a:rPr lang="en-US" altLang="zh-CN" dirty="0" smtClean="0"/>
              <a:t>(Ubuntu14.04)</a:t>
            </a:r>
            <a:endParaRPr lang="zh-CN" altLang="en-US" dirty="0"/>
          </a:p>
        </p:txBody>
      </p:sp>
      <p:sp>
        <p:nvSpPr>
          <p:cNvPr id="6" name="矩形 5"/>
          <p:cNvSpPr/>
          <p:nvPr/>
        </p:nvSpPr>
        <p:spPr>
          <a:xfrm>
            <a:off x="611560" y="3651287"/>
            <a:ext cx="7488832" cy="50405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VirtualBox</a:t>
            </a:r>
            <a:endParaRPr lang="zh-CN" altLang="en-US" dirty="0"/>
          </a:p>
        </p:txBody>
      </p:sp>
      <p:sp>
        <p:nvSpPr>
          <p:cNvPr id="7" name="矩形 6"/>
          <p:cNvSpPr/>
          <p:nvPr/>
        </p:nvSpPr>
        <p:spPr>
          <a:xfrm>
            <a:off x="2339752" y="2207929"/>
            <a:ext cx="1584176" cy="144335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Compute01</a:t>
            </a:r>
          </a:p>
          <a:p>
            <a:pPr algn="ctr"/>
            <a:r>
              <a:rPr lang="en-US" altLang="zh-CN" dirty="0" smtClean="0"/>
              <a:t>(Ubuntu14.04)</a:t>
            </a:r>
            <a:endParaRPr lang="zh-CN" altLang="en-US" dirty="0"/>
          </a:p>
        </p:txBody>
      </p:sp>
      <p:sp>
        <p:nvSpPr>
          <p:cNvPr id="8" name="矩形 7"/>
          <p:cNvSpPr/>
          <p:nvPr/>
        </p:nvSpPr>
        <p:spPr>
          <a:xfrm>
            <a:off x="4067944" y="2204864"/>
            <a:ext cx="1584176" cy="144335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Network (Ubuntu14.04</a:t>
            </a:r>
            <a:r>
              <a:rPr lang="en-US" altLang="zh-CN" dirty="0" smtClean="0"/>
              <a:t>)</a:t>
            </a:r>
            <a:endParaRPr lang="zh-CN" altLang="en-US" dirty="0"/>
          </a:p>
        </p:txBody>
      </p:sp>
    </p:spTree>
    <p:extLst>
      <p:ext uri="{BB962C8B-B14F-4D97-AF65-F5344CB8AC3E}">
        <p14:creationId xmlns:p14="http://schemas.microsoft.com/office/powerpoint/2010/main" val="571160845"/>
      </p:ext>
    </p:extLst>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356992"/>
            <a:ext cx="8693150" cy="392113"/>
          </a:xfrm>
        </p:spPr>
        <p:txBody>
          <a:bodyPr/>
          <a:lstStyle/>
          <a:p>
            <a:r>
              <a:rPr lang="en-US" altLang="zh-CN" dirty="0"/>
              <a:t>OpenStack Image Service</a:t>
            </a:r>
            <a:endParaRPr lang="zh-CN" altLang="en-US" dirty="0"/>
          </a:p>
        </p:txBody>
      </p:sp>
    </p:spTree>
    <p:extLst>
      <p:ext uri="{BB962C8B-B14F-4D97-AF65-F5344CB8AC3E}">
        <p14:creationId xmlns:p14="http://schemas.microsoft.com/office/powerpoint/2010/main" val="2338759241"/>
      </p:ext>
    </p:extLst>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p:txBody>
          <a:bodyPr/>
          <a:lstStyle/>
          <a:p>
            <a:r>
              <a:rPr lang="en-US" altLang="zh-CN" dirty="0" smtClean="0"/>
              <a:t>OpenStack </a:t>
            </a:r>
            <a:r>
              <a:rPr lang="en-US" altLang="zh-CN" dirty="0"/>
              <a:t>Image Service (glance) </a:t>
            </a:r>
            <a:endParaRPr lang="en-US" altLang="zh-CN" dirty="0" smtClean="0"/>
          </a:p>
          <a:p>
            <a:pPr lvl="1"/>
            <a:r>
              <a:rPr lang="en-US" altLang="zh-CN" dirty="0" smtClean="0"/>
              <a:t>Glance</a:t>
            </a:r>
            <a:r>
              <a:rPr lang="zh-CN" altLang="en-US" dirty="0" smtClean="0"/>
              <a:t>服务使用户能够发现、注册、检索虚拟机镜像（</a:t>
            </a:r>
            <a:r>
              <a:rPr lang="en-US" altLang="zh-CN" dirty="0" smtClean="0"/>
              <a:t>virtual machine image</a:t>
            </a:r>
            <a:r>
              <a:rPr lang="zh-CN" altLang="en-US" dirty="0" smtClean="0"/>
              <a:t>），它还可以提供</a:t>
            </a:r>
            <a:r>
              <a:rPr lang="en-US" altLang="zh-CN" dirty="0" smtClean="0"/>
              <a:t>REST API</a:t>
            </a:r>
            <a:r>
              <a:rPr lang="zh-CN" altLang="en-US" dirty="0" smtClean="0"/>
              <a:t>来查询元虚拟机元数据，并取回相应的虚拟机镜像</a:t>
            </a:r>
            <a:endParaRPr lang="en-US" altLang="zh-CN" dirty="0" smtClean="0"/>
          </a:p>
          <a:p>
            <a:r>
              <a:rPr lang="en-US" altLang="zh-CN" dirty="0" smtClean="0"/>
              <a:t>Glance Image Service</a:t>
            </a:r>
            <a:r>
              <a:rPr lang="zh-CN" altLang="en-US" dirty="0" smtClean="0"/>
              <a:t>包含如下组件：</a:t>
            </a:r>
            <a:endParaRPr lang="en-US" altLang="zh-CN" dirty="0" smtClean="0"/>
          </a:p>
          <a:p>
            <a:pPr lvl="1"/>
            <a:r>
              <a:rPr lang="en-US" altLang="zh-CN" dirty="0" smtClean="0"/>
              <a:t>glance-</a:t>
            </a:r>
            <a:r>
              <a:rPr lang="en-US" altLang="zh-CN" dirty="0" err="1" smtClean="0"/>
              <a:t>api</a:t>
            </a:r>
            <a:endParaRPr lang="en-US" altLang="zh-CN" dirty="0" smtClean="0"/>
          </a:p>
          <a:p>
            <a:pPr lvl="1"/>
            <a:r>
              <a:rPr lang="en-US" altLang="zh-CN" dirty="0" smtClean="0"/>
              <a:t>glance-registry</a:t>
            </a:r>
          </a:p>
          <a:p>
            <a:pPr lvl="1"/>
            <a:r>
              <a:rPr lang="en-US" altLang="zh-CN" dirty="0" smtClean="0"/>
              <a:t>Database</a:t>
            </a:r>
          </a:p>
          <a:p>
            <a:pPr lvl="1"/>
            <a:r>
              <a:rPr lang="en-US" altLang="zh-CN" dirty="0"/>
              <a:t>Storage repository for </a:t>
            </a:r>
            <a:r>
              <a:rPr lang="en-US" altLang="zh-CN" dirty="0" smtClean="0"/>
              <a:t>image files</a:t>
            </a: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1156982380"/>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p:txBody>
          <a:bodyPr/>
          <a:lstStyle/>
          <a:p>
            <a:r>
              <a:rPr lang="en-US" altLang="zh-CN" dirty="0"/>
              <a:t>g</a:t>
            </a:r>
            <a:r>
              <a:rPr lang="en-US" altLang="zh-CN" dirty="0" smtClean="0"/>
              <a:t>lance-</a:t>
            </a:r>
            <a:r>
              <a:rPr lang="en-US" altLang="zh-CN" dirty="0" err="1" smtClean="0"/>
              <a:t>api</a:t>
            </a:r>
            <a:endParaRPr lang="en-US" altLang="zh-CN" dirty="0" smtClean="0"/>
          </a:p>
          <a:p>
            <a:pPr lvl="1"/>
            <a:r>
              <a:rPr lang="zh-CN" altLang="en-US" dirty="0" smtClean="0"/>
              <a:t>接受发现，返还，存储</a:t>
            </a:r>
            <a:r>
              <a:rPr lang="en-US" altLang="zh-CN" dirty="0" smtClean="0"/>
              <a:t>Image</a:t>
            </a:r>
            <a:r>
              <a:rPr lang="zh-CN" altLang="en-US" dirty="0" smtClean="0"/>
              <a:t>的</a:t>
            </a:r>
            <a:r>
              <a:rPr lang="en-US" altLang="zh-CN" dirty="0" smtClean="0"/>
              <a:t>API </a:t>
            </a:r>
            <a:r>
              <a:rPr lang="zh-CN" altLang="en-US" dirty="0" smtClean="0"/>
              <a:t>调用</a:t>
            </a:r>
            <a:endParaRPr lang="en-US" altLang="zh-CN" dirty="0" smtClean="0"/>
          </a:p>
          <a:p>
            <a:r>
              <a:rPr lang="en-US" altLang="zh-CN" dirty="0" smtClean="0"/>
              <a:t>glance-registry</a:t>
            </a:r>
          </a:p>
          <a:p>
            <a:pPr lvl="1"/>
            <a:r>
              <a:rPr lang="zh-CN" altLang="en-US" dirty="0" smtClean="0"/>
              <a:t>存储，处理，取回</a:t>
            </a:r>
            <a:r>
              <a:rPr lang="en-US" altLang="zh-CN" dirty="0" smtClean="0"/>
              <a:t>image</a:t>
            </a:r>
            <a:r>
              <a:rPr lang="zh-CN" altLang="en-US" dirty="0" smtClean="0"/>
              <a:t>元数据</a:t>
            </a:r>
            <a:endParaRPr lang="en-US" altLang="zh-CN" dirty="0" smtClean="0"/>
          </a:p>
          <a:p>
            <a:r>
              <a:rPr lang="en-US" altLang="zh-CN" dirty="0" smtClean="0"/>
              <a:t>Database</a:t>
            </a:r>
          </a:p>
          <a:p>
            <a:pPr lvl="1"/>
            <a:r>
              <a:rPr lang="zh-CN" altLang="en-US" dirty="0" smtClean="0"/>
              <a:t>存储</a:t>
            </a:r>
            <a:r>
              <a:rPr lang="en-US" altLang="zh-CN" dirty="0" smtClean="0"/>
              <a:t>Image</a:t>
            </a:r>
            <a:r>
              <a:rPr lang="zh-CN" altLang="en-US" dirty="0" smtClean="0"/>
              <a:t>元数据，通常使用</a:t>
            </a:r>
            <a:r>
              <a:rPr lang="en-US" altLang="zh-CN" dirty="0" smtClean="0"/>
              <a:t>MySQL or SQLite</a:t>
            </a:r>
          </a:p>
          <a:p>
            <a:r>
              <a:rPr lang="en-US" altLang="zh-CN" dirty="0" smtClean="0"/>
              <a:t>Storage repository for image</a:t>
            </a:r>
          </a:p>
          <a:p>
            <a:pPr lvl="1"/>
            <a:r>
              <a:rPr lang="zh-CN" altLang="en-US" dirty="0" smtClean="0"/>
              <a:t>支持文件系统存储，对象存储，</a:t>
            </a:r>
            <a:r>
              <a:rPr lang="en-US" altLang="zh-CN" dirty="0" smtClean="0"/>
              <a:t>RADOS</a:t>
            </a:r>
            <a:r>
              <a:rPr lang="zh-CN" altLang="en-US" dirty="0" smtClean="0"/>
              <a:t>块存储，等等</a:t>
            </a:r>
            <a:endParaRPr lang="zh-CN" altLang="en-US" dirty="0"/>
          </a:p>
        </p:txBody>
      </p:sp>
    </p:spTree>
    <p:extLst>
      <p:ext uri="{BB962C8B-B14F-4D97-AF65-F5344CB8AC3E}">
        <p14:creationId xmlns:p14="http://schemas.microsoft.com/office/powerpoint/2010/main" val="1156982380"/>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p:txBody>
          <a:bodyPr/>
          <a:lstStyle/>
          <a:p>
            <a:r>
              <a:rPr lang="zh-CN" altLang="en-US" dirty="0" smtClean="0"/>
              <a:t>配置安装的先决条件</a:t>
            </a:r>
            <a:endParaRPr lang="en-US" altLang="zh-CN" dirty="0" smtClean="0"/>
          </a:p>
          <a:p>
            <a:pPr lvl="1"/>
            <a:r>
              <a:rPr lang="zh-CN" altLang="en-US" dirty="0" smtClean="0"/>
              <a:t>创建数据库</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2276873"/>
            <a:ext cx="8345053" cy="456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55576" y="2420888"/>
            <a:ext cx="770485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 </a:t>
            </a:r>
            <a:r>
              <a:rPr lang="en-US" altLang="zh-CN" dirty="0" err="1"/>
              <a:t>mysql</a:t>
            </a:r>
            <a:r>
              <a:rPr lang="en-US" altLang="zh-CN" dirty="0"/>
              <a:t> -u root </a:t>
            </a:r>
            <a:r>
              <a:rPr lang="en-US" altLang="zh-CN" dirty="0" smtClean="0"/>
              <a:t>–p</a:t>
            </a:r>
          </a:p>
          <a:p>
            <a:r>
              <a:rPr lang="en-US" altLang="zh-CN" dirty="0" smtClean="0"/>
              <a:t># </a:t>
            </a:r>
            <a:r>
              <a:rPr lang="zh-CN" altLang="en-US" dirty="0"/>
              <a:t>创建</a:t>
            </a:r>
            <a:r>
              <a:rPr lang="en-US" altLang="zh-CN" dirty="0"/>
              <a:t>glance </a:t>
            </a:r>
            <a:r>
              <a:rPr lang="zh-CN" altLang="en-US" dirty="0"/>
              <a:t>数据库</a:t>
            </a:r>
            <a:endParaRPr lang="en-US" altLang="zh-CN" dirty="0"/>
          </a:p>
          <a:p>
            <a:r>
              <a:rPr lang="en-US" altLang="zh-CN" dirty="0" smtClean="0"/>
              <a:t>CREATE </a:t>
            </a:r>
            <a:r>
              <a:rPr lang="en-US" altLang="zh-CN" dirty="0"/>
              <a:t>DATABASE </a:t>
            </a:r>
            <a:r>
              <a:rPr lang="en-US" altLang="zh-CN" dirty="0" smtClean="0"/>
              <a:t>glance</a:t>
            </a:r>
            <a:r>
              <a:rPr lang="en-US" altLang="zh-CN" dirty="0"/>
              <a:t> ; </a:t>
            </a:r>
            <a:endParaRPr lang="en-US" altLang="zh-CN" dirty="0" smtClean="0"/>
          </a:p>
          <a:p>
            <a:r>
              <a:rPr lang="en-US" altLang="zh-CN" dirty="0"/>
              <a:t> #</a:t>
            </a:r>
            <a:r>
              <a:rPr lang="zh-CN" altLang="en-US" dirty="0"/>
              <a:t>授权访问</a:t>
            </a:r>
            <a:endParaRPr lang="en-US" altLang="zh-CN" dirty="0"/>
          </a:p>
          <a:p>
            <a:r>
              <a:rPr lang="en-US" altLang="zh-CN" dirty="0" smtClean="0"/>
              <a:t>GRANT </a:t>
            </a:r>
            <a:r>
              <a:rPr lang="en-US" altLang="zh-CN" dirty="0"/>
              <a:t>ALL PRIVILEGES ON glance.* TO 'glance'@'</a:t>
            </a:r>
            <a:r>
              <a:rPr lang="en-US" altLang="zh-CN" dirty="0" err="1"/>
              <a:t>localhost</a:t>
            </a:r>
            <a:r>
              <a:rPr lang="en-US" altLang="zh-CN" dirty="0"/>
              <a:t>' \</a:t>
            </a:r>
          </a:p>
          <a:p>
            <a:r>
              <a:rPr lang="en-US" altLang="zh-CN" dirty="0"/>
              <a:t>IDENTIFIED BY </a:t>
            </a:r>
            <a:r>
              <a:rPr lang="en-US" altLang="zh-CN" dirty="0" smtClean="0"/>
              <a:t>‘123456’; </a:t>
            </a:r>
          </a:p>
          <a:p>
            <a:r>
              <a:rPr lang="en-US" altLang="zh-CN" dirty="0" smtClean="0"/>
              <a:t>GRANT </a:t>
            </a:r>
            <a:r>
              <a:rPr lang="en-US" altLang="zh-CN" dirty="0"/>
              <a:t>ALL PRIVILEGES ON glance.* TO 'glance'@'%' \</a:t>
            </a:r>
          </a:p>
          <a:p>
            <a:r>
              <a:rPr lang="en-US" altLang="zh-CN" dirty="0"/>
              <a:t>IDENTIFIED BY </a:t>
            </a:r>
            <a:r>
              <a:rPr lang="en-US" altLang="zh-CN" dirty="0" smtClean="0"/>
              <a:t>‘123456';</a:t>
            </a:r>
            <a:endParaRPr lang="en-US" altLang="zh-CN" dirty="0"/>
          </a:p>
        </p:txBody>
      </p:sp>
    </p:spTree>
    <p:extLst>
      <p:ext uri="{BB962C8B-B14F-4D97-AF65-F5344CB8AC3E}">
        <p14:creationId xmlns:p14="http://schemas.microsoft.com/office/powerpoint/2010/main" val="2215641251"/>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p:txBody>
          <a:bodyPr/>
          <a:lstStyle/>
          <a:p>
            <a:r>
              <a:rPr lang="zh-CN" altLang="en-US" dirty="0"/>
              <a:t>配置安装的先决条件</a:t>
            </a:r>
            <a:endParaRPr lang="en-US" altLang="zh-CN" dirty="0"/>
          </a:p>
          <a:p>
            <a:pPr lvl="1"/>
            <a:r>
              <a:rPr lang="zh-CN" altLang="en-US" dirty="0" smtClean="0"/>
              <a:t>运行</a:t>
            </a:r>
            <a:r>
              <a:rPr lang="en-US" altLang="zh-CN" dirty="0" smtClean="0"/>
              <a:t>admin-only</a:t>
            </a:r>
            <a:r>
              <a:rPr lang="zh-CN" altLang="en-US" dirty="0" smtClean="0"/>
              <a:t>执行命令环境脚本</a:t>
            </a:r>
            <a:endParaRPr lang="en-US" altLang="zh-CN" dirty="0" smtClean="0"/>
          </a:p>
          <a:p>
            <a:pPr lvl="2"/>
            <a:r>
              <a:rPr lang="en-US" altLang="zh-CN" dirty="0"/>
              <a:t># source admin_openrc.sh </a:t>
            </a:r>
            <a:endParaRPr lang="en-US" altLang="zh-CN" dirty="0" smtClean="0"/>
          </a:p>
          <a:p>
            <a:pPr lvl="1"/>
            <a:r>
              <a:rPr lang="zh-CN" altLang="en-US" dirty="0" smtClean="0"/>
              <a:t>创建服务凭证 </a:t>
            </a:r>
            <a:r>
              <a:rPr lang="en-US" altLang="zh-CN" dirty="0" smtClean="0"/>
              <a:t>(service credentials)</a:t>
            </a:r>
          </a:p>
          <a:p>
            <a:pPr lvl="2"/>
            <a:r>
              <a:rPr lang="en-US" altLang="zh-CN" dirty="0"/>
              <a:t>Create the </a:t>
            </a:r>
            <a:r>
              <a:rPr lang="en-US" altLang="zh-CN" dirty="0">
                <a:solidFill>
                  <a:srgbClr val="C00000"/>
                </a:solidFill>
              </a:rPr>
              <a:t>glance</a:t>
            </a:r>
            <a:r>
              <a:rPr lang="en-US" altLang="zh-CN" dirty="0"/>
              <a:t> </a:t>
            </a:r>
            <a:r>
              <a:rPr lang="en-US" altLang="zh-CN" dirty="0" smtClean="0"/>
              <a:t>user</a:t>
            </a:r>
            <a:r>
              <a:rPr lang="en-US" altLang="zh-CN" dirty="0"/>
              <a:t/>
            </a:r>
            <a:br>
              <a:rPr lang="en-US" altLang="zh-CN" dirty="0"/>
            </a:br>
            <a:r>
              <a:rPr lang="en-US" altLang="zh-CN" dirty="0"/>
              <a:t/>
            </a:r>
            <a:br>
              <a:rPr lang="en-US" altLang="zh-CN" dirty="0"/>
            </a:br>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789040"/>
            <a:ext cx="792480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641251"/>
      </p:ext>
    </p:extLst>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p:txBody>
          <a:bodyPr/>
          <a:lstStyle/>
          <a:p>
            <a:r>
              <a:rPr lang="zh-CN" altLang="en-US" dirty="0"/>
              <a:t>配置安装的先决条件</a:t>
            </a:r>
            <a:endParaRPr lang="en-US" altLang="zh-CN" dirty="0"/>
          </a:p>
          <a:p>
            <a:pPr lvl="1"/>
            <a:r>
              <a:rPr lang="en-US" altLang="zh-CN" dirty="0"/>
              <a:t>Add the </a:t>
            </a:r>
            <a:r>
              <a:rPr lang="en-US" altLang="zh-CN" b="0" dirty="0">
                <a:solidFill>
                  <a:srgbClr val="C00000"/>
                </a:solidFill>
              </a:rPr>
              <a:t>admin</a:t>
            </a:r>
            <a:r>
              <a:rPr lang="en-US" altLang="zh-CN" dirty="0"/>
              <a:t> role to the </a:t>
            </a:r>
            <a:r>
              <a:rPr lang="en-US" altLang="zh-CN" b="0" dirty="0">
                <a:solidFill>
                  <a:srgbClr val="C00000"/>
                </a:solidFill>
              </a:rPr>
              <a:t>glance</a:t>
            </a:r>
            <a:r>
              <a:rPr lang="en-US" altLang="zh-CN" dirty="0"/>
              <a:t> </a:t>
            </a:r>
            <a:r>
              <a:rPr lang="en-US" altLang="zh-CN" dirty="0" smtClean="0"/>
              <a:t>user</a:t>
            </a:r>
          </a:p>
          <a:p>
            <a:pPr marL="457200" lvl="1" indent="0">
              <a:buNone/>
            </a:pPr>
            <a:r>
              <a:rPr lang="en-US" altLang="zh-CN" dirty="0"/>
              <a:t> </a:t>
            </a:r>
            <a:endParaRPr lang="en-US" altLang="zh-CN" dirty="0" smtClean="0"/>
          </a:p>
          <a:p>
            <a:pPr lvl="1"/>
            <a:r>
              <a:rPr lang="en-US" altLang="zh-CN" dirty="0" smtClean="0"/>
              <a:t>Create </a:t>
            </a:r>
            <a:r>
              <a:rPr lang="en-US" altLang="zh-CN" dirty="0"/>
              <a:t>the </a:t>
            </a:r>
            <a:r>
              <a:rPr lang="en-US" altLang="zh-CN" b="0" dirty="0">
                <a:solidFill>
                  <a:srgbClr val="C00000"/>
                </a:solidFill>
              </a:rPr>
              <a:t>glance</a:t>
            </a:r>
            <a:r>
              <a:rPr lang="en-US" altLang="zh-CN" dirty="0"/>
              <a:t> service entity</a:t>
            </a:r>
            <a:br>
              <a:rPr lang="en-US" altLang="zh-CN" dirty="0"/>
            </a:br>
            <a:r>
              <a:rPr lang="en-US" altLang="zh-CN" dirty="0"/>
              <a:t/>
            </a:r>
            <a:br>
              <a:rPr lang="en-US" altLang="zh-CN" dirty="0"/>
            </a:br>
            <a:endParaRPr lang="en-US" altLang="zh-CN" dirty="0"/>
          </a:p>
          <a:p>
            <a:pPr lvl="1"/>
            <a:endParaRPr lang="en-US" altLang="zh-CN" dirty="0" smtClean="0"/>
          </a:p>
          <a:p>
            <a:pPr lvl="1"/>
            <a:endParaRPr lang="zh-CN" alt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421423"/>
            <a:ext cx="6767513"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641251"/>
      </p:ext>
    </p:extLst>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p:txBody>
          <a:bodyPr/>
          <a:lstStyle/>
          <a:p>
            <a:r>
              <a:rPr lang="zh-CN" altLang="en-US" dirty="0"/>
              <a:t>配置安装的先决条件</a:t>
            </a:r>
            <a:endParaRPr lang="en-US" altLang="zh-CN" dirty="0"/>
          </a:p>
          <a:p>
            <a:pPr lvl="1"/>
            <a:r>
              <a:rPr lang="en-US" altLang="zh-CN" dirty="0"/>
              <a:t>Create the Image Service </a:t>
            </a:r>
            <a:r>
              <a:rPr lang="en-US" altLang="zh-CN" dirty="0">
                <a:solidFill>
                  <a:srgbClr val="C00000"/>
                </a:solidFill>
              </a:rPr>
              <a:t>API endpoints</a:t>
            </a:r>
            <a:endParaRPr lang="zh-CN" altLang="en-US" dirty="0">
              <a:solidFill>
                <a:srgbClr val="C00000"/>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92896"/>
            <a:ext cx="772128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629495"/>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a:xfrm>
            <a:off x="211138" y="1203325"/>
            <a:ext cx="8707437" cy="5138738"/>
          </a:xfrm>
        </p:spPr>
        <p:txBody>
          <a:bodyPr/>
          <a:lstStyle/>
          <a:p>
            <a:r>
              <a:rPr lang="zh-CN" altLang="en-US" dirty="0" smtClean="0"/>
              <a:t>安装配置</a:t>
            </a:r>
            <a:r>
              <a:rPr lang="en-US" altLang="zh-CN" dirty="0" smtClean="0"/>
              <a:t>Image Service</a:t>
            </a:r>
          </a:p>
          <a:p>
            <a:pPr lvl="1"/>
            <a:r>
              <a:rPr lang="en-US" altLang="zh-CN" dirty="0"/>
              <a:t>Install the </a:t>
            </a:r>
            <a:r>
              <a:rPr lang="en-US" altLang="zh-CN" dirty="0" smtClean="0"/>
              <a:t>packages</a:t>
            </a:r>
          </a:p>
          <a:p>
            <a:pPr lvl="1"/>
            <a:endParaRPr lang="en-US" altLang="zh-CN" dirty="0" smtClean="0"/>
          </a:p>
          <a:p>
            <a:pPr lvl="1"/>
            <a:r>
              <a:rPr lang="zh-CN" altLang="en-US" dirty="0" smtClean="0"/>
              <a:t>配置</a:t>
            </a:r>
            <a:r>
              <a:rPr lang="en-US" altLang="zh-CN" dirty="0"/>
              <a:t>/</a:t>
            </a:r>
            <a:r>
              <a:rPr lang="en-US" altLang="zh-CN" dirty="0" err="1" smtClean="0"/>
              <a:t>etc</a:t>
            </a:r>
            <a:r>
              <a:rPr lang="en-US" altLang="zh-CN" dirty="0" smtClean="0"/>
              <a:t>/glance/glance-</a:t>
            </a:r>
            <a:r>
              <a:rPr lang="en-US" altLang="zh-CN" dirty="0" err="1" smtClean="0"/>
              <a:t>api.conf</a:t>
            </a:r>
            <a:endParaRPr lang="en-US" altLang="zh-CN" dirty="0"/>
          </a:p>
          <a:p>
            <a:pPr lvl="2"/>
            <a:r>
              <a:rPr lang="en-US" altLang="zh-CN" dirty="0"/>
              <a:t>[database</a:t>
            </a:r>
            <a:r>
              <a:rPr lang="en-US" altLang="zh-CN" dirty="0" smtClean="0"/>
              <a:t>], </a:t>
            </a:r>
            <a:r>
              <a:rPr lang="zh-CN" altLang="en-US" dirty="0" smtClean="0"/>
              <a:t>配置数据库访问</a:t>
            </a:r>
            <a:endParaRPr lang="en-US" altLang="zh-CN" dirty="0"/>
          </a:p>
          <a:p>
            <a:pPr lvl="2"/>
            <a:endParaRPr lang="en-US" altLang="zh-CN" dirty="0"/>
          </a:p>
          <a:p>
            <a:pPr lvl="2"/>
            <a:endParaRPr lang="en-US" altLang="zh-CN" dirty="0"/>
          </a:p>
          <a:p>
            <a:pPr lvl="2"/>
            <a:endParaRPr lang="en-US" altLang="zh-CN" dirty="0" smtClean="0"/>
          </a:p>
        </p:txBody>
      </p:sp>
      <p:sp>
        <p:nvSpPr>
          <p:cNvPr id="4" name="矩形 3"/>
          <p:cNvSpPr/>
          <p:nvPr/>
        </p:nvSpPr>
        <p:spPr>
          <a:xfrm>
            <a:off x="1043608" y="2276872"/>
            <a:ext cx="705678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apt-get install glance python-</a:t>
            </a:r>
            <a:r>
              <a:rPr lang="en-US" altLang="zh-CN" dirty="0" err="1"/>
              <a:t>glanceclient</a:t>
            </a:r>
            <a:endParaRPr lang="zh-CN" altLang="en-US" dirty="0"/>
          </a:p>
        </p:txBody>
      </p:sp>
      <p:sp>
        <p:nvSpPr>
          <p:cNvPr id="5" name="矩形 4"/>
          <p:cNvSpPr/>
          <p:nvPr/>
        </p:nvSpPr>
        <p:spPr>
          <a:xfrm>
            <a:off x="1475656" y="3789040"/>
            <a:ext cx="712879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[database]</a:t>
            </a:r>
          </a:p>
          <a:p>
            <a:r>
              <a:rPr lang="en-US" altLang="zh-CN" dirty="0"/>
              <a:t>...</a:t>
            </a:r>
          </a:p>
          <a:p>
            <a:r>
              <a:rPr lang="en-US" altLang="zh-CN" dirty="0"/>
              <a:t>connection = mysql://</a:t>
            </a:r>
            <a:r>
              <a:rPr lang="en-US" altLang="zh-CN" dirty="0" smtClean="0"/>
              <a:t>glance:123456@controller/glance</a:t>
            </a:r>
            <a:endParaRPr lang="zh-CN" altLang="en-US" dirty="0"/>
          </a:p>
        </p:txBody>
      </p:sp>
    </p:spTree>
    <p:extLst>
      <p:ext uri="{BB962C8B-B14F-4D97-AF65-F5344CB8AC3E}">
        <p14:creationId xmlns:p14="http://schemas.microsoft.com/office/powerpoint/2010/main" val="3492167510"/>
      </p:ext>
    </p:extLst>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a:xfrm>
            <a:off x="211138" y="1203325"/>
            <a:ext cx="8707437" cy="5138738"/>
          </a:xfrm>
        </p:spPr>
        <p:txBody>
          <a:bodyPr/>
          <a:lstStyle/>
          <a:p>
            <a:r>
              <a:rPr lang="zh-CN" altLang="en-US" dirty="0" smtClean="0"/>
              <a:t>安装配置</a:t>
            </a:r>
            <a:r>
              <a:rPr lang="en-US" altLang="zh-CN" dirty="0" smtClean="0"/>
              <a:t>Image Service</a:t>
            </a:r>
          </a:p>
          <a:p>
            <a:pPr lvl="1"/>
            <a:r>
              <a:rPr lang="zh-CN" altLang="en-US" dirty="0" smtClean="0"/>
              <a:t>配置</a:t>
            </a:r>
            <a:r>
              <a:rPr lang="en-US" altLang="zh-CN" dirty="0"/>
              <a:t>/</a:t>
            </a:r>
            <a:r>
              <a:rPr lang="en-US" altLang="zh-CN" dirty="0" err="1"/>
              <a:t>etc</a:t>
            </a:r>
            <a:r>
              <a:rPr lang="en-US" altLang="zh-CN" dirty="0"/>
              <a:t>/glance/glance-</a:t>
            </a:r>
            <a:r>
              <a:rPr lang="en-US" altLang="zh-CN" dirty="0" err="1"/>
              <a:t>api.conf</a:t>
            </a:r>
            <a:endParaRPr lang="en-US" altLang="zh-CN" dirty="0"/>
          </a:p>
          <a:p>
            <a:pPr lvl="2"/>
            <a:r>
              <a:rPr lang="zh-CN" altLang="en-US" dirty="0" smtClean="0"/>
              <a:t>配置身份</a:t>
            </a:r>
            <a:r>
              <a:rPr lang="en-US" altLang="zh-CN" dirty="0" smtClean="0"/>
              <a:t>ID</a:t>
            </a:r>
            <a:r>
              <a:rPr lang="zh-CN" altLang="en-US" dirty="0" smtClean="0"/>
              <a:t>服务 </a:t>
            </a:r>
            <a:r>
              <a:rPr lang="en-US" altLang="zh-CN" dirty="0" smtClean="0"/>
              <a:t>in </a:t>
            </a:r>
            <a:r>
              <a:rPr lang="en-US" altLang="zh-CN" dirty="0"/>
              <a:t>[</a:t>
            </a:r>
            <a:r>
              <a:rPr lang="en-US" altLang="zh-CN" dirty="0" err="1"/>
              <a:t>keystone_authtoken</a:t>
            </a:r>
            <a:r>
              <a:rPr lang="en-US" altLang="zh-CN" dirty="0"/>
              <a:t>] and [</a:t>
            </a:r>
            <a:r>
              <a:rPr lang="en-US" altLang="zh-CN" dirty="0" err="1"/>
              <a:t>paste_deploy</a:t>
            </a:r>
            <a:r>
              <a:rPr lang="en-US" altLang="zh-CN" dirty="0"/>
              <a:t>] </a:t>
            </a:r>
            <a:endParaRPr lang="zh-CN" altLang="en-US" dirty="0"/>
          </a:p>
          <a:p>
            <a:pPr lvl="1"/>
            <a:endParaRPr lang="zh-CN" altLang="en-US" dirty="0"/>
          </a:p>
        </p:txBody>
      </p:sp>
      <p:sp>
        <p:nvSpPr>
          <p:cNvPr id="5" name="矩形 4"/>
          <p:cNvSpPr/>
          <p:nvPr/>
        </p:nvSpPr>
        <p:spPr>
          <a:xfrm>
            <a:off x="1331640" y="3284984"/>
            <a:ext cx="5976664"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keystone_authtoken</a:t>
            </a:r>
            <a:r>
              <a:rPr lang="en-US" altLang="zh-CN" dirty="0"/>
              <a:t>]</a:t>
            </a:r>
          </a:p>
          <a:p>
            <a:r>
              <a:rPr lang="en-US" altLang="zh-CN" dirty="0"/>
              <a:t>...</a:t>
            </a:r>
          </a:p>
          <a:p>
            <a:r>
              <a:rPr lang="en-US" altLang="zh-CN" dirty="0" err="1"/>
              <a:t>auth_uri</a:t>
            </a:r>
            <a:r>
              <a:rPr lang="en-US" altLang="zh-CN" dirty="0"/>
              <a:t> = http://controller:5000/v2.0</a:t>
            </a:r>
          </a:p>
          <a:p>
            <a:r>
              <a:rPr lang="en-US" altLang="zh-CN" dirty="0" err="1"/>
              <a:t>identity_uri</a:t>
            </a:r>
            <a:r>
              <a:rPr lang="en-US" altLang="zh-CN" dirty="0"/>
              <a:t> = http://controller:35357</a:t>
            </a:r>
          </a:p>
          <a:p>
            <a:r>
              <a:rPr lang="en-US" altLang="zh-CN" dirty="0" err="1"/>
              <a:t>admin_tenant_name</a:t>
            </a:r>
            <a:r>
              <a:rPr lang="en-US" altLang="zh-CN" dirty="0"/>
              <a:t> = service</a:t>
            </a:r>
          </a:p>
          <a:p>
            <a:r>
              <a:rPr lang="en-US" altLang="zh-CN" dirty="0" err="1"/>
              <a:t>admin_user</a:t>
            </a:r>
            <a:r>
              <a:rPr lang="en-US" altLang="zh-CN" dirty="0"/>
              <a:t> = glance</a:t>
            </a:r>
          </a:p>
          <a:p>
            <a:r>
              <a:rPr lang="en-US" altLang="zh-CN" dirty="0" err="1"/>
              <a:t>admin_password</a:t>
            </a:r>
            <a:r>
              <a:rPr lang="en-US" altLang="zh-CN" dirty="0"/>
              <a:t> = </a:t>
            </a:r>
            <a:r>
              <a:rPr lang="en-US" altLang="zh-CN" dirty="0" smtClean="0"/>
              <a:t>123456</a:t>
            </a:r>
          </a:p>
          <a:p>
            <a:endParaRPr lang="en-US" altLang="zh-CN" dirty="0"/>
          </a:p>
          <a:p>
            <a:r>
              <a:rPr lang="en-US" altLang="zh-CN" dirty="0"/>
              <a:t>[</a:t>
            </a:r>
            <a:r>
              <a:rPr lang="en-US" altLang="zh-CN" dirty="0" err="1"/>
              <a:t>paste_deploy</a:t>
            </a:r>
            <a:r>
              <a:rPr lang="en-US" altLang="zh-CN" dirty="0"/>
              <a:t>]</a:t>
            </a:r>
          </a:p>
          <a:p>
            <a:r>
              <a:rPr lang="en-US" altLang="zh-CN" dirty="0"/>
              <a:t>...</a:t>
            </a:r>
          </a:p>
          <a:p>
            <a:r>
              <a:rPr lang="en-US" altLang="zh-CN" dirty="0"/>
              <a:t>flavor = keystone</a:t>
            </a:r>
            <a:endParaRPr lang="zh-CN" altLang="en-US" dirty="0"/>
          </a:p>
        </p:txBody>
      </p:sp>
    </p:spTree>
    <p:extLst>
      <p:ext uri="{BB962C8B-B14F-4D97-AF65-F5344CB8AC3E}">
        <p14:creationId xmlns:p14="http://schemas.microsoft.com/office/powerpoint/2010/main" val="966078740"/>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a:xfrm>
            <a:off x="211138" y="1203325"/>
            <a:ext cx="8707437" cy="5138738"/>
          </a:xfrm>
        </p:spPr>
        <p:txBody>
          <a:bodyPr/>
          <a:lstStyle/>
          <a:p>
            <a:r>
              <a:rPr lang="zh-CN" altLang="en-US" dirty="0" smtClean="0"/>
              <a:t>安装配置</a:t>
            </a:r>
            <a:r>
              <a:rPr lang="en-US" altLang="zh-CN" dirty="0" smtClean="0"/>
              <a:t>Image Service</a:t>
            </a:r>
          </a:p>
          <a:p>
            <a:pPr lvl="1"/>
            <a:r>
              <a:rPr lang="en-US" altLang="zh-CN" dirty="0"/>
              <a:t>[</a:t>
            </a:r>
            <a:r>
              <a:rPr lang="en-US" altLang="zh-CN" dirty="0" err="1"/>
              <a:t>glance_store</a:t>
            </a:r>
            <a:r>
              <a:rPr lang="en-US" altLang="zh-CN" dirty="0" smtClean="0"/>
              <a:t>], </a:t>
            </a:r>
            <a:r>
              <a:rPr lang="zh-CN" altLang="en-US" dirty="0" smtClean="0"/>
              <a:t>配置本地文件系统存储并设定</a:t>
            </a:r>
            <a:r>
              <a:rPr lang="en-US" altLang="zh-CN" dirty="0" smtClean="0"/>
              <a:t>Image</a:t>
            </a:r>
            <a:r>
              <a:rPr lang="zh-CN" altLang="en-US" dirty="0" smtClean="0"/>
              <a:t>文件位置</a:t>
            </a:r>
            <a:endParaRPr lang="en-US" altLang="zh-CN" dirty="0" smtClean="0"/>
          </a:p>
          <a:p>
            <a:pPr lvl="1"/>
            <a:endParaRPr lang="en-US" altLang="zh-CN" dirty="0"/>
          </a:p>
          <a:p>
            <a:pPr lvl="1"/>
            <a:endParaRPr lang="en-US" altLang="zh-CN" dirty="0" smtClean="0"/>
          </a:p>
          <a:p>
            <a:pPr lvl="1"/>
            <a:endParaRPr lang="en-US" altLang="zh-CN" dirty="0" smtClean="0"/>
          </a:p>
          <a:p>
            <a:pPr lvl="1"/>
            <a:r>
              <a:rPr lang="en-US" altLang="zh-CN" dirty="0" smtClean="0"/>
              <a:t>[default]</a:t>
            </a:r>
          </a:p>
          <a:p>
            <a:pPr lvl="1"/>
            <a:endParaRPr lang="zh-CN" altLang="en-US" dirty="0"/>
          </a:p>
        </p:txBody>
      </p:sp>
      <p:sp>
        <p:nvSpPr>
          <p:cNvPr id="5" name="矩形 4"/>
          <p:cNvSpPr/>
          <p:nvPr/>
        </p:nvSpPr>
        <p:spPr>
          <a:xfrm>
            <a:off x="1043608" y="2690336"/>
            <a:ext cx="727280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glance_store</a:t>
            </a:r>
            <a:r>
              <a:rPr lang="en-US" altLang="zh-CN" dirty="0"/>
              <a:t>]</a:t>
            </a:r>
          </a:p>
          <a:p>
            <a:r>
              <a:rPr lang="en-US" altLang="zh-CN" dirty="0" smtClean="0"/>
              <a:t>...</a:t>
            </a:r>
          </a:p>
          <a:p>
            <a:r>
              <a:rPr lang="en-US" altLang="zh-CN" dirty="0" err="1"/>
              <a:t>default_store</a:t>
            </a:r>
            <a:r>
              <a:rPr lang="en-US" altLang="zh-CN" dirty="0"/>
              <a:t> = file</a:t>
            </a:r>
          </a:p>
          <a:p>
            <a:r>
              <a:rPr lang="en-US" altLang="zh-CN" dirty="0" err="1" smtClean="0"/>
              <a:t>filesystem_store_datadir</a:t>
            </a:r>
            <a:r>
              <a:rPr lang="en-US" altLang="zh-CN" dirty="0" smtClean="0"/>
              <a:t> </a:t>
            </a:r>
            <a:r>
              <a:rPr lang="en-US" altLang="zh-CN" dirty="0"/>
              <a:t>= /</a:t>
            </a:r>
            <a:r>
              <a:rPr lang="en-US" altLang="zh-CN" dirty="0" err="1"/>
              <a:t>var</a:t>
            </a:r>
            <a:r>
              <a:rPr lang="en-US" altLang="zh-CN" dirty="0"/>
              <a:t>/lib/glance/images/</a:t>
            </a:r>
            <a:endParaRPr lang="zh-CN" altLang="en-US" dirty="0"/>
          </a:p>
        </p:txBody>
      </p:sp>
      <p:sp>
        <p:nvSpPr>
          <p:cNvPr id="6" name="矩形 5"/>
          <p:cNvSpPr/>
          <p:nvPr/>
        </p:nvSpPr>
        <p:spPr>
          <a:xfrm>
            <a:off x="1043608" y="4725144"/>
            <a:ext cx="727280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smtClean="0"/>
              <a:t>...</a:t>
            </a:r>
          </a:p>
          <a:p>
            <a:r>
              <a:rPr lang="en-US" altLang="zh-CN" dirty="0"/>
              <a:t>verbose = True</a:t>
            </a:r>
            <a:br>
              <a:rPr lang="en-US" altLang="zh-CN" dirty="0"/>
            </a:br>
            <a:r>
              <a:rPr lang="en-US" altLang="zh-CN" dirty="0" err="1" smtClean="0"/>
              <a:t>default_store</a:t>
            </a:r>
            <a:r>
              <a:rPr lang="en-US" altLang="zh-CN" dirty="0" smtClean="0"/>
              <a:t> </a:t>
            </a:r>
            <a:r>
              <a:rPr lang="en-US" altLang="zh-CN" dirty="0"/>
              <a:t>= </a:t>
            </a:r>
            <a:r>
              <a:rPr lang="en-US" altLang="zh-CN" dirty="0" smtClean="0"/>
              <a:t>file</a:t>
            </a:r>
          </a:p>
          <a:p>
            <a:r>
              <a:rPr lang="en-US" altLang="zh-CN" dirty="0" err="1" smtClean="0"/>
              <a:t>notification_driver</a:t>
            </a:r>
            <a:r>
              <a:rPr lang="en-US" altLang="zh-CN" dirty="0" smtClean="0"/>
              <a:t> </a:t>
            </a:r>
            <a:r>
              <a:rPr lang="en-US" altLang="zh-CN" dirty="0"/>
              <a:t>= </a:t>
            </a:r>
            <a:r>
              <a:rPr lang="en-US" altLang="zh-CN" dirty="0" err="1"/>
              <a:t>noop</a:t>
            </a:r>
            <a:r>
              <a:rPr lang="en-US" altLang="zh-CN" dirty="0"/>
              <a:t/>
            </a:r>
            <a:br>
              <a:rPr lang="en-US" altLang="zh-CN" dirty="0"/>
            </a:br>
            <a:endParaRPr lang="zh-CN" altLang="en-US" dirty="0"/>
          </a:p>
        </p:txBody>
      </p:sp>
    </p:spTree>
    <p:extLst>
      <p:ext uri="{BB962C8B-B14F-4D97-AF65-F5344CB8AC3E}">
        <p14:creationId xmlns:p14="http://schemas.microsoft.com/office/powerpoint/2010/main" val="966078740"/>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Minimal Example</a:t>
            </a:r>
            <a:endParaRPr lang="zh-CN" altLang="en-US" dirty="0"/>
          </a:p>
        </p:txBody>
      </p:sp>
      <p:sp>
        <p:nvSpPr>
          <p:cNvPr id="3" name="内容占位符 2"/>
          <p:cNvSpPr>
            <a:spLocks noGrp="1"/>
          </p:cNvSpPr>
          <p:nvPr>
            <p:ph idx="1"/>
          </p:nvPr>
        </p:nvSpPr>
        <p:spPr/>
        <p:txBody>
          <a:bodyPr/>
          <a:lstStyle/>
          <a:p>
            <a:r>
              <a:rPr lang="en-US" altLang="zh-CN" dirty="0" smtClean="0"/>
              <a:t>Network</a:t>
            </a:r>
            <a:endParaRPr lang="zh-CN" altLang="en-US" dirty="0"/>
          </a:p>
        </p:txBody>
      </p:sp>
      <p:sp>
        <p:nvSpPr>
          <p:cNvPr id="4" name="AutoShape 4" descr="D:\%E5%B7%A5%E4%BD%9C%E8%AE%B0%E5%BD%95\ScrapBook2015\data\20150421163506\163135kuccykce885cfz8s.png"/>
          <p:cNvSpPr>
            <a:spLocks noChangeAspect="1" noChangeArrowheads="1"/>
          </p:cNvSpPr>
          <p:nvPr/>
        </p:nvSpPr>
        <p:spPr bwMode="auto">
          <a:xfrm>
            <a:off x="155575" y="-2743200"/>
            <a:ext cx="5715000" cy="571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D:\%E5%B7%A5%E4%BD%9C%E8%AE%B0%E5%BD%95\ScrapBook2015\data\20150421163506\163135kuccykce885cfz8s.png"/>
          <p:cNvSpPr>
            <a:spLocks noChangeAspect="1" noChangeArrowheads="1"/>
          </p:cNvSpPr>
          <p:nvPr/>
        </p:nvSpPr>
        <p:spPr bwMode="auto">
          <a:xfrm>
            <a:off x="307975" y="-2590800"/>
            <a:ext cx="5715000" cy="571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181099"/>
            <a:ext cx="6468938" cy="528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707883"/>
      </p:ext>
    </p:extLst>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a:xfrm>
            <a:off x="211138" y="1203325"/>
            <a:ext cx="8707437" cy="5138738"/>
          </a:xfrm>
        </p:spPr>
        <p:txBody>
          <a:bodyPr/>
          <a:lstStyle/>
          <a:p>
            <a:r>
              <a:rPr lang="zh-CN" altLang="en-US" dirty="0" smtClean="0"/>
              <a:t>安装配置</a:t>
            </a:r>
            <a:r>
              <a:rPr lang="en-US" altLang="zh-CN" dirty="0" smtClean="0"/>
              <a:t>Image Service</a:t>
            </a:r>
          </a:p>
          <a:p>
            <a:pPr lvl="1"/>
            <a:r>
              <a:rPr lang="zh-CN" altLang="en-US" dirty="0"/>
              <a:t>配置</a:t>
            </a:r>
            <a:r>
              <a:rPr lang="en-US" altLang="zh-CN" dirty="0" smtClean="0"/>
              <a:t>/</a:t>
            </a:r>
            <a:r>
              <a:rPr lang="en-US" altLang="zh-CN" dirty="0" err="1" smtClean="0"/>
              <a:t>etc</a:t>
            </a:r>
            <a:r>
              <a:rPr lang="en-US" altLang="zh-CN" dirty="0" smtClean="0"/>
              <a:t>/glance/glance-</a:t>
            </a:r>
            <a:r>
              <a:rPr lang="en-US" altLang="zh-CN" dirty="0" err="1" smtClean="0"/>
              <a:t>registry.conf</a:t>
            </a:r>
            <a:endParaRPr lang="en-US" altLang="zh-CN" dirty="0" smtClean="0"/>
          </a:p>
        </p:txBody>
      </p:sp>
      <p:sp>
        <p:nvSpPr>
          <p:cNvPr id="4" name="矩形 3"/>
          <p:cNvSpPr/>
          <p:nvPr/>
        </p:nvSpPr>
        <p:spPr>
          <a:xfrm>
            <a:off x="971600" y="2348880"/>
            <a:ext cx="7272808"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br>
              <a:rPr lang="en-US" altLang="zh-CN" dirty="0"/>
            </a:br>
            <a:r>
              <a:rPr lang="en-US" altLang="zh-CN" dirty="0"/>
              <a:t>...</a:t>
            </a:r>
            <a:br>
              <a:rPr lang="en-US" altLang="zh-CN" dirty="0"/>
            </a:br>
            <a:r>
              <a:rPr lang="en-US" altLang="zh-CN" dirty="0" err="1"/>
              <a:t>notification_driver</a:t>
            </a:r>
            <a:r>
              <a:rPr lang="en-US" altLang="zh-CN" dirty="0"/>
              <a:t> = </a:t>
            </a:r>
            <a:r>
              <a:rPr lang="en-US" altLang="zh-CN" dirty="0" err="1"/>
              <a:t>noop</a:t>
            </a:r>
            <a:r>
              <a:rPr lang="en-US" altLang="zh-CN" dirty="0"/>
              <a:t/>
            </a:r>
            <a:br>
              <a:rPr lang="en-US" altLang="zh-CN" dirty="0"/>
            </a:br>
            <a:r>
              <a:rPr lang="en-US" altLang="zh-CN" dirty="0" smtClean="0"/>
              <a:t>[</a:t>
            </a:r>
            <a:r>
              <a:rPr lang="en-US" altLang="zh-CN" dirty="0"/>
              <a:t>database]</a:t>
            </a:r>
          </a:p>
          <a:p>
            <a:r>
              <a:rPr lang="en-US" altLang="zh-CN" dirty="0"/>
              <a:t>...</a:t>
            </a:r>
          </a:p>
          <a:p>
            <a:r>
              <a:rPr lang="en-US" altLang="zh-CN" dirty="0"/>
              <a:t>connection = mysql://glance:123456@controller/glance</a:t>
            </a:r>
            <a:endParaRPr lang="zh-CN" altLang="en-US" dirty="0"/>
          </a:p>
          <a:p>
            <a:r>
              <a:rPr lang="en-US" altLang="zh-CN" dirty="0" smtClean="0"/>
              <a:t>[</a:t>
            </a:r>
            <a:r>
              <a:rPr lang="en-US" altLang="zh-CN" dirty="0" err="1"/>
              <a:t>keystone_authtoken</a:t>
            </a:r>
            <a:r>
              <a:rPr lang="en-US" altLang="zh-CN" dirty="0"/>
              <a:t>]</a:t>
            </a:r>
          </a:p>
          <a:p>
            <a:r>
              <a:rPr lang="en-US" altLang="zh-CN" dirty="0"/>
              <a:t>...</a:t>
            </a:r>
          </a:p>
          <a:p>
            <a:r>
              <a:rPr lang="en-US" altLang="zh-CN" dirty="0" err="1"/>
              <a:t>auth_uri</a:t>
            </a:r>
            <a:r>
              <a:rPr lang="en-US" altLang="zh-CN" dirty="0"/>
              <a:t> = http://controller:5000/v2.0</a:t>
            </a:r>
          </a:p>
          <a:p>
            <a:r>
              <a:rPr lang="en-US" altLang="zh-CN" dirty="0" err="1"/>
              <a:t>identity_uri</a:t>
            </a:r>
            <a:r>
              <a:rPr lang="en-US" altLang="zh-CN" dirty="0"/>
              <a:t> = http://controller:35357</a:t>
            </a:r>
          </a:p>
          <a:p>
            <a:r>
              <a:rPr lang="en-US" altLang="zh-CN" dirty="0" err="1"/>
              <a:t>admin_tenant_name</a:t>
            </a:r>
            <a:r>
              <a:rPr lang="en-US" altLang="zh-CN" dirty="0"/>
              <a:t> = service</a:t>
            </a:r>
          </a:p>
          <a:p>
            <a:r>
              <a:rPr lang="en-US" altLang="zh-CN" dirty="0" err="1"/>
              <a:t>admin_user</a:t>
            </a:r>
            <a:r>
              <a:rPr lang="en-US" altLang="zh-CN" dirty="0"/>
              <a:t> = glance</a:t>
            </a:r>
          </a:p>
          <a:p>
            <a:r>
              <a:rPr lang="en-US" altLang="zh-CN" dirty="0" err="1"/>
              <a:t>admin_password</a:t>
            </a:r>
            <a:r>
              <a:rPr lang="en-US" altLang="zh-CN" dirty="0"/>
              <a:t> = </a:t>
            </a:r>
            <a:r>
              <a:rPr lang="en-US" altLang="zh-CN" dirty="0" smtClean="0"/>
              <a:t>123456</a:t>
            </a:r>
          </a:p>
          <a:p>
            <a:r>
              <a:rPr lang="en-US" altLang="zh-CN" dirty="0" smtClean="0"/>
              <a:t>[</a:t>
            </a:r>
            <a:r>
              <a:rPr lang="en-US" altLang="zh-CN" dirty="0" err="1"/>
              <a:t>paste_deploy</a:t>
            </a:r>
            <a:r>
              <a:rPr lang="en-US" altLang="zh-CN" dirty="0"/>
              <a:t>]</a:t>
            </a:r>
          </a:p>
          <a:p>
            <a:r>
              <a:rPr lang="en-US" altLang="zh-CN" dirty="0"/>
              <a:t>...</a:t>
            </a:r>
          </a:p>
          <a:p>
            <a:r>
              <a:rPr lang="en-US" altLang="zh-CN" dirty="0"/>
              <a:t>flavor = keystone</a:t>
            </a:r>
            <a:endParaRPr lang="zh-CN" altLang="en-US" dirty="0"/>
          </a:p>
        </p:txBody>
      </p:sp>
    </p:spTree>
    <p:extLst>
      <p:ext uri="{BB962C8B-B14F-4D97-AF65-F5344CB8AC3E}">
        <p14:creationId xmlns:p14="http://schemas.microsoft.com/office/powerpoint/2010/main" val="3996845273"/>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a:xfrm>
            <a:off x="211138" y="1203325"/>
            <a:ext cx="8707437" cy="5138738"/>
          </a:xfrm>
        </p:spPr>
        <p:txBody>
          <a:bodyPr/>
          <a:lstStyle/>
          <a:p>
            <a:r>
              <a:rPr lang="zh-CN" altLang="en-US" dirty="0" smtClean="0"/>
              <a:t>安装配置</a:t>
            </a:r>
            <a:r>
              <a:rPr lang="en-US" altLang="zh-CN" dirty="0" smtClean="0"/>
              <a:t>Image Service</a:t>
            </a:r>
          </a:p>
          <a:p>
            <a:pPr lvl="1"/>
            <a:r>
              <a:rPr lang="en-US" altLang="zh-CN" dirty="0"/>
              <a:t>Populate the Image Service </a:t>
            </a:r>
            <a:r>
              <a:rPr lang="en-US" altLang="zh-CN" dirty="0" smtClean="0"/>
              <a:t>database</a:t>
            </a:r>
          </a:p>
          <a:p>
            <a:pPr lvl="1"/>
            <a:endParaRPr lang="en-US" altLang="zh-CN" dirty="0"/>
          </a:p>
          <a:p>
            <a:pPr lvl="1"/>
            <a:endParaRPr lang="en-US" altLang="zh-CN" dirty="0" smtClean="0"/>
          </a:p>
          <a:p>
            <a:pPr lvl="1"/>
            <a:endParaRPr lang="en-US" altLang="zh-CN" dirty="0"/>
          </a:p>
          <a:p>
            <a:pPr lvl="1"/>
            <a:r>
              <a:rPr lang="zh-CN" altLang="en-US" dirty="0" smtClean="0"/>
              <a:t>完成安装</a:t>
            </a:r>
            <a:endParaRPr lang="en-US" altLang="zh-CN" dirty="0" smtClean="0"/>
          </a:p>
          <a:p>
            <a:pPr lvl="2"/>
            <a:r>
              <a:rPr lang="zh-CN" altLang="en-US" dirty="0" smtClean="0"/>
              <a:t>删除</a:t>
            </a:r>
            <a:r>
              <a:rPr lang="en-US" altLang="zh-CN" dirty="0"/>
              <a:t>/</a:t>
            </a:r>
            <a:r>
              <a:rPr lang="en-US" altLang="zh-CN" dirty="0" err="1" smtClean="0"/>
              <a:t>var</a:t>
            </a:r>
            <a:r>
              <a:rPr lang="en-US" altLang="zh-CN" dirty="0" smtClean="0"/>
              <a:t>/lib/glance/</a:t>
            </a:r>
            <a:r>
              <a:rPr lang="en-US" altLang="zh-CN" dirty="0" err="1" smtClean="0"/>
              <a:t>glance.sqlite</a:t>
            </a:r>
            <a:r>
              <a:rPr lang="en-US" altLang="zh-CN" dirty="0"/>
              <a:t> </a:t>
            </a:r>
            <a:r>
              <a:rPr lang="zh-CN" altLang="en-US" dirty="0" smtClean="0"/>
              <a:t>并重启服务</a:t>
            </a:r>
            <a:endParaRPr lang="en-US" altLang="zh-CN" dirty="0" smtClean="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330451"/>
            <a:ext cx="7419950" cy="124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797152"/>
            <a:ext cx="6192688" cy="153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845273"/>
      </p:ext>
    </p:extLst>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Image Service</a:t>
            </a:r>
            <a:endParaRPr lang="zh-CN" altLang="en-US" dirty="0"/>
          </a:p>
        </p:txBody>
      </p:sp>
      <p:sp>
        <p:nvSpPr>
          <p:cNvPr id="3" name="内容占位符 2"/>
          <p:cNvSpPr>
            <a:spLocks noGrp="1"/>
          </p:cNvSpPr>
          <p:nvPr>
            <p:ph idx="1"/>
          </p:nvPr>
        </p:nvSpPr>
        <p:spPr/>
        <p:txBody>
          <a:bodyPr/>
          <a:lstStyle/>
          <a:p>
            <a:r>
              <a:rPr lang="zh-CN" altLang="en-US" dirty="0" smtClean="0"/>
              <a:t>验证安装</a:t>
            </a:r>
            <a:endParaRPr lang="en-US" altLang="zh-CN" dirty="0" smtClean="0"/>
          </a:p>
          <a:p>
            <a:pPr lvl="1"/>
            <a:r>
              <a:rPr lang="zh-CN" altLang="en-US" dirty="0" smtClean="0"/>
              <a:t>下载一个</a:t>
            </a:r>
            <a:r>
              <a:rPr lang="en-US" altLang="zh-CN" dirty="0" smtClean="0"/>
              <a:t>image</a:t>
            </a:r>
            <a:r>
              <a:rPr lang="zh-CN" altLang="en-US" dirty="0" smtClean="0"/>
              <a:t>到</a:t>
            </a:r>
            <a:r>
              <a:rPr lang="en-US" altLang="zh-CN" dirty="0" smtClean="0"/>
              <a:t>/</a:t>
            </a:r>
            <a:r>
              <a:rPr lang="en-US" altLang="zh-CN" dirty="0" err="1" smtClean="0"/>
              <a:t>tmp</a:t>
            </a:r>
            <a:r>
              <a:rPr lang="en-US" altLang="zh-CN" dirty="0" smtClean="0"/>
              <a:t>/image</a:t>
            </a:r>
          </a:p>
          <a:p>
            <a:pPr lvl="1"/>
            <a:endParaRPr lang="en-US" altLang="zh-CN" dirty="0"/>
          </a:p>
          <a:p>
            <a:pPr lvl="1"/>
            <a:r>
              <a:rPr lang="en-US" altLang="zh-CN" dirty="0"/>
              <a:t>Upload the image to the Image </a:t>
            </a:r>
            <a:r>
              <a:rPr lang="en-US" altLang="zh-CN" dirty="0" smtClean="0"/>
              <a:t>Service</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48880"/>
            <a:ext cx="54006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3418135"/>
            <a:ext cx="7988271" cy="343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866208"/>
      </p:ext>
    </p:extLst>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284984"/>
            <a:ext cx="8693150" cy="392113"/>
          </a:xfrm>
        </p:spPr>
        <p:txBody>
          <a:bodyPr/>
          <a:lstStyle/>
          <a:p>
            <a:r>
              <a:rPr lang="en-US" altLang="zh-CN" dirty="0"/>
              <a:t>OpenStack </a:t>
            </a:r>
            <a:r>
              <a:rPr lang="en-US" altLang="zh-CN" dirty="0" smtClean="0"/>
              <a:t>Compute Service</a:t>
            </a:r>
            <a:endParaRPr lang="zh-CN" altLang="en-US" dirty="0"/>
          </a:p>
        </p:txBody>
      </p:sp>
    </p:spTree>
    <p:extLst>
      <p:ext uri="{BB962C8B-B14F-4D97-AF65-F5344CB8AC3E}">
        <p14:creationId xmlns:p14="http://schemas.microsoft.com/office/powerpoint/2010/main" val="3889662724"/>
      </p:ext>
    </p:extLst>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a:t>
            </a:r>
            <a:r>
              <a:rPr lang="en-US" altLang="zh-CN" dirty="0" smtClean="0"/>
              <a:t>Compute Service</a:t>
            </a:r>
            <a:endParaRPr lang="zh-CN" altLang="en-US" dirty="0"/>
          </a:p>
        </p:txBody>
      </p:sp>
      <p:sp>
        <p:nvSpPr>
          <p:cNvPr id="3" name="内容占位符 2"/>
          <p:cNvSpPr>
            <a:spLocks noGrp="1"/>
          </p:cNvSpPr>
          <p:nvPr>
            <p:ph idx="1"/>
          </p:nvPr>
        </p:nvSpPr>
        <p:spPr/>
        <p:txBody>
          <a:bodyPr/>
          <a:lstStyle/>
          <a:p>
            <a:r>
              <a:rPr lang="en-US" altLang="zh-CN" dirty="0" smtClean="0"/>
              <a:t>OpenStack Compute</a:t>
            </a:r>
          </a:p>
          <a:p>
            <a:pPr lvl="1"/>
            <a:r>
              <a:rPr lang="en-US" altLang="zh-CN" dirty="0" smtClean="0"/>
              <a:t>OpenStack compute</a:t>
            </a:r>
            <a:r>
              <a:rPr lang="zh-CN" altLang="en-US" dirty="0" smtClean="0"/>
              <a:t>是</a:t>
            </a:r>
            <a:r>
              <a:rPr lang="en-US" altLang="zh-CN" dirty="0" smtClean="0"/>
              <a:t>IaaS</a:t>
            </a:r>
            <a:r>
              <a:rPr lang="zh-CN" altLang="en-US" dirty="0" smtClean="0"/>
              <a:t>系统的核心部分，拥有和管理云计算资源，主要模组由</a:t>
            </a:r>
            <a:r>
              <a:rPr lang="en-US" altLang="zh-CN" dirty="0" smtClean="0"/>
              <a:t>Python</a:t>
            </a:r>
            <a:r>
              <a:rPr lang="zh-CN" altLang="en-US" dirty="0" smtClean="0"/>
              <a:t>实现</a:t>
            </a:r>
            <a:endParaRPr lang="en-US" altLang="zh-CN" dirty="0" smtClean="0"/>
          </a:p>
        </p:txBody>
      </p:sp>
      <p:sp>
        <p:nvSpPr>
          <p:cNvPr id="4" name="矩形 3"/>
          <p:cNvSpPr/>
          <p:nvPr/>
        </p:nvSpPr>
        <p:spPr>
          <a:xfrm>
            <a:off x="1043608" y="2780928"/>
            <a:ext cx="756084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OpenStack Compute interacts with OpenStack Identity for authentication, OpenStack Image Service for disk and server images, and OpenStack dashboard for the user and administrative interface. Image access is limited by projects, and by users; quotas are limited </a:t>
            </a:r>
            <a:r>
              <a:rPr lang="en-US" altLang="zh-CN" dirty="0" smtClean="0"/>
              <a:t>per project </a:t>
            </a:r>
            <a:r>
              <a:rPr lang="en-US" altLang="zh-CN" dirty="0"/>
              <a:t>(the number of instances, for example). OpenStack Compute can scale </a:t>
            </a:r>
            <a:r>
              <a:rPr lang="en-US" altLang="zh-CN" dirty="0" smtClean="0"/>
              <a:t>horizontally on </a:t>
            </a:r>
            <a:r>
              <a:rPr lang="en-US" altLang="zh-CN" dirty="0"/>
              <a:t>standard hardware, and download images to launch instances</a:t>
            </a:r>
          </a:p>
        </p:txBody>
      </p:sp>
    </p:spTree>
    <p:extLst>
      <p:ext uri="{BB962C8B-B14F-4D97-AF65-F5344CB8AC3E}">
        <p14:creationId xmlns:p14="http://schemas.microsoft.com/office/powerpoint/2010/main" val="1947825765"/>
      </p:ext>
    </p:extLst>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en-US" altLang="zh-CN" dirty="0"/>
              <a:t>OpenStack </a:t>
            </a:r>
            <a:r>
              <a:rPr lang="en-US" altLang="zh-CN" dirty="0" smtClean="0"/>
              <a:t>Compute </a:t>
            </a:r>
            <a:r>
              <a:rPr lang="zh-CN" altLang="en-US" dirty="0" smtClean="0"/>
              <a:t>主要模组</a:t>
            </a:r>
            <a:endParaRPr lang="en-US" altLang="zh-CN" dirty="0" smtClean="0"/>
          </a:p>
          <a:p>
            <a:pPr lvl="1"/>
            <a:r>
              <a:rPr lang="en-US" altLang="zh-CN" dirty="0" smtClean="0"/>
              <a:t>API</a:t>
            </a:r>
          </a:p>
          <a:p>
            <a:pPr lvl="2"/>
            <a:r>
              <a:rPr lang="en-US" altLang="zh-CN" dirty="0"/>
              <a:t>nova-</a:t>
            </a:r>
            <a:r>
              <a:rPr lang="en-US" altLang="zh-CN" dirty="0" err="1"/>
              <a:t>api</a:t>
            </a:r>
            <a:r>
              <a:rPr lang="en-US" altLang="zh-CN" dirty="0"/>
              <a:t> </a:t>
            </a:r>
            <a:r>
              <a:rPr lang="en-US" altLang="zh-CN" dirty="0" smtClean="0"/>
              <a:t>service</a:t>
            </a:r>
          </a:p>
          <a:p>
            <a:pPr lvl="2"/>
            <a:r>
              <a:rPr lang="en-US" altLang="zh-CN" dirty="0"/>
              <a:t>nova-</a:t>
            </a:r>
            <a:r>
              <a:rPr lang="en-US" altLang="zh-CN" dirty="0" err="1"/>
              <a:t>api</a:t>
            </a:r>
            <a:r>
              <a:rPr lang="en-US" altLang="zh-CN" dirty="0"/>
              <a:t>-metadata service </a:t>
            </a:r>
            <a:endParaRPr lang="en-US" altLang="zh-CN" dirty="0" smtClean="0"/>
          </a:p>
          <a:p>
            <a:pPr lvl="1"/>
            <a:r>
              <a:rPr lang="en-US" altLang="zh-CN" dirty="0"/>
              <a:t>Compute </a:t>
            </a:r>
            <a:r>
              <a:rPr lang="en-US" altLang="zh-CN" dirty="0" smtClean="0"/>
              <a:t>core</a:t>
            </a:r>
            <a:endParaRPr lang="en-US" altLang="zh-CN" dirty="0"/>
          </a:p>
          <a:p>
            <a:pPr lvl="1"/>
            <a:r>
              <a:rPr lang="en-US" altLang="zh-CN" dirty="0"/>
              <a:t>Networking for </a:t>
            </a:r>
            <a:r>
              <a:rPr lang="en-US" altLang="zh-CN" dirty="0" smtClean="0"/>
              <a:t>VMs</a:t>
            </a:r>
          </a:p>
          <a:p>
            <a:pPr lvl="1"/>
            <a:r>
              <a:rPr lang="en-US" altLang="zh-CN" dirty="0"/>
              <a:t>Image management (EC2 scenario</a:t>
            </a:r>
            <a:r>
              <a:rPr lang="en-US" altLang="zh-CN" dirty="0" smtClean="0"/>
              <a:t>)</a:t>
            </a:r>
          </a:p>
          <a:p>
            <a:pPr lvl="1"/>
            <a:r>
              <a:rPr lang="en-US" altLang="zh-CN" dirty="0"/>
              <a:t>Command-line clients and other </a:t>
            </a:r>
            <a:r>
              <a:rPr lang="en-US" altLang="zh-CN" dirty="0" smtClean="0"/>
              <a:t>interfaces</a:t>
            </a:r>
          </a:p>
          <a:p>
            <a:pPr lvl="1"/>
            <a:r>
              <a:rPr lang="en-US" altLang="zh-CN" dirty="0"/>
              <a:t>Other components</a:t>
            </a:r>
          </a:p>
          <a:p>
            <a:endParaRPr lang="zh-CN" altLang="en-US" dirty="0"/>
          </a:p>
        </p:txBody>
      </p:sp>
    </p:spTree>
    <p:extLst>
      <p:ext uri="{BB962C8B-B14F-4D97-AF65-F5344CB8AC3E}">
        <p14:creationId xmlns:p14="http://schemas.microsoft.com/office/powerpoint/2010/main" val="1947825765"/>
      </p:ext>
    </p:extLst>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en-US" altLang="zh-CN" dirty="0"/>
              <a:t>configure </a:t>
            </a:r>
            <a:r>
              <a:rPr lang="en-US" altLang="zh-CN" dirty="0" smtClean="0"/>
              <a:t>prerequisites</a:t>
            </a:r>
            <a:endParaRPr lang="en-US" altLang="zh-CN" dirty="0"/>
          </a:p>
          <a:p>
            <a:pPr lvl="1"/>
            <a:r>
              <a:rPr lang="zh-CN" altLang="en-US" dirty="0" smtClean="0"/>
              <a:t>创建数据库</a:t>
            </a:r>
            <a:endParaRPr lang="zh-CN"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3" y="2348880"/>
            <a:ext cx="7483475" cy="340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825765"/>
      </p:ext>
    </p:extLst>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en-US" altLang="zh-CN" dirty="0"/>
              <a:t>C</a:t>
            </a:r>
            <a:r>
              <a:rPr lang="en-US" altLang="zh-CN" dirty="0" smtClean="0"/>
              <a:t>onfigure prerequisites</a:t>
            </a:r>
          </a:p>
          <a:p>
            <a:pPr lvl="1"/>
            <a:r>
              <a:rPr lang="zh-CN" altLang="en-US" dirty="0" smtClean="0"/>
              <a:t>创建</a:t>
            </a:r>
            <a:r>
              <a:rPr lang="en-US" altLang="zh-CN" dirty="0" smtClean="0"/>
              <a:t>service credentials</a:t>
            </a:r>
            <a:endParaRPr lang="en-US" altLang="zh-CN"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20888"/>
            <a:ext cx="8428401"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776277"/>
      </p:ext>
    </p:extLst>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en-US" altLang="zh-CN" dirty="0"/>
              <a:t>configure </a:t>
            </a:r>
            <a:r>
              <a:rPr lang="en-US" altLang="zh-CN" dirty="0" smtClean="0"/>
              <a:t>prerequisites</a:t>
            </a:r>
          </a:p>
          <a:p>
            <a:pPr lvl="1"/>
            <a:r>
              <a:rPr lang="en-US" altLang="zh-CN" dirty="0"/>
              <a:t>Create the Compute service API endpoints</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35" y="2420888"/>
            <a:ext cx="7796921"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013956"/>
      </p:ext>
    </p:extLst>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zh-CN" altLang="en-US" dirty="0" smtClean="0"/>
              <a:t>安装配置</a:t>
            </a:r>
            <a:r>
              <a:rPr lang="en-US" altLang="zh-CN" dirty="0" smtClean="0"/>
              <a:t>Compute controller</a:t>
            </a:r>
            <a:r>
              <a:rPr lang="zh-CN" altLang="en-US" dirty="0" smtClean="0"/>
              <a:t>组件</a:t>
            </a:r>
            <a:endParaRPr lang="en-US" altLang="zh-CN" dirty="0" smtClean="0"/>
          </a:p>
          <a:p>
            <a:pPr lvl="1"/>
            <a:r>
              <a:rPr lang="en-US" altLang="zh-CN" dirty="0"/>
              <a:t>Install the </a:t>
            </a:r>
            <a:r>
              <a:rPr lang="en-US" altLang="zh-CN" dirty="0" smtClean="0"/>
              <a:t>packages</a:t>
            </a:r>
            <a:endParaRPr lang="en-US" altLang="zh-CN" dirty="0"/>
          </a:p>
          <a:p>
            <a:pPr lvl="1"/>
            <a:endParaRPr lang="en-US" altLang="zh-CN" dirty="0"/>
          </a:p>
        </p:txBody>
      </p:sp>
      <p:sp>
        <p:nvSpPr>
          <p:cNvPr id="4" name="矩形 3"/>
          <p:cNvSpPr/>
          <p:nvPr/>
        </p:nvSpPr>
        <p:spPr>
          <a:xfrm>
            <a:off x="1043608" y="2420888"/>
            <a:ext cx="7416824"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a:t>root@Controller:~# </a:t>
            </a:r>
            <a:r>
              <a:rPr lang="en-US" altLang="zh-CN" dirty="0" smtClean="0"/>
              <a:t> apt-get </a:t>
            </a:r>
            <a:r>
              <a:rPr lang="en-US" altLang="zh-CN" dirty="0"/>
              <a:t>install nova-</a:t>
            </a:r>
            <a:r>
              <a:rPr lang="en-US" altLang="zh-CN" dirty="0" err="1"/>
              <a:t>api</a:t>
            </a:r>
            <a:r>
              <a:rPr lang="en-US" altLang="zh-CN" dirty="0"/>
              <a:t> nova-cert nova-conductor nova-</a:t>
            </a:r>
            <a:r>
              <a:rPr lang="en-US" altLang="zh-CN" dirty="0" err="1"/>
              <a:t>consoleauth</a:t>
            </a:r>
            <a:r>
              <a:rPr lang="en-US" altLang="zh-CN" dirty="0"/>
              <a:t> </a:t>
            </a:r>
            <a:r>
              <a:rPr lang="en-US" altLang="zh-CN" dirty="0" smtClean="0"/>
              <a:t>nova-</a:t>
            </a:r>
            <a:r>
              <a:rPr lang="en-US" altLang="zh-CN" dirty="0" err="1" smtClean="0"/>
              <a:t>novncproxy</a:t>
            </a:r>
            <a:r>
              <a:rPr lang="en-US" altLang="zh-CN" dirty="0" smtClean="0"/>
              <a:t> </a:t>
            </a:r>
            <a:r>
              <a:rPr lang="en-US" altLang="zh-CN" dirty="0"/>
              <a:t>nova-scheduler </a:t>
            </a:r>
            <a:r>
              <a:rPr lang="en-US" altLang="zh-CN" dirty="0" smtClean="0"/>
              <a:t>python-</a:t>
            </a:r>
            <a:r>
              <a:rPr lang="en-US" altLang="zh-CN" dirty="0" err="1" smtClean="0"/>
              <a:t>novaclient</a:t>
            </a:r>
            <a:endParaRPr lang="en-US" altLang="zh-CN" dirty="0" smtClean="0"/>
          </a:p>
          <a:p>
            <a:endParaRPr lang="en-US" altLang="zh-CN" dirty="0"/>
          </a:p>
          <a:p>
            <a:r>
              <a:rPr lang="pt-BR" altLang="zh-CN" dirty="0"/>
              <a:t>root@Controller:~# nova --version</a:t>
            </a:r>
          </a:p>
          <a:p>
            <a:r>
              <a:rPr lang="pt-BR" altLang="zh-CN" dirty="0"/>
              <a:t>2.19.0</a:t>
            </a:r>
          </a:p>
          <a:p>
            <a:r>
              <a:rPr lang="pt-BR" altLang="zh-CN" dirty="0"/>
              <a:t>root@Controller:~#</a:t>
            </a:r>
            <a:endParaRPr lang="zh-CN" altLang="en-US" dirty="0"/>
          </a:p>
        </p:txBody>
      </p:sp>
    </p:spTree>
    <p:extLst>
      <p:ext uri="{BB962C8B-B14F-4D97-AF65-F5344CB8AC3E}">
        <p14:creationId xmlns:p14="http://schemas.microsoft.com/office/powerpoint/2010/main" val="3003651841"/>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140968"/>
            <a:ext cx="8693150" cy="392113"/>
          </a:xfrm>
        </p:spPr>
        <p:txBody>
          <a:bodyPr/>
          <a:lstStyle/>
          <a:p>
            <a:r>
              <a:rPr lang="en-US" altLang="zh-CN" dirty="0" smtClean="0"/>
              <a:t>Start –</a:t>
            </a:r>
            <a:r>
              <a:rPr lang="zh-CN" altLang="en-US" dirty="0" smtClean="0"/>
              <a:t>基本网络设定</a:t>
            </a:r>
            <a:r>
              <a:rPr lang="en-US" altLang="zh-CN" dirty="0" smtClean="0"/>
              <a:t>(Neutron</a:t>
            </a:r>
            <a:r>
              <a:rPr lang="zh-CN" altLang="en-US" dirty="0" smtClean="0"/>
              <a:t>方案</a:t>
            </a:r>
            <a:r>
              <a:rPr lang="en-US" altLang="zh-CN" dirty="0" smtClean="0"/>
              <a:t>)</a:t>
            </a:r>
            <a:endParaRPr lang="zh-CN" altLang="en-US" dirty="0"/>
          </a:p>
        </p:txBody>
      </p:sp>
    </p:spTree>
    <p:extLst>
      <p:ext uri="{BB962C8B-B14F-4D97-AF65-F5344CB8AC3E}">
        <p14:creationId xmlns:p14="http://schemas.microsoft.com/office/powerpoint/2010/main" val="1414752146"/>
      </p:ext>
    </p:extLst>
  </p:cSld>
  <p:clrMapOvr>
    <a:masterClrMapping/>
  </p:clrMapOvr>
  <p:transition>
    <p:blinds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a:t>/</a:t>
            </a:r>
            <a:r>
              <a:rPr lang="en-US" altLang="zh-CN" dirty="0" err="1" smtClean="0"/>
              <a:t>etc</a:t>
            </a:r>
            <a:r>
              <a:rPr lang="en-US" altLang="zh-CN" dirty="0" smtClean="0"/>
              <a:t>/nova/</a:t>
            </a:r>
            <a:r>
              <a:rPr lang="en-US" altLang="zh-CN" dirty="0" err="1" smtClean="0"/>
              <a:t>nova.conf</a:t>
            </a:r>
            <a:endParaRPr lang="en-US" altLang="zh-CN" dirty="0" smtClean="0"/>
          </a:p>
          <a:p>
            <a:pPr lvl="1"/>
            <a:r>
              <a:rPr lang="en-US" altLang="zh-CN" dirty="0"/>
              <a:t>[database</a:t>
            </a:r>
            <a:r>
              <a:rPr lang="en-US" altLang="zh-CN" dirty="0" smtClean="0"/>
              <a:t>]</a:t>
            </a:r>
            <a:r>
              <a:rPr lang="zh-CN" altLang="en-US" dirty="0" smtClean="0"/>
              <a:t>设置</a:t>
            </a:r>
            <a:endParaRPr lang="en-US" altLang="zh-CN" dirty="0" smtClean="0"/>
          </a:p>
          <a:p>
            <a:pPr lvl="1"/>
            <a:endParaRPr lang="en-US" altLang="zh-CN" dirty="0"/>
          </a:p>
          <a:p>
            <a:pPr lvl="1"/>
            <a:r>
              <a:rPr lang="en-US" altLang="zh-CN" dirty="0" err="1" smtClean="0"/>
              <a:t>RabbitMQ</a:t>
            </a:r>
            <a:r>
              <a:rPr lang="en-US" altLang="zh-CN" dirty="0" smtClean="0"/>
              <a:t> </a:t>
            </a:r>
            <a:r>
              <a:rPr lang="en-US" altLang="zh-CN" dirty="0"/>
              <a:t>message broker access</a:t>
            </a:r>
          </a:p>
          <a:p>
            <a:pPr lvl="1"/>
            <a:endParaRPr lang="en-US" altLang="zh-CN" dirty="0" smtClean="0"/>
          </a:p>
          <a:p>
            <a:pPr lvl="1"/>
            <a:endParaRPr lang="en-US" altLang="zh-CN" dirty="0" smtClean="0"/>
          </a:p>
          <a:p>
            <a:pPr lvl="1"/>
            <a:endParaRPr lang="en-US" altLang="zh-CN" dirty="0" smtClean="0"/>
          </a:p>
          <a:p>
            <a:pPr lvl="1"/>
            <a:r>
              <a:rPr lang="en-US" altLang="zh-CN" dirty="0" smtClean="0"/>
              <a:t>Location </a:t>
            </a:r>
            <a:r>
              <a:rPr lang="en-US" altLang="zh-CN" dirty="0"/>
              <a:t>of the Image Service</a:t>
            </a:r>
            <a:br>
              <a:rPr lang="en-US" altLang="zh-CN" dirty="0"/>
            </a:br>
            <a:r>
              <a:rPr lang="en-US" altLang="zh-CN" dirty="0"/>
              <a:t/>
            </a:r>
            <a:br>
              <a:rPr lang="en-US" altLang="zh-CN" dirty="0"/>
            </a:br>
            <a:endParaRPr lang="en-US" altLang="zh-CN" dirty="0"/>
          </a:p>
          <a:p>
            <a:pPr lvl="1"/>
            <a:endParaRPr lang="en-US" altLang="zh-CN" dirty="0"/>
          </a:p>
        </p:txBody>
      </p:sp>
      <p:sp>
        <p:nvSpPr>
          <p:cNvPr id="4" name="矩形 3"/>
          <p:cNvSpPr/>
          <p:nvPr/>
        </p:nvSpPr>
        <p:spPr>
          <a:xfrm>
            <a:off x="755576" y="2276872"/>
            <a:ext cx="72728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connection = mysql://</a:t>
            </a:r>
            <a:r>
              <a:rPr lang="en-US" altLang="zh-CN" dirty="0" smtClean="0"/>
              <a:t>nova:123456@controller/nova</a:t>
            </a:r>
            <a:endParaRPr lang="en-US" altLang="zh-CN" dirty="0"/>
          </a:p>
        </p:txBody>
      </p:sp>
      <p:sp>
        <p:nvSpPr>
          <p:cNvPr id="5" name="矩形 4"/>
          <p:cNvSpPr/>
          <p:nvPr/>
        </p:nvSpPr>
        <p:spPr>
          <a:xfrm>
            <a:off x="774057" y="3356992"/>
            <a:ext cx="7272808"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rpc_backend</a:t>
            </a:r>
            <a:r>
              <a:rPr lang="en-US" altLang="zh-CN" dirty="0"/>
              <a:t> = rabbit</a:t>
            </a:r>
          </a:p>
          <a:p>
            <a:r>
              <a:rPr lang="en-US" altLang="zh-CN" dirty="0" err="1"/>
              <a:t>rabbit_host</a:t>
            </a:r>
            <a:r>
              <a:rPr lang="en-US" altLang="zh-CN" dirty="0"/>
              <a:t> = controller</a:t>
            </a:r>
          </a:p>
          <a:p>
            <a:r>
              <a:rPr lang="en-US" altLang="zh-CN" dirty="0" err="1"/>
              <a:t>rabbit_password</a:t>
            </a:r>
            <a:r>
              <a:rPr lang="en-US" altLang="zh-CN" dirty="0"/>
              <a:t> = </a:t>
            </a:r>
            <a:r>
              <a:rPr lang="en-US" altLang="zh-CN" dirty="0" smtClean="0"/>
              <a:t>123456</a:t>
            </a:r>
            <a:endParaRPr lang="zh-CN" altLang="en-US" dirty="0"/>
          </a:p>
        </p:txBody>
      </p:sp>
      <p:sp>
        <p:nvSpPr>
          <p:cNvPr id="6" name="矩形 5"/>
          <p:cNvSpPr/>
          <p:nvPr/>
        </p:nvSpPr>
        <p:spPr>
          <a:xfrm>
            <a:off x="774057" y="5373216"/>
            <a:ext cx="7272808"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[glance]</a:t>
            </a:r>
          </a:p>
          <a:p>
            <a:r>
              <a:rPr lang="en-US" altLang="zh-CN" dirty="0"/>
              <a:t>...</a:t>
            </a:r>
          </a:p>
          <a:p>
            <a:r>
              <a:rPr lang="en-US" altLang="zh-CN" dirty="0"/>
              <a:t>host = controller</a:t>
            </a:r>
            <a:endParaRPr lang="zh-CN" altLang="en-US" dirty="0"/>
          </a:p>
        </p:txBody>
      </p:sp>
    </p:spTree>
    <p:extLst>
      <p:ext uri="{BB962C8B-B14F-4D97-AF65-F5344CB8AC3E}">
        <p14:creationId xmlns:p14="http://schemas.microsoft.com/office/powerpoint/2010/main" val="3003651841"/>
      </p:ext>
    </p:extLst>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a:t>
            </a:r>
            <a:r>
              <a:rPr lang="en-US" altLang="zh-CN" dirty="0" err="1" smtClean="0"/>
              <a:t>etc</a:t>
            </a:r>
            <a:r>
              <a:rPr lang="en-US" altLang="zh-CN" dirty="0" smtClean="0"/>
              <a:t>/nova/</a:t>
            </a:r>
            <a:r>
              <a:rPr lang="en-US" altLang="zh-CN" dirty="0" err="1" smtClean="0"/>
              <a:t>nova.conf</a:t>
            </a:r>
            <a:endParaRPr lang="en-US" altLang="zh-CN" dirty="0" smtClean="0"/>
          </a:p>
          <a:p>
            <a:pPr lvl="1"/>
            <a:r>
              <a:rPr lang="en-US" altLang="zh-CN" dirty="0"/>
              <a:t> </a:t>
            </a:r>
            <a:r>
              <a:rPr lang="en-US" altLang="zh-CN" dirty="0" smtClean="0"/>
              <a:t>Identity service access</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p:txBody>
      </p:sp>
      <p:sp>
        <p:nvSpPr>
          <p:cNvPr id="4" name="矩形 3"/>
          <p:cNvSpPr/>
          <p:nvPr/>
        </p:nvSpPr>
        <p:spPr>
          <a:xfrm>
            <a:off x="1115616" y="2348880"/>
            <a:ext cx="684076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auth_strategy</a:t>
            </a:r>
            <a:r>
              <a:rPr lang="en-US" altLang="zh-CN" dirty="0"/>
              <a:t> = keystone</a:t>
            </a:r>
          </a:p>
          <a:p>
            <a:r>
              <a:rPr lang="en-US" altLang="zh-CN" dirty="0"/>
              <a:t>[</a:t>
            </a:r>
            <a:r>
              <a:rPr lang="en-US" altLang="zh-CN" dirty="0" err="1"/>
              <a:t>keystone_authtoken</a:t>
            </a:r>
            <a:r>
              <a:rPr lang="en-US" altLang="zh-CN" dirty="0"/>
              <a:t>]</a:t>
            </a:r>
          </a:p>
          <a:p>
            <a:r>
              <a:rPr lang="en-US" altLang="zh-CN" dirty="0"/>
              <a:t>...</a:t>
            </a:r>
          </a:p>
          <a:p>
            <a:r>
              <a:rPr lang="en-US" altLang="zh-CN" dirty="0" err="1"/>
              <a:t>auth_uri</a:t>
            </a:r>
            <a:r>
              <a:rPr lang="en-US" altLang="zh-CN" dirty="0"/>
              <a:t> = http://controller:5000/v2.0</a:t>
            </a:r>
          </a:p>
          <a:p>
            <a:r>
              <a:rPr lang="en-US" altLang="zh-CN" dirty="0" err="1"/>
              <a:t>identity_uri</a:t>
            </a:r>
            <a:r>
              <a:rPr lang="en-US" altLang="zh-CN" dirty="0"/>
              <a:t> = http://controller:35357</a:t>
            </a:r>
          </a:p>
          <a:p>
            <a:r>
              <a:rPr lang="en-US" altLang="zh-CN" dirty="0" err="1"/>
              <a:t>admin_tenant_name</a:t>
            </a:r>
            <a:r>
              <a:rPr lang="en-US" altLang="zh-CN" dirty="0"/>
              <a:t> = service</a:t>
            </a:r>
          </a:p>
          <a:p>
            <a:r>
              <a:rPr lang="en-US" altLang="zh-CN" dirty="0" err="1"/>
              <a:t>admin_user</a:t>
            </a:r>
            <a:r>
              <a:rPr lang="en-US" altLang="zh-CN" dirty="0"/>
              <a:t> = nova</a:t>
            </a:r>
          </a:p>
          <a:p>
            <a:r>
              <a:rPr lang="en-US" altLang="zh-CN" dirty="0" err="1"/>
              <a:t>admin_password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3003651841"/>
      </p:ext>
    </p:extLst>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a:t>
            </a:r>
            <a:r>
              <a:rPr lang="en-US" altLang="zh-CN" dirty="0" err="1" smtClean="0"/>
              <a:t>etc</a:t>
            </a:r>
            <a:r>
              <a:rPr lang="en-US" altLang="zh-CN" dirty="0" smtClean="0"/>
              <a:t>/nova/</a:t>
            </a:r>
            <a:r>
              <a:rPr lang="en-US" altLang="zh-CN" dirty="0" err="1" smtClean="0"/>
              <a:t>nova.conf</a:t>
            </a:r>
            <a:endParaRPr lang="en-US" altLang="zh-CN" dirty="0" smtClean="0"/>
          </a:p>
          <a:p>
            <a:pPr lvl="1"/>
            <a:r>
              <a:rPr lang="zh-CN" altLang="en-US" dirty="0"/>
              <a:t>配置</a:t>
            </a:r>
            <a:r>
              <a:rPr lang="en-US" altLang="zh-CN" dirty="0" err="1" smtClean="0"/>
              <a:t>my_ip</a:t>
            </a:r>
            <a:r>
              <a:rPr lang="en-US" altLang="zh-CN" dirty="0" smtClean="0"/>
              <a:t> </a:t>
            </a:r>
            <a:r>
              <a:rPr lang="en-US" altLang="zh-CN" dirty="0"/>
              <a:t>option </a:t>
            </a:r>
            <a:r>
              <a:rPr lang="zh-CN" altLang="en-US" dirty="0" smtClean="0"/>
              <a:t>来使用</a:t>
            </a:r>
            <a:r>
              <a:rPr lang="en-US" altLang="zh-CN" dirty="0" smtClean="0"/>
              <a:t>Controller Node</a:t>
            </a:r>
            <a:r>
              <a:rPr lang="zh-CN" altLang="en-US" dirty="0" smtClean="0"/>
              <a:t>的管理界面</a:t>
            </a:r>
            <a:r>
              <a:rPr lang="en-US" altLang="zh-CN" dirty="0" smtClean="0"/>
              <a:t>IP</a:t>
            </a:r>
            <a:r>
              <a:rPr lang="zh-CN" altLang="en-US" dirty="0" smtClean="0"/>
              <a:t>地址</a:t>
            </a:r>
            <a:endParaRPr lang="en-US" altLang="zh-CN" dirty="0" smtClean="0"/>
          </a:p>
          <a:p>
            <a:pPr lvl="1"/>
            <a:endParaRPr lang="en-US" altLang="zh-CN" dirty="0" smtClean="0"/>
          </a:p>
          <a:p>
            <a:pPr lvl="1"/>
            <a:endParaRPr lang="en-US" altLang="zh-CN" dirty="0"/>
          </a:p>
          <a:p>
            <a:pPr lvl="1"/>
            <a:r>
              <a:rPr lang="zh-CN" altLang="en-US" dirty="0"/>
              <a:t>配置</a:t>
            </a:r>
            <a:r>
              <a:rPr lang="en-US" altLang="zh-CN" dirty="0" smtClean="0"/>
              <a:t>VNC proxy </a:t>
            </a:r>
            <a:r>
              <a:rPr lang="zh-CN" altLang="en-US" dirty="0" smtClean="0"/>
              <a:t>来使用</a:t>
            </a:r>
            <a:r>
              <a:rPr lang="en-US" altLang="zh-CN" dirty="0"/>
              <a:t>Controller Node</a:t>
            </a:r>
            <a:r>
              <a:rPr lang="zh-CN" altLang="en-US" dirty="0"/>
              <a:t>的管理界面</a:t>
            </a:r>
            <a:r>
              <a:rPr lang="en-US" altLang="zh-CN" dirty="0"/>
              <a:t>IP</a:t>
            </a:r>
            <a:r>
              <a:rPr lang="zh-CN" altLang="en-US" dirty="0"/>
              <a:t>地址</a:t>
            </a:r>
            <a:endParaRPr lang="en-US" altLang="zh-CN" dirty="0"/>
          </a:p>
          <a:p>
            <a:pPr lvl="1"/>
            <a:endParaRPr lang="en-US" altLang="zh-CN" dirty="0" smtClean="0"/>
          </a:p>
          <a:p>
            <a:pPr lvl="1"/>
            <a:endParaRPr lang="en-US" altLang="zh-CN" dirty="0" smtClean="0"/>
          </a:p>
        </p:txBody>
      </p:sp>
      <p:sp>
        <p:nvSpPr>
          <p:cNvPr id="4" name="矩形 3"/>
          <p:cNvSpPr/>
          <p:nvPr/>
        </p:nvSpPr>
        <p:spPr>
          <a:xfrm>
            <a:off x="1043608" y="2708920"/>
            <a:ext cx="72008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my_ip</a:t>
            </a:r>
            <a:r>
              <a:rPr lang="en-US" altLang="zh-CN" dirty="0"/>
              <a:t> = </a:t>
            </a:r>
            <a:r>
              <a:rPr lang="en-US" altLang="zh-CN" dirty="0" smtClean="0"/>
              <a:t>10.0.0.21</a:t>
            </a:r>
            <a:endParaRPr lang="zh-CN" altLang="en-US" dirty="0"/>
          </a:p>
        </p:txBody>
      </p:sp>
      <p:sp>
        <p:nvSpPr>
          <p:cNvPr id="5" name="矩形 4"/>
          <p:cNvSpPr/>
          <p:nvPr/>
        </p:nvSpPr>
        <p:spPr>
          <a:xfrm>
            <a:off x="1043608" y="4797152"/>
            <a:ext cx="72008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vncserver_listen</a:t>
            </a:r>
            <a:r>
              <a:rPr lang="en-US" altLang="zh-CN" dirty="0"/>
              <a:t> = </a:t>
            </a:r>
            <a:r>
              <a:rPr lang="en-US" altLang="zh-CN" dirty="0" smtClean="0"/>
              <a:t>0.0.0.0</a:t>
            </a:r>
            <a:endParaRPr lang="zh-CN" altLang="en-US" dirty="0"/>
          </a:p>
          <a:p>
            <a:r>
              <a:rPr lang="en-US" altLang="zh-CN" dirty="0" err="1" smtClean="0"/>
              <a:t>vncserver_proxyclient_address</a:t>
            </a:r>
            <a:r>
              <a:rPr lang="en-US" altLang="zh-CN" dirty="0" smtClean="0"/>
              <a:t> </a:t>
            </a:r>
            <a:r>
              <a:rPr lang="en-US" altLang="zh-CN" dirty="0"/>
              <a:t>= </a:t>
            </a:r>
            <a:r>
              <a:rPr lang="en-US" altLang="zh-CN" dirty="0"/>
              <a:t>10.0.0.21</a:t>
            </a:r>
            <a:endParaRPr lang="zh-CN" altLang="en-US" dirty="0"/>
          </a:p>
        </p:txBody>
      </p:sp>
    </p:spTree>
    <p:extLst>
      <p:ext uri="{BB962C8B-B14F-4D97-AF65-F5344CB8AC3E}">
        <p14:creationId xmlns:p14="http://schemas.microsoft.com/office/powerpoint/2010/main" val="924421342"/>
      </p:ext>
    </p:extLst>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Service</a:t>
            </a:r>
            <a:endParaRPr lang="zh-CN" altLang="en-US" dirty="0"/>
          </a:p>
        </p:txBody>
      </p:sp>
      <p:sp>
        <p:nvSpPr>
          <p:cNvPr id="3" name="内容占位符 2"/>
          <p:cNvSpPr>
            <a:spLocks noGrp="1"/>
          </p:cNvSpPr>
          <p:nvPr>
            <p:ph idx="1"/>
          </p:nvPr>
        </p:nvSpPr>
        <p:spPr/>
        <p:txBody>
          <a:bodyPr/>
          <a:lstStyle/>
          <a:p>
            <a:r>
              <a:rPr lang="en-US" altLang="zh-CN" dirty="0" smtClean="0"/>
              <a:t>Populate the Compute database</a:t>
            </a:r>
          </a:p>
          <a:p>
            <a:endParaRPr lang="en-US" altLang="zh-CN" dirty="0"/>
          </a:p>
          <a:p>
            <a:r>
              <a:rPr lang="zh-CN" altLang="en-US" dirty="0" smtClean="0"/>
              <a:t>完成安装</a:t>
            </a:r>
            <a:endParaRPr lang="en-US" altLang="zh-CN" dirty="0" smtClean="0"/>
          </a:p>
          <a:p>
            <a:pPr lvl="1"/>
            <a:r>
              <a:rPr lang="en-US" altLang="zh-CN" dirty="0" smtClean="0"/>
              <a:t>Restart compute service</a:t>
            </a:r>
            <a:endParaRPr lang="zh-CN" altLang="en-US" dirty="0"/>
          </a:p>
        </p:txBody>
      </p:sp>
      <p:sp>
        <p:nvSpPr>
          <p:cNvPr id="4" name="矩形 3"/>
          <p:cNvSpPr/>
          <p:nvPr/>
        </p:nvSpPr>
        <p:spPr>
          <a:xfrm>
            <a:off x="611560" y="1916832"/>
            <a:ext cx="784887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smtClean="0"/>
              <a:t>nova-manage </a:t>
            </a:r>
            <a:r>
              <a:rPr lang="pt-BR" altLang="zh-CN" dirty="0"/>
              <a:t>db </a:t>
            </a:r>
            <a:r>
              <a:rPr lang="pt-BR" altLang="zh-CN" dirty="0" smtClean="0"/>
              <a:t>sync</a:t>
            </a:r>
            <a:endParaRPr lang="pt-BR" altLang="zh-CN" dirty="0"/>
          </a:p>
        </p:txBody>
      </p:sp>
      <p:sp>
        <p:nvSpPr>
          <p:cNvPr id="5" name="矩形 4"/>
          <p:cNvSpPr/>
          <p:nvPr/>
        </p:nvSpPr>
        <p:spPr>
          <a:xfrm>
            <a:off x="611560" y="3501008"/>
            <a:ext cx="7848872"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service nova-</a:t>
            </a:r>
            <a:r>
              <a:rPr lang="en-US" altLang="zh-CN" dirty="0" err="1"/>
              <a:t>api</a:t>
            </a:r>
            <a:r>
              <a:rPr lang="en-US" altLang="zh-CN" dirty="0"/>
              <a:t> restart</a:t>
            </a:r>
          </a:p>
          <a:p>
            <a:r>
              <a:rPr lang="en-US" altLang="zh-CN" dirty="0"/>
              <a:t># service nova-cert restart</a:t>
            </a:r>
          </a:p>
          <a:p>
            <a:r>
              <a:rPr lang="en-US" altLang="zh-CN" dirty="0"/>
              <a:t># service nova-</a:t>
            </a:r>
            <a:r>
              <a:rPr lang="en-US" altLang="zh-CN" dirty="0" err="1"/>
              <a:t>consoleauth</a:t>
            </a:r>
            <a:r>
              <a:rPr lang="en-US" altLang="zh-CN" dirty="0"/>
              <a:t> restart</a:t>
            </a:r>
          </a:p>
          <a:p>
            <a:r>
              <a:rPr lang="en-US" altLang="zh-CN" dirty="0"/>
              <a:t># service nova-scheduler restart</a:t>
            </a:r>
          </a:p>
          <a:p>
            <a:r>
              <a:rPr lang="en-US" altLang="zh-CN" dirty="0"/>
              <a:t># service nova-conductor restart</a:t>
            </a:r>
          </a:p>
          <a:p>
            <a:r>
              <a:rPr lang="en-US" altLang="zh-CN" dirty="0"/>
              <a:t># service nova-</a:t>
            </a:r>
            <a:r>
              <a:rPr lang="en-US" altLang="zh-CN" dirty="0" err="1"/>
              <a:t>novncproxy</a:t>
            </a:r>
            <a:r>
              <a:rPr lang="en-US" altLang="zh-CN" dirty="0"/>
              <a:t> restart</a:t>
            </a:r>
            <a:endParaRPr lang="zh-CN" altLang="en-US" dirty="0"/>
          </a:p>
        </p:txBody>
      </p:sp>
    </p:spTree>
    <p:extLst>
      <p:ext uri="{BB962C8B-B14F-4D97-AF65-F5344CB8AC3E}">
        <p14:creationId xmlns:p14="http://schemas.microsoft.com/office/powerpoint/2010/main" val="3521471292"/>
      </p:ext>
    </p:extLst>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179512" y="3429000"/>
            <a:ext cx="86931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rgbClr val="CC0099"/>
                </a:solidFill>
                <a:latin typeface="+mj-lt"/>
                <a:ea typeface="+mj-ea"/>
                <a:cs typeface="+mj-cs"/>
              </a:defRPr>
            </a:lvl1pPr>
            <a:lvl2pPr algn="ctr" rtl="0" eaLnBrk="1" fontAlgn="base" hangingPunct="1">
              <a:spcBef>
                <a:spcPct val="0"/>
              </a:spcBef>
              <a:spcAft>
                <a:spcPct val="0"/>
              </a:spcAft>
              <a:defRPr sz="3600" b="1">
                <a:solidFill>
                  <a:srgbClr val="CC0099"/>
                </a:solidFill>
                <a:latin typeface="Arial" pitchFamily="34" charset="0"/>
                <a:ea typeface="DFKai-SB" pitchFamily="65" charset="-120"/>
              </a:defRPr>
            </a:lvl2pPr>
            <a:lvl3pPr algn="ctr" rtl="0" eaLnBrk="1" fontAlgn="base" hangingPunct="1">
              <a:spcBef>
                <a:spcPct val="0"/>
              </a:spcBef>
              <a:spcAft>
                <a:spcPct val="0"/>
              </a:spcAft>
              <a:defRPr sz="3600" b="1">
                <a:solidFill>
                  <a:srgbClr val="CC0099"/>
                </a:solidFill>
                <a:latin typeface="Arial" pitchFamily="34" charset="0"/>
                <a:ea typeface="DFKai-SB" pitchFamily="65" charset="-120"/>
              </a:defRPr>
            </a:lvl3pPr>
            <a:lvl4pPr algn="ctr" rtl="0" eaLnBrk="1" fontAlgn="base" hangingPunct="1">
              <a:spcBef>
                <a:spcPct val="0"/>
              </a:spcBef>
              <a:spcAft>
                <a:spcPct val="0"/>
              </a:spcAft>
              <a:defRPr sz="3600" b="1">
                <a:solidFill>
                  <a:srgbClr val="CC0099"/>
                </a:solidFill>
                <a:latin typeface="Arial" pitchFamily="34" charset="0"/>
                <a:ea typeface="DFKai-SB" pitchFamily="65" charset="-120"/>
              </a:defRPr>
            </a:lvl4pPr>
            <a:lvl5pPr algn="ctr" rtl="0" eaLnBrk="1" fontAlgn="base" hangingPunct="1">
              <a:spcBef>
                <a:spcPct val="0"/>
              </a:spcBef>
              <a:spcAft>
                <a:spcPct val="0"/>
              </a:spcAft>
              <a:defRPr sz="3600" b="1">
                <a:solidFill>
                  <a:srgbClr val="CC0099"/>
                </a:solidFill>
                <a:latin typeface="Arial" pitchFamily="34" charset="0"/>
                <a:ea typeface="DFKai-SB" pitchFamily="65" charset="-120"/>
              </a:defRPr>
            </a:lvl5pPr>
            <a:lvl6pPr marL="457200" algn="ctr" rtl="0" eaLnBrk="1" fontAlgn="base" hangingPunct="1">
              <a:spcBef>
                <a:spcPct val="0"/>
              </a:spcBef>
              <a:spcAft>
                <a:spcPct val="0"/>
              </a:spcAft>
              <a:defRPr sz="3600" b="1">
                <a:solidFill>
                  <a:srgbClr val="CC0099"/>
                </a:solidFill>
                <a:latin typeface="Arial" pitchFamily="34" charset="0"/>
                <a:ea typeface="DFKai-SB" pitchFamily="65" charset="-120"/>
              </a:defRPr>
            </a:lvl6pPr>
            <a:lvl7pPr marL="914400" algn="ctr" rtl="0" eaLnBrk="1" fontAlgn="base" hangingPunct="1">
              <a:spcBef>
                <a:spcPct val="0"/>
              </a:spcBef>
              <a:spcAft>
                <a:spcPct val="0"/>
              </a:spcAft>
              <a:defRPr sz="3600" b="1">
                <a:solidFill>
                  <a:srgbClr val="CC0099"/>
                </a:solidFill>
                <a:latin typeface="Arial" pitchFamily="34" charset="0"/>
                <a:ea typeface="DFKai-SB" pitchFamily="65" charset="-120"/>
              </a:defRPr>
            </a:lvl7pPr>
            <a:lvl8pPr marL="1371600" algn="ctr" rtl="0" eaLnBrk="1" fontAlgn="base" hangingPunct="1">
              <a:spcBef>
                <a:spcPct val="0"/>
              </a:spcBef>
              <a:spcAft>
                <a:spcPct val="0"/>
              </a:spcAft>
              <a:defRPr sz="3600" b="1">
                <a:solidFill>
                  <a:srgbClr val="CC0099"/>
                </a:solidFill>
                <a:latin typeface="Arial" pitchFamily="34" charset="0"/>
                <a:ea typeface="DFKai-SB" pitchFamily="65" charset="-120"/>
              </a:defRPr>
            </a:lvl8pPr>
            <a:lvl9pPr marL="1828800" algn="ctr" rtl="0" eaLnBrk="1" fontAlgn="base" hangingPunct="1">
              <a:spcBef>
                <a:spcPct val="0"/>
              </a:spcBef>
              <a:spcAft>
                <a:spcPct val="0"/>
              </a:spcAft>
              <a:defRPr sz="3600" b="1">
                <a:solidFill>
                  <a:srgbClr val="CC0099"/>
                </a:solidFill>
                <a:latin typeface="Arial" pitchFamily="34" charset="0"/>
                <a:ea typeface="DFKai-SB" pitchFamily="65" charset="-120"/>
              </a:defRPr>
            </a:lvl9pPr>
          </a:lstStyle>
          <a:p>
            <a:r>
              <a:rPr lang="zh-CN" altLang="en-US" dirty="0" smtClean="0"/>
              <a:t>配置</a:t>
            </a:r>
            <a:r>
              <a:rPr lang="en-US" altLang="zh-CN" dirty="0" smtClean="0"/>
              <a:t>OpenStack Compute Node</a:t>
            </a:r>
            <a:endParaRPr lang="zh-CN" altLang="en-US" dirty="0"/>
          </a:p>
        </p:txBody>
      </p:sp>
    </p:spTree>
    <p:extLst>
      <p:ext uri="{BB962C8B-B14F-4D97-AF65-F5344CB8AC3E}">
        <p14:creationId xmlns:p14="http://schemas.microsoft.com/office/powerpoint/2010/main" val="3021240727"/>
      </p:ext>
    </p:extLst>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a:t>
            </a:r>
            <a:r>
              <a:rPr lang="en-US" altLang="zh-CN" dirty="0" smtClean="0"/>
              <a:t>Node</a:t>
            </a:r>
            <a:endParaRPr lang="zh-CN" altLang="en-US" dirty="0"/>
          </a:p>
        </p:txBody>
      </p:sp>
      <p:sp>
        <p:nvSpPr>
          <p:cNvPr id="3" name="内容占位符 2"/>
          <p:cNvSpPr>
            <a:spLocks noGrp="1"/>
          </p:cNvSpPr>
          <p:nvPr>
            <p:ph idx="1"/>
          </p:nvPr>
        </p:nvSpPr>
        <p:spPr/>
        <p:txBody>
          <a:bodyPr/>
          <a:lstStyle/>
          <a:p>
            <a:r>
              <a:rPr lang="zh-CN" altLang="en-US" dirty="0" smtClean="0"/>
              <a:t>安装配置</a:t>
            </a:r>
            <a:r>
              <a:rPr lang="en-US" altLang="zh-CN" dirty="0" smtClean="0"/>
              <a:t>Compute Node</a:t>
            </a:r>
          </a:p>
          <a:p>
            <a:pPr lvl="1"/>
            <a:r>
              <a:rPr lang="zh-CN" altLang="en-US" dirty="0" smtClean="0"/>
              <a:t>配置基本环境</a:t>
            </a:r>
            <a:endParaRPr lang="en-US" altLang="zh-CN" dirty="0" smtClean="0"/>
          </a:p>
          <a:p>
            <a:pPr lvl="2"/>
            <a:r>
              <a:rPr lang="en-US" altLang="zh-CN" dirty="0" smtClean="0"/>
              <a:t>VM Ubuntu14.04 Hostname</a:t>
            </a:r>
          </a:p>
          <a:p>
            <a:pPr lvl="2"/>
            <a:endParaRPr lang="en-US" altLang="zh-CN" dirty="0"/>
          </a:p>
          <a:p>
            <a:pPr lvl="2"/>
            <a:r>
              <a:rPr lang="en-US" altLang="zh-CN" dirty="0" smtClean="0"/>
              <a:t>Apt-get</a:t>
            </a:r>
            <a:r>
              <a:rPr lang="zh-CN" altLang="en-US" dirty="0" smtClean="0"/>
              <a:t>安装源</a:t>
            </a:r>
            <a:endParaRPr lang="en-US" altLang="zh-CN" dirty="0" smtClean="0"/>
          </a:p>
          <a:p>
            <a:pPr lvl="2"/>
            <a:endParaRPr lang="en-US" altLang="zh-CN" dirty="0"/>
          </a:p>
          <a:p>
            <a:pPr lvl="2"/>
            <a:r>
              <a:rPr lang="en-US" altLang="zh-CN" dirty="0" smtClean="0"/>
              <a:t>Hosts</a:t>
            </a:r>
            <a:r>
              <a:rPr lang="zh-CN" altLang="en-US" dirty="0" smtClean="0"/>
              <a:t>设定</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0928"/>
            <a:ext cx="4408364" cy="40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608066"/>
            <a:ext cx="4408364" cy="39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437112"/>
            <a:ext cx="5010881" cy="201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760104"/>
      </p:ext>
    </p:extLst>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a:t>
            </a:r>
            <a:r>
              <a:rPr lang="en-US" altLang="zh-CN" dirty="0" smtClean="0"/>
              <a:t>Node</a:t>
            </a:r>
            <a:endParaRPr lang="zh-CN" altLang="en-US" dirty="0"/>
          </a:p>
        </p:txBody>
      </p:sp>
      <p:sp>
        <p:nvSpPr>
          <p:cNvPr id="3" name="内容占位符 2"/>
          <p:cNvSpPr>
            <a:spLocks noGrp="1"/>
          </p:cNvSpPr>
          <p:nvPr>
            <p:ph idx="1"/>
          </p:nvPr>
        </p:nvSpPr>
        <p:spPr/>
        <p:txBody>
          <a:bodyPr/>
          <a:lstStyle/>
          <a:p>
            <a:r>
              <a:rPr lang="zh-CN" altLang="en-US" dirty="0"/>
              <a:t>安装配置</a:t>
            </a:r>
            <a:r>
              <a:rPr lang="en-US" altLang="zh-CN" dirty="0"/>
              <a:t>Compute Node</a:t>
            </a:r>
          </a:p>
          <a:p>
            <a:pPr lvl="1"/>
            <a:r>
              <a:rPr lang="zh-CN" altLang="en-US" dirty="0" smtClean="0"/>
              <a:t>安装</a:t>
            </a:r>
            <a:r>
              <a:rPr lang="en-US" altLang="zh-CN" dirty="0" smtClean="0"/>
              <a:t>Hypervisor</a:t>
            </a:r>
            <a:r>
              <a:rPr lang="zh-CN" altLang="en-US" dirty="0" smtClean="0"/>
              <a:t>组件</a:t>
            </a:r>
            <a:endParaRPr lang="en-US" altLang="zh-CN" dirty="0" smtClean="0"/>
          </a:p>
          <a:p>
            <a:pPr lvl="1"/>
            <a:endParaRPr lang="en-US" altLang="zh-CN" dirty="0"/>
          </a:p>
          <a:p>
            <a:pPr lvl="1"/>
            <a:r>
              <a:rPr lang="zh-CN" altLang="en-US" dirty="0" smtClean="0"/>
              <a:t>配置</a:t>
            </a:r>
            <a:r>
              <a:rPr lang="en-US" altLang="zh-CN" dirty="0"/>
              <a:t>/</a:t>
            </a:r>
            <a:r>
              <a:rPr lang="en-US" altLang="zh-CN" dirty="0" err="1" smtClean="0"/>
              <a:t>etc</a:t>
            </a:r>
            <a:r>
              <a:rPr lang="en-US" altLang="zh-CN" dirty="0" smtClean="0"/>
              <a:t>/nova/</a:t>
            </a:r>
            <a:r>
              <a:rPr lang="en-US" altLang="zh-CN" dirty="0" err="1" smtClean="0"/>
              <a:t>nova.conf</a:t>
            </a:r>
            <a:endParaRPr lang="en-US" altLang="zh-CN" dirty="0" smtClean="0"/>
          </a:p>
          <a:p>
            <a:pPr lvl="2"/>
            <a:r>
              <a:rPr lang="en-US" altLang="zh-CN" dirty="0" err="1"/>
              <a:t>RabbitMQ</a:t>
            </a:r>
            <a:r>
              <a:rPr lang="en-US" altLang="zh-CN" dirty="0"/>
              <a:t> message broker </a:t>
            </a:r>
            <a:r>
              <a:rPr lang="en-US" altLang="zh-CN" dirty="0" smtClean="0"/>
              <a:t>access</a:t>
            </a:r>
            <a:endParaRPr lang="zh-CN" altLang="en-US" dirty="0"/>
          </a:p>
        </p:txBody>
      </p:sp>
      <p:sp>
        <p:nvSpPr>
          <p:cNvPr id="4" name="矩形 3"/>
          <p:cNvSpPr/>
          <p:nvPr/>
        </p:nvSpPr>
        <p:spPr>
          <a:xfrm>
            <a:off x="1115616" y="2420888"/>
            <a:ext cx="655272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apt-get install nova-compute</a:t>
            </a:r>
            <a:endParaRPr lang="zh-CN" altLang="en-US" dirty="0"/>
          </a:p>
        </p:txBody>
      </p:sp>
      <p:sp>
        <p:nvSpPr>
          <p:cNvPr id="5" name="矩形 4"/>
          <p:cNvSpPr/>
          <p:nvPr/>
        </p:nvSpPr>
        <p:spPr>
          <a:xfrm>
            <a:off x="1115615" y="3885134"/>
            <a:ext cx="6552727"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rpc_backend</a:t>
            </a:r>
            <a:r>
              <a:rPr lang="en-US" altLang="zh-CN" dirty="0"/>
              <a:t> = rabbit</a:t>
            </a:r>
          </a:p>
          <a:p>
            <a:r>
              <a:rPr lang="en-US" altLang="zh-CN" dirty="0" err="1"/>
              <a:t>rabbit_host</a:t>
            </a:r>
            <a:r>
              <a:rPr lang="en-US" altLang="zh-CN" dirty="0"/>
              <a:t> = controller</a:t>
            </a:r>
          </a:p>
          <a:p>
            <a:r>
              <a:rPr lang="en-US" altLang="zh-CN" dirty="0" err="1"/>
              <a:t>rabbit_password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1146992484"/>
      </p:ext>
    </p:extLst>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Node</a:t>
            </a:r>
            <a:endParaRPr lang="zh-CN" altLang="en-US" dirty="0"/>
          </a:p>
        </p:txBody>
      </p:sp>
      <p:sp>
        <p:nvSpPr>
          <p:cNvPr id="3" name="内容占位符 2"/>
          <p:cNvSpPr>
            <a:spLocks noGrp="1"/>
          </p:cNvSpPr>
          <p:nvPr>
            <p:ph idx="1"/>
          </p:nvPr>
        </p:nvSpPr>
        <p:spPr>
          <a:xfrm>
            <a:off x="211138" y="1203325"/>
            <a:ext cx="8707437" cy="5138738"/>
          </a:xfrm>
        </p:spPr>
        <p:txBody>
          <a:bodyPr/>
          <a:lstStyle/>
          <a:p>
            <a:pPr lvl="1"/>
            <a:r>
              <a:rPr lang="zh-CN" altLang="en-US" dirty="0" smtClean="0"/>
              <a:t>配置</a:t>
            </a:r>
            <a:r>
              <a:rPr lang="en-US" altLang="zh-CN" dirty="0" smtClean="0"/>
              <a:t>/</a:t>
            </a:r>
            <a:r>
              <a:rPr lang="en-US" altLang="zh-CN" dirty="0" err="1" smtClean="0"/>
              <a:t>etc</a:t>
            </a:r>
            <a:r>
              <a:rPr lang="en-US" altLang="zh-CN" dirty="0" smtClean="0"/>
              <a:t>/nova/</a:t>
            </a:r>
            <a:r>
              <a:rPr lang="en-US" altLang="zh-CN" dirty="0" err="1" smtClean="0"/>
              <a:t>nova.conf</a:t>
            </a:r>
            <a:endParaRPr lang="en-US" altLang="zh-CN" dirty="0" smtClean="0"/>
          </a:p>
          <a:p>
            <a:pPr lvl="2"/>
            <a:r>
              <a:rPr lang="en-US" altLang="zh-CN" dirty="0" smtClean="0"/>
              <a:t>Configure Identity service access</a:t>
            </a:r>
            <a:endParaRPr lang="zh-CN" altLang="en-US" dirty="0"/>
          </a:p>
        </p:txBody>
      </p:sp>
      <p:sp>
        <p:nvSpPr>
          <p:cNvPr id="4" name="矩形 3"/>
          <p:cNvSpPr/>
          <p:nvPr/>
        </p:nvSpPr>
        <p:spPr>
          <a:xfrm>
            <a:off x="1475656" y="2276872"/>
            <a:ext cx="6336704"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auth_strategy</a:t>
            </a:r>
            <a:r>
              <a:rPr lang="en-US" altLang="zh-CN" dirty="0"/>
              <a:t> = keystone</a:t>
            </a:r>
          </a:p>
          <a:p>
            <a:r>
              <a:rPr lang="en-US" altLang="zh-CN" dirty="0"/>
              <a:t>[</a:t>
            </a:r>
            <a:r>
              <a:rPr lang="en-US" altLang="zh-CN" dirty="0" err="1"/>
              <a:t>keystone_authtoken</a:t>
            </a:r>
            <a:r>
              <a:rPr lang="en-US" altLang="zh-CN" dirty="0"/>
              <a:t>]</a:t>
            </a:r>
          </a:p>
          <a:p>
            <a:r>
              <a:rPr lang="en-US" altLang="zh-CN" dirty="0"/>
              <a:t>...</a:t>
            </a:r>
          </a:p>
          <a:p>
            <a:r>
              <a:rPr lang="en-US" altLang="zh-CN" dirty="0" err="1"/>
              <a:t>auth_uri</a:t>
            </a:r>
            <a:r>
              <a:rPr lang="en-US" altLang="zh-CN" dirty="0"/>
              <a:t> = http://controller:5000/v2.0</a:t>
            </a:r>
          </a:p>
          <a:p>
            <a:r>
              <a:rPr lang="en-US" altLang="zh-CN" dirty="0" err="1"/>
              <a:t>identity_uri</a:t>
            </a:r>
            <a:r>
              <a:rPr lang="en-US" altLang="zh-CN" dirty="0"/>
              <a:t> = http://controller:35357</a:t>
            </a:r>
          </a:p>
          <a:p>
            <a:r>
              <a:rPr lang="en-US" altLang="zh-CN" dirty="0" err="1"/>
              <a:t>admin_tenant_name</a:t>
            </a:r>
            <a:r>
              <a:rPr lang="en-US" altLang="zh-CN" dirty="0"/>
              <a:t> = service</a:t>
            </a:r>
          </a:p>
          <a:p>
            <a:r>
              <a:rPr lang="en-US" altLang="zh-CN" dirty="0" err="1"/>
              <a:t>admin_user</a:t>
            </a:r>
            <a:r>
              <a:rPr lang="en-US" altLang="zh-CN" dirty="0"/>
              <a:t> = nova</a:t>
            </a:r>
          </a:p>
          <a:p>
            <a:r>
              <a:rPr lang="en-US" altLang="zh-CN" dirty="0" err="1"/>
              <a:t>admin_password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831537453"/>
      </p:ext>
    </p:extLst>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Node</a:t>
            </a:r>
            <a:endParaRPr lang="zh-CN" altLang="en-US" dirty="0"/>
          </a:p>
        </p:txBody>
      </p:sp>
      <p:sp>
        <p:nvSpPr>
          <p:cNvPr id="3" name="内容占位符 2"/>
          <p:cNvSpPr>
            <a:spLocks noGrp="1"/>
          </p:cNvSpPr>
          <p:nvPr>
            <p:ph idx="1"/>
          </p:nvPr>
        </p:nvSpPr>
        <p:spPr/>
        <p:txBody>
          <a:bodyPr/>
          <a:lstStyle/>
          <a:p>
            <a:pPr lvl="1"/>
            <a:r>
              <a:rPr lang="zh-CN" altLang="en-US" dirty="0" smtClean="0"/>
              <a:t>配置</a:t>
            </a:r>
            <a:r>
              <a:rPr lang="en-US" altLang="zh-CN" dirty="0"/>
              <a:t>/</a:t>
            </a:r>
            <a:r>
              <a:rPr lang="en-US" altLang="zh-CN" dirty="0" err="1"/>
              <a:t>etc</a:t>
            </a:r>
            <a:r>
              <a:rPr lang="en-US" altLang="zh-CN" dirty="0"/>
              <a:t>/nova/</a:t>
            </a:r>
            <a:r>
              <a:rPr lang="en-US" altLang="zh-CN" dirty="0" err="1"/>
              <a:t>nova.conf</a:t>
            </a:r>
            <a:endParaRPr lang="en-US" altLang="zh-CN" dirty="0"/>
          </a:p>
          <a:p>
            <a:pPr lvl="2"/>
            <a:r>
              <a:rPr lang="zh-CN" altLang="en-US" dirty="0" smtClean="0"/>
              <a:t>配置</a:t>
            </a:r>
            <a:r>
              <a:rPr lang="en-US" altLang="zh-CN" dirty="0" smtClean="0"/>
              <a:t>option</a:t>
            </a:r>
            <a:r>
              <a:rPr lang="zh-CN" altLang="en-US" dirty="0" smtClean="0"/>
              <a:t>： </a:t>
            </a:r>
            <a:r>
              <a:rPr lang="en-US" altLang="zh-CN" dirty="0" err="1" smtClean="0"/>
              <a:t>my_ip</a:t>
            </a:r>
            <a:endParaRPr lang="en-US" altLang="zh-CN" dirty="0" smtClean="0"/>
          </a:p>
          <a:p>
            <a:pPr lvl="2"/>
            <a:endParaRPr lang="en-US" altLang="zh-CN" dirty="0"/>
          </a:p>
          <a:p>
            <a:pPr lvl="2"/>
            <a:endParaRPr lang="en-US" altLang="zh-CN" dirty="0" smtClean="0"/>
          </a:p>
          <a:p>
            <a:pPr lvl="2"/>
            <a:endParaRPr lang="en-US" altLang="zh-CN" dirty="0"/>
          </a:p>
          <a:p>
            <a:pPr lvl="2"/>
            <a:r>
              <a:rPr lang="en-US" altLang="zh-CN" dirty="0" smtClean="0"/>
              <a:t>Enable </a:t>
            </a:r>
            <a:r>
              <a:rPr lang="en-US" altLang="zh-CN" dirty="0"/>
              <a:t>and configure remote console access</a:t>
            </a:r>
            <a:endParaRPr lang="zh-CN" altLang="en-US" dirty="0"/>
          </a:p>
        </p:txBody>
      </p:sp>
      <p:sp>
        <p:nvSpPr>
          <p:cNvPr id="4" name="矩形 3"/>
          <p:cNvSpPr/>
          <p:nvPr/>
        </p:nvSpPr>
        <p:spPr>
          <a:xfrm>
            <a:off x="1259632" y="2204864"/>
            <a:ext cx="6336704" cy="110799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sz="1200" dirty="0" smtClean="0"/>
              <a:t>#</a:t>
            </a:r>
            <a:r>
              <a:rPr lang="en-US" altLang="zh-CN" sz="1200" dirty="0" err="1" smtClean="0"/>
              <a:t>my_ip</a:t>
            </a:r>
            <a:r>
              <a:rPr lang="en-US" altLang="zh-CN" sz="1200" dirty="0" smtClean="0"/>
              <a:t> </a:t>
            </a:r>
            <a:r>
              <a:rPr lang="en-US" altLang="zh-CN" sz="1200" dirty="0"/>
              <a:t>= </a:t>
            </a:r>
            <a:r>
              <a:rPr lang="en-US" altLang="zh-CN" sz="1200" dirty="0" smtClean="0"/>
              <a:t>MANAGEMENT_INTERFACE_IP_ADDRESS</a:t>
            </a:r>
          </a:p>
          <a:p>
            <a:r>
              <a:rPr lang="en-US" altLang="zh-CN" dirty="0" err="1" smtClean="0"/>
              <a:t>my_ip</a:t>
            </a:r>
            <a:r>
              <a:rPr lang="en-US" altLang="zh-CN" dirty="0" smtClean="0"/>
              <a:t> = </a:t>
            </a:r>
            <a:r>
              <a:rPr lang="en-US" altLang="zh-CN" dirty="0" smtClean="0"/>
              <a:t>10.0.0.31</a:t>
            </a:r>
            <a:endParaRPr lang="zh-CN" altLang="en-US" dirty="0"/>
          </a:p>
        </p:txBody>
      </p:sp>
      <p:sp>
        <p:nvSpPr>
          <p:cNvPr id="5" name="矩形 4"/>
          <p:cNvSpPr/>
          <p:nvPr/>
        </p:nvSpPr>
        <p:spPr>
          <a:xfrm>
            <a:off x="1259632" y="3933056"/>
            <a:ext cx="6336704"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vnc_enabled</a:t>
            </a:r>
            <a:r>
              <a:rPr lang="en-US" altLang="zh-CN" dirty="0"/>
              <a:t> = True</a:t>
            </a:r>
          </a:p>
          <a:p>
            <a:r>
              <a:rPr lang="en-US" altLang="zh-CN" dirty="0" err="1"/>
              <a:t>vncserver_listen</a:t>
            </a:r>
            <a:r>
              <a:rPr lang="en-US" altLang="zh-CN" dirty="0"/>
              <a:t> = </a:t>
            </a:r>
            <a:r>
              <a:rPr lang="en-US" altLang="zh-CN" dirty="0"/>
              <a:t>10.0.0.31</a:t>
            </a:r>
            <a:endParaRPr lang="zh-CN" altLang="en-US" dirty="0"/>
          </a:p>
          <a:p>
            <a:r>
              <a:rPr lang="en-US" altLang="zh-CN" sz="1200" dirty="0" smtClean="0"/>
              <a:t># </a:t>
            </a:r>
            <a:r>
              <a:rPr lang="en-US" altLang="zh-CN" sz="1200" dirty="0" err="1"/>
              <a:t>vncserver_proxyclient_address</a:t>
            </a:r>
            <a:r>
              <a:rPr lang="en-US" altLang="zh-CN" sz="1200" dirty="0"/>
              <a:t> = </a:t>
            </a:r>
            <a:r>
              <a:rPr lang="en-US" altLang="zh-CN" sz="1200" dirty="0" smtClean="0"/>
              <a:t>MANAGEMENT_INTERFACE_IP_ADDRESS</a:t>
            </a:r>
            <a:endParaRPr lang="en-US" altLang="zh-CN" sz="1200" dirty="0"/>
          </a:p>
          <a:p>
            <a:r>
              <a:rPr lang="en-US" altLang="zh-CN" dirty="0" err="1"/>
              <a:t>vncserver_proxyclient_address</a:t>
            </a:r>
            <a:r>
              <a:rPr lang="en-US" altLang="zh-CN" dirty="0"/>
              <a:t> = </a:t>
            </a:r>
            <a:r>
              <a:rPr lang="en-US" altLang="zh-CN" dirty="0"/>
              <a:t>10.0.0.31</a:t>
            </a:r>
            <a:endParaRPr lang="zh-CN" altLang="en-US" dirty="0"/>
          </a:p>
          <a:p>
            <a:r>
              <a:rPr lang="en-US" altLang="zh-CN" dirty="0" err="1" smtClean="0"/>
              <a:t>novncproxy_base_url</a:t>
            </a:r>
            <a:r>
              <a:rPr lang="en-US" altLang="zh-CN" dirty="0" smtClean="0"/>
              <a:t> </a:t>
            </a:r>
            <a:r>
              <a:rPr lang="en-US" altLang="zh-CN" dirty="0"/>
              <a:t>= http://controller:6080/vnc_auto.html</a:t>
            </a:r>
            <a:endParaRPr lang="zh-CN" altLang="en-US" dirty="0"/>
          </a:p>
        </p:txBody>
      </p:sp>
    </p:spTree>
    <p:extLst>
      <p:ext uri="{BB962C8B-B14F-4D97-AF65-F5344CB8AC3E}">
        <p14:creationId xmlns:p14="http://schemas.microsoft.com/office/powerpoint/2010/main" val="2897998630"/>
      </p:ext>
    </p:extLst>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Node</a:t>
            </a:r>
            <a:endParaRPr lang="zh-CN" altLang="en-US" dirty="0"/>
          </a:p>
        </p:txBody>
      </p:sp>
      <p:sp>
        <p:nvSpPr>
          <p:cNvPr id="3" name="内容占位符 2"/>
          <p:cNvSpPr>
            <a:spLocks noGrp="1"/>
          </p:cNvSpPr>
          <p:nvPr>
            <p:ph idx="1"/>
          </p:nvPr>
        </p:nvSpPr>
        <p:spPr/>
        <p:txBody>
          <a:bodyPr/>
          <a:lstStyle/>
          <a:p>
            <a:pPr lvl="1"/>
            <a:r>
              <a:rPr lang="zh-CN" altLang="en-US" dirty="0" smtClean="0"/>
              <a:t>配置</a:t>
            </a:r>
            <a:r>
              <a:rPr lang="en-US" altLang="zh-CN" dirty="0"/>
              <a:t>/</a:t>
            </a:r>
            <a:r>
              <a:rPr lang="en-US" altLang="zh-CN" dirty="0" err="1"/>
              <a:t>etc</a:t>
            </a:r>
            <a:r>
              <a:rPr lang="en-US" altLang="zh-CN" dirty="0"/>
              <a:t>/nova/</a:t>
            </a:r>
            <a:r>
              <a:rPr lang="en-US" altLang="zh-CN" dirty="0" err="1"/>
              <a:t>nova.conf</a:t>
            </a:r>
            <a:endParaRPr lang="en-US" altLang="zh-CN" dirty="0"/>
          </a:p>
          <a:p>
            <a:pPr lvl="2"/>
            <a:r>
              <a:rPr lang="en-US" altLang="zh-CN" dirty="0" smtClean="0"/>
              <a:t>Configure </a:t>
            </a:r>
            <a:r>
              <a:rPr lang="en-US" altLang="zh-CN" dirty="0"/>
              <a:t>the location of the Image </a:t>
            </a:r>
            <a:r>
              <a:rPr lang="en-US" altLang="zh-CN" dirty="0" smtClean="0"/>
              <a:t>Service</a:t>
            </a:r>
            <a:endParaRPr lang="en-US" altLang="zh-CN" dirty="0"/>
          </a:p>
          <a:p>
            <a:pPr lvl="2"/>
            <a:endParaRPr lang="en-US" altLang="zh-CN" dirty="0" smtClean="0"/>
          </a:p>
          <a:p>
            <a:pPr lvl="2"/>
            <a:endParaRPr lang="en-US" altLang="zh-CN" dirty="0"/>
          </a:p>
          <a:p>
            <a:pPr lvl="2"/>
            <a:endParaRPr lang="en-US" altLang="zh-CN" dirty="0" smtClean="0"/>
          </a:p>
          <a:p>
            <a:pPr lvl="2"/>
            <a:r>
              <a:rPr lang="en-US" altLang="zh-CN" dirty="0" smtClean="0"/>
              <a:t>Enable </a:t>
            </a:r>
            <a:r>
              <a:rPr lang="en-US" altLang="zh-CN" dirty="0"/>
              <a:t>verbose logging </a:t>
            </a:r>
            <a:endParaRPr lang="en-US" altLang="zh-CN" dirty="0" smtClean="0"/>
          </a:p>
          <a:p>
            <a:pPr lvl="2"/>
            <a:endParaRPr lang="en-US" altLang="zh-CN" dirty="0"/>
          </a:p>
        </p:txBody>
      </p:sp>
      <p:sp>
        <p:nvSpPr>
          <p:cNvPr id="6" name="矩形 5"/>
          <p:cNvSpPr/>
          <p:nvPr/>
        </p:nvSpPr>
        <p:spPr>
          <a:xfrm>
            <a:off x="1403648" y="2276872"/>
            <a:ext cx="640871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[glance]</a:t>
            </a:r>
          </a:p>
          <a:p>
            <a:r>
              <a:rPr lang="en-US" altLang="zh-CN" dirty="0"/>
              <a:t>...</a:t>
            </a:r>
          </a:p>
          <a:p>
            <a:r>
              <a:rPr lang="en-US" altLang="zh-CN" dirty="0"/>
              <a:t>host = controller</a:t>
            </a:r>
            <a:endParaRPr lang="zh-CN" altLang="en-US" dirty="0"/>
          </a:p>
        </p:txBody>
      </p:sp>
      <p:sp>
        <p:nvSpPr>
          <p:cNvPr id="7" name="矩形 6"/>
          <p:cNvSpPr/>
          <p:nvPr/>
        </p:nvSpPr>
        <p:spPr>
          <a:xfrm>
            <a:off x="1403648" y="4077072"/>
            <a:ext cx="6408711"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a:t>verbose = True</a:t>
            </a:r>
            <a:endParaRPr lang="zh-CN" altLang="en-US" dirty="0"/>
          </a:p>
        </p:txBody>
      </p:sp>
    </p:spTree>
    <p:extLst>
      <p:ext uri="{BB962C8B-B14F-4D97-AF65-F5344CB8AC3E}">
        <p14:creationId xmlns:p14="http://schemas.microsoft.com/office/powerpoint/2010/main" val="8224416"/>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zh-CN" altLang="en-US" dirty="0" smtClean="0"/>
              <a:t>网络环境设定</a:t>
            </a:r>
            <a:r>
              <a:rPr lang="en-US" altLang="zh-CN" dirty="0"/>
              <a:t>(Neutron)</a:t>
            </a:r>
            <a:endParaRPr lang="zh-CN" altLang="en-US" dirty="0"/>
          </a:p>
        </p:txBody>
      </p:sp>
      <p:sp>
        <p:nvSpPr>
          <p:cNvPr id="3" name="内容占位符 2"/>
          <p:cNvSpPr>
            <a:spLocks noGrp="1"/>
          </p:cNvSpPr>
          <p:nvPr>
            <p:ph idx="1"/>
          </p:nvPr>
        </p:nvSpPr>
        <p:spPr/>
        <p:txBody>
          <a:bodyPr/>
          <a:lstStyle/>
          <a:p>
            <a:r>
              <a:rPr lang="en-US" altLang="zh-CN" dirty="0"/>
              <a:t>Controller </a:t>
            </a:r>
            <a:r>
              <a:rPr lang="en-US" altLang="zh-CN" dirty="0" smtClean="0"/>
              <a:t>node</a:t>
            </a:r>
          </a:p>
          <a:p>
            <a:pPr lvl="1"/>
            <a:r>
              <a:rPr lang="zh-CN" altLang="en-US" dirty="0"/>
              <a:t>设定</a:t>
            </a:r>
            <a:r>
              <a:rPr lang="en-US" altLang="zh-CN" dirty="0"/>
              <a:t>/</a:t>
            </a:r>
            <a:r>
              <a:rPr lang="en-US" altLang="zh-CN" dirty="0" err="1"/>
              <a:t>etc</a:t>
            </a:r>
            <a:r>
              <a:rPr lang="en-US" altLang="zh-CN" dirty="0"/>
              <a:t>/hostname</a:t>
            </a:r>
            <a:r>
              <a:rPr lang="zh-CN" altLang="en-US" dirty="0"/>
              <a:t>如下</a:t>
            </a:r>
          </a:p>
          <a:p>
            <a:pPr lvl="1"/>
            <a:endParaRPr lang="en-US" altLang="zh-CN" dirty="0"/>
          </a:p>
          <a:p>
            <a:pPr lvl="1"/>
            <a:endParaRPr lang="en-US" altLang="zh-CN" dirty="0" smtClean="0"/>
          </a:p>
          <a:p>
            <a:pPr lvl="1"/>
            <a:r>
              <a:rPr lang="zh-CN" altLang="en-US" dirty="0" smtClean="0"/>
              <a:t>设定</a:t>
            </a:r>
            <a:r>
              <a:rPr lang="en-US" altLang="zh-CN" dirty="0" smtClean="0"/>
              <a:t>/</a:t>
            </a:r>
            <a:r>
              <a:rPr lang="en-US" altLang="zh-CN" dirty="0" err="1" smtClean="0"/>
              <a:t>etc</a:t>
            </a:r>
            <a:r>
              <a:rPr lang="en-US" altLang="zh-CN" dirty="0" smtClean="0"/>
              <a:t>/hosts</a:t>
            </a:r>
            <a:endParaRPr lang="en-US" altLang="zh-C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76872"/>
            <a:ext cx="500697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201" y="3789040"/>
            <a:ext cx="50069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008657"/>
      </p:ext>
    </p:extLst>
  </p:cSld>
  <p:clrMapOvr>
    <a:masterClrMapping/>
  </p:clrMapOvr>
  <p:transition>
    <p:blinds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Node</a:t>
            </a:r>
            <a:endParaRPr lang="zh-CN" altLang="en-US" dirty="0"/>
          </a:p>
        </p:txBody>
      </p:sp>
      <p:sp>
        <p:nvSpPr>
          <p:cNvPr id="3" name="内容占位符 2"/>
          <p:cNvSpPr>
            <a:spLocks noGrp="1"/>
          </p:cNvSpPr>
          <p:nvPr>
            <p:ph idx="1"/>
          </p:nvPr>
        </p:nvSpPr>
        <p:spPr/>
        <p:txBody>
          <a:bodyPr/>
          <a:lstStyle/>
          <a:p>
            <a:r>
              <a:rPr lang="zh-CN" altLang="en-US" dirty="0" smtClean="0"/>
              <a:t>完成安装</a:t>
            </a:r>
            <a:endParaRPr lang="en-US" altLang="zh-CN" dirty="0" smtClean="0"/>
          </a:p>
          <a:p>
            <a:pPr lvl="1"/>
            <a:r>
              <a:rPr lang="zh-CN" altLang="en-US" dirty="0" smtClean="0"/>
              <a:t>检查你的</a:t>
            </a:r>
            <a:r>
              <a:rPr lang="en-US" altLang="zh-CN" dirty="0" smtClean="0"/>
              <a:t>Compute</a:t>
            </a:r>
            <a:r>
              <a:rPr lang="zh-CN" altLang="en-US" dirty="0" smtClean="0"/>
              <a:t>是否支持虚拟机硬件加速</a:t>
            </a:r>
            <a:endParaRPr lang="en-US" altLang="zh-CN" dirty="0" smtClean="0"/>
          </a:p>
          <a:p>
            <a:pPr lvl="1"/>
            <a:endParaRPr lang="en-US" altLang="zh-CN" dirty="0"/>
          </a:p>
          <a:p>
            <a:pPr lvl="1"/>
            <a:endParaRPr lang="en-US" altLang="zh-CN" dirty="0" smtClean="0"/>
          </a:p>
          <a:p>
            <a:pPr lvl="1"/>
            <a:r>
              <a:rPr lang="zh-CN" altLang="en-US" dirty="0" smtClean="0"/>
              <a:t>返回</a:t>
            </a:r>
            <a:r>
              <a:rPr lang="en-US" altLang="zh-CN" dirty="0" smtClean="0"/>
              <a:t>0</a:t>
            </a:r>
            <a:r>
              <a:rPr lang="zh-CN" altLang="en-US" dirty="0" smtClean="0"/>
              <a:t>，需要</a:t>
            </a:r>
            <a:r>
              <a:rPr lang="en-US" altLang="zh-CN" dirty="0"/>
              <a:t>/</a:t>
            </a:r>
            <a:r>
              <a:rPr lang="en-US" altLang="zh-CN" dirty="0" err="1" smtClean="0"/>
              <a:t>etc</a:t>
            </a:r>
            <a:r>
              <a:rPr lang="en-US" altLang="zh-CN" dirty="0" smtClean="0"/>
              <a:t>/nova/nova-</a:t>
            </a:r>
            <a:r>
              <a:rPr lang="en-US" altLang="zh-CN" dirty="0" err="1" smtClean="0"/>
              <a:t>compute.conf</a:t>
            </a:r>
            <a:endParaRPr lang="en-US" altLang="zh-CN" dirty="0" smtClean="0"/>
          </a:p>
          <a:p>
            <a:pPr lvl="1"/>
            <a:endParaRPr lang="en-US" altLang="zh-CN" dirty="0"/>
          </a:p>
          <a:p>
            <a:pPr lvl="1"/>
            <a:endParaRPr lang="en-US" altLang="zh-CN" dirty="0" smtClean="0"/>
          </a:p>
          <a:p>
            <a:pPr lvl="1"/>
            <a:r>
              <a:rPr lang="zh-CN" altLang="en-US" dirty="0" smtClean="0"/>
              <a:t>删除</a:t>
            </a:r>
            <a:r>
              <a:rPr lang="en-US" altLang="zh-CN" dirty="0" smtClean="0"/>
              <a:t>/</a:t>
            </a:r>
            <a:r>
              <a:rPr lang="en-US" altLang="zh-CN" dirty="0" err="1" smtClean="0"/>
              <a:t>var</a:t>
            </a:r>
            <a:r>
              <a:rPr lang="en-US" altLang="zh-CN" dirty="0" smtClean="0"/>
              <a:t>/lib/nova/</a:t>
            </a:r>
            <a:r>
              <a:rPr lang="en-US" altLang="zh-CN" dirty="0" err="1" smtClean="0"/>
              <a:t>nova.sqlite</a:t>
            </a:r>
            <a:endParaRPr lang="en-US" altLang="zh-CN" dirty="0" smtClean="0"/>
          </a:p>
          <a:p>
            <a:pPr lvl="1"/>
            <a:r>
              <a:rPr lang="zh-CN" altLang="en-US" dirty="0"/>
              <a:t>重</a:t>
            </a:r>
            <a:r>
              <a:rPr lang="zh-CN" altLang="en-US" dirty="0" smtClean="0"/>
              <a:t>启服务</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20888"/>
            <a:ext cx="70997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43608" y="4005064"/>
            <a:ext cx="709971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libvirt</a:t>
            </a:r>
            <a:r>
              <a:rPr lang="en-US" altLang="zh-CN" dirty="0"/>
              <a:t>]</a:t>
            </a:r>
          </a:p>
          <a:p>
            <a:r>
              <a:rPr lang="en-US" altLang="zh-CN" dirty="0"/>
              <a:t>...</a:t>
            </a:r>
          </a:p>
          <a:p>
            <a:r>
              <a:rPr lang="en-US" altLang="zh-CN" dirty="0" err="1"/>
              <a:t>virt_type</a:t>
            </a:r>
            <a:r>
              <a:rPr lang="en-US" altLang="zh-CN" dirty="0"/>
              <a:t> = </a:t>
            </a:r>
            <a:r>
              <a:rPr lang="en-US" altLang="zh-CN" dirty="0" err="1"/>
              <a:t>qemu</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340" y="5949280"/>
            <a:ext cx="707698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888782"/>
      </p:ext>
    </p:extLst>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Compute Node</a:t>
            </a:r>
            <a:endParaRPr lang="zh-CN" altLang="en-US" dirty="0"/>
          </a:p>
        </p:txBody>
      </p:sp>
      <p:sp>
        <p:nvSpPr>
          <p:cNvPr id="3" name="内容占位符 2"/>
          <p:cNvSpPr>
            <a:spLocks noGrp="1"/>
          </p:cNvSpPr>
          <p:nvPr>
            <p:ph idx="1"/>
          </p:nvPr>
        </p:nvSpPr>
        <p:spPr/>
        <p:txBody>
          <a:bodyPr/>
          <a:lstStyle/>
          <a:p>
            <a:r>
              <a:rPr lang="en-US" altLang="zh-CN" dirty="0" smtClean="0"/>
              <a:t>Verify operation</a:t>
            </a:r>
          </a:p>
          <a:p>
            <a:pPr lvl="1"/>
            <a:r>
              <a:rPr lang="en-US" altLang="zh-CN" b="0" dirty="0"/>
              <a:t>Source the admin credentials to gain access to </a:t>
            </a:r>
            <a:r>
              <a:rPr lang="en-US" altLang="zh-CN" b="0" dirty="0">
                <a:solidFill>
                  <a:srgbClr val="FF0000"/>
                </a:solidFill>
              </a:rPr>
              <a:t>admin-only</a:t>
            </a:r>
            <a:r>
              <a:rPr lang="en-US" altLang="zh-CN" b="0" dirty="0"/>
              <a:t> CLI </a:t>
            </a:r>
            <a:r>
              <a:rPr lang="en-US" altLang="zh-CN" b="0" dirty="0" smtClean="0"/>
              <a:t>commands</a:t>
            </a:r>
          </a:p>
          <a:p>
            <a:pPr lvl="1"/>
            <a:endParaRPr lang="zh-CN" altLang="en-US"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1300"/>
            <a:ext cx="7272808" cy="223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84004"/>
      </p:ext>
    </p:extLst>
  </p:cSld>
  <p:clrMapOvr>
    <a:masterClrMapping/>
  </p:clrMapOvr>
  <p:transition>
    <p:blinds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失败了！！！！</a:t>
            </a:r>
          </a:p>
        </p:txBody>
      </p:sp>
      <p:sp>
        <p:nvSpPr>
          <p:cNvPr id="3" name="内容占位符 2"/>
          <p:cNvSpPr>
            <a:spLocks noGrp="1"/>
          </p:cNvSpPr>
          <p:nvPr>
            <p:ph idx="1"/>
          </p:nvPr>
        </p:nvSpPr>
        <p:spPr/>
        <p:txBody>
          <a:bodyPr/>
          <a:lstStyle/>
          <a:p>
            <a:r>
              <a:rPr lang="en-US" altLang="zh-CN" dirty="0" smtClean="0"/>
              <a:t>Nova service-list </a:t>
            </a:r>
            <a:r>
              <a:rPr lang="zh-CN" altLang="en-US" dirty="0"/>
              <a:t>出错</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18" y="2420888"/>
            <a:ext cx="856615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爆炸形 1 3"/>
          <p:cNvSpPr/>
          <p:nvPr/>
        </p:nvSpPr>
        <p:spPr>
          <a:xfrm>
            <a:off x="5004048" y="512676"/>
            <a:ext cx="3744416" cy="3456384"/>
          </a:xfrm>
          <a:prstGeom prst="irregularSeal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需要运行：</a:t>
            </a:r>
            <a:r>
              <a:rPr lang="pt-BR" altLang="zh-CN" b="1" dirty="0" smtClean="0">
                <a:solidFill>
                  <a:srgbClr val="FF0000"/>
                </a:solidFill>
              </a:rPr>
              <a:t>nova-manage </a:t>
            </a:r>
            <a:r>
              <a:rPr lang="pt-BR" altLang="zh-CN" b="1" dirty="0">
                <a:solidFill>
                  <a:srgbClr val="FF0000"/>
                </a:solidFill>
              </a:rPr>
              <a:t>db </a:t>
            </a:r>
            <a:r>
              <a:rPr lang="pt-BR" altLang="zh-CN" b="1" dirty="0" smtClean="0">
                <a:solidFill>
                  <a:srgbClr val="FF0000"/>
                </a:solidFill>
              </a:rPr>
              <a:t>sync</a:t>
            </a:r>
            <a:r>
              <a:rPr lang="pt-BR" altLang="zh-CN" dirty="0">
                <a:solidFill>
                  <a:srgbClr val="FF0000"/>
                </a:solidFill>
              </a:rPr>
              <a:t/>
            </a:r>
            <a:br>
              <a:rPr lang="pt-BR" altLang="zh-CN" dirty="0">
                <a:solidFill>
                  <a:srgbClr val="FF0000"/>
                </a:solidFill>
              </a:rPr>
            </a:br>
            <a:endParaRPr lang="zh-CN" altLang="en-US" dirty="0">
              <a:solidFill>
                <a:srgbClr val="FF0000"/>
              </a:solidFill>
            </a:endParaRPr>
          </a:p>
        </p:txBody>
      </p:sp>
    </p:spTree>
    <p:extLst>
      <p:ext uri="{BB962C8B-B14F-4D97-AF65-F5344CB8AC3E}">
        <p14:creationId xmlns:p14="http://schemas.microsoft.com/office/powerpoint/2010/main" val="563662762"/>
      </p:ext>
    </p:extLst>
  </p:cSld>
  <p:clrMapOvr>
    <a:masterClrMapping/>
  </p:clrMapOvr>
  <p:transition>
    <p:blinds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endParaRPr lang="zh-CN" altLang="en-US" dirty="0"/>
          </a:p>
        </p:txBody>
      </p:sp>
      <p:sp>
        <p:nvSpPr>
          <p:cNvPr id="3" name="内容占位符 2"/>
          <p:cNvSpPr>
            <a:spLocks noGrp="1"/>
          </p:cNvSpPr>
          <p:nvPr>
            <p:ph idx="1"/>
          </p:nvPr>
        </p:nvSpPr>
        <p:spPr/>
        <p:txBody>
          <a:bodyPr/>
          <a:lstStyle/>
          <a:p>
            <a:r>
              <a:rPr lang="zh-CN" altLang="en-US" dirty="0" smtClean="0"/>
              <a:t>上一步成功后，仅仅显示</a:t>
            </a:r>
            <a:r>
              <a:rPr lang="en-US" altLang="zh-CN" dirty="0" smtClean="0"/>
              <a:t>4</a:t>
            </a:r>
            <a:r>
              <a:rPr lang="zh-CN" altLang="en-US" dirty="0" smtClean="0"/>
              <a:t>个服务，并且</a:t>
            </a:r>
            <a:r>
              <a:rPr lang="en-US" altLang="zh-CN" dirty="0" smtClean="0"/>
              <a:t>state</a:t>
            </a:r>
            <a:r>
              <a:rPr lang="zh-CN" altLang="en-US" dirty="0" smtClean="0"/>
              <a:t>为</a:t>
            </a:r>
            <a:r>
              <a:rPr lang="en-US" altLang="zh-CN" dirty="0" smtClean="0"/>
              <a:t>down</a:t>
            </a:r>
            <a:r>
              <a:rPr lang="zh-CN" altLang="en-US" dirty="0" smtClean="0"/>
              <a:t>，什么问题呢？</a:t>
            </a:r>
            <a:endParaRPr lang="en-US" altLang="zh-CN" dirty="0" smtClean="0"/>
          </a:p>
          <a:p>
            <a:endParaRPr lang="en-US" altLang="zh-CN" dirty="0"/>
          </a:p>
          <a:p>
            <a:endParaRPr lang="en-US" altLang="zh-CN" dirty="0" smtClean="0"/>
          </a:p>
          <a:p>
            <a:endParaRPr lang="en-US" altLang="zh-CN" dirty="0"/>
          </a:p>
          <a:p>
            <a:r>
              <a:rPr lang="zh-CN" altLang="en-US" dirty="0" smtClean="0"/>
              <a:t>参考网上资料，</a:t>
            </a:r>
            <a:r>
              <a:rPr lang="en-US" altLang="zh-CN" dirty="0" smtClean="0"/>
              <a:t>Reset </a:t>
            </a:r>
            <a:r>
              <a:rPr lang="en-US" altLang="zh-CN" dirty="0" err="1" smtClean="0"/>
              <a:t>RabbitMQ</a:t>
            </a:r>
            <a:r>
              <a:rPr lang="en-US" altLang="zh-CN" dirty="0" smtClean="0"/>
              <a:t> guest</a:t>
            </a:r>
            <a:r>
              <a:rPr lang="zh-CN" altLang="en-US" dirty="0" smtClean="0"/>
              <a:t>密码</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99" y="2348880"/>
            <a:ext cx="8466137"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932" y="5157192"/>
            <a:ext cx="8466137" cy="170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06" y="4653135"/>
            <a:ext cx="6078602" cy="42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爆炸形 1 3"/>
          <p:cNvSpPr/>
          <p:nvPr/>
        </p:nvSpPr>
        <p:spPr>
          <a:xfrm>
            <a:off x="6660231" y="4653135"/>
            <a:ext cx="2592289" cy="1512169"/>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找不到</a:t>
            </a:r>
            <a:r>
              <a:rPr lang="en-US" altLang="zh-CN" dirty="0" smtClean="0">
                <a:solidFill>
                  <a:srgbClr val="C00000"/>
                </a:solidFill>
              </a:rPr>
              <a:t>Nova Compute</a:t>
            </a:r>
            <a:endParaRPr lang="zh-CN" altLang="en-US" dirty="0">
              <a:solidFill>
                <a:srgbClr val="C00000"/>
              </a:solidFill>
            </a:endParaRPr>
          </a:p>
        </p:txBody>
      </p:sp>
    </p:spTree>
    <p:extLst>
      <p:ext uri="{BB962C8B-B14F-4D97-AF65-F5344CB8AC3E}">
        <p14:creationId xmlns:p14="http://schemas.microsoft.com/office/powerpoint/2010/main" val="2219769080"/>
      </p:ext>
    </p:extLst>
  </p:cSld>
  <p:clrMapOvr>
    <a:masterClrMapping/>
  </p:clrMapOvr>
  <p:transition>
    <p:blinds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endParaRPr lang="zh-CN" altLang="en-US" dirty="0"/>
          </a:p>
        </p:txBody>
      </p:sp>
      <p:sp>
        <p:nvSpPr>
          <p:cNvPr id="3" name="内容占位符 2"/>
          <p:cNvSpPr>
            <a:spLocks noGrp="1"/>
          </p:cNvSpPr>
          <p:nvPr>
            <p:ph idx="1"/>
          </p:nvPr>
        </p:nvSpPr>
        <p:spPr/>
        <p:txBody>
          <a:bodyPr/>
          <a:lstStyle/>
          <a:p>
            <a:r>
              <a:rPr lang="zh-CN" altLang="en-US" dirty="0" smtClean="0"/>
              <a:t>问题解决了</a:t>
            </a:r>
            <a:r>
              <a:rPr lang="en-US" altLang="zh-CN" dirty="0" smtClean="0"/>
              <a:t>,</a:t>
            </a:r>
          </a:p>
          <a:p>
            <a:pPr lvl="1"/>
            <a:r>
              <a:rPr lang="zh-CN" altLang="en-US" dirty="0"/>
              <a:t>因</a:t>
            </a:r>
            <a:r>
              <a:rPr lang="zh-CN" altLang="en-US" dirty="0" smtClean="0"/>
              <a:t>使用的局域网中的</a:t>
            </a:r>
            <a:r>
              <a:rPr lang="en-US" altLang="zh-CN" dirty="0" smtClean="0"/>
              <a:t>IP</a:t>
            </a:r>
            <a:r>
              <a:rPr lang="zh-CN" altLang="en-US" dirty="0" smtClean="0"/>
              <a:t>地址，</a:t>
            </a:r>
            <a:r>
              <a:rPr lang="en-US" altLang="zh-CN" dirty="0" smtClean="0"/>
              <a:t>compute</a:t>
            </a:r>
            <a:r>
              <a:rPr lang="zh-CN" altLang="en-US" dirty="0" smtClean="0"/>
              <a:t>的地址被其他机器同时在使用，更换一个</a:t>
            </a:r>
            <a:r>
              <a:rPr lang="en-US" altLang="zh-CN" dirty="0" smtClean="0"/>
              <a:t>IP</a:t>
            </a:r>
            <a:r>
              <a:rPr lang="zh-CN" altLang="en-US" dirty="0" smtClean="0"/>
              <a:t>后</a:t>
            </a:r>
            <a:r>
              <a:rPr lang="en-US" altLang="zh-CN" dirty="0" smtClean="0"/>
              <a:t>nova service-list</a:t>
            </a:r>
            <a:r>
              <a:rPr lang="zh-CN" altLang="en-US" dirty="0" smtClean="0"/>
              <a:t>输出了正常结果</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01008"/>
            <a:ext cx="8229727"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355453"/>
      </p:ext>
    </p:extLst>
  </p:cSld>
  <p:clrMapOvr>
    <a:masterClrMapping/>
  </p:clrMapOvr>
  <p:transition>
    <p:blinds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179512" y="3429000"/>
            <a:ext cx="86931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rgbClr val="CC0099"/>
                </a:solidFill>
                <a:latin typeface="+mj-lt"/>
                <a:ea typeface="+mj-ea"/>
                <a:cs typeface="+mj-cs"/>
              </a:defRPr>
            </a:lvl1pPr>
            <a:lvl2pPr algn="ctr" rtl="0" eaLnBrk="1" fontAlgn="base" hangingPunct="1">
              <a:spcBef>
                <a:spcPct val="0"/>
              </a:spcBef>
              <a:spcAft>
                <a:spcPct val="0"/>
              </a:spcAft>
              <a:defRPr sz="3600" b="1">
                <a:solidFill>
                  <a:srgbClr val="CC0099"/>
                </a:solidFill>
                <a:latin typeface="Arial" pitchFamily="34" charset="0"/>
                <a:ea typeface="DFKai-SB" pitchFamily="65" charset="-120"/>
              </a:defRPr>
            </a:lvl2pPr>
            <a:lvl3pPr algn="ctr" rtl="0" eaLnBrk="1" fontAlgn="base" hangingPunct="1">
              <a:spcBef>
                <a:spcPct val="0"/>
              </a:spcBef>
              <a:spcAft>
                <a:spcPct val="0"/>
              </a:spcAft>
              <a:defRPr sz="3600" b="1">
                <a:solidFill>
                  <a:srgbClr val="CC0099"/>
                </a:solidFill>
                <a:latin typeface="Arial" pitchFamily="34" charset="0"/>
                <a:ea typeface="DFKai-SB" pitchFamily="65" charset="-120"/>
              </a:defRPr>
            </a:lvl3pPr>
            <a:lvl4pPr algn="ctr" rtl="0" eaLnBrk="1" fontAlgn="base" hangingPunct="1">
              <a:spcBef>
                <a:spcPct val="0"/>
              </a:spcBef>
              <a:spcAft>
                <a:spcPct val="0"/>
              </a:spcAft>
              <a:defRPr sz="3600" b="1">
                <a:solidFill>
                  <a:srgbClr val="CC0099"/>
                </a:solidFill>
                <a:latin typeface="Arial" pitchFamily="34" charset="0"/>
                <a:ea typeface="DFKai-SB" pitchFamily="65" charset="-120"/>
              </a:defRPr>
            </a:lvl4pPr>
            <a:lvl5pPr algn="ctr" rtl="0" eaLnBrk="1" fontAlgn="base" hangingPunct="1">
              <a:spcBef>
                <a:spcPct val="0"/>
              </a:spcBef>
              <a:spcAft>
                <a:spcPct val="0"/>
              </a:spcAft>
              <a:defRPr sz="3600" b="1">
                <a:solidFill>
                  <a:srgbClr val="CC0099"/>
                </a:solidFill>
                <a:latin typeface="Arial" pitchFamily="34" charset="0"/>
                <a:ea typeface="DFKai-SB" pitchFamily="65" charset="-120"/>
              </a:defRPr>
            </a:lvl5pPr>
            <a:lvl6pPr marL="457200" algn="ctr" rtl="0" eaLnBrk="1" fontAlgn="base" hangingPunct="1">
              <a:spcBef>
                <a:spcPct val="0"/>
              </a:spcBef>
              <a:spcAft>
                <a:spcPct val="0"/>
              </a:spcAft>
              <a:defRPr sz="3600" b="1">
                <a:solidFill>
                  <a:srgbClr val="CC0099"/>
                </a:solidFill>
                <a:latin typeface="Arial" pitchFamily="34" charset="0"/>
                <a:ea typeface="DFKai-SB" pitchFamily="65" charset="-120"/>
              </a:defRPr>
            </a:lvl6pPr>
            <a:lvl7pPr marL="914400" algn="ctr" rtl="0" eaLnBrk="1" fontAlgn="base" hangingPunct="1">
              <a:spcBef>
                <a:spcPct val="0"/>
              </a:spcBef>
              <a:spcAft>
                <a:spcPct val="0"/>
              </a:spcAft>
              <a:defRPr sz="3600" b="1">
                <a:solidFill>
                  <a:srgbClr val="CC0099"/>
                </a:solidFill>
                <a:latin typeface="Arial" pitchFamily="34" charset="0"/>
                <a:ea typeface="DFKai-SB" pitchFamily="65" charset="-120"/>
              </a:defRPr>
            </a:lvl7pPr>
            <a:lvl8pPr marL="1371600" algn="ctr" rtl="0" eaLnBrk="1" fontAlgn="base" hangingPunct="1">
              <a:spcBef>
                <a:spcPct val="0"/>
              </a:spcBef>
              <a:spcAft>
                <a:spcPct val="0"/>
              </a:spcAft>
              <a:defRPr sz="3600" b="1">
                <a:solidFill>
                  <a:srgbClr val="CC0099"/>
                </a:solidFill>
                <a:latin typeface="Arial" pitchFamily="34" charset="0"/>
                <a:ea typeface="DFKai-SB" pitchFamily="65" charset="-120"/>
              </a:defRPr>
            </a:lvl8pPr>
            <a:lvl9pPr marL="1828800" algn="ctr" rtl="0" eaLnBrk="1" fontAlgn="base" hangingPunct="1">
              <a:spcBef>
                <a:spcPct val="0"/>
              </a:spcBef>
              <a:spcAft>
                <a:spcPct val="0"/>
              </a:spcAft>
              <a:defRPr sz="3600" b="1">
                <a:solidFill>
                  <a:srgbClr val="CC0099"/>
                </a:solidFill>
                <a:latin typeface="Arial" pitchFamily="34" charset="0"/>
                <a:ea typeface="DFKai-SB" pitchFamily="65" charset="-120"/>
              </a:defRPr>
            </a:lvl9pPr>
          </a:lstStyle>
          <a:p>
            <a:r>
              <a:rPr lang="zh-CN" altLang="en-US" dirty="0" smtClean="0"/>
              <a:t>配置</a:t>
            </a:r>
            <a:r>
              <a:rPr lang="en-US" altLang="zh-CN" dirty="0" smtClean="0"/>
              <a:t>OpenStack Network</a:t>
            </a:r>
            <a:endParaRPr lang="zh-CN" altLang="en-US" dirty="0"/>
          </a:p>
        </p:txBody>
      </p:sp>
    </p:spTree>
    <p:extLst>
      <p:ext uri="{BB962C8B-B14F-4D97-AF65-F5344CB8AC3E}">
        <p14:creationId xmlns:p14="http://schemas.microsoft.com/office/powerpoint/2010/main" val="856043973"/>
      </p:ext>
    </p:extLst>
  </p:cSld>
  <p:clrMapOvr>
    <a:masterClrMapping/>
  </p:clrMapOvr>
  <p:transition>
    <p:blinds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Legacy </a:t>
            </a:r>
            <a:r>
              <a:rPr lang="en-US" altLang="zh-CN" dirty="0" smtClean="0"/>
              <a:t>Networking</a:t>
            </a:r>
            <a:endParaRPr lang="zh-CN" altLang="en-US" dirty="0"/>
          </a:p>
        </p:txBody>
      </p:sp>
      <p:sp>
        <p:nvSpPr>
          <p:cNvPr id="3" name="内容占位符 2"/>
          <p:cNvSpPr>
            <a:spLocks noGrp="1"/>
          </p:cNvSpPr>
          <p:nvPr>
            <p:ph idx="1"/>
          </p:nvPr>
        </p:nvSpPr>
        <p:spPr/>
        <p:txBody>
          <a:bodyPr/>
          <a:lstStyle/>
          <a:p>
            <a:r>
              <a:rPr lang="en-US" altLang="zh-CN" dirty="0" smtClean="0"/>
              <a:t>Configure </a:t>
            </a:r>
            <a:r>
              <a:rPr lang="en-US" altLang="zh-CN" dirty="0"/>
              <a:t>controller </a:t>
            </a:r>
            <a:r>
              <a:rPr lang="en-US" altLang="zh-CN" dirty="0" smtClean="0"/>
              <a:t>node</a:t>
            </a:r>
          </a:p>
          <a:p>
            <a:pPr lvl="1"/>
            <a:r>
              <a:rPr lang="en-US" altLang="zh-CN" dirty="0" smtClean="0"/>
              <a:t>Legacy</a:t>
            </a:r>
            <a:r>
              <a:rPr lang="zh-CN" altLang="en-US" dirty="0" smtClean="0"/>
              <a:t>的网络主要涉及</a:t>
            </a:r>
            <a:r>
              <a:rPr lang="en-US" altLang="zh-CN" dirty="0" smtClean="0"/>
              <a:t>compute</a:t>
            </a:r>
            <a:r>
              <a:rPr lang="zh-CN" altLang="en-US" dirty="0" smtClean="0"/>
              <a:t>的安装配置，在</a:t>
            </a:r>
            <a:r>
              <a:rPr lang="en-US" altLang="zh-CN" dirty="0" smtClean="0"/>
              <a:t>Controller</a:t>
            </a:r>
            <a:r>
              <a:rPr lang="zh-CN" altLang="en-US" dirty="0" smtClean="0"/>
              <a:t>上也需要配置一点点</a:t>
            </a:r>
            <a:endParaRPr lang="en-US" altLang="zh-CN" dirty="0" smtClean="0"/>
          </a:p>
          <a:p>
            <a:pPr lvl="1"/>
            <a:r>
              <a:rPr lang="zh-CN" altLang="en-US" dirty="0" smtClean="0"/>
              <a:t>在 </a:t>
            </a:r>
            <a:r>
              <a:rPr lang="en-US" altLang="zh-CN" dirty="0" smtClean="0"/>
              <a:t>/</a:t>
            </a:r>
            <a:r>
              <a:rPr lang="en-US" altLang="zh-CN" dirty="0" err="1" smtClean="0"/>
              <a:t>etc</a:t>
            </a:r>
            <a:r>
              <a:rPr lang="en-US" altLang="zh-CN" dirty="0" smtClean="0"/>
              <a:t>/nova/</a:t>
            </a:r>
            <a:r>
              <a:rPr lang="en-US" altLang="zh-CN" dirty="0" err="1" smtClean="0"/>
              <a:t>nova.conf</a:t>
            </a:r>
            <a:r>
              <a:rPr lang="en-US" altLang="zh-CN" dirty="0" smtClean="0"/>
              <a:t> </a:t>
            </a:r>
            <a:r>
              <a:rPr lang="zh-CN" altLang="en-US" dirty="0" smtClean="0"/>
              <a:t>配置</a:t>
            </a:r>
            <a:r>
              <a:rPr lang="en-US" altLang="zh-CN" dirty="0" smtClean="0"/>
              <a:t>network </a:t>
            </a:r>
            <a:r>
              <a:rPr lang="en-US" altLang="zh-CN" dirty="0"/>
              <a:t>and security group </a:t>
            </a:r>
            <a:r>
              <a:rPr lang="en-US" altLang="zh-CN" dirty="0" smtClean="0"/>
              <a:t>APIs</a:t>
            </a:r>
          </a:p>
          <a:p>
            <a:pPr lvl="1"/>
            <a:endParaRPr lang="en-US" altLang="zh-CN" dirty="0"/>
          </a:p>
          <a:p>
            <a:pPr lvl="1"/>
            <a:endParaRPr lang="en-US" altLang="zh-CN" dirty="0" smtClean="0"/>
          </a:p>
          <a:p>
            <a:pPr lvl="1"/>
            <a:endParaRPr lang="en-US" altLang="zh-CN" dirty="0"/>
          </a:p>
          <a:p>
            <a:pPr lvl="1"/>
            <a:r>
              <a:rPr lang="zh-CN" altLang="en-US" dirty="0" smtClean="0"/>
              <a:t>重启</a:t>
            </a:r>
            <a:r>
              <a:rPr lang="en-US" altLang="zh-CN" dirty="0" smtClean="0"/>
              <a:t>nova</a:t>
            </a:r>
            <a:r>
              <a:rPr lang="zh-CN" altLang="en-US" dirty="0" smtClean="0"/>
              <a:t>的相关服务</a:t>
            </a:r>
            <a:r>
              <a:rPr lang="en-US" altLang="zh-CN" dirty="0"/>
              <a:t/>
            </a:r>
            <a:br>
              <a:rPr lang="en-US" altLang="zh-CN" dirty="0"/>
            </a:br>
            <a:r>
              <a:rPr lang="en-US" altLang="zh-CN" dirty="0"/>
              <a:t/>
            </a:r>
            <a:br>
              <a:rPr lang="en-US" altLang="zh-CN" dirty="0"/>
            </a:br>
            <a:endParaRPr lang="zh-CN" altLang="en-US" dirty="0"/>
          </a:p>
        </p:txBody>
      </p:sp>
      <p:sp>
        <p:nvSpPr>
          <p:cNvPr id="4" name="矩形 3"/>
          <p:cNvSpPr/>
          <p:nvPr/>
        </p:nvSpPr>
        <p:spPr>
          <a:xfrm>
            <a:off x="1046467" y="3789040"/>
            <a:ext cx="648072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network_api_class</a:t>
            </a:r>
            <a:r>
              <a:rPr lang="en-US" altLang="zh-CN" dirty="0"/>
              <a:t> = </a:t>
            </a:r>
            <a:r>
              <a:rPr lang="en-US" altLang="zh-CN" dirty="0" err="1"/>
              <a:t>nova.network.api.API</a:t>
            </a:r>
            <a:endParaRPr lang="en-US" altLang="zh-CN" dirty="0"/>
          </a:p>
          <a:p>
            <a:r>
              <a:rPr lang="en-US" altLang="zh-CN" dirty="0" err="1"/>
              <a:t>security_group_api</a:t>
            </a:r>
            <a:r>
              <a:rPr lang="en-US" altLang="zh-CN" dirty="0"/>
              <a:t> = nova</a:t>
            </a:r>
            <a:endParaRPr lang="zh-CN" altLang="en-US" dirty="0"/>
          </a:p>
        </p:txBody>
      </p:sp>
      <p:sp>
        <p:nvSpPr>
          <p:cNvPr id="5" name="矩形 4"/>
          <p:cNvSpPr/>
          <p:nvPr/>
        </p:nvSpPr>
        <p:spPr>
          <a:xfrm>
            <a:off x="1046467" y="5733256"/>
            <a:ext cx="648072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service nova-</a:t>
            </a:r>
            <a:r>
              <a:rPr lang="en-US" altLang="zh-CN" dirty="0" err="1"/>
              <a:t>api</a:t>
            </a:r>
            <a:r>
              <a:rPr lang="en-US" altLang="zh-CN" dirty="0"/>
              <a:t> restart</a:t>
            </a:r>
          </a:p>
          <a:p>
            <a:r>
              <a:rPr lang="en-US" altLang="zh-CN" dirty="0"/>
              <a:t># service nova-scheduler restart</a:t>
            </a:r>
          </a:p>
          <a:p>
            <a:r>
              <a:rPr lang="en-US" altLang="zh-CN" dirty="0"/>
              <a:t># service nova-conductor restart</a:t>
            </a:r>
            <a:endParaRPr lang="zh-CN" altLang="en-US" dirty="0"/>
          </a:p>
        </p:txBody>
      </p:sp>
    </p:spTree>
    <p:extLst>
      <p:ext uri="{BB962C8B-B14F-4D97-AF65-F5344CB8AC3E}">
        <p14:creationId xmlns:p14="http://schemas.microsoft.com/office/powerpoint/2010/main" val="3323374486"/>
      </p:ext>
    </p:extLst>
  </p:cSld>
  <p:clrMapOvr>
    <a:masterClrMapping/>
  </p:clrMapOvr>
  <p:transition>
    <p:blinds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Legacy Networking</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Compute Node</a:t>
            </a:r>
          </a:p>
          <a:p>
            <a:pPr lvl="1"/>
            <a:r>
              <a:rPr lang="en-US" altLang="zh-CN" dirty="0" smtClean="0"/>
              <a:t>Install legacy </a:t>
            </a:r>
            <a:r>
              <a:rPr lang="en-US" altLang="zh-CN" dirty="0"/>
              <a:t>networking </a:t>
            </a:r>
            <a:r>
              <a:rPr lang="en-US" altLang="zh-CN" dirty="0" smtClean="0"/>
              <a:t>components</a:t>
            </a:r>
          </a:p>
          <a:p>
            <a:pPr lvl="1"/>
            <a:endParaRPr lang="zh-CN" altLang="en-US" dirty="0"/>
          </a:p>
        </p:txBody>
      </p:sp>
      <p:sp>
        <p:nvSpPr>
          <p:cNvPr id="5" name="爆炸形 1 4"/>
          <p:cNvSpPr/>
          <p:nvPr/>
        </p:nvSpPr>
        <p:spPr>
          <a:xfrm>
            <a:off x="1547664" y="2852936"/>
            <a:ext cx="5544616" cy="360040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缺乏相应平台</a:t>
            </a:r>
            <a:r>
              <a:rPr lang="en-US" altLang="zh-CN" dirty="0" smtClean="0">
                <a:solidFill>
                  <a:srgbClr val="C00000"/>
                </a:solidFill>
              </a:rPr>
              <a:t>Legacy network</a:t>
            </a:r>
            <a:r>
              <a:rPr lang="zh-CN" altLang="en-US" dirty="0" smtClean="0">
                <a:solidFill>
                  <a:srgbClr val="C00000"/>
                </a:solidFill>
              </a:rPr>
              <a:t>配置用的</a:t>
            </a:r>
            <a:r>
              <a:rPr lang="en-US" altLang="zh-CN" dirty="0" smtClean="0">
                <a:solidFill>
                  <a:srgbClr val="C00000"/>
                </a:solidFill>
              </a:rPr>
              <a:t>package</a:t>
            </a:r>
            <a:r>
              <a:rPr lang="zh-CN" altLang="en-US" dirty="0" smtClean="0">
                <a:solidFill>
                  <a:srgbClr val="C00000"/>
                </a:solidFill>
              </a:rPr>
              <a:t>：</a:t>
            </a:r>
            <a:r>
              <a:rPr lang="en-US" altLang="zh-CN" dirty="0" smtClean="0">
                <a:solidFill>
                  <a:srgbClr val="C00000"/>
                </a:solidFill>
              </a:rPr>
              <a:t>nova-network and nova-</a:t>
            </a:r>
            <a:r>
              <a:rPr lang="en-US" altLang="zh-CN" dirty="0" err="1" smtClean="0">
                <a:solidFill>
                  <a:srgbClr val="C00000"/>
                </a:solidFill>
              </a:rPr>
              <a:t>api</a:t>
            </a:r>
            <a:r>
              <a:rPr lang="en-US" altLang="zh-CN" dirty="0" smtClean="0">
                <a:solidFill>
                  <a:srgbClr val="C00000"/>
                </a:solidFill>
              </a:rPr>
              <a:t>-metadata</a:t>
            </a:r>
            <a:r>
              <a:rPr lang="zh-CN" altLang="en-US" dirty="0" smtClean="0">
                <a:solidFill>
                  <a:srgbClr val="C00000"/>
                </a:solidFill>
              </a:rPr>
              <a:t>， 转而使用</a:t>
            </a:r>
            <a:r>
              <a:rPr lang="en-US" altLang="zh-CN" dirty="0" smtClean="0">
                <a:solidFill>
                  <a:srgbClr val="C00000"/>
                </a:solidFill>
              </a:rPr>
              <a:t>neutron</a:t>
            </a:r>
            <a:endParaRPr lang="zh-CN" altLang="en-US" dirty="0">
              <a:solidFill>
                <a:srgbClr val="C00000"/>
              </a:solidFill>
            </a:endParaRPr>
          </a:p>
        </p:txBody>
      </p:sp>
    </p:spTree>
    <p:extLst>
      <p:ext uri="{BB962C8B-B14F-4D97-AF65-F5344CB8AC3E}">
        <p14:creationId xmlns:p14="http://schemas.microsoft.com/office/powerpoint/2010/main" val="853027849"/>
      </p:ext>
    </p:extLst>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Controller node</a:t>
            </a:r>
            <a:endParaRPr lang="zh-CN" altLang="en-US" dirty="0"/>
          </a:p>
        </p:txBody>
      </p:sp>
      <p:sp>
        <p:nvSpPr>
          <p:cNvPr id="3" name="内容占位符 2"/>
          <p:cNvSpPr>
            <a:spLocks noGrp="1"/>
          </p:cNvSpPr>
          <p:nvPr>
            <p:ph idx="1"/>
          </p:nvPr>
        </p:nvSpPr>
        <p:spPr/>
        <p:txBody>
          <a:bodyPr/>
          <a:lstStyle/>
          <a:p>
            <a:r>
              <a:rPr lang="en-US" altLang="zh-CN" dirty="0" smtClean="0"/>
              <a:t>configure prerequisites</a:t>
            </a:r>
          </a:p>
          <a:p>
            <a:pPr lvl="1"/>
            <a:r>
              <a:rPr lang="en-US" altLang="zh-CN" dirty="0"/>
              <a:t>create the database</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987" y="3068960"/>
            <a:ext cx="7441829" cy="346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5671" y="1124744"/>
            <a:ext cx="2915816" cy="21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847870"/>
      </p:ext>
    </p:extLst>
  </p:cSld>
  <p:clrMapOvr>
    <a:masterClrMapping/>
  </p:clrMapOvr>
  <p:transition>
    <p:blinds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OpenStack Network </a:t>
            </a:r>
            <a:r>
              <a:rPr lang="en-US" altLang="zh-CN" dirty="0" smtClean="0"/>
              <a:t>-- Neutron</a:t>
            </a:r>
            <a:endParaRPr lang="zh-CN" altLang="en-US" dirty="0"/>
          </a:p>
        </p:txBody>
      </p:sp>
      <p:sp>
        <p:nvSpPr>
          <p:cNvPr id="3" name="内容占位符 2"/>
          <p:cNvSpPr>
            <a:spLocks noGrp="1"/>
          </p:cNvSpPr>
          <p:nvPr>
            <p:ph idx="1"/>
          </p:nvPr>
        </p:nvSpPr>
        <p:spPr/>
        <p:txBody>
          <a:bodyPr/>
          <a:lstStyle/>
          <a:p>
            <a:r>
              <a:rPr lang="en-US" altLang="zh-CN" dirty="0" smtClean="0"/>
              <a:t>Configure Prerequisites</a:t>
            </a:r>
          </a:p>
          <a:p>
            <a:pPr lvl="1"/>
            <a:r>
              <a:rPr lang="en-US" altLang="zh-CN" dirty="0" smtClean="0"/>
              <a:t>Create </a:t>
            </a:r>
            <a:r>
              <a:rPr lang="en-US" altLang="zh-CN" dirty="0"/>
              <a:t>the service </a:t>
            </a:r>
            <a:r>
              <a:rPr lang="en-US" altLang="zh-CN" dirty="0" smtClean="0"/>
              <a:t>credentials</a:t>
            </a:r>
          </a:p>
          <a:p>
            <a:pPr lvl="2"/>
            <a:r>
              <a:rPr lang="en-US" altLang="zh-CN" dirty="0"/>
              <a:t>Create the </a:t>
            </a:r>
            <a:r>
              <a:rPr lang="en-US" altLang="zh-CN" b="0" dirty="0">
                <a:solidFill>
                  <a:srgbClr val="C00000"/>
                </a:solidFill>
              </a:rPr>
              <a:t>neutron user</a:t>
            </a:r>
            <a:r>
              <a:rPr lang="en-US" altLang="zh-CN" dirty="0"/>
              <a:t>:</a:t>
            </a:r>
          </a:p>
          <a:p>
            <a:pPr lvl="2"/>
            <a:endParaRPr lang="en-US" altLang="zh-CN" dirty="0" smtClean="0"/>
          </a:p>
          <a:p>
            <a:pPr lvl="2"/>
            <a:endParaRPr lang="en-US" altLang="zh-CN" dirty="0"/>
          </a:p>
          <a:p>
            <a:pPr lvl="2"/>
            <a:endParaRPr lang="en-US" altLang="zh-CN" dirty="0" smtClean="0"/>
          </a:p>
          <a:p>
            <a:pPr lvl="2"/>
            <a:endParaRPr lang="en-US" altLang="zh-CN" dirty="0"/>
          </a:p>
          <a:p>
            <a:pPr lvl="2"/>
            <a:r>
              <a:rPr lang="en-US" altLang="zh-CN" dirty="0" smtClean="0"/>
              <a:t>Add </a:t>
            </a:r>
            <a:r>
              <a:rPr lang="en-US" altLang="zh-CN" dirty="0"/>
              <a:t>the </a:t>
            </a:r>
            <a:r>
              <a:rPr lang="en-US" altLang="zh-CN" b="0" dirty="0">
                <a:solidFill>
                  <a:srgbClr val="C00000"/>
                </a:solidFill>
              </a:rPr>
              <a:t>admin</a:t>
            </a:r>
            <a:r>
              <a:rPr lang="en-US" altLang="zh-CN" dirty="0"/>
              <a:t> role to the </a:t>
            </a:r>
            <a:r>
              <a:rPr lang="en-US" altLang="zh-CN" b="0" dirty="0">
                <a:solidFill>
                  <a:srgbClr val="C00000"/>
                </a:solidFill>
              </a:rPr>
              <a:t>neutron</a:t>
            </a:r>
            <a:r>
              <a:rPr lang="en-US" altLang="zh-CN" dirty="0"/>
              <a:t> </a:t>
            </a:r>
            <a:r>
              <a:rPr lang="en-US" altLang="zh-CN" dirty="0" smtClean="0"/>
              <a:t>user</a:t>
            </a:r>
            <a:endParaRPr lang="zh-CN" alt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708920"/>
            <a:ext cx="688625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013176"/>
            <a:ext cx="662305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279633"/>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基本网络环境设定</a:t>
            </a:r>
            <a:r>
              <a:rPr lang="en-US" altLang="zh-CN" dirty="0"/>
              <a:t>(Neutron)</a:t>
            </a:r>
            <a:endParaRPr lang="zh-CN" altLang="en-US" dirty="0"/>
          </a:p>
        </p:txBody>
      </p:sp>
      <p:sp>
        <p:nvSpPr>
          <p:cNvPr id="3" name="内容占位符 2"/>
          <p:cNvSpPr>
            <a:spLocks noGrp="1"/>
          </p:cNvSpPr>
          <p:nvPr>
            <p:ph idx="1"/>
          </p:nvPr>
        </p:nvSpPr>
        <p:spPr/>
        <p:txBody>
          <a:bodyPr/>
          <a:lstStyle/>
          <a:p>
            <a:r>
              <a:rPr lang="en-US" altLang="zh-CN" dirty="0" smtClean="0"/>
              <a:t>Controller Node</a:t>
            </a:r>
          </a:p>
          <a:p>
            <a:pPr lvl="1"/>
            <a:r>
              <a:rPr lang="en-US" altLang="zh-CN" dirty="0" smtClean="0"/>
              <a:t>/</a:t>
            </a:r>
            <a:r>
              <a:rPr lang="en-US" altLang="zh-CN" dirty="0" err="1" smtClean="0"/>
              <a:t>etc</a:t>
            </a:r>
            <a:r>
              <a:rPr lang="en-US" altLang="zh-CN" dirty="0" smtClean="0"/>
              <a:t>/network/interface</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86514"/>
            <a:ext cx="4752528"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151480"/>
      </p:ext>
    </p:extLst>
  </p:cSld>
  <p:clrMapOvr>
    <a:masterClrMapping/>
  </p:clrMapOvr>
  <p:transition>
    <p:blinds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Controller node</a:t>
            </a:r>
            <a:endParaRPr lang="zh-CN" altLang="en-US" dirty="0"/>
          </a:p>
        </p:txBody>
      </p:sp>
      <p:sp>
        <p:nvSpPr>
          <p:cNvPr id="3" name="内容占位符 2"/>
          <p:cNvSpPr>
            <a:spLocks noGrp="1"/>
          </p:cNvSpPr>
          <p:nvPr>
            <p:ph idx="1"/>
          </p:nvPr>
        </p:nvSpPr>
        <p:spPr/>
        <p:txBody>
          <a:bodyPr/>
          <a:lstStyle/>
          <a:p>
            <a:r>
              <a:rPr lang="en-US" altLang="zh-CN" dirty="0"/>
              <a:t>Configure Prerequisites</a:t>
            </a:r>
          </a:p>
          <a:p>
            <a:pPr lvl="1"/>
            <a:r>
              <a:rPr lang="en-US" altLang="zh-CN" dirty="0"/>
              <a:t>Create the service credentials</a:t>
            </a:r>
          </a:p>
          <a:p>
            <a:pPr lvl="2"/>
            <a:r>
              <a:rPr lang="en-US" altLang="zh-CN" dirty="0"/>
              <a:t>Create the </a:t>
            </a:r>
            <a:r>
              <a:rPr lang="en-US" altLang="zh-CN" b="0" dirty="0">
                <a:solidFill>
                  <a:srgbClr val="C00000"/>
                </a:solidFill>
              </a:rPr>
              <a:t>neutron service entity</a:t>
            </a:r>
            <a:endParaRPr lang="zh-CN" altLang="en-US" b="0" dirty="0">
              <a:solidFill>
                <a:srgbClr val="C00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924944"/>
            <a:ext cx="721558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473727"/>
      </p:ext>
    </p:extLst>
  </p:cSld>
  <p:clrMapOvr>
    <a:masterClrMapping/>
  </p:clrMapOvr>
  <p:transition>
    <p:blinds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Controller node</a:t>
            </a:r>
            <a:endParaRPr lang="zh-CN" altLang="en-US" dirty="0"/>
          </a:p>
        </p:txBody>
      </p:sp>
      <p:sp>
        <p:nvSpPr>
          <p:cNvPr id="3" name="内容占位符 2"/>
          <p:cNvSpPr>
            <a:spLocks noGrp="1"/>
          </p:cNvSpPr>
          <p:nvPr>
            <p:ph idx="1"/>
          </p:nvPr>
        </p:nvSpPr>
        <p:spPr/>
        <p:txBody>
          <a:bodyPr/>
          <a:lstStyle/>
          <a:p>
            <a:r>
              <a:rPr lang="en-US" altLang="zh-CN" dirty="0"/>
              <a:t>Configure Prerequisites</a:t>
            </a:r>
          </a:p>
          <a:p>
            <a:pPr lvl="1"/>
            <a:r>
              <a:rPr lang="en-US" altLang="zh-CN" dirty="0"/>
              <a:t>Create the service </a:t>
            </a:r>
            <a:r>
              <a:rPr lang="en-US" altLang="zh-CN" dirty="0" smtClean="0"/>
              <a:t>credentials</a:t>
            </a:r>
          </a:p>
          <a:p>
            <a:pPr lvl="2"/>
            <a:r>
              <a:rPr lang="en-US" altLang="zh-CN" dirty="0"/>
              <a:t>Create the </a:t>
            </a:r>
            <a:r>
              <a:rPr lang="en-US" altLang="zh-CN" b="0" dirty="0">
                <a:solidFill>
                  <a:srgbClr val="C00000"/>
                </a:solidFill>
              </a:rPr>
              <a:t>Networking service API endpoints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2780928"/>
            <a:ext cx="626354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473727"/>
      </p:ext>
    </p:extLst>
  </p:cSld>
  <p:clrMapOvr>
    <a:masterClrMapping/>
  </p:clrMapOvr>
  <p:transition>
    <p:blinds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Controller node</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smtClean="0"/>
              <a:t>Networking Components</a:t>
            </a:r>
          </a:p>
          <a:p>
            <a:endParaRPr lang="en-US" altLang="zh-CN" dirty="0"/>
          </a:p>
          <a:p>
            <a:r>
              <a:rPr lang="zh-CN" altLang="en-US" dirty="0" smtClean="0"/>
              <a:t>配置</a:t>
            </a:r>
            <a:r>
              <a:rPr lang="en-US" altLang="zh-CN" dirty="0" smtClean="0"/>
              <a:t>Networking </a:t>
            </a:r>
            <a:r>
              <a:rPr lang="en-US" altLang="zh-CN" dirty="0"/>
              <a:t>server component</a:t>
            </a:r>
            <a:endParaRPr lang="en-US" altLang="zh-CN" dirty="0" smtClean="0"/>
          </a:p>
          <a:p>
            <a:pPr lvl="1"/>
            <a:r>
              <a:rPr lang="en-US" altLang="zh-CN" dirty="0"/>
              <a:t>Networking server component configuration includes the database, </a:t>
            </a:r>
            <a:r>
              <a:rPr lang="en-US" altLang="zh-CN" dirty="0" smtClean="0"/>
              <a:t>authentication mechanism</a:t>
            </a:r>
            <a:r>
              <a:rPr lang="en-US" altLang="zh-CN" dirty="0"/>
              <a:t>, message broker, topology change notifications, and plug-in</a:t>
            </a:r>
            <a:endParaRPr lang="zh-CN" altLang="en-US" dirty="0"/>
          </a:p>
        </p:txBody>
      </p:sp>
      <p:sp>
        <p:nvSpPr>
          <p:cNvPr id="4" name="矩形 3"/>
          <p:cNvSpPr/>
          <p:nvPr/>
        </p:nvSpPr>
        <p:spPr>
          <a:xfrm>
            <a:off x="683568" y="1916832"/>
            <a:ext cx="763284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sv-SE" altLang="zh-CN" dirty="0"/>
              <a:t># apt-get install neutron-server neutron-plugin-ml2 python-neutronclient</a:t>
            </a:r>
            <a:endParaRPr lang="zh-CN" altLang="en-US" dirty="0"/>
          </a:p>
        </p:txBody>
      </p:sp>
    </p:spTree>
    <p:extLst>
      <p:ext uri="{BB962C8B-B14F-4D97-AF65-F5344CB8AC3E}">
        <p14:creationId xmlns:p14="http://schemas.microsoft.com/office/powerpoint/2010/main" val="4078473727"/>
      </p:ext>
    </p:extLst>
  </p:cSld>
  <p:clrMapOvr>
    <a:masterClrMapping/>
  </p:clrMapOvr>
  <p:transition>
    <p:blinds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 - Controller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Networking server component</a:t>
            </a:r>
          </a:p>
          <a:p>
            <a:pPr lvl="1"/>
            <a:r>
              <a:rPr lang="en-US" altLang="zh-CN" dirty="0"/>
              <a:t>/</a:t>
            </a:r>
            <a:r>
              <a:rPr lang="en-US" altLang="zh-CN" dirty="0" err="1" smtClean="0"/>
              <a:t>etc</a:t>
            </a:r>
            <a:r>
              <a:rPr lang="en-US" altLang="zh-CN" dirty="0" smtClean="0"/>
              <a:t>/neutron/</a:t>
            </a:r>
            <a:r>
              <a:rPr lang="en-US" altLang="zh-CN" dirty="0" err="1" smtClean="0"/>
              <a:t>neutron.conf</a:t>
            </a:r>
            <a:endParaRPr lang="en-US" altLang="zh-CN" dirty="0" smtClean="0"/>
          </a:p>
          <a:p>
            <a:pPr lvl="2"/>
            <a:r>
              <a:rPr lang="en-US" altLang="zh-CN" dirty="0" smtClean="0"/>
              <a:t>Database access</a:t>
            </a:r>
          </a:p>
          <a:p>
            <a:pPr lvl="2"/>
            <a:endParaRPr lang="en-US" altLang="zh-CN" dirty="0"/>
          </a:p>
          <a:p>
            <a:pPr lvl="2"/>
            <a:endParaRPr lang="en-US" altLang="zh-CN" dirty="0" smtClean="0"/>
          </a:p>
          <a:p>
            <a:pPr lvl="2"/>
            <a:r>
              <a:rPr lang="en-US" altLang="zh-CN" dirty="0" err="1"/>
              <a:t>RabbitMQ</a:t>
            </a:r>
            <a:r>
              <a:rPr lang="en-US" altLang="zh-CN" dirty="0"/>
              <a:t> message broker </a:t>
            </a:r>
            <a:r>
              <a:rPr lang="en-US" altLang="zh-CN" dirty="0" smtClean="0"/>
              <a:t>access</a:t>
            </a:r>
            <a:endParaRPr lang="en-US" altLang="zh-CN" dirty="0"/>
          </a:p>
          <a:p>
            <a:pPr lvl="2"/>
            <a:endParaRPr lang="en-US" altLang="zh-CN" dirty="0" smtClean="0"/>
          </a:p>
          <a:p>
            <a:pPr lvl="2"/>
            <a:endParaRPr lang="zh-CN" altLang="en-US" dirty="0"/>
          </a:p>
        </p:txBody>
      </p:sp>
      <p:sp>
        <p:nvSpPr>
          <p:cNvPr id="4" name="矩形 3"/>
          <p:cNvSpPr/>
          <p:nvPr/>
        </p:nvSpPr>
        <p:spPr>
          <a:xfrm>
            <a:off x="1475656" y="2690336"/>
            <a:ext cx="7272808"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[database]</a:t>
            </a:r>
          </a:p>
          <a:p>
            <a:r>
              <a:rPr lang="en-US" altLang="zh-CN" dirty="0"/>
              <a:t>...</a:t>
            </a:r>
          </a:p>
          <a:p>
            <a:r>
              <a:rPr lang="en-US" altLang="zh-CN" dirty="0"/>
              <a:t>connection = </a:t>
            </a:r>
            <a:r>
              <a:rPr lang="en-US" altLang="zh-CN" dirty="0" smtClean="0"/>
              <a:t> mysql</a:t>
            </a:r>
            <a:r>
              <a:rPr lang="en-US" altLang="zh-CN" dirty="0"/>
              <a:t>://</a:t>
            </a:r>
            <a:r>
              <a:rPr lang="en-US" altLang="zh-CN" dirty="0" smtClean="0"/>
              <a:t>neutron:123456@controller/neutron</a:t>
            </a:r>
            <a:endParaRPr lang="zh-CN" altLang="en-US" dirty="0"/>
          </a:p>
        </p:txBody>
      </p:sp>
      <p:sp>
        <p:nvSpPr>
          <p:cNvPr id="5" name="矩形 4"/>
          <p:cNvSpPr/>
          <p:nvPr/>
        </p:nvSpPr>
        <p:spPr>
          <a:xfrm>
            <a:off x="1475656" y="4178595"/>
            <a:ext cx="7272808"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rpc_backend</a:t>
            </a:r>
            <a:r>
              <a:rPr lang="en-US" altLang="zh-CN" dirty="0"/>
              <a:t> = rabbit</a:t>
            </a:r>
          </a:p>
          <a:p>
            <a:r>
              <a:rPr lang="en-US" altLang="zh-CN" dirty="0" err="1"/>
              <a:t>rabbit_host</a:t>
            </a:r>
            <a:r>
              <a:rPr lang="en-US" altLang="zh-CN" dirty="0"/>
              <a:t> = controller</a:t>
            </a:r>
          </a:p>
          <a:p>
            <a:r>
              <a:rPr lang="en-US" altLang="zh-CN" dirty="0" err="1"/>
              <a:t>rabbit_password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2270914518"/>
      </p:ext>
    </p:extLst>
  </p:cSld>
  <p:clrMapOvr>
    <a:masterClrMapping/>
  </p:clrMapOvr>
  <p:transition>
    <p:blinds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Neutron - Controller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Networking server component</a:t>
            </a:r>
          </a:p>
          <a:p>
            <a:pPr lvl="1"/>
            <a:r>
              <a:rPr lang="en-US" altLang="zh-CN" dirty="0"/>
              <a:t>/</a:t>
            </a:r>
            <a:r>
              <a:rPr lang="en-US" altLang="zh-CN" dirty="0" err="1"/>
              <a:t>etc</a:t>
            </a:r>
            <a:r>
              <a:rPr lang="en-US" altLang="zh-CN" dirty="0"/>
              <a:t>/neutron/</a:t>
            </a:r>
            <a:r>
              <a:rPr lang="en-US" altLang="zh-CN" dirty="0" err="1"/>
              <a:t>neutron.conf</a:t>
            </a:r>
            <a:endParaRPr lang="en-US" altLang="zh-CN" dirty="0"/>
          </a:p>
          <a:p>
            <a:pPr lvl="2"/>
            <a:r>
              <a:rPr lang="zh-CN" altLang="en-US" dirty="0" smtClean="0"/>
              <a:t>配置</a:t>
            </a:r>
            <a:r>
              <a:rPr lang="en-US" altLang="zh-CN" b="0" dirty="0" smtClean="0">
                <a:solidFill>
                  <a:srgbClr val="C00000"/>
                </a:solidFill>
              </a:rPr>
              <a:t>Identity service </a:t>
            </a:r>
            <a:r>
              <a:rPr lang="en-US" altLang="zh-CN" dirty="0" smtClean="0"/>
              <a:t>access</a:t>
            </a:r>
            <a:endParaRPr lang="zh-CN" altLang="en-US" dirty="0"/>
          </a:p>
        </p:txBody>
      </p:sp>
      <p:sp>
        <p:nvSpPr>
          <p:cNvPr id="4" name="矩形 3"/>
          <p:cNvSpPr/>
          <p:nvPr/>
        </p:nvSpPr>
        <p:spPr>
          <a:xfrm>
            <a:off x="1403648" y="2780928"/>
            <a:ext cx="6984776"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auth_strategy</a:t>
            </a:r>
            <a:r>
              <a:rPr lang="en-US" altLang="zh-CN" dirty="0"/>
              <a:t> = keystone</a:t>
            </a:r>
          </a:p>
          <a:p>
            <a:r>
              <a:rPr lang="en-US" altLang="zh-CN" dirty="0"/>
              <a:t>[</a:t>
            </a:r>
            <a:r>
              <a:rPr lang="en-US" altLang="zh-CN" dirty="0" err="1"/>
              <a:t>keystone_authtoken</a:t>
            </a:r>
            <a:r>
              <a:rPr lang="en-US" altLang="zh-CN" dirty="0"/>
              <a:t>]</a:t>
            </a:r>
          </a:p>
          <a:p>
            <a:r>
              <a:rPr lang="en-US" altLang="zh-CN" dirty="0"/>
              <a:t>...</a:t>
            </a:r>
          </a:p>
          <a:p>
            <a:r>
              <a:rPr lang="en-US" altLang="zh-CN" dirty="0" err="1"/>
              <a:t>auth_uri</a:t>
            </a:r>
            <a:r>
              <a:rPr lang="en-US" altLang="zh-CN" dirty="0"/>
              <a:t> = http://controller:5000/v2.0</a:t>
            </a:r>
          </a:p>
          <a:p>
            <a:r>
              <a:rPr lang="en-US" altLang="zh-CN" dirty="0" err="1"/>
              <a:t>identity_uri</a:t>
            </a:r>
            <a:r>
              <a:rPr lang="en-US" altLang="zh-CN" dirty="0"/>
              <a:t> = http://controller:35357</a:t>
            </a:r>
          </a:p>
          <a:p>
            <a:r>
              <a:rPr lang="en-US" altLang="zh-CN" dirty="0" err="1"/>
              <a:t>admin_tenant_name</a:t>
            </a:r>
            <a:r>
              <a:rPr lang="en-US" altLang="zh-CN" dirty="0"/>
              <a:t> = service</a:t>
            </a:r>
          </a:p>
          <a:p>
            <a:r>
              <a:rPr lang="en-US" altLang="zh-CN" dirty="0" err="1"/>
              <a:t>admin_user</a:t>
            </a:r>
            <a:r>
              <a:rPr lang="en-US" altLang="zh-CN" dirty="0"/>
              <a:t> = neutron</a:t>
            </a:r>
          </a:p>
          <a:p>
            <a:r>
              <a:rPr lang="en-US" altLang="zh-CN" dirty="0" err="1"/>
              <a:t>admin_password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2242873805"/>
      </p:ext>
    </p:extLst>
  </p:cSld>
  <p:clrMapOvr>
    <a:masterClrMapping/>
  </p:clrMapOvr>
  <p:transition>
    <p:blinds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Networking server component</a:t>
            </a:r>
          </a:p>
          <a:p>
            <a:pPr lvl="1"/>
            <a:r>
              <a:rPr lang="en-US" altLang="zh-CN" dirty="0"/>
              <a:t>/</a:t>
            </a:r>
            <a:r>
              <a:rPr lang="en-US" altLang="zh-CN" dirty="0" err="1"/>
              <a:t>etc</a:t>
            </a:r>
            <a:r>
              <a:rPr lang="en-US" altLang="zh-CN" dirty="0"/>
              <a:t>/neutron/</a:t>
            </a:r>
            <a:r>
              <a:rPr lang="en-US" altLang="zh-CN" dirty="0" err="1"/>
              <a:t>neutron.conf</a:t>
            </a:r>
            <a:endParaRPr lang="en-US" altLang="zh-CN" dirty="0"/>
          </a:p>
          <a:p>
            <a:pPr lvl="2"/>
            <a:r>
              <a:rPr lang="en-US" altLang="zh-CN" dirty="0" smtClean="0"/>
              <a:t>Enable the </a:t>
            </a:r>
            <a:r>
              <a:rPr lang="en-US" altLang="zh-CN" b="0" dirty="0">
                <a:solidFill>
                  <a:srgbClr val="C00000"/>
                </a:solidFill>
              </a:rPr>
              <a:t>Modular Layer 2 </a:t>
            </a:r>
            <a:r>
              <a:rPr lang="en-US" altLang="zh-CN" dirty="0"/>
              <a:t>(ML2) plug-in, </a:t>
            </a:r>
            <a:r>
              <a:rPr lang="en-US" altLang="zh-CN" b="0" dirty="0">
                <a:solidFill>
                  <a:srgbClr val="C00000"/>
                </a:solidFill>
              </a:rPr>
              <a:t>router </a:t>
            </a:r>
            <a:r>
              <a:rPr lang="en-US" altLang="zh-CN" dirty="0"/>
              <a:t>service, and </a:t>
            </a:r>
            <a:r>
              <a:rPr lang="en-US" altLang="zh-CN" b="0" dirty="0">
                <a:solidFill>
                  <a:srgbClr val="C00000"/>
                </a:solidFill>
              </a:rPr>
              <a:t>overlapping IP </a:t>
            </a:r>
            <a:r>
              <a:rPr lang="en-US" altLang="zh-CN" dirty="0"/>
              <a:t>addresses</a:t>
            </a:r>
            <a:endParaRPr lang="zh-CN" altLang="en-US" dirty="0"/>
          </a:p>
        </p:txBody>
      </p:sp>
      <p:sp>
        <p:nvSpPr>
          <p:cNvPr id="5" name="矩形 4"/>
          <p:cNvSpPr/>
          <p:nvPr/>
        </p:nvSpPr>
        <p:spPr>
          <a:xfrm>
            <a:off x="1403648" y="3302325"/>
            <a:ext cx="6624736"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core_plugin</a:t>
            </a:r>
            <a:r>
              <a:rPr lang="en-US" altLang="zh-CN" dirty="0"/>
              <a:t> = ml2</a:t>
            </a:r>
          </a:p>
          <a:p>
            <a:r>
              <a:rPr lang="en-US" altLang="zh-CN" dirty="0" err="1"/>
              <a:t>service_plugins</a:t>
            </a:r>
            <a:r>
              <a:rPr lang="en-US" altLang="zh-CN" dirty="0"/>
              <a:t> = router</a:t>
            </a:r>
          </a:p>
          <a:p>
            <a:r>
              <a:rPr lang="en-US" altLang="zh-CN" dirty="0" err="1"/>
              <a:t>allow_overlapping_ips</a:t>
            </a:r>
            <a:r>
              <a:rPr lang="en-US" altLang="zh-CN" dirty="0"/>
              <a:t> = True</a:t>
            </a:r>
            <a:endParaRPr lang="zh-CN" altLang="en-US" dirty="0"/>
          </a:p>
        </p:txBody>
      </p:sp>
    </p:spTree>
    <p:extLst>
      <p:ext uri="{BB962C8B-B14F-4D97-AF65-F5344CB8AC3E}">
        <p14:creationId xmlns:p14="http://schemas.microsoft.com/office/powerpoint/2010/main" val="3183028502"/>
      </p:ext>
    </p:extLst>
  </p:cSld>
  <p:clrMapOvr>
    <a:masterClrMapping/>
  </p:clrMapOvr>
  <p:transition>
    <p:blinds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a:t>配置</a:t>
            </a:r>
            <a:r>
              <a:rPr lang="en-US" altLang="zh-CN" dirty="0"/>
              <a:t>Networking server component</a:t>
            </a:r>
          </a:p>
          <a:p>
            <a:pPr lvl="1"/>
            <a:r>
              <a:rPr lang="en-US" altLang="zh-CN" dirty="0"/>
              <a:t>/</a:t>
            </a:r>
            <a:r>
              <a:rPr lang="en-US" altLang="zh-CN" dirty="0" err="1" smtClean="0"/>
              <a:t>etc</a:t>
            </a:r>
            <a:r>
              <a:rPr lang="en-US" altLang="zh-CN" dirty="0" smtClean="0"/>
              <a:t>/neutron/</a:t>
            </a:r>
            <a:r>
              <a:rPr lang="en-US" altLang="zh-CN" dirty="0" err="1" smtClean="0"/>
              <a:t>neutron.conf</a:t>
            </a:r>
            <a:endParaRPr lang="en-US" altLang="zh-CN" dirty="0" smtClean="0"/>
          </a:p>
          <a:p>
            <a:pPr lvl="2"/>
            <a:r>
              <a:rPr lang="en-US" altLang="zh-CN" dirty="0"/>
              <a:t>configure Networking to notify Compute of </a:t>
            </a:r>
            <a:r>
              <a:rPr lang="en-US" altLang="zh-CN" dirty="0" smtClean="0"/>
              <a:t>network topology </a:t>
            </a:r>
            <a:r>
              <a:rPr lang="en-US" altLang="zh-CN" dirty="0"/>
              <a:t>changes</a:t>
            </a:r>
          </a:p>
        </p:txBody>
      </p:sp>
      <p:sp>
        <p:nvSpPr>
          <p:cNvPr id="5" name="矩形 4"/>
          <p:cNvSpPr/>
          <p:nvPr/>
        </p:nvSpPr>
        <p:spPr>
          <a:xfrm>
            <a:off x="1475656" y="3086958"/>
            <a:ext cx="7056784"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notify_nova_on_port_status_changes</a:t>
            </a:r>
            <a:r>
              <a:rPr lang="en-US" altLang="zh-CN" dirty="0"/>
              <a:t> = True</a:t>
            </a:r>
          </a:p>
          <a:p>
            <a:r>
              <a:rPr lang="en-US" altLang="zh-CN" dirty="0" err="1"/>
              <a:t>notify_nova_on_port_data_changes</a:t>
            </a:r>
            <a:r>
              <a:rPr lang="en-US" altLang="zh-CN" dirty="0"/>
              <a:t> = True</a:t>
            </a:r>
          </a:p>
          <a:p>
            <a:r>
              <a:rPr lang="en-US" altLang="zh-CN" dirty="0" err="1"/>
              <a:t>nova_url</a:t>
            </a:r>
            <a:r>
              <a:rPr lang="en-US" altLang="zh-CN" dirty="0"/>
              <a:t> = http://controller:8774/v2</a:t>
            </a:r>
          </a:p>
          <a:p>
            <a:r>
              <a:rPr lang="en-US" altLang="zh-CN" dirty="0" err="1"/>
              <a:t>nova_admin_auth_url</a:t>
            </a:r>
            <a:r>
              <a:rPr lang="en-US" altLang="zh-CN" dirty="0"/>
              <a:t> = http://controller:35357/v2.0</a:t>
            </a:r>
          </a:p>
          <a:p>
            <a:r>
              <a:rPr lang="en-US" altLang="zh-CN" dirty="0" err="1"/>
              <a:t>nova_region_name</a:t>
            </a:r>
            <a:r>
              <a:rPr lang="en-US" altLang="zh-CN" dirty="0"/>
              <a:t> = </a:t>
            </a:r>
            <a:r>
              <a:rPr lang="en-US" altLang="zh-CN" dirty="0" err="1"/>
              <a:t>regionOne</a:t>
            </a:r>
            <a:endParaRPr lang="en-US" altLang="zh-CN" dirty="0"/>
          </a:p>
          <a:p>
            <a:r>
              <a:rPr lang="en-US" altLang="zh-CN" dirty="0" err="1"/>
              <a:t>nova_admin_username</a:t>
            </a:r>
            <a:r>
              <a:rPr lang="en-US" altLang="zh-CN" dirty="0"/>
              <a:t> = nova</a:t>
            </a:r>
          </a:p>
          <a:p>
            <a:r>
              <a:rPr lang="en-US" altLang="zh-CN" dirty="0" err="1"/>
              <a:t>nova_admin_tenant_id</a:t>
            </a:r>
            <a:r>
              <a:rPr lang="en-US" altLang="zh-CN" dirty="0"/>
              <a:t> = aeedb7b2fc1d4ac99b85169ce43fb999</a:t>
            </a:r>
            <a:endParaRPr lang="en-US" altLang="zh-CN" dirty="0" smtClean="0"/>
          </a:p>
          <a:p>
            <a:r>
              <a:rPr lang="en-US" altLang="zh-CN" dirty="0" err="1" smtClean="0"/>
              <a:t>nova_admin_password</a:t>
            </a:r>
            <a:r>
              <a:rPr lang="en-US" altLang="zh-CN" dirty="0" smtClean="0"/>
              <a:t> </a:t>
            </a:r>
            <a:r>
              <a:rPr lang="en-US" altLang="zh-CN" dirty="0"/>
              <a:t>= </a:t>
            </a:r>
            <a:r>
              <a:rPr lang="en-US" altLang="zh-CN" dirty="0" smtClean="0"/>
              <a:t>123456</a:t>
            </a:r>
            <a:endParaRPr lang="zh-CN" altLang="en-US" dirty="0"/>
          </a:p>
        </p:txBody>
      </p:sp>
    </p:spTree>
    <p:extLst>
      <p:ext uri="{BB962C8B-B14F-4D97-AF65-F5344CB8AC3E}">
        <p14:creationId xmlns:p14="http://schemas.microsoft.com/office/powerpoint/2010/main" val="3183028502"/>
      </p:ext>
    </p:extLst>
  </p:cSld>
  <p:clrMapOvr>
    <a:masterClrMapping/>
  </p:clrMapOvr>
  <p:transition>
    <p:blinds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Modular </a:t>
            </a:r>
            <a:r>
              <a:rPr lang="en-US" altLang="zh-CN" dirty="0"/>
              <a:t>Layer 2 (ML2) </a:t>
            </a:r>
            <a:r>
              <a:rPr lang="en-US" altLang="zh-CN" dirty="0" smtClean="0"/>
              <a:t>plug-in</a:t>
            </a:r>
          </a:p>
          <a:p>
            <a:endParaRPr lang="en-US" altLang="zh-CN" dirty="0"/>
          </a:p>
          <a:p>
            <a:endParaRPr lang="en-US" altLang="zh-CN" dirty="0" smtClean="0"/>
          </a:p>
          <a:p>
            <a:pPr lvl="1"/>
            <a:r>
              <a:rPr lang="en-US" altLang="zh-CN" dirty="0"/>
              <a:t>/</a:t>
            </a:r>
            <a:r>
              <a:rPr lang="en-US" altLang="zh-CN" dirty="0" err="1"/>
              <a:t>etc</a:t>
            </a:r>
            <a:r>
              <a:rPr lang="en-US" altLang="zh-CN" dirty="0"/>
              <a:t>/neutron/plugins/ml2/ml2_conf.ini </a:t>
            </a:r>
          </a:p>
          <a:p>
            <a:pPr lvl="2"/>
            <a:r>
              <a:rPr lang="en-US" altLang="zh-CN" dirty="0"/>
              <a:t>enable the flat and generic routing encapsulation (GRE) network type drivers, GRE tenant networks, and the OVS mechanism driver</a:t>
            </a:r>
            <a:endParaRPr lang="en-US" altLang="zh-CN" dirty="0" smtClean="0"/>
          </a:p>
        </p:txBody>
      </p:sp>
      <p:sp>
        <p:nvSpPr>
          <p:cNvPr id="4" name="矩形 3"/>
          <p:cNvSpPr/>
          <p:nvPr/>
        </p:nvSpPr>
        <p:spPr>
          <a:xfrm>
            <a:off x="683568" y="1772816"/>
            <a:ext cx="763284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t>The ML2 plug-in uses the Open </a:t>
            </a:r>
            <a:r>
              <a:rPr lang="en-US" altLang="zh-CN" dirty="0" err="1"/>
              <a:t>vSwitch</a:t>
            </a:r>
            <a:r>
              <a:rPr lang="en-US" altLang="zh-CN" dirty="0"/>
              <a:t> (OVS) mechanism (agent) to build the virtual networking framework for instances. However, the controller node does not need the OVS components because it does not handle instance network traffic</a:t>
            </a:r>
          </a:p>
        </p:txBody>
      </p:sp>
      <p:sp>
        <p:nvSpPr>
          <p:cNvPr id="5" name="矩形 4"/>
          <p:cNvSpPr/>
          <p:nvPr/>
        </p:nvSpPr>
        <p:spPr>
          <a:xfrm>
            <a:off x="1475656" y="4725144"/>
            <a:ext cx="684076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[ml2]</a:t>
            </a:r>
          </a:p>
          <a:p>
            <a:r>
              <a:rPr lang="en-US" altLang="zh-CN" dirty="0"/>
              <a:t>...</a:t>
            </a:r>
          </a:p>
          <a:p>
            <a:r>
              <a:rPr lang="en-US" altLang="zh-CN" dirty="0" err="1"/>
              <a:t>type_drivers</a:t>
            </a:r>
            <a:r>
              <a:rPr lang="en-US" altLang="zh-CN" dirty="0"/>
              <a:t> = </a:t>
            </a:r>
            <a:r>
              <a:rPr lang="en-US" altLang="zh-CN" dirty="0" err="1"/>
              <a:t>flat,gre</a:t>
            </a:r>
            <a:endParaRPr lang="en-US" altLang="zh-CN" dirty="0"/>
          </a:p>
          <a:p>
            <a:r>
              <a:rPr lang="en-US" altLang="zh-CN" dirty="0" err="1"/>
              <a:t>tenant_network_types</a:t>
            </a:r>
            <a:r>
              <a:rPr lang="en-US" altLang="zh-CN" dirty="0"/>
              <a:t> = </a:t>
            </a:r>
            <a:r>
              <a:rPr lang="en-US" altLang="zh-CN" dirty="0" err="1"/>
              <a:t>gre</a:t>
            </a:r>
            <a:endParaRPr lang="en-US" altLang="zh-CN" dirty="0"/>
          </a:p>
          <a:p>
            <a:r>
              <a:rPr lang="en-US" altLang="zh-CN" dirty="0" err="1"/>
              <a:t>mechanism_drivers</a:t>
            </a:r>
            <a:r>
              <a:rPr lang="en-US" altLang="zh-CN" dirty="0"/>
              <a:t> = </a:t>
            </a:r>
            <a:r>
              <a:rPr lang="en-US" altLang="zh-CN" dirty="0" err="1"/>
              <a:t>openvswitch</a:t>
            </a:r>
            <a:endParaRPr lang="zh-CN" altLang="en-US" dirty="0"/>
          </a:p>
        </p:txBody>
      </p:sp>
    </p:spTree>
    <p:extLst>
      <p:ext uri="{BB962C8B-B14F-4D97-AF65-F5344CB8AC3E}">
        <p14:creationId xmlns:p14="http://schemas.microsoft.com/office/powerpoint/2010/main" val="2242873805"/>
      </p:ext>
    </p:extLst>
  </p:cSld>
  <p:clrMapOvr>
    <a:masterClrMapping/>
  </p:clrMapOvr>
  <p:transition>
    <p:blinds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Modular Layer 2 (ML2) plug-in</a:t>
            </a:r>
          </a:p>
          <a:p>
            <a:pPr lvl="1"/>
            <a:r>
              <a:rPr lang="en-US" altLang="zh-CN" dirty="0" smtClean="0"/>
              <a:t>/</a:t>
            </a:r>
            <a:r>
              <a:rPr lang="en-US" altLang="zh-CN" dirty="0" err="1" smtClean="0"/>
              <a:t>etc</a:t>
            </a:r>
            <a:r>
              <a:rPr lang="en-US" altLang="zh-CN" dirty="0" smtClean="0"/>
              <a:t>/neutron/plugins/ml2/ml2_conf.ini </a:t>
            </a:r>
          </a:p>
          <a:p>
            <a:pPr lvl="2"/>
            <a:r>
              <a:rPr lang="en-US" altLang="zh-CN" dirty="0"/>
              <a:t>configure the</a:t>
            </a:r>
            <a:r>
              <a:rPr lang="en-US" altLang="zh-CN" b="0" dirty="0">
                <a:solidFill>
                  <a:srgbClr val="C00000"/>
                </a:solidFill>
              </a:rPr>
              <a:t> tunnel </a:t>
            </a:r>
            <a:r>
              <a:rPr lang="en-US" altLang="zh-CN" dirty="0"/>
              <a:t>identifier (id) range</a:t>
            </a:r>
            <a:endParaRPr lang="en-US" altLang="zh-CN" dirty="0" smtClean="0"/>
          </a:p>
          <a:p>
            <a:pPr lvl="2"/>
            <a:endParaRPr lang="en-US" altLang="zh-CN" dirty="0" smtClean="0"/>
          </a:p>
          <a:p>
            <a:pPr lvl="2"/>
            <a:endParaRPr lang="en-US" altLang="zh-CN" dirty="0"/>
          </a:p>
          <a:p>
            <a:pPr lvl="2"/>
            <a:endParaRPr lang="en-US" altLang="zh-CN" dirty="0" smtClean="0"/>
          </a:p>
          <a:p>
            <a:pPr lvl="2"/>
            <a:r>
              <a:rPr lang="en-US" altLang="zh-CN" dirty="0"/>
              <a:t>enable security groups, enable </a:t>
            </a:r>
            <a:r>
              <a:rPr lang="en-US" altLang="zh-CN" dirty="0" err="1"/>
              <a:t>ipset</a:t>
            </a:r>
            <a:r>
              <a:rPr lang="en-US" altLang="zh-CN" dirty="0"/>
              <a:t>, and configure the OVS </a:t>
            </a:r>
            <a:r>
              <a:rPr lang="en-US" altLang="zh-CN" dirty="0" err="1"/>
              <a:t>iptables</a:t>
            </a:r>
            <a:r>
              <a:rPr lang="en-US" altLang="zh-CN" dirty="0"/>
              <a:t> firewall driver</a:t>
            </a:r>
          </a:p>
          <a:p>
            <a:pPr lvl="2"/>
            <a:endParaRPr lang="en-US" altLang="zh-CN" dirty="0" smtClean="0"/>
          </a:p>
          <a:p>
            <a:endParaRPr lang="zh-CN" altLang="en-US" dirty="0"/>
          </a:p>
        </p:txBody>
      </p:sp>
      <p:sp>
        <p:nvSpPr>
          <p:cNvPr id="5" name="矩形 4"/>
          <p:cNvSpPr/>
          <p:nvPr/>
        </p:nvSpPr>
        <p:spPr>
          <a:xfrm>
            <a:off x="1475656" y="2852936"/>
            <a:ext cx="604867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[ml2_type_gre]</a:t>
            </a:r>
          </a:p>
          <a:p>
            <a:r>
              <a:rPr lang="en-US" altLang="zh-CN" dirty="0"/>
              <a:t>...</a:t>
            </a:r>
          </a:p>
          <a:p>
            <a:r>
              <a:rPr lang="en-US" altLang="zh-CN" dirty="0" err="1"/>
              <a:t>tunnel_id_ranges</a:t>
            </a:r>
            <a:r>
              <a:rPr lang="en-US" altLang="zh-CN" dirty="0"/>
              <a:t> = 1:1000</a:t>
            </a:r>
            <a:endParaRPr lang="zh-CN" altLang="en-US" dirty="0"/>
          </a:p>
        </p:txBody>
      </p:sp>
      <p:sp>
        <p:nvSpPr>
          <p:cNvPr id="6" name="矩形 5"/>
          <p:cNvSpPr/>
          <p:nvPr/>
        </p:nvSpPr>
        <p:spPr>
          <a:xfrm>
            <a:off x="1475656" y="4869160"/>
            <a:ext cx="6768752" cy="169277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t>
            </a:r>
            <a:r>
              <a:rPr lang="en-US" altLang="zh-CN" dirty="0" err="1"/>
              <a:t>securitygroup</a:t>
            </a:r>
            <a:r>
              <a:rPr lang="en-US" altLang="zh-CN" dirty="0"/>
              <a:t>]</a:t>
            </a:r>
          </a:p>
          <a:p>
            <a:r>
              <a:rPr lang="en-US" altLang="zh-CN" dirty="0"/>
              <a:t>...</a:t>
            </a:r>
          </a:p>
          <a:p>
            <a:r>
              <a:rPr lang="en-US" altLang="zh-CN" dirty="0" err="1"/>
              <a:t>enable_security_group</a:t>
            </a:r>
            <a:r>
              <a:rPr lang="en-US" altLang="zh-CN" dirty="0"/>
              <a:t> = True</a:t>
            </a:r>
          </a:p>
          <a:p>
            <a:r>
              <a:rPr lang="en-US" altLang="zh-CN" dirty="0" err="1"/>
              <a:t>enable_ipset</a:t>
            </a:r>
            <a:r>
              <a:rPr lang="en-US" altLang="zh-CN" dirty="0"/>
              <a:t> = True</a:t>
            </a:r>
          </a:p>
          <a:p>
            <a:r>
              <a:rPr lang="en-US" altLang="zh-CN" sz="1600" dirty="0" err="1"/>
              <a:t>firewall_driver</a:t>
            </a:r>
            <a:r>
              <a:rPr lang="en-US" altLang="zh-CN" sz="1600" dirty="0"/>
              <a:t> = </a:t>
            </a:r>
            <a:r>
              <a:rPr lang="en-US" altLang="zh-CN" sz="1600" dirty="0" smtClean="0"/>
              <a:t>neutron.agent.linux.iptables_firewall.OVSHybridIptablesFirewallDriver</a:t>
            </a:r>
            <a:endParaRPr lang="zh-CN" altLang="en-US" sz="1600" dirty="0"/>
          </a:p>
        </p:txBody>
      </p:sp>
    </p:spTree>
    <p:extLst>
      <p:ext uri="{BB962C8B-B14F-4D97-AF65-F5344CB8AC3E}">
        <p14:creationId xmlns:p14="http://schemas.microsoft.com/office/powerpoint/2010/main" val="2242873805"/>
      </p:ext>
    </p:extLst>
  </p:cSld>
  <p:clrMapOvr>
    <a:masterClrMapping/>
  </p:clrMapOvr>
  <p:transition>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Compute </a:t>
            </a:r>
            <a:r>
              <a:rPr lang="en-US" altLang="zh-CN" dirty="0"/>
              <a:t>to use </a:t>
            </a:r>
            <a:r>
              <a:rPr lang="en-US" altLang="zh-CN" dirty="0" smtClean="0"/>
              <a:t>Networking</a:t>
            </a:r>
          </a:p>
          <a:p>
            <a:pPr lvl="1"/>
            <a:r>
              <a:rPr lang="en-US" altLang="zh-CN" dirty="0"/>
              <a:t>/</a:t>
            </a:r>
            <a:r>
              <a:rPr lang="en-US" altLang="zh-CN" dirty="0" err="1"/>
              <a:t>etc</a:t>
            </a:r>
            <a:r>
              <a:rPr lang="en-US" altLang="zh-CN" dirty="0"/>
              <a:t>/nova/</a:t>
            </a:r>
            <a:r>
              <a:rPr lang="en-US" altLang="zh-CN" dirty="0" err="1"/>
              <a:t>nova.conf</a:t>
            </a:r>
            <a:r>
              <a:rPr lang="en-US" altLang="zh-CN" dirty="0"/>
              <a:t> file on the </a:t>
            </a:r>
            <a:r>
              <a:rPr lang="en-US" altLang="zh-CN" dirty="0" smtClean="0"/>
              <a:t>controller</a:t>
            </a:r>
          </a:p>
          <a:p>
            <a:pPr lvl="2"/>
            <a:r>
              <a:rPr lang="en-US" altLang="zh-CN" dirty="0"/>
              <a:t> configure the APIs and drivers</a:t>
            </a:r>
            <a:endParaRPr lang="zh-CN" altLang="en-US" dirty="0"/>
          </a:p>
        </p:txBody>
      </p:sp>
      <p:sp>
        <p:nvSpPr>
          <p:cNvPr id="4" name="矩形 3"/>
          <p:cNvSpPr/>
          <p:nvPr/>
        </p:nvSpPr>
        <p:spPr>
          <a:xfrm>
            <a:off x="1187624" y="2924943"/>
            <a:ext cx="6768752"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network_api_class</a:t>
            </a:r>
            <a:r>
              <a:rPr lang="en-US" altLang="zh-CN" dirty="0"/>
              <a:t> = nova.network.neutronv2.api.API</a:t>
            </a:r>
          </a:p>
          <a:p>
            <a:r>
              <a:rPr lang="en-US" altLang="zh-CN" dirty="0" err="1"/>
              <a:t>security_group_api</a:t>
            </a:r>
            <a:r>
              <a:rPr lang="en-US" altLang="zh-CN" dirty="0"/>
              <a:t> = neutron</a:t>
            </a:r>
          </a:p>
          <a:p>
            <a:r>
              <a:rPr lang="en-US" altLang="zh-CN" dirty="0" err="1"/>
              <a:t>linuxnet_interface_driver</a:t>
            </a:r>
            <a:r>
              <a:rPr lang="en-US" altLang="zh-CN" dirty="0"/>
              <a:t> = </a:t>
            </a:r>
            <a:r>
              <a:rPr lang="en-US" altLang="zh-CN" dirty="0" err="1" smtClean="0"/>
              <a:t>nova.network.linux_net.LinuxOVSInterfaceDriver</a:t>
            </a:r>
            <a:endParaRPr lang="en-US" altLang="zh-CN" dirty="0" smtClean="0"/>
          </a:p>
          <a:p>
            <a:r>
              <a:rPr lang="en-US" altLang="zh-CN" dirty="0" err="1" smtClean="0"/>
              <a:t>firewall_driver</a:t>
            </a:r>
            <a:r>
              <a:rPr lang="en-US" altLang="zh-CN" dirty="0" smtClean="0"/>
              <a:t> </a:t>
            </a:r>
            <a:r>
              <a:rPr lang="en-US" altLang="zh-CN" dirty="0"/>
              <a:t>= </a:t>
            </a:r>
            <a:r>
              <a:rPr lang="en-US" altLang="zh-CN" dirty="0" err="1"/>
              <a:t>nova.virt.firewall.NoopFirewallDriver</a:t>
            </a:r>
            <a:endParaRPr lang="zh-CN" altLang="en-US" dirty="0"/>
          </a:p>
        </p:txBody>
      </p:sp>
    </p:spTree>
    <p:extLst>
      <p:ext uri="{BB962C8B-B14F-4D97-AF65-F5344CB8AC3E}">
        <p14:creationId xmlns:p14="http://schemas.microsoft.com/office/powerpoint/2010/main" val="2035492825"/>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基本网络设定</a:t>
            </a:r>
            <a:r>
              <a:rPr lang="en-US" altLang="zh-CN" dirty="0"/>
              <a:t>(Neutron)</a:t>
            </a:r>
            <a:endParaRPr lang="zh-CN" altLang="en-US" dirty="0"/>
          </a:p>
        </p:txBody>
      </p:sp>
      <p:sp>
        <p:nvSpPr>
          <p:cNvPr id="3" name="内容占位符 2"/>
          <p:cNvSpPr>
            <a:spLocks noGrp="1"/>
          </p:cNvSpPr>
          <p:nvPr>
            <p:ph idx="1"/>
          </p:nvPr>
        </p:nvSpPr>
        <p:spPr/>
        <p:txBody>
          <a:bodyPr/>
          <a:lstStyle/>
          <a:p>
            <a:r>
              <a:rPr lang="en-US" altLang="zh-CN" dirty="0" smtClean="0"/>
              <a:t>Network Node</a:t>
            </a:r>
          </a:p>
          <a:p>
            <a:pPr lvl="1"/>
            <a:r>
              <a:rPr lang="zh-CN" altLang="en-US" dirty="0" smtClean="0"/>
              <a:t>设定</a:t>
            </a:r>
            <a:r>
              <a:rPr lang="en-US" altLang="zh-CN" dirty="0" smtClean="0"/>
              <a:t>/</a:t>
            </a:r>
            <a:r>
              <a:rPr lang="en-US" altLang="zh-CN" dirty="0" err="1" smtClean="0"/>
              <a:t>etc</a:t>
            </a:r>
            <a:r>
              <a:rPr lang="en-US" altLang="zh-CN" dirty="0" smtClean="0"/>
              <a:t>/hostname</a:t>
            </a:r>
            <a:r>
              <a:rPr lang="zh-CN" altLang="en-US" dirty="0" smtClean="0"/>
              <a:t>如下</a:t>
            </a:r>
            <a:endParaRPr lang="en-US" altLang="zh-CN" dirty="0" smtClean="0"/>
          </a:p>
          <a:p>
            <a:pPr lvl="1"/>
            <a:endParaRPr lang="en-US" altLang="zh-CN" dirty="0"/>
          </a:p>
          <a:p>
            <a:pPr lvl="1"/>
            <a:endParaRPr lang="en-US" altLang="zh-CN" dirty="0" smtClean="0"/>
          </a:p>
          <a:p>
            <a:pPr lvl="1"/>
            <a:r>
              <a:rPr lang="zh-CN" altLang="en-US" dirty="0" smtClean="0"/>
              <a:t>设定</a:t>
            </a:r>
            <a:r>
              <a:rPr lang="en-US" altLang="zh-CN" dirty="0" smtClean="0"/>
              <a:t>/</a:t>
            </a:r>
            <a:r>
              <a:rPr lang="en-US" altLang="zh-CN" dirty="0" err="1" smtClean="0"/>
              <a:t>etc</a:t>
            </a:r>
            <a:r>
              <a:rPr lang="en-US" altLang="zh-CN" dirty="0" smtClean="0"/>
              <a:t>/hosts</a:t>
            </a:r>
            <a:endParaRPr lang="en-US" altLang="zh-CN" dirty="0"/>
          </a:p>
          <a:p>
            <a:pPr lvl="1"/>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193" y="2276872"/>
            <a:ext cx="5690047" cy="90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193" y="3861048"/>
            <a:ext cx="5690047"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032275"/>
      </p:ext>
    </p:extLst>
  </p:cSld>
  <p:clrMapOvr>
    <a:masterClrMapping/>
  </p:clrMapOvr>
  <p:transition>
    <p:blinds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smtClean="0"/>
              <a:t>配置</a:t>
            </a:r>
            <a:r>
              <a:rPr lang="en-US" altLang="zh-CN" dirty="0" smtClean="0"/>
              <a:t>Compute </a:t>
            </a:r>
            <a:r>
              <a:rPr lang="en-US" altLang="zh-CN" dirty="0"/>
              <a:t>to use </a:t>
            </a:r>
            <a:r>
              <a:rPr lang="en-US" altLang="zh-CN" dirty="0" smtClean="0"/>
              <a:t>Networking</a:t>
            </a:r>
          </a:p>
          <a:p>
            <a:pPr lvl="1"/>
            <a:r>
              <a:rPr lang="en-US" altLang="zh-CN" dirty="0"/>
              <a:t>/</a:t>
            </a:r>
            <a:r>
              <a:rPr lang="en-US" altLang="zh-CN" dirty="0" err="1"/>
              <a:t>etc</a:t>
            </a:r>
            <a:r>
              <a:rPr lang="en-US" altLang="zh-CN" dirty="0"/>
              <a:t>/nova/</a:t>
            </a:r>
            <a:r>
              <a:rPr lang="en-US" altLang="zh-CN" dirty="0" err="1"/>
              <a:t>nova.conf</a:t>
            </a:r>
            <a:r>
              <a:rPr lang="en-US" altLang="zh-CN" dirty="0"/>
              <a:t> file on the </a:t>
            </a:r>
            <a:r>
              <a:rPr lang="en-US" altLang="zh-CN" dirty="0" smtClean="0"/>
              <a:t>controller</a:t>
            </a:r>
          </a:p>
          <a:p>
            <a:pPr lvl="2"/>
            <a:r>
              <a:rPr lang="en-US" altLang="zh-CN" dirty="0"/>
              <a:t> [neutron] </a:t>
            </a:r>
            <a:r>
              <a:rPr lang="en-US" altLang="zh-CN" dirty="0" smtClean="0"/>
              <a:t>, Configure </a:t>
            </a:r>
            <a:r>
              <a:rPr lang="en-US" altLang="zh-CN" dirty="0"/>
              <a:t>access parameters:</a:t>
            </a:r>
            <a:endParaRPr lang="zh-CN" altLang="en-US" dirty="0"/>
          </a:p>
        </p:txBody>
      </p:sp>
      <p:sp>
        <p:nvSpPr>
          <p:cNvPr id="5" name="矩形 4"/>
          <p:cNvSpPr/>
          <p:nvPr/>
        </p:nvSpPr>
        <p:spPr>
          <a:xfrm>
            <a:off x="1475656" y="2924944"/>
            <a:ext cx="612068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[neutron]</a:t>
            </a:r>
          </a:p>
          <a:p>
            <a:r>
              <a:rPr lang="en-US" altLang="zh-CN" dirty="0" err="1"/>
              <a:t>url</a:t>
            </a:r>
            <a:r>
              <a:rPr lang="en-US" altLang="zh-CN" dirty="0"/>
              <a:t> = http://controller:9696</a:t>
            </a:r>
          </a:p>
          <a:p>
            <a:r>
              <a:rPr lang="en-US" altLang="zh-CN" dirty="0" err="1"/>
              <a:t>auth_strategy</a:t>
            </a:r>
            <a:r>
              <a:rPr lang="en-US" altLang="zh-CN" dirty="0"/>
              <a:t> = keystone</a:t>
            </a:r>
          </a:p>
          <a:p>
            <a:r>
              <a:rPr lang="en-US" altLang="zh-CN" dirty="0" err="1"/>
              <a:t>admin_auth_url</a:t>
            </a:r>
            <a:r>
              <a:rPr lang="en-US" altLang="zh-CN" dirty="0"/>
              <a:t> = http://controller:35357/v2.0</a:t>
            </a:r>
          </a:p>
          <a:p>
            <a:r>
              <a:rPr lang="en-US" altLang="zh-CN" dirty="0" err="1"/>
              <a:t>admin_tenant_name</a:t>
            </a:r>
            <a:r>
              <a:rPr lang="en-US" altLang="zh-CN" dirty="0"/>
              <a:t> = service</a:t>
            </a:r>
          </a:p>
          <a:p>
            <a:r>
              <a:rPr lang="en-US" altLang="zh-CN" dirty="0" err="1"/>
              <a:t>admin_username</a:t>
            </a:r>
            <a:r>
              <a:rPr lang="en-US" altLang="zh-CN" dirty="0"/>
              <a:t> = neutron</a:t>
            </a:r>
          </a:p>
          <a:p>
            <a:r>
              <a:rPr lang="en-US" altLang="zh-CN" dirty="0" err="1"/>
              <a:t>admin_password</a:t>
            </a:r>
            <a:r>
              <a:rPr lang="en-US" altLang="zh-CN" dirty="0"/>
              <a:t> = 123456</a:t>
            </a:r>
          </a:p>
        </p:txBody>
      </p:sp>
    </p:spTree>
    <p:extLst>
      <p:ext uri="{BB962C8B-B14F-4D97-AF65-F5344CB8AC3E}">
        <p14:creationId xmlns:p14="http://schemas.microsoft.com/office/powerpoint/2010/main" val="3898957848"/>
      </p:ext>
    </p:extLst>
  </p:cSld>
  <p:clrMapOvr>
    <a:masterClrMapping/>
  </p:clrMapOvr>
  <p:transition>
    <p:blinds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smtClean="0"/>
              <a:t>完成安装</a:t>
            </a:r>
            <a:endParaRPr lang="en-US" altLang="zh-CN" dirty="0" smtClean="0"/>
          </a:p>
          <a:p>
            <a:pPr lvl="1"/>
            <a:r>
              <a:rPr lang="en-US" altLang="zh-CN" dirty="0"/>
              <a:t>Populate the </a:t>
            </a:r>
            <a:r>
              <a:rPr lang="en-US" altLang="zh-CN" dirty="0" smtClean="0"/>
              <a:t>database</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50" y="2420888"/>
            <a:ext cx="75819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93150" y="5229200"/>
            <a:ext cx="75819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Database population occurs later for Networking because the script requires complete server and plug-in configuration files.</a:t>
            </a:r>
            <a:endParaRPr lang="zh-CN" altLang="en-US" dirty="0"/>
          </a:p>
        </p:txBody>
      </p:sp>
    </p:spTree>
    <p:extLst>
      <p:ext uri="{BB962C8B-B14F-4D97-AF65-F5344CB8AC3E}">
        <p14:creationId xmlns:p14="http://schemas.microsoft.com/office/powerpoint/2010/main" val="3898957848"/>
      </p:ext>
    </p:extLst>
  </p:cSld>
  <p:clrMapOvr>
    <a:masterClrMapping/>
  </p:clrMapOvr>
  <p:transition>
    <p:blinds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Controller node</a:t>
            </a:r>
            <a:endParaRPr lang="zh-CN" altLang="en-US" dirty="0"/>
          </a:p>
        </p:txBody>
      </p:sp>
      <p:sp>
        <p:nvSpPr>
          <p:cNvPr id="3" name="内容占位符 2"/>
          <p:cNvSpPr>
            <a:spLocks noGrp="1"/>
          </p:cNvSpPr>
          <p:nvPr>
            <p:ph idx="1"/>
          </p:nvPr>
        </p:nvSpPr>
        <p:spPr/>
        <p:txBody>
          <a:bodyPr/>
          <a:lstStyle/>
          <a:p>
            <a:r>
              <a:rPr lang="zh-CN" altLang="en-US" dirty="0" smtClean="0"/>
              <a:t>完成安装</a:t>
            </a:r>
            <a:endParaRPr lang="en-US" altLang="zh-CN" dirty="0" smtClean="0"/>
          </a:p>
          <a:p>
            <a:pPr lvl="1"/>
            <a:r>
              <a:rPr lang="zh-CN" altLang="en-US" dirty="0"/>
              <a:t>重</a:t>
            </a:r>
            <a:r>
              <a:rPr lang="zh-CN" altLang="en-US" dirty="0" smtClean="0"/>
              <a:t>启相关服务</a:t>
            </a:r>
            <a:endParaRPr lang="en-US" altLang="zh-CN" dirty="0" smtClean="0"/>
          </a:p>
          <a:p>
            <a:pPr lvl="1"/>
            <a:endParaRPr lang="en-US" altLang="zh-CN" dirty="0"/>
          </a:p>
          <a:p>
            <a:pPr lvl="1"/>
            <a:endParaRPr lang="en-US" altLang="zh-CN" dirty="0" smtClean="0"/>
          </a:p>
          <a:p>
            <a:r>
              <a:rPr lang="zh-CN" altLang="en-US" dirty="0" smtClean="0"/>
              <a:t>验证安装</a:t>
            </a:r>
            <a:endParaRPr lang="zh-CN" altLang="en-US" dirty="0"/>
          </a:p>
        </p:txBody>
      </p:sp>
      <p:sp>
        <p:nvSpPr>
          <p:cNvPr id="5" name="矩形 4"/>
          <p:cNvSpPr/>
          <p:nvPr/>
        </p:nvSpPr>
        <p:spPr>
          <a:xfrm>
            <a:off x="1115616" y="2228671"/>
            <a:ext cx="626469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service nova-</a:t>
            </a:r>
            <a:r>
              <a:rPr lang="en-US" altLang="zh-CN" dirty="0" err="1"/>
              <a:t>api</a:t>
            </a:r>
            <a:r>
              <a:rPr lang="en-US" altLang="zh-CN" dirty="0"/>
              <a:t> restart</a:t>
            </a:r>
          </a:p>
          <a:p>
            <a:r>
              <a:rPr lang="en-US" altLang="zh-CN" dirty="0"/>
              <a:t>service nova-scheduler restart</a:t>
            </a:r>
          </a:p>
          <a:p>
            <a:r>
              <a:rPr lang="en-US" altLang="zh-CN" dirty="0"/>
              <a:t>service nova-conductor restart</a:t>
            </a:r>
          </a:p>
          <a:p>
            <a:r>
              <a:rPr lang="en-US" altLang="zh-CN" dirty="0"/>
              <a:t>service neutron-server restart</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697" y="3933055"/>
            <a:ext cx="6250615" cy="266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379456"/>
      </p:ext>
    </p:extLst>
  </p:cSld>
  <p:clrMapOvr>
    <a:masterClrMapping/>
  </p:clrMapOvr>
  <p:transition>
    <p:blinds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a:t>
            </a:r>
            <a:r>
              <a:rPr lang="en-US" altLang="zh-CN" dirty="0" smtClean="0"/>
              <a:t>network node</a:t>
            </a:r>
            <a:endParaRPr lang="zh-CN" altLang="en-US" dirty="0"/>
          </a:p>
        </p:txBody>
      </p:sp>
      <p:sp>
        <p:nvSpPr>
          <p:cNvPr id="3" name="内容占位符 2"/>
          <p:cNvSpPr>
            <a:spLocks noGrp="1"/>
          </p:cNvSpPr>
          <p:nvPr>
            <p:ph idx="1"/>
          </p:nvPr>
        </p:nvSpPr>
        <p:spPr/>
        <p:txBody>
          <a:bodyPr/>
          <a:lstStyle/>
          <a:p>
            <a:r>
              <a:rPr lang="zh-CN" altLang="en-US" dirty="0" smtClean="0"/>
              <a:t>配置准备</a:t>
            </a:r>
            <a:endParaRPr lang="en-US" altLang="zh-CN" dirty="0" smtClean="0"/>
          </a:p>
          <a:p>
            <a:pPr lvl="1"/>
            <a:r>
              <a:rPr lang="en-US" altLang="zh-CN" dirty="0" smtClean="0"/>
              <a:t>Certain kernel networking parameters</a:t>
            </a:r>
          </a:p>
          <a:p>
            <a:pPr lvl="2"/>
            <a:r>
              <a:rPr lang="en-US" altLang="zh-CN" dirty="0"/>
              <a:t>/</a:t>
            </a:r>
            <a:r>
              <a:rPr lang="en-US" altLang="zh-CN" dirty="0" err="1"/>
              <a:t>etc</a:t>
            </a:r>
            <a:r>
              <a:rPr lang="en-US" altLang="zh-CN" dirty="0"/>
              <a:t>/</a:t>
            </a:r>
            <a:r>
              <a:rPr lang="en-US" altLang="zh-CN" dirty="0" err="1"/>
              <a:t>sysctl.conf</a:t>
            </a:r>
            <a:endParaRPr lang="en-US" altLang="zh-CN" dirty="0"/>
          </a:p>
          <a:p>
            <a:pPr lvl="1"/>
            <a:endParaRPr lang="en-US" altLang="zh-CN" dirty="0" smtClean="0"/>
          </a:p>
          <a:p>
            <a:pPr lvl="1"/>
            <a:endParaRPr lang="en-US" altLang="zh-CN" dirty="0" smtClean="0"/>
          </a:p>
          <a:p>
            <a:pPr lvl="1"/>
            <a:r>
              <a:rPr lang="en-US" altLang="zh-CN" dirty="0" smtClean="0"/>
              <a:t>Implement the change</a:t>
            </a:r>
          </a:p>
          <a:p>
            <a:pPr lvl="2"/>
            <a:r>
              <a:rPr lang="en-US" altLang="zh-CN" b="0" i="1" dirty="0">
                <a:solidFill>
                  <a:srgbClr val="FF0000"/>
                </a:solidFill>
              </a:rPr>
              <a:t># </a:t>
            </a:r>
            <a:r>
              <a:rPr lang="en-US" altLang="zh-CN" b="0" i="1" dirty="0" err="1">
                <a:solidFill>
                  <a:srgbClr val="FF0000"/>
                </a:solidFill>
              </a:rPr>
              <a:t>sysctl</a:t>
            </a:r>
            <a:r>
              <a:rPr lang="en-US" altLang="zh-CN" b="0" i="1" dirty="0">
                <a:solidFill>
                  <a:srgbClr val="FF0000"/>
                </a:solidFill>
              </a:rPr>
              <a:t> -</a:t>
            </a:r>
            <a:r>
              <a:rPr lang="en-US" altLang="zh-CN" b="0" i="1" dirty="0" smtClean="0">
                <a:solidFill>
                  <a:srgbClr val="FF0000"/>
                </a:solidFill>
              </a:rPr>
              <a:t>p</a:t>
            </a:r>
            <a:endParaRPr lang="zh-CN" altLang="en-US" b="0" i="1" dirty="0">
              <a:solidFill>
                <a:srgbClr val="FF0000"/>
              </a:solidFill>
            </a:endParaRPr>
          </a:p>
        </p:txBody>
      </p:sp>
      <p:sp>
        <p:nvSpPr>
          <p:cNvPr id="4" name="矩形 3"/>
          <p:cNvSpPr/>
          <p:nvPr/>
        </p:nvSpPr>
        <p:spPr>
          <a:xfrm>
            <a:off x="1475656" y="2780928"/>
            <a:ext cx="676875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net.ipv4.ip_forward=1</a:t>
            </a:r>
          </a:p>
          <a:p>
            <a:r>
              <a:rPr lang="en-US" altLang="zh-CN" dirty="0"/>
              <a:t>net.ipv4.conf.all.rp_filter=0</a:t>
            </a:r>
          </a:p>
          <a:p>
            <a:r>
              <a:rPr lang="en-US" altLang="zh-CN" dirty="0"/>
              <a:t>net.ipv4.conf.default.rp_filter=0</a:t>
            </a:r>
            <a:endParaRPr lang="zh-CN" altLang="en-US" dirty="0"/>
          </a:p>
        </p:txBody>
      </p:sp>
    </p:spTree>
    <p:extLst>
      <p:ext uri="{BB962C8B-B14F-4D97-AF65-F5344CB8AC3E}">
        <p14:creationId xmlns:p14="http://schemas.microsoft.com/office/powerpoint/2010/main" val="3725379456"/>
      </p:ext>
    </p:extLst>
  </p:cSld>
  <p:clrMapOvr>
    <a:masterClrMapping/>
  </p:clrMapOvr>
  <p:transition>
    <p:blinds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a:t>安装</a:t>
            </a:r>
            <a:r>
              <a:rPr lang="en-US" altLang="zh-CN" dirty="0" smtClean="0"/>
              <a:t>Networking </a:t>
            </a:r>
            <a:r>
              <a:rPr lang="en-US" altLang="zh-CN" dirty="0"/>
              <a:t>components</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844824"/>
            <a:ext cx="7246937"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3" y="4365104"/>
            <a:ext cx="7247890" cy="246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919554"/>
      </p:ext>
    </p:extLst>
  </p:cSld>
  <p:clrMapOvr>
    <a:masterClrMapping/>
  </p:clrMapOvr>
  <p:transition>
    <p:blinds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a:xfrm>
            <a:off x="211138" y="1203325"/>
            <a:ext cx="8707437" cy="5138738"/>
          </a:xfrm>
        </p:spPr>
        <p:txBody>
          <a:bodyPr/>
          <a:lstStyle/>
          <a:p>
            <a:r>
              <a:rPr lang="zh-CN" altLang="en-US" dirty="0" smtClean="0"/>
              <a:t>配置通用组件</a:t>
            </a:r>
            <a:endParaRPr lang="en-US" altLang="zh-CN" dirty="0" smtClean="0"/>
          </a:p>
          <a:p>
            <a:pPr lvl="1"/>
            <a:r>
              <a:rPr lang="en-US" altLang="zh-CN" dirty="0"/>
              <a:t> /</a:t>
            </a:r>
            <a:r>
              <a:rPr lang="en-US" altLang="zh-CN" dirty="0" err="1"/>
              <a:t>etc</a:t>
            </a:r>
            <a:r>
              <a:rPr lang="en-US" altLang="zh-CN" dirty="0"/>
              <a:t>/neutron/</a:t>
            </a:r>
            <a:r>
              <a:rPr lang="en-US" altLang="zh-CN" dirty="0" err="1"/>
              <a:t>neutron.conf</a:t>
            </a:r>
            <a:r>
              <a:rPr lang="en-US" altLang="zh-CN" dirty="0"/>
              <a:t> </a:t>
            </a:r>
            <a:endParaRPr lang="en-US" altLang="zh-CN" dirty="0" smtClean="0"/>
          </a:p>
          <a:p>
            <a:pPr lvl="2"/>
            <a:r>
              <a:rPr lang="en-US" altLang="zh-CN" dirty="0" smtClean="0"/>
              <a:t>[ database ] </a:t>
            </a:r>
          </a:p>
          <a:p>
            <a:pPr lvl="3"/>
            <a:r>
              <a:rPr lang="zh-CN" altLang="en-US" dirty="0" smtClean="0">
                <a:solidFill>
                  <a:srgbClr val="C00000"/>
                </a:solidFill>
              </a:rPr>
              <a:t>注释</a:t>
            </a:r>
            <a:r>
              <a:rPr lang="en-US" altLang="zh-CN" dirty="0" smtClean="0">
                <a:solidFill>
                  <a:srgbClr val="C00000"/>
                </a:solidFill>
              </a:rPr>
              <a:t>database section</a:t>
            </a:r>
            <a:r>
              <a:rPr lang="zh-CN" altLang="en-US" dirty="0" smtClean="0">
                <a:solidFill>
                  <a:srgbClr val="C00000"/>
                </a:solidFill>
              </a:rPr>
              <a:t>中的任何</a:t>
            </a:r>
            <a:r>
              <a:rPr lang="en-US" altLang="zh-CN" dirty="0" smtClean="0">
                <a:solidFill>
                  <a:srgbClr val="C00000"/>
                </a:solidFill>
              </a:rPr>
              <a:t>connection</a:t>
            </a:r>
            <a:r>
              <a:rPr lang="zh-CN" altLang="en-US" dirty="0" smtClean="0">
                <a:solidFill>
                  <a:srgbClr val="C00000"/>
                </a:solidFill>
              </a:rPr>
              <a:t>项， 因为</a:t>
            </a:r>
            <a:r>
              <a:rPr lang="en-US" altLang="zh-CN" dirty="0" smtClean="0">
                <a:solidFill>
                  <a:srgbClr val="C00000"/>
                </a:solidFill>
              </a:rPr>
              <a:t>network node</a:t>
            </a:r>
            <a:r>
              <a:rPr lang="zh-CN" altLang="en-US" dirty="0" smtClean="0">
                <a:solidFill>
                  <a:srgbClr val="C00000"/>
                </a:solidFill>
              </a:rPr>
              <a:t>不需要直接访问数据库</a:t>
            </a:r>
            <a:endParaRPr lang="en-US" altLang="zh-CN" dirty="0">
              <a:solidFill>
                <a:srgbClr val="C00000"/>
              </a:solidFill>
            </a:endParaRPr>
          </a:p>
          <a:p>
            <a:pPr lvl="2"/>
            <a:endParaRPr lang="en-US" altLang="zh-CN" dirty="0" smtClean="0"/>
          </a:p>
          <a:p>
            <a:pPr lvl="2"/>
            <a:r>
              <a:rPr lang="en-US" altLang="zh-CN" dirty="0" err="1"/>
              <a:t>RabbitMQ</a:t>
            </a:r>
            <a:r>
              <a:rPr lang="en-US" altLang="zh-CN" dirty="0"/>
              <a:t> message broker access</a:t>
            </a:r>
            <a:endParaRPr lang="zh-CN" altLang="en-US" dirty="0"/>
          </a:p>
        </p:txBody>
      </p:sp>
      <p:sp>
        <p:nvSpPr>
          <p:cNvPr id="4" name="矩形 3"/>
          <p:cNvSpPr/>
          <p:nvPr/>
        </p:nvSpPr>
        <p:spPr>
          <a:xfrm>
            <a:off x="1475656" y="4437112"/>
            <a:ext cx="626469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br>
              <a:rPr lang="en-US" altLang="zh-CN" dirty="0"/>
            </a:br>
            <a:r>
              <a:rPr lang="en-US" altLang="zh-CN" dirty="0"/>
              <a:t>...</a:t>
            </a:r>
            <a:br>
              <a:rPr lang="en-US" altLang="zh-CN" dirty="0"/>
            </a:br>
            <a:r>
              <a:rPr lang="en-US" altLang="zh-CN" dirty="0" err="1"/>
              <a:t>rpc_backend</a:t>
            </a:r>
            <a:r>
              <a:rPr lang="en-US" altLang="zh-CN" dirty="0"/>
              <a:t> = </a:t>
            </a:r>
            <a:r>
              <a:rPr lang="en-US" altLang="zh-CN" dirty="0" smtClean="0"/>
              <a:t>rabbit</a:t>
            </a:r>
          </a:p>
          <a:p>
            <a:r>
              <a:rPr lang="en-US" altLang="zh-CN" dirty="0" err="1" smtClean="0"/>
              <a:t>rabbit_host</a:t>
            </a:r>
            <a:r>
              <a:rPr lang="en-US" altLang="zh-CN" dirty="0" smtClean="0"/>
              <a:t> </a:t>
            </a:r>
            <a:r>
              <a:rPr lang="en-US" altLang="zh-CN" dirty="0"/>
              <a:t>= </a:t>
            </a:r>
            <a:r>
              <a:rPr lang="en-US" altLang="zh-CN" dirty="0" smtClean="0"/>
              <a:t>controller</a:t>
            </a:r>
          </a:p>
          <a:p>
            <a:r>
              <a:rPr lang="en-US" altLang="zh-CN" dirty="0" err="1" smtClean="0"/>
              <a:t>rabbit_password</a:t>
            </a:r>
            <a:r>
              <a:rPr lang="en-US" altLang="zh-CN" dirty="0" smtClean="0"/>
              <a:t> </a:t>
            </a:r>
            <a:r>
              <a:rPr lang="en-US" altLang="zh-CN" dirty="0"/>
              <a:t>= </a:t>
            </a:r>
            <a:r>
              <a:rPr lang="en-US" altLang="zh-CN" dirty="0" smtClean="0"/>
              <a:t>123456</a:t>
            </a:r>
          </a:p>
          <a:p>
            <a:endParaRPr lang="zh-CN" altLang="en-US" dirty="0"/>
          </a:p>
        </p:txBody>
      </p:sp>
    </p:spTree>
    <p:extLst>
      <p:ext uri="{BB962C8B-B14F-4D97-AF65-F5344CB8AC3E}">
        <p14:creationId xmlns:p14="http://schemas.microsoft.com/office/powerpoint/2010/main" val="3143799109"/>
      </p:ext>
    </p:extLst>
  </p:cSld>
  <p:clrMapOvr>
    <a:masterClrMapping/>
  </p:clrMapOvr>
  <p:transition>
    <p:blinds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a:t>配置通用组件</a:t>
            </a:r>
            <a:endParaRPr lang="en-US" altLang="zh-CN" dirty="0"/>
          </a:p>
          <a:p>
            <a:pPr lvl="1"/>
            <a:r>
              <a:rPr lang="en-US" altLang="zh-CN" dirty="0"/>
              <a:t> /</a:t>
            </a:r>
            <a:r>
              <a:rPr lang="en-US" altLang="zh-CN" dirty="0" err="1"/>
              <a:t>etc</a:t>
            </a:r>
            <a:r>
              <a:rPr lang="en-US" altLang="zh-CN" dirty="0"/>
              <a:t>/neutron/</a:t>
            </a:r>
            <a:r>
              <a:rPr lang="en-US" altLang="zh-CN" dirty="0" err="1"/>
              <a:t>neutron.conf</a:t>
            </a:r>
            <a:r>
              <a:rPr lang="en-US" altLang="zh-CN" dirty="0"/>
              <a:t> </a:t>
            </a:r>
          </a:p>
          <a:p>
            <a:pPr lvl="2"/>
            <a:r>
              <a:rPr lang="zh-CN" altLang="en-US" dirty="0" smtClean="0"/>
              <a:t>配置 </a:t>
            </a:r>
            <a:r>
              <a:rPr lang="en-US" altLang="zh-CN" dirty="0" smtClean="0"/>
              <a:t>identity service</a:t>
            </a:r>
            <a:endParaRPr lang="zh-CN" altLang="en-US" dirty="0"/>
          </a:p>
        </p:txBody>
      </p:sp>
      <p:sp>
        <p:nvSpPr>
          <p:cNvPr id="4" name="矩形 3"/>
          <p:cNvSpPr/>
          <p:nvPr/>
        </p:nvSpPr>
        <p:spPr>
          <a:xfrm>
            <a:off x="1403648" y="2924944"/>
            <a:ext cx="6192688"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auth_strategy</a:t>
            </a:r>
            <a:r>
              <a:rPr lang="en-US" altLang="zh-CN" dirty="0"/>
              <a:t> = </a:t>
            </a:r>
            <a:r>
              <a:rPr lang="en-US" altLang="zh-CN" dirty="0" smtClean="0"/>
              <a:t>keystone</a:t>
            </a:r>
          </a:p>
          <a:p>
            <a:r>
              <a:rPr lang="en-US" altLang="zh-CN" dirty="0" smtClean="0"/>
              <a:t>[</a:t>
            </a:r>
            <a:r>
              <a:rPr lang="en-US" altLang="zh-CN" dirty="0" err="1" smtClean="0"/>
              <a:t>keystone_authtoken</a:t>
            </a:r>
            <a:r>
              <a:rPr lang="en-US" altLang="zh-CN" dirty="0"/>
              <a:t>]</a:t>
            </a:r>
          </a:p>
          <a:p>
            <a:r>
              <a:rPr lang="en-US" altLang="zh-CN" dirty="0"/>
              <a:t>...</a:t>
            </a:r>
          </a:p>
          <a:p>
            <a:r>
              <a:rPr lang="en-US" altLang="zh-CN" dirty="0" err="1"/>
              <a:t>auth_uri</a:t>
            </a:r>
            <a:r>
              <a:rPr lang="en-US" altLang="zh-CN" dirty="0"/>
              <a:t> = http://controller:5000/v2.0</a:t>
            </a:r>
          </a:p>
          <a:p>
            <a:r>
              <a:rPr lang="en-US" altLang="zh-CN" dirty="0" err="1"/>
              <a:t>identity_uri</a:t>
            </a:r>
            <a:r>
              <a:rPr lang="en-US" altLang="zh-CN" dirty="0"/>
              <a:t> = http://controller:35357</a:t>
            </a:r>
          </a:p>
          <a:p>
            <a:r>
              <a:rPr lang="en-US" altLang="zh-CN" dirty="0" err="1"/>
              <a:t>admin_tenant_name</a:t>
            </a:r>
            <a:r>
              <a:rPr lang="en-US" altLang="zh-CN" dirty="0"/>
              <a:t> = service</a:t>
            </a:r>
          </a:p>
          <a:p>
            <a:r>
              <a:rPr lang="en-US" altLang="zh-CN" dirty="0" err="1"/>
              <a:t>admin_user</a:t>
            </a:r>
            <a:r>
              <a:rPr lang="en-US" altLang="zh-CN" dirty="0"/>
              <a:t> = neutron</a:t>
            </a:r>
          </a:p>
          <a:p>
            <a:r>
              <a:rPr lang="en-US" altLang="zh-CN" dirty="0" err="1"/>
              <a:t>admin_password</a:t>
            </a:r>
            <a:r>
              <a:rPr lang="en-US" altLang="zh-CN" dirty="0"/>
              <a:t> = </a:t>
            </a:r>
            <a:r>
              <a:rPr lang="en-US" altLang="zh-CN" dirty="0" smtClean="0"/>
              <a:t>123456</a:t>
            </a:r>
            <a:endParaRPr lang="zh-CN" altLang="en-US" dirty="0"/>
          </a:p>
        </p:txBody>
      </p:sp>
    </p:spTree>
    <p:extLst>
      <p:ext uri="{BB962C8B-B14F-4D97-AF65-F5344CB8AC3E}">
        <p14:creationId xmlns:p14="http://schemas.microsoft.com/office/powerpoint/2010/main" val="3143799109"/>
      </p:ext>
    </p:extLst>
  </p:cSld>
  <p:clrMapOvr>
    <a:masterClrMapping/>
  </p:clrMapOvr>
  <p:transition>
    <p:blinds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a:t>配置通用组件</a:t>
            </a:r>
            <a:endParaRPr lang="en-US" altLang="zh-CN" dirty="0"/>
          </a:p>
          <a:p>
            <a:pPr lvl="1"/>
            <a:r>
              <a:rPr lang="en-US" altLang="zh-CN" dirty="0"/>
              <a:t> /</a:t>
            </a:r>
            <a:r>
              <a:rPr lang="en-US" altLang="zh-CN" dirty="0" err="1"/>
              <a:t>etc</a:t>
            </a:r>
            <a:r>
              <a:rPr lang="en-US" altLang="zh-CN" dirty="0"/>
              <a:t>/neutron/</a:t>
            </a:r>
            <a:r>
              <a:rPr lang="en-US" altLang="zh-CN" dirty="0" err="1"/>
              <a:t>neutron.conf</a:t>
            </a:r>
            <a:r>
              <a:rPr lang="en-US" altLang="zh-CN" dirty="0"/>
              <a:t> </a:t>
            </a:r>
          </a:p>
          <a:p>
            <a:pPr lvl="2"/>
            <a:r>
              <a:rPr lang="en-US" altLang="zh-CN" dirty="0"/>
              <a:t> </a:t>
            </a:r>
            <a:r>
              <a:rPr lang="en-US" altLang="zh-CN" dirty="0" smtClean="0"/>
              <a:t>Enable the </a:t>
            </a:r>
            <a:r>
              <a:rPr lang="en-US" altLang="zh-CN" b="0" dirty="0" smtClean="0">
                <a:solidFill>
                  <a:srgbClr val="C00000"/>
                </a:solidFill>
              </a:rPr>
              <a:t>Modular </a:t>
            </a:r>
            <a:r>
              <a:rPr lang="en-US" altLang="zh-CN" b="0" dirty="0">
                <a:solidFill>
                  <a:srgbClr val="C00000"/>
                </a:solidFill>
              </a:rPr>
              <a:t>Layer 2 </a:t>
            </a:r>
            <a:r>
              <a:rPr lang="en-US" altLang="zh-CN" dirty="0"/>
              <a:t>(ML2) plug-in, </a:t>
            </a:r>
            <a:r>
              <a:rPr lang="en-US" altLang="zh-CN" b="0" dirty="0">
                <a:solidFill>
                  <a:srgbClr val="C00000"/>
                </a:solidFill>
              </a:rPr>
              <a:t>router service</a:t>
            </a:r>
            <a:r>
              <a:rPr lang="en-US" altLang="zh-CN" dirty="0"/>
              <a:t>, and </a:t>
            </a:r>
            <a:r>
              <a:rPr lang="en-US" altLang="zh-CN" b="0" dirty="0">
                <a:solidFill>
                  <a:srgbClr val="C00000"/>
                </a:solidFill>
              </a:rPr>
              <a:t>overlapping IP </a:t>
            </a:r>
            <a:r>
              <a:rPr lang="en-US" altLang="zh-CN" dirty="0" smtClean="0"/>
              <a:t>addresses</a:t>
            </a:r>
          </a:p>
          <a:p>
            <a:pPr lvl="2"/>
            <a:endParaRPr lang="en-US" altLang="zh-CN" dirty="0"/>
          </a:p>
          <a:p>
            <a:pPr lvl="2"/>
            <a:endParaRPr lang="en-US" altLang="zh-CN" dirty="0" smtClean="0"/>
          </a:p>
          <a:p>
            <a:pPr lvl="2"/>
            <a:endParaRPr lang="en-US" altLang="zh-CN" dirty="0"/>
          </a:p>
          <a:p>
            <a:pPr lvl="2"/>
            <a:endParaRPr lang="en-US" altLang="zh-CN" dirty="0" smtClean="0"/>
          </a:p>
          <a:p>
            <a:pPr lvl="2"/>
            <a:r>
              <a:rPr lang="en-US" altLang="zh-CN" dirty="0"/>
              <a:t>(Optional) To assist with troubleshooting, enable verbose logging in the [DEFAULT] section</a:t>
            </a:r>
            <a:endParaRPr lang="zh-CN" altLang="en-US" dirty="0"/>
          </a:p>
        </p:txBody>
      </p:sp>
      <p:sp>
        <p:nvSpPr>
          <p:cNvPr id="4" name="矩形 3"/>
          <p:cNvSpPr/>
          <p:nvPr/>
        </p:nvSpPr>
        <p:spPr>
          <a:xfrm>
            <a:off x="1489737" y="3140968"/>
            <a:ext cx="640871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a:t>...</a:t>
            </a:r>
          </a:p>
          <a:p>
            <a:r>
              <a:rPr lang="en-US" altLang="zh-CN" dirty="0" err="1"/>
              <a:t>core_plugin</a:t>
            </a:r>
            <a:r>
              <a:rPr lang="en-US" altLang="zh-CN" dirty="0"/>
              <a:t> = ml2</a:t>
            </a:r>
          </a:p>
          <a:p>
            <a:r>
              <a:rPr lang="en-US" altLang="zh-CN" dirty="0" err="1"/>
              <a:t>service_plugins</a:t>
            </a:r>
            <a:r>
              <a:rPr lang="en-US" altLang="zh-CN" dirty="0"/>
              <a:t> = router</a:t>
            </a:r>
          </a:p>
          <a:p>
            <a:r>
              <a:rPr lang="en-US" altLang="zh-CN" dirty="0" err="1"/>
              <a:t>allow_overlapping_ips</a:t>
            </a:r>
            <a:r>
              <a:rPr lang="en-US" altLang="zh-CN" dirty="0"/>
              <a:t> = True</a:t>
            </a:r>
            <a:endParaRPr lang="zh-CN" altLang="en-US" dirty="0"/>
          </a:p>
        </p:txBody>
      </p:sp>
      <p:sp>
        <p:nvSpPr>
          <p:cNvPr id="5" name="矩形 4"/>
          <p:cNvSpPr/>
          <p:nvPr/>
        </p:nvSpPr>
        <p:spPr>
          <a:xfrm>
            <a:off x="1489737" y="5733256"/>
            <a:ext cx="640871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[DEFAULT]</a:t>
            </a:r>
          </a:p>
          <a:p>
            <a:r>
              <a:rPr lang="en-US" altLang="zh-CN" dirty="0" smtClean="0"/>
              <a:t>verbose </a:t>
            </a:r>
            <a:r>
              <a:rPr lang="en-US" altLang="zh-CN" dirty="0"/>
              <a:t>= True</a:t>
            </a:r>
            <a:endParaRPr lang="zh-CN" altLang="en-US" dirty="0"/>
          </a:p>
        </p:txBody>
      </p:sp>
    </p:spTree>
    <p:extLst>
      <p:ext uri="{BB962C8B-B14F-4D97-AF65-F5344CB8AC3E}">
        <p14:creationId xmlns:p14="http://schemas.microsoft.com/office/powerpoint/2010/main" val="3143799109"/>
      </p:ext>
    </p:extLst>
  </p:cSld>
  <p:clrMapOvr>
    <a:masterClrMapping/>
  </p:clrMapOvr>
  <p:transition>
    <p:blinds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a:xfrm>
            <a:off x="211138" y="1203325"/>
            <a:ext cx="8707437" cy="5138738"/>
          </a:xfrm>
        </p:spPr>
        <p:txBody>
          <a:bodyPr/>
          <a:lstStyle/>
          <a:p>
            <a:r>
              <a:rPr lang="zh-CN" altLang="en-US" dirty="0" smtClean="0"/>
              <a:t>配置 </a:t>
            </a:r>
            <a:r>
              <a:rPr lang="en-US" altLang="zh-CN" dirty="0" smtClean="0"/>
              <a:t>Modular </a:t>
            </a:r>
            <a:r>
              <a:rPr lang="en-US" altLang="zh-CN" dirty="0"/>
              <a:t>Layer 2 (ML2) </a:t>
            </a:r>
            <a:r>
              <a:rPr lang="en-US" altLang="zh-CN" dirty="0" smtClean="0"/>
              <a:t>plug-in</a:t>
            </a:r>
          </a:p>
          <a:p>
            <a:pPr lvl="1"/>
            <a:r>
              <a:rPr lang="en-US" altLang="zh-CN" dirty="0"/>
              <a:t>/</a:t>
            </a:r>
            <a:r>
              <a:rPr lang="en-US" altLang="zh-CN" dirty="0" err="1" smtClean="0"/>
              <a:t>etc</a:t>
            </a:r>
            <a:r>
              <a:rPr lang="en-US" altLang="zh-CN" dirty="0" smtClean="0"/>
              <a:t>/neutron/plugins/ml2/ml2_conf.ini</a:t>
            </a:r>
          </a:p>
          <a:p>
            <a:pPr lvl="2"/>
            <a:r>
              <a:rPr lang="en-US" altLang="zh-CN" dirty="0" smtClean="0"/>
              <a:t>[</a:t>
            </a:r>
            <a:r>
              <a:rPr lang="en-US" altLang="zh-CN" dirty="0"/>
              <a:t>ml2] </a:t>
            </a:r>
            <a:r>
              <a:rPr lang="en-US" altLang="zh-CN" dirty="0" smtClean="0"/>
              <a:t>section</a:t>
            </a:r>
          </a:p>
          <a:p>
            <a:pPr lvl="3"/>
            <a:r>
              <a:rPr lang="en-US" altLang="zh-CN" dirty="0" smtClean="0"/>
              <a:t>enable </a:t>
            </a:r>
            <a:r>
              <a:rPr lang="en-US" altLang="zh-CN" dirty="0"/>
              <a:t>the flat and generic routing encapsulation (GRE) network type drivers, GRE tenant networks, and the OVS mechanism driver</a:t>
            </a:r>
            <a:endParaRPr lang="zh-CN" altLang="en-US" dirty="0"/>
          </a:p>
        </p:txBody>
      </p:sp>
      <p:sp>
        <p:nvSpPr>
          <p:cNvPr id="4" name="矩形 3"/>
          <p:cNvSpPr/>
          <p:nvPr/>
        </p:nvSpPr>
        <p:spPr>
          <a:xfrm>
            <a:off x="1835696" y="3933056"/>
            <a:ext cx="676875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[ml2]</a:t>
            </a:r>
          </a:p>
          <a:p>
            <a:r>
              <a:rPr lang="en-US" altLang="zh-CN" dirty="0"/>
              <a:t>...</a:t>
            </a:r>
          </a:p>
          <a:p>
            <a:r>
              <a:rPr lang="en-US" altLang="zh-CN" dirty="0" err="1"/>
              <a:t>type_drivers</a:t>
            </a:r>
            <a:r>
              <a:rPr lang="en-US" altLang="zh-CN" dirty="0"/>
              <a:t> = </a:t>
            </a:r>
            <a:r>
              <a:rPr lang="en-US" altLang="zh-CN" dirty="0" err="1"/>
              <a:t>flat,gre</a:t>
            </a:r>
            <a:endParaRPr lang="en-US" altLang="zh-CN" dirty="0"/>
          </a:p>
          <a:p>
            <a:r>
              <a:rPr lang="en-US" altLang="zh-CN" dirty="0" err="1"/>
              <a:t>tenant_network_types</a:t>
            </a:r>
            <a:r>
              <a:rPr lang="en-US" altLang="zh-CN" dirty="0"/>
              <a:t> = </a:t>
            </a:r>
            <a:r>
              <a:rPr lang="en-US" altLang="zh-CN" dirty="0" err="1"/>
              <a:t>gre</a:t>
            </a:r>
            <a:endParaRPr lang="en-US" altLang="zh-CN" dirty="0"/>
          </a:p>
          <a:p>
            <a:r>
              <a:rPr lang="en-US" altLang="zh-CN" dirty="0" err="1"/>
              <a:t>mechanism_drivers</a:t>
            </a:r>
            <a:r>
              <a:rPr lang="en-US" altLang="zh-CN" dirty="0"/>
              <a:t> = </a:t>
            </a:r>
            <a:r>
              <a:rPr lang="en-US" altLang="zh-CN" dirty="0" err="1"/>
              <a:t>openvswitch</a:t>
            </a:r>
            <a:endParaRPr lang="zh-CN" altLang="en-US" dirty="0"/>
          </a:p>
        </p:txBody>
      </p:sp>
    </p:spTree>
    <p:extLst>
      <p:ext uri="{BB962C8B-B14F-4D97-AF65-F5344CB8AC3E}">
        <p14:creationId xmlns:p14="http://schemas.microsoft.com/office/powerpoint/2010/main" val="3143799109"/>
      </p:ext>
    </p:extLst>
  </p:cSld>
  <p:clrMapOvr>
    <a:masterClrMapping/>
  </p:clrMapOvr>
  <p:transition>
    <p:blinds dir="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Neutron - network node</a:t>
            </a:r>
            <a:endParaRPr lang="zh-CN" altLang="en-US" dirty="0"/>
          </a:p>
        </p:txBody>
      </p:sp>
      <p:sp>
        <p:nvSpPr>
          <p:cNvPr id="3" name="内容占位符 2"/>
          <p:cNvSpPr>
            <a:spLocks noGrp="1"/>
          </p:cNvSpPr>
          <p:nvPr>
            <p:ph idx="1"/>
          </p:nvPr>
        </p:nvSpPr>
        <p:spPr/>
        <p:txBody>
          <a:bodyPr/>
          <a:lstStyle/>
          <a:p>
            <a:r>
              <a:rPr lang="zh-CN" altLang="en-US" dirty="0"/>
              <a:t>配置 </a:t>
            </a:r>
            <a:r>
              <a:rPr lang="en-US" altLang="zh-CN" dirty="0"/>
              <a:t>Modular Layer 2 (ML2) plug-in</a:t>
            </a:r>
          </a:p>
          <a:p>
            <a:pPr lvl="1"/>
            <a:r>
              <a:rPr lang="en-US" altLang="zh-CN" dirty="0"/>
              <a:t>/</a:t>
            </a:r>
            <a:r>
              <a:rPr lang="en-US" altLang="zh-CN" dirty="0" err="1"/>
              <a:t>etc</a:t>
            </a:r>
            <a:r>
              <a:rPr lang="en-US" altLang="zh-CN" dirty="0"/>
              <a:t>/neutron/plugins/ml2/ml2_conf.ini</a:t>
            </a:r>
          </a:p>
          <a:p>
            <a:pPr lvl="2"/>
            <a:r>
              <a:rPr lang="zh-CN" altLang="en-US" dirty="0" smtClean="0"/>
              <a:t>配置</a:t>
            </a:r>
            <a:r>
              <a:rPr lang="en-US" altLang="zh-CN" dirty="0" smtClean="0"/>
              <a:t>external </a:t>
            </a:r>
            <a:r>
              <a:rPr lang="en-US" altLang="zh-CN" dirty="0"/>
              <a:t>flat provider </a:t>
            </a:r>
            <a:r>
              <a:rPr lang="en-US" altLang="zh-CN" dirty="0" smtClean="0"/>
              <a:t>network</a:t>
            </a:r>
          </a:p>
          <a:p>
            <a:pPr lvl="2"/>
            <a:endParaRPr lang="en-US" altLang="zh-CN" dirty="0"/>
          </a:p>
          <a:p>
            <a:pPr lvl="2"/>
            <a:endParaRPr lang="en-US" altLang="zh-CN" dirty="0" smtClean="0"/>
          </a:p>
          <a:p>
            <a:pPr lvl="2"/>
            <a:r>
              <a:rPr lang="en-US" altLang="zh-CN" dirty="0" smtClean="0"/>
              <a:t> </a:t>
            </a:r>
            <a:r>
              <a:rPr lang="zh-CN" altLang="en-US" dirty="0" smtClean="0"/>
              <a:t>配置</a:t>
            </a:r>
            <a:r>
              <a:rPr lang="en-US" altLang="zh-CN" dirty="0" smtClean="0"/>
              <a:t>tunnel </a:t>
            </a:r>
            <a:r>
              <a:rPr lang="en-US" altLang="zh-CN" dirty="0"/>
              <a:t>identifier (id) range</a:t>
            </a:r>
            <a:endParaRPr lang="zh-CN" altLang="en-US" dirty="0"/>
          </a:p>
        </p:txBody>
      </p:sp>
      <p:sp>
        <p:nvSpPr>
          <p:cNvPr id="4" name="矩形 3"/>
          <p:cNvSpPr/>
          <p:nvPr/>
        </p:nvSpPr>
        <p:spPr>
          <a:xfrm>
            <a:off x="1475656" y="2780928"/>
            <a:ext cx="633670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[ml2_type_flat]</a:t>
            </a:r>
          </a:p>
          <a:p>
            <a:r>
              <a:rPr lang="en-US" altLang="zh-CN" dirty="0" err="1" smtClean="0"/>
              <a:t>flat_networks</a:t>
            </a:r>
            <a:r>
              <a:rPr lang="en-US" altLang="zh-CN" dirty="0" smtClean="0"/>
              <a:t> </a:t>
            </a:r>
            <a:r>
              <a:rPr lang="en-US" altLang="zh-CN" dirty="0"/>
              <a:t>= external</a:t>
            </a:r>
            <a:endParaRPr lang="zh-CN" altLang="en-US" dirty="0"/>
          </a:p>
        </p:txBody>
      </p:sp>
      <p:sp>
        <p:nvSpPr>
          <p:cNvPr id="5" name="矩形 4"/>
          <p:cNvSpPr/>
          <p:nvPr/>
        </p:nvSpPr>
        <p:spPr>
          <a:xfrm>
            <a:off x="1475656" y="4149080"/>
            <a:ext cx="633670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[ml2_type_gre]</a:t>
            </a:r>
          </a:p>
          <a:p>
            <a:r>
              <a:rPr lang="en-US" altLang="zh-CN" dirty="0"/>
              <a:t>...</a:t>
            </a:r>
          </a:p>
          <a:p>
            <a:r>
              <a:rPr lang="en-US" altLang="zh-CN" dirty="0" err="1"/>
              <a:t>tunnel_id_ranges</a:t>
            </a:r>
            <a:r>
              <a:rPr lang="en-US" altLang="zh-CN" dirty="0"/>
              <a:t> = 1:1000</a:t>
            </a:r>
            <a:endParaRPr lang="zh-CN" altLang="en-US" dirty="0"/>
          </a:p>
        </p:txBody>
      </p:sp>
    </p:spTree>
    <p:extLst>
      <p:ext uri="{BB962C8B-B14F-4D97-AF65-F5344CB8AC3E}">
        <p14:creationId xmlns:p14="http://schemas.microsoft.com/office/powerpoint/2010/main" val="3143799109"/>
      </p:ext>
    </p:extLst>
  </p:cSld>
  <p:clrMapOvr>
    <a:masterClrMapping/>
  </p:clrMapOvr>
  <p:transition>
    <p:blinds dir="vert"/>
  </p:transition>
</p:sld>
</file>

<file path=ppt/theme/theme1.xml><?xml version="1.0" encoding="utf-8"?>
<a:theme xmlns:a="http://schemas.openxmlformats.org/drawingml/2006/main" name="Foxcon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xconn">
      <a:majorFont>
        <a:latin typeface="Arial"/>
        <a:ea typeface="DFKai-SB"/>
        <a:cs typeface=""/>
      </a:majorFont>
      <a:minorFont>
        <a:latin typeface="Arial"/>
        <a:ea typeface="DFKai-S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oxconn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Foxconn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Foxconn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Foxconn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Foxconn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Foxconn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Foxconn</Template>
  <TotalTime>13724</TotalTime>
  <Words>5453</Words>
  <Application>Microsoft Office PowerPoint</Application>
  <PresentationFormat>全屏显示(4:3)</PresentationFormat>
  <Paragraphs>1210</Paragraphs>
  <Slides>135</Slides>
  <Notes>65</Notes>
  <HiddenSlides>0</HiddenSlides>
  <MMClips>0</MMClips>
  <ScaleCrop>false</ScaleCrop>
  <HeadingPairs>
    <vt:vector size="4" baseType="variant">
      <vt:variant>
        <vt:lpstr>主题</vt:lpstr>
      </vt:variant>
      <vt:variant>
        <vt:i4>1</vt:i4>
      </vt:variant>
      <vt:variant>
        <vt:lpstr>幻灯片标题</vt:lpstr>
      </vt:variant>
      <vt:variant>
        <vt:i4>135</vt:i4>
      </vt:variant>
    </vt:vector>
  </HeadingPairs>
  <TitlesOfParts>
    <vt:vector size="136" baseType="lpstr">
      <vt:lpstr>Foxconn</vt:lpstr>
      <vt:lpstr>Minimal Architecture Example</vt:lpstr>
      <vt:lpstr>Minimal Example</vt:lpstr>
      <vt:lpstr>Minimal Example</vt:lpstr>
      <vt:lpstr>Minimal Example</vt:lpstr>
      <vt:lpstr>Minimal Example</vt:lpstr>
      <vt:lpstr>Start –基本网络设定(Neutron方案)</vt:lpstr>
      <vt:lpstr>基本网络环境设定(Neutron)</vt:lpstr>
      <vt:lpstr>基本网络环境设定(Neutron)</vt:lpstr>
      <vt:lpstr>基本网络设定(Neutron)</vt:lpstr>
      <vt:lpstr>基本网络环境设定(Neutron)</vt:lpstr>
      <vt:lpstr>基本网络环境设定(Neutron)</vt:lpstr>
      <vt:lpstr>基本网络环境设定(Neutron)</vt:lpstr>
      <vt:lpstr>基本网络设定(Neutron)</vt:lpstr>
      <vt:lpstr>DataBase</vt:lpstr>
      <vt:lpstr>Massage Server</vt:lpstr>
      <vt:lpstr>Massage Server</vt:lpstr>
      <vt:lpstr>Identity service身份服务</vt:lpstr>
      <vt:lpstr>Identity service身份服务</vt:lpstr>
      <vt:lpstr>Identity service身份服务</vt:lpstr>
      <vt:lpstr>Identity service身份服务</vt:lpstr>
      <vt:lpstr>Identity service身份服务</vt:lpstr>
      <vt:lpstr>Identity service身份服务</vt:lpstr>
      <vt:lpstr>Identity service身份服务</vt:lpstr>
      <vt:lpstr>tenant, user, and role</vt:lpstr>
      <vt:lpstr>tenant, user, and role</vt:lpstr>
      <vt:lpstr>tenant, user, and role</vt:lpstr>
      <vt:lpstr>tenant, user, and role</vt:lpstr>
      <vt:lpstr>tenant, user, and role</vt:lpstr>
      <vt:lpstr>tenant, user, and role</vt:lpstr>
      <vt:lpstr>tenant, user, and role</vt:lpstr>
      <vt:lpstr>tenant, user, and role</vt:lpstr>
      <vt:lpstr>service entity and API endpoint</vt:lpstr>
      <vt:lpstr>service entity and API endpoint</vt:lpstr>
      <vt:lpstr>service entity and API endpoint</vt:lpstr>
      <vt:lpstr>service entity and API endpoint</vt:lpstr>
      <vt:lpstr>service entity and API endpoint</vt:lpstr>
      <vt:lpstr>service entity and API endpoint</vt:lpstr>
      <vt:lpstr>service entity and API endpoint</vt:lpstr>
      <vt:lpstr>OpenStack client environment scripts</vt:lpstr>
      <vt:lpstr>OpenStack Image Service</vt:lpstr>
      <vt:lpstr>OpenStack Image Service</vt:lpstr>
      <vt:lpstr>OpenStack Image Service</vt:lpstr>
      <vt:lpstr>OpenStack Image Service</vt:lpstr>
      <vt:lpstr>OpenStack Image Service</vt:lpstr>
      <vt:lpstr>OpenStack Image Service</vt:lpstr>
      <vt:lpstr>OpenStack Image Service</vt:lpstr>
      <vt:lpstr>OpenStack Image Service</vt:lpstr>
      <vt:lpstr>OpenStack Image Service</vt:lpstr>
      <vt:lpstr>OpenStack Image Service</vt:lpstr>
      <vt:lpstr>OpenStack Image Service</vt:lpstr>
      <vt:lpstr>OpenStack Image Service</vt:lpstr>
      <vt:lpstr>OpenStack Image Service</vt:lpstr>
      <vt:lpstr>OpenStack Compute Service</vt:lpstr>
      <vt:lpstr>OpenStack Compute Service</vt:lpstr>
      <vt:lpstr>OpenStack Compute Service</vt:lpstr>
      <vt:lpstr>OpenStack Compute Service</vt:lpstr>
      <vt:lpstr>OpenStack Compute Service</vt:lpstr>
      <vt:lpstr>OpenStack Compute Service</vt:lpstr>
      <vt:lpstr>OpenStack Compute Service</vt:lpstr>
      <vt:lpstr>OpenStack Compute Service</vt:lpstr>
      <vt:lpstr>OpenStack Compute Service</vt:lpstr>
      <vt:lpstr>OpenStack Compute Service</vt:lpstr>
      <vt:lpstr>OpenStack Compute Service</vt:lpstr>
      <vt:lpstr>PowerPoint 演示文稿</vt:lpstr>
      <vt:lpstr>OpenStack Compute Node</vt:lpstr>
      <vt:lpstr>OpenStack Compute Node</vt:lpstr>
      <vt:lpstr>OpenStack Compute Node</vt:lpstr>
      <vt:lpstr>OpenStack Compute Node</vt:lpstr>
      <vt:lpstr>OpenStack Compute Node</vt:lpstr>
      <vt:lpstr>OpenStack Compute Node</vt:lpstr>
      <vt:lpstr>OpenStack Compute Node</vt:lpstr>
      <vt:lpstr>失败了！！！！</vt:lpstr>
      <vt:lpstr>Problem</vt:lpstr>
      <vt:lpstr>Problem</vt:lpstr>
      <vt:lpstr>PowerPoint 演示文稿</vt:lpstr>
      <vt:lpstr>Legacy Networking</vt:lpstr>
      <vt:lpstr>Legacy Networking</vt:lpstr>
      <vt:lpstr>Neutron - Controller node</vt:lpstr>
      <vt:lpstr>OpenStack Network -- Neutron</vt:lpstr>
      <vt:lpstr>Neutron - Controller node</vt:lpstr>
      <vt:lpstr>Neutron - Controller node</vt:lpstr>
      <vt:lpstr>Neutron - Controller node</vt:lpstr>
      <vt:lpstr>Neutron - Controller node</vt:lpstr>
      <vt:lpstr>Neutron - Controller node</vt:lpstr>
      <vt:lpstr>Neutron - Controller node</vt:lpstr>
      <vt:lpstr>Neutron - Controller node</vt:lpstr>
      <vt:lpstr>Neutron - Controller node</vt:lpstr>
      <vt:lpstr>Neutron - Controller node</vt:lpstr>
      <vt:lpstr>Neutron - Controller node</vt:lpstr>
      <vt:lpstr>Neutron - Controller node</vt:lpstr>
      <vt:lpstr>Neutron - Controller node</vt:lpstr>
      <vt:lpstr>Neutron - Controller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network node</vt:lpstr>
      <vt:lpstr>Neutron – Compute Node</vt:lpstr>
      <vt:lpstr>Neutron – Compute Node</vt:lpstr>
      <vt:lpstr>Neutron – Compute Node</vt:lpstr>
      <vt:lpstr>Neutron – Compute Node</vt:lpstr>
      <vt:lpstr>Neutron – Compute Node</vt:lpstr>
      <vt:lpstr>Neutron – Compute Node</vt:lpstr>
      <vt:lpstr>Neutron – Compute Node</vt:lpstr>
      <vt:lpstr>Neutron – Compute Node</vt:lpstr>
      <vt:lpstr>Neutron – Compute Node</vt:lpstr>
      <vt:lpstr>Neutron – Compute Node</vt:lpstr>
      <vt:lpstr>Neutron – Compute Node</vt:lpstr>
      <vt:lpstr>Neutron – Compute Node</vt:lpstr>
      <vt:lpstr>Neutron – Compute Node</vt:lpstr>
      <vt:lpstr>Create initial networks</vt:lpstr>
      <vt:lpstr>Create initial networks</vt:lpstr>
      <vt:lpstr>Create initial networks</vt:lpstr>
      <vt:lpstr>Create initial networks</vt:lpstr>
      <vt:lpstr>Create initial networks</vt:lpstr>
      <vt:lpstr>Create initial networks</vt:lpstr>
      <vt:lpstr>Create initial networks</vt:lpstr>
      <vt:lpstr>Create initial networks</vt:lpstr>
      <vt:lpstr>Create initial networks</vt:lpstr>
      <vt:lpstr>dashboard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 Architecture Example</dc:title>
  <dc:creator>Richard</dc:creator>
  <cp:lastModifiedBy>Richard</cp:lastModifiedBy>
  <cp:revision>204</cp:revision>
  <dcterms:created xsi:type="dcterms:W3CDTF">2015-04-11T08:37:01Z</dcterms:created>
  <dcterms:modified xsi:type="dcterms:W3CDTF">2015-04-23T07:28:56Z</dcterms:modified>
</cp:coreProperties>
</file>