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79" r:id="rId9"/>
    <p:sldId id="280" r:id="rId10"/>
    <p:sldId id="281" r:id="rId11"/>
    <p:sldId id="264" r:id="rId12"/>
    <p:sldId id="266" r:id="rId13"/>
    <p:sldId id="267" r:id="rId14"/>
    <p:sldId id="268" r:id="rId15"/>
    <p:sldId id="260" r:id="rId16"/>
    <p:sldId id="269" r:id="rId17"/>
    <p:sldId id="270" r:id="rId18"/>
    <p:sldId id="271" r:id="rId19"/>
    <p:sldId id="272" r:id="rId20"/>
    <p:sldId id="273" r:id="rId21"/>
    <p:sldId id="261" r:id="rId22"/>
    <p:sldId id="274" r:id="rId23"/>
    <p:sldId id="275" r:id="rId24"/>
    <p:sldId id="277" r:id="rId25"/>
    <p:sldId id="276" r:id="rId26"/>
    <p:sldId id="283" r:id="rId27"/>
    <p:sldId id="284" r:id="rId28"/>
    <p:sldId id="286" r:id="rId29"/>
    <p:sldId id="282" r:id="rId30"/>
    <p:sldId id="287" r:id="rId31"/>
    <p:sldId id="27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2E7A-B287-4F06-AC0A-32BFD40106A7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tw/sql/sql.html" TargetMode="External"/><Relationship Id="rId2" Type="http://schemas.openxmlformats.org/officeDocument/2006/relationships/hyperlink" Target="https://blog.techbridge.cc/2020/02/09/sql-basic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ixo.pixnet.net/blog/post/387473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xuite.net/tolarku/blog/477249309-%5BMSSQL%5D+Trigger+%E8%A7%B8%E7%99%BC%E7%A8%8B%E5%BA%8F%E5%88%9D%E9%AB%94%E9%A9%97+-+%E7%95%B6%E6%9F%90%E8%B3%87%E6%96%99%E8%A1%A8%E8%A2%AB%E7%95%B0%E5%8B%95%E6%99%82%E8%87%AA%E5%8B%95%E8%A8%98%E9%8C%84" TargetMode="External"/><Relationship Id="rId2" Type="http://schemas.openxmlformats.org/officeDocument/2006/relationships/hyperlink" Target="https://docs.microsoft.com/zh-tw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sql/t-sql/data-types/data-types-transact-sql?view=sql-server-ver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sql/t-sql/data-types/data-types-transact-sql?view=sql-server-ver1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zh-TW" altLang="en-US" dirty="0" smtClean="0"/>
              <a:t>資料庫基礎介紹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CREATE TABLE </a:t>
            </a:r>
            <a:r>
              <a:rPr lang="en-US" altLang="zh-TW" dirty="0" err="1"/>
              <a:t>dbo.MyTable</a:t>
            </a:r>
            <a:r>
              <a:rPr lang="en-US" altLang="zh-TW" dirty="0"/>
              <a:t> (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MyDecimalColumn</a:t>
            </a:r>
            <a:r>
              <a:rPr lang="en-US" altLang="zh-TW" dirty="0" smtClean="0"/>
              <a:t> </a:t>
            </a:r>
            <a:r>
              <a:rPr lang="en-US" altLang="zh-TW" dirty="0"/>
              <a:t>decimal(5,2) </a:t>
            </a:r>
            <a:r>
              <a:rPr lang="en-US" altLang="zh-TW" dirty="0" smtClean="0"/>
              <a:t>,</a:t>
            </a:r>
          </a:p>
          <a:p>
            <a:pPr marL="457200" lvl="1" indent="0">
              <a:buNone/>
            </a:pPr>
            <a:r>
              <a:rPr lang="en-US" altLang="zh-TW" dirty="0" err="1" smtClean="0"/>
              <a:t>MyNumericColumn</a:t>
            </a:r>
            <a:r>
              <a:rPr lang="en-US" altLang="zh-TW" dirty="0" smtClean="0"/>
              <a:t> </a:t>
            </a:r>
            <a:r>
              <a:rPr lang="en-US" altLang="zh-TW" dirty="0"/>
              <a:t>numeric(10,5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3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/>
              <a:t>刪除資料庫</a:t>
            </a:r>
            <a:r>
              <a:rPr lang="en-US" altLang="zh-TW" b="1" dirty="0"/>
              <a:t>/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507672"/>
            <a:ext cx="5191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/>
              <a:t>刪除資料庫</a:t>
            </a:r>
            <a:r>
              <a:rPr lang="en-US" altLang="zh-TW" b="1" dirty="0"/>
              <a:t>/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8" y="1825625"/>
            <a:ext cx="8848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DROP </a:t>
            </a:r>
            <a:r>
              <a:rPr lang="zh-TW" altLang="en-US" b="1" dirty="0" smtClean="0"/>
              <a:t>刪除資料</a:t>
            </a:r>
            <a:r>
              <a:rPr lang="zh-TW" altLang="en-US" b="1" dirty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1490663"/>
            <a:ext cx="9448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ALTER </a:t>
            </a:r>
            <a:r>
              <a:rPr lang="zh-TW" altLang="en-US" b="1" dirty="0"/>
              <a:t>修改資料表</a:t>
            </a:r>
            <a:r>
              <a:rPr lang="zh-TW" altLang="en-US" b="1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1690688"/>
            <a:ext cx="5048250" cy="4381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969633"/>
            <a:ext cx="5324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DML</a:t>
            </a:r>
            <a:r>
              <a:rPr lang="zh-TW" altLang="en-US" dirty="0"/>
              <a:t>（</a:t>
            </a:r>
            <a:r>
              <a:rPr lang="en-US" altLang="zh-TW" dirty="0"/>
              <a:t>Data Manipulation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DML </a:t>
            </a:r>
            <a:r>
              <a:rPr lang="zh-TW" altLang="en-US" dirty="0"/>
              <a:t>能查詢或修改資料表的紀錄。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INSERT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SELECT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DELETE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41" y="1483587"/>
            <a:ext cx="4573259" cy="50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Insert, Update,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4" y="1690688"/>
            <a:ext cx="4114800" cy="2019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2" y="4064000"/>
            <a:ext cx="4895850" cy="2247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55" y="1825625"/>
            <a:ext cx="4981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7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SELECT </a:t>
            </a:r>
            <a:r>
              <a:rPr lang="zh-TW" altLang="en-US" b="1" dirty="0"/>
              <a:t>查詢</a:t>
            </a:r>
            <a:r>
              <a:rPr lang="zh-TW" altLang="en-US" b="1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6" y="1434873"/>
            <a:ext cx="4352925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845742"/>
            <a:ext cx="4948815" cy="54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825625"/>
            <a:ext cx="4457700" cy="148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3654197"/>
            <a:ext cx="3562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109107"/>
            <a:ext cx="851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4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https://blog.techbridge.cc/2020/02/09/sql-basic-tutorial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https://www.1keydata.com/tw/sql/sql.html</a:t>
            </a:r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339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183266"/>
            <a:ext cx="8515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DCL</a:t>
            </a:r>
            <a:r>
              <a:rPr lang="zh-TW" altLang="en-US" dirty="0"/>
              <a:t>（</a:t>
            </a:r>
            <a:r>
              <a:rPr lang="en-US" altLang="zh-TW" dirty="0"/>
              <a:t>Data Control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DCL </a:t>
            </a:r>
            <a:r>
              <a:rPr lang="zh-TW" altLang="en-US" dirty="0"/>
              <a:t>為可用來取消操作和設定操作權限的指令。</a:t>
            </a:r>
          </a:p>
          <a:p>
            <a:pPr lvl="1"/>
            <a:r>
              <a:rPr lang="en-US" altLang="zh-TW" dirty="0"/>
              <a:t>COMMIT</a:t>
            </a:r>
          </a:p>
          <a:p>
            <a:pPr lvl="1"/>
            <a:r>
              <a:rPr lang="en-US" altLang="zh-TW" dirty="0"/>
              <a:t>ROLLBACK</a:t>
            </a:r>
          </a:p>
          <a:p>
            <a:pPr lvl="1"/>
            <a:r>
              <a:rPr lang="en-US" altLang="zh-TW" dirty="0"/>
              <a:t>GRANT</a:t>
            </a:r>
          </a:p>
          <a:p>
            <a:pPr lvl="1"/>
            <a:r>
              <a:rPr lang="en-US" altLang="zh-TW" dirty="0"/>
              <a:t>REVOKE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Trasaction</a:t>
            </a:r>
            <a:r>
              <a:rPr lang="en-US" altLang="zh-TW" dirty="0"/>
              <a:t> </a:t>
            </a:r>
            <a:r>
              <a:rPr lang="zh-TW" altLang="en-US" dirty="0"/>
              <a:t>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92" y="1810577"/>
            <a:ext cx="8025493" cy="50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Trasaction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交易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7" y="1913164"/>
            <a:ext cx="7419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DECLARE @</a:t>
            </a:r>
            <a:r>
              <a:rPr lang="en-US" altLang="zh-TW" dirty="0" err="1"/>
              <a:t>chk</a:t>
            </a:r>
            <a:r>
              <a:rPr lang="en-US" altLang="zh-TW" dirty="0"/>
              <a:t> </a:t>
            </a:r>
            <a:r>
              <a:rPr lang="en-US" altLang="zh-TW" dirty="0" err="1"/>
              <a:t>tinyint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SET @</a:t>
            </a:r>
            <a:r>
              <a:rPr lang="en-US" altLang="zh-TW" dirty="0" err="1"/>
              <a:t>chk</a:t>
            </a:r>
            <a:r>
              <a:rPr lang="en-US" altLang="zh-TW" dirty="0"/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Begin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 -- </a:t>
            </a:r>
            <a:r>
              <a:rPr lang="en-US" altLang="zh-TW" dirty="0" err="1"/>
              <a:t>Trans_Name</a:t>
            </a:r>
            <a:r>
              <a:rPr lang="en-US" altLang="zh-TW" dirty="0"/>
              <a:t> </a:t>
            </a:r>
            <a:r>
              <a:rPr lang="zh-TW" altLang="en-US" dirty="0"/>
              <a:t>交易名稱可自訂或者是不寫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  <a:r>
              <a:rPr lang="en-US" altLang="zh-TW" dirty="0"/>
              <a:t>-- </a:t>
            </a:r>
            <a:r>
              <a:rPr lang="zh-TW" altLang="en-US" dirty="0"/>
              <a:t>可編寫多個 </a:t>
            </a:r>
            <a:r>
              <a:rPr lang="en-US" altLang="zh-TW" dirty="0"/>
              <a:t>SQL </a:t>
            </a:r>
            <a:r>
              <a:rPr lang="zh-TW" altLang="en-US" dirty="0"/>
              <a:t>指令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  <a:r>
              <a:rPr lang="en-US" altLang="zh-TW" dirty="0"/>
              <a:t>INSERT INTO [</a:t>
            </a:r>
            <a:r>
              <a:rPr lang="en-US" altLang="zh-TW" dirty="0" err="1"/>
              <a:t>Table_Name</a:t>
            </a:r>
            <a:r>
              <a:rPr lang="en-US" altLang="zh-TW" dirty="0"/>
              <a:t>] VALUES( 'Field_Value_1' 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IF @@Error &lt;&gt; 0 BEGIN SET @</a:t>
            </a:r>
            <a:r>
              <a:rPr lang="en-US" altLang="zh-TW" dirty="0" err="1"/>
              <a:t>chk</a:t>
            </a:r>
            <a:r>
              <a:rPr lang="en-US" altLang="zh-TW" dirty="0"/>
              <a:t> = 1 END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INSERT INTO [</a:t>
            </a:r>
            <a:r>
              <a:rPr lang="en-US" altLang="zh-TW" dirty="0" err="1"/>
              <a:t>Table_Name</a:t>
            </a:r>
            <a:r>
              <a:rPr lang="en-US" altLang="zh-TW" dirty="0"/>
              <a:t>] VALUES( 'Field_Value_2' 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IF @@Error &lt;&gt; 0 BEGIN SET @</a:t>
            </a:r>
            <a:r>
              <a:rPr lang="en-US" altLang="zh-TW" dirty="0" err="1"/>
              <a:t>chk</a:t>
            </a:r>
            <a:r>
              <a:rPr lang="en-US" altLang="zh-TW" dirty="0"/>
              <a:t> = 1 END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@</a:t>
            </a:r>
            <a:r>
              <a:rPr lang="en-US" altLang="zh-TW" dirty="0" err="1"/>
              <a:t>chk</a:t>
            </a:r>
            <a:r>
              <a:rPr lang="en-US" altLang="zh-TW" dirty="0"/>
              <a:t> &lt;&gt; 0 BEGIN -- </a:t>
            </a:r>
            <a:r>
              <a:rPr lang="zh-TW" altLang="en-US" dirty="0"/>
              <a:t>若是新增資料發生錯誤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   </a:t>
            </a:r>
            <a:r>
              <a:rPr lang="en-US" altLang="zh-TW" dirty="0"/>
              <a:t>Rollback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 -- </a:t>
            </a:r>
            <a:r>
              <a:rPr lang="zh-TW" altLang="en-US" dirty="0"/>
              <a:t>復原所有操作所造成的變更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ELSE BEGIN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    Commit Transaction [</a:t>
            </a:r>
            <a:r>
              <a:rPr lang="en-US" altLang="zh-TW" dirty="0" err="1"/>
              <a:t>Trans_Name</a:t>
            </a:r>
            <a:r>
              <a:rPr lang="en-US" altLang="zh-TW" dirty="0"/>
              <a:t>] -- </a:t>
            </a:r>
            <a:r>
              <a:rPr lang="zh-TW" altLang="en-US" dirty="0"/>
              <a:t>提交所有操作所造成的變更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6176963"/>
            <a:ext cx="4324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https://aixo.pixnet.net/blog/post/38747309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29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Grant, Revoke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49936" cy="50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 </a:t>
            </a:r>
            <a:r>
              <a:rPr lang="en-US" altLang="zh-TW" dirty="0" smtClean="0"/>
              <a:t>(view)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create view myView1</a:t>
            </a:r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select * from photo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69" y="1381805"/>
            <a:ext cx="383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觸發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6993" y="185102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hlinkClick r:id="rId2"/>
              </a:rPr>
              <a:t>教學</a:t>
            </a:r>
            <a:r>
              <a:rPr lang="en-US" altLang="zh-TW" dirty="0" smtClean="0">
                <a:hlinkClick r:id="rId2"/>
              </a:rPr>
              <a:t>: </a:t>
            </a:r>
          </a:p>
          <a:p>
            <a:r>
              <a:rPr lang="zh-TW" altLang="en-US" dirty="0" smtClean="0">
                <a:hlinkClick r:id="rId2"/>
              </a:rPr>
              <a:t>語法</a:t>
            </a:r>
            <a:r>
              <a:rPr lang="en-US" altLang="zh-TW" dirty="0" smtClean="0">
                <a:hlinkClick r:id="rId2"/>
              </a:rPr>
              <a:t>: </a:t>
            </a:r>
            <a:r>
              <a:rPr lang="en-US" altLang="zh-TW" sz="1200" dirty="0" smtClean="0">
                <a:hlinkClick r:id="rId2"/>
              </a:rPr>
              <a:t>https</a:t>
            </a:r>
            <a:r>
              <a:rPr lang="en-US" altLang="zh-TW" sz="1200" dirty="0">
                <a:hlinkClick r:id="rId2"/>
              </a:rPr>
              <a:t>://</a:t>
            </a:r>
            <a:r>
              <a:rPr lang="en-US" altLang="zh-TW" sz="1200" dirty="0" smtClean="0">
                <a:hlinkClick r:id="rId2"/>
              </a:rPr>
              <a:t>docs.microsoft.com/zh-tw/sql/t-sql/statements/create-trigger-transact-sql?view=sql-server-ver15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231572" y="1851025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3"/>
              </a:rPr>
              <a:t>https://blog.xuite.net/tolarku/blog/477249309-%5BMSSQL%5D+Trigger+%E8%A7%B8%E7%99%BC%E7%A8%8B%E5%BA%8F%E5%88%9D%E9%AB%94%E9%A9%97+-+%E7%95%B6%E6%9F%90%E8%B3%87%E6%96%99%E8%A1%A8%E8%A2%AB%E7%95%B0%E5%8B%95%E6%99%82%E8%87%AA%E5%8B%95%E8%A8%98%E9%8C%84</a:t>
            </a:r>
            <a:endParaRPr lang="zh-TW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976993" y="2955471"/>
            <a:ext cx="93399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-- SQL Server Syntax  </a:t>
            </a:r>
          </a:p>
          <a:p>
            <a:r>
              <a:rPr lang="zh-TW" altLang="en-US" dirty="0"/>
              <a:t>-- Trigger on an INSERT, UPDATE, or DELETE statement to a table or view (DML Trigger)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CREATE [ OR ALTER ] TRIGGER [ schema_name . ]trigger_name   </a:t>
            </a:r>
          </a:p>
          <a:p>
            <a:r>
              <a:rPr lang="zh-TW" altLang="en-US" dirty="0"/>
              <a:t>ON { table | view }   </a:t>
            </a:r>
          </a:p>
          <a:p>
            <a:r>
              <a:rPr lang="zh-TW" altLang="en-US" dirty="0"/>
              <a:t>[ WITH &lt;dml_trigger_option&gt; [ ,...n ] ]  </a:t>
            </a:r>
          </a:p>
          <a:p>
            <a:r>
              <a:rPr lang="zh-TW" altLang="en-US" dirty="0"/>
              <a:t>{ FOR | AFTER | INSTEAD OF }   </a:t>
            </a:r>
          </a:p>
          <a:p>
            <a:r>
              <a:rPr lang="zh-TW" altLang="en-US" dirty="0"/>
              <a:t>{ [ INSERT ] [ , ] [ UPDATE ] [ , ] [ DELETE ] }   </a:t>
            </a:r>
          </a:p>
          <a:p>
            <a:r>
              <a:rPr lang="zh-TW" altLang="en-US" dirty="0"/>
              <a:t>[ WITH APPEND ]  </a:t>
            </a:r>
          </a:p>
          <a:p>
            <a:r>
              <a:rPr lang="zh-TW" altLang="en-US" dirty="0"/>
              <a:t>[ NOT FOR REPLICATION ]   </a:t>
            </a:r>
          </a:p>
          <a:p>
            <a:r>
              <a:rPr lang="zh-TW" altLang="en-US" dirty="0"/>
              <a:t>AS { sql_statement  [ ; ] [ ,...n ] | EXTERNAL NAME &lt;method specifier [ ; ] &gt; }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&lt;dml_trigger_option&gt; ::=  </a:t>
            </a:r>
          </a:p>
          <a:p>
            <a:r>
              <a:rPr lang="zh-TW" altLang="en-US" dirty="0"/>
              <a:t>    [ ENCRYPTION ]  </a:t>
            </a:r>
          </a:p>
          <a:p>
            <a:r>
              <a:rPr lang="zh-TW" altLang="en-US" dirty="0"/>
              <a:t>    [ EXECUTE AS Clause ]  </a:t>
            </a:r>
          </a:p>
          <a:p>
            <a:r>
              <a:rPr lang="zh-TW" altLang="en-US" dirty="0"/>
              <a:t>  </a:t>
            </a:r>
          </a:p>
          <a:p>
            <a:r>
              <a:rPr lang="zh-TW" altLang="en-US" dirty="0"/>
              <a:t>&lt;method_specifier&gt; ::=  </a:t>
            </a:r>
          </a:p>
          <a:p>
            <a:r>
              <a:rPr lang="zh-TW" altLang="en-US" dirty="0"/>
              <a:t>    assembly_name.class_name.method_name</a:t>
            </a:r>
          </a:p>
        </p:txBody>
      </p:sp>
    </p:spTree>
    <p:extLst>
      <p:ext uri="{BB962C8B-B14F-4D97-AF65-F5344CB8AC3E}">
        <p14:creationId xmlns:p14="http://schemas.microsoft.com/office/powerpoint/2010/main" val="375314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觸發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9189" y="1611573"/>
            <a:ext cx="110136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USE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testdb1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   </a:t>
            </a:r>
            <a:endParaRPr lang="en-US" altLang="zh-TW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GO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--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建立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Trigger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，觸發程序名稱 </a:t>
            </a:r>
            <a:r>
              <a:rPr lang="en-US" altLang="zh-TW" dirty="0" err="1" smtClean="0">
                <a:solidFill>
                  <a:srgbClr val="008080"/>
                </a:solidFill>
                <a:latin typeface="Courier New" panose="02070309020205020404" pitchFamily="49" charset="0"/>
              </a:rPr>
              <a:t>Tr_Photo_changed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作用在資料</a:t>
            </a:r>
            <a:r>
              <a:rPr lang="zh-TW" alt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表 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Photo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TRIGGER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 smtClean="0">
                <a:solidFill>
                  <a:srgbClr val="008080"/>
                </a:solidFill>
                <a:latin typeface="Courier New" panose="02070309020205020404" pitchFamily="49" charset="0"/>
              </a:rPr>
              <a:t>Tr_Photo_changed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Photo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    </a:t>
            </a:r>
            <a:endParaRPr lang="en-US" altLang="zh-TW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DELETE   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                      </a:t>
            </a:r>
            <a:endParaRPr lang="en-US" altLang="zh-TW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--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動作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Update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Insert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Delete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都觸發，另外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FOR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可以換成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AFTER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是當正常的資料庫異動完後才處理此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Trigger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</a:p>
          <a:p>
            <a:endParaRPr lang="en-US" altLang="zh-TW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--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判斷 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Photo </a:t>
            </a:r>
            <a:r>
              <a:rPr lang="zh-TW" alt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資料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表中的 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name</a:t>
            </a:r>
            <a:r>
              <a:rPr lang="zh-TW" altLang="en-US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欄位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有異動時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IF 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))</a:t>
            </a:r>
            <a:r>
              <a:rPr lang="zh-TW" altLang="en-US" dirty="0">
                <a:solidFill>
                  <a:srgbClr val="808080"/>
                </a:solidFill>
                <a:latin typeface="Courier New" panose="02070309020205020404" pitchFamily="49" charset="0"/>
              </a:rPr>
              <a:t/>
            </a:r>
            <a:br>
              <a:rPr lang="zh-TW" altLang="en-US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lvl="1"/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-- </a:t>
            </a:r>
            <a:r>
              <a:rPr lang="zh-TW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將異動的該筆資料寫入到記錄資料表 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Photo2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Photo2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6968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inserted    </a:t>
            </a:r>
            <a:endParaRPr lang="en-US" altLang="zh-TW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b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 inserted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代表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insert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的資料 或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「後」的資料</a:t>
            </a:r>
            <a: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  <a:t/>
            </a:r>
            <a:b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 deleted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代表 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delete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的資料 或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「前」的資料</a:t>
            </a:r>
            <a:b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</a:b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-- inserted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和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deleted  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都有資料表示為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UPDATE 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，可以使用 </a:t>
            </a:r>
            <a:r>
              <a:rPr lang="en-US" altLang="zh-TW" dirty="0">
                <a:solidFill>
                  <a:srgbClr val="005C49"/>
                </a:solidFill>
                <a:latin typeface="Verdana" panose="020B0604030504040204" pitchFamily="34" charset="0"/>
              </a:rPr>
              <a:t>IF EXISTS (select 1 from inserted) and EXISTS (select 1 from deleted)  </a:t>
            </a:r>
            <a:r>
              <a:rPr lang="zh-TW" altLang="en-US" dirty="0">
                <a:solidFill>
                  <a:srgbClr val="005C49"/>
                </a:solidFill>
                <a:latin typeface="Verdana" panose="020B0604030504040204" pitchFamily="34" charset="0"/>
              </a:rPr>
              <a:t>來判斷</a:t>
            </a:r>
            <a:endParaRPr lang="zh-TW" altLang="en-US" dirty="0">
              <a:solidFill>
                <a:srgbClr val="696867"/>
              </a:solidFill>
              <a:latin typeface="Verdana" panose="020B0604030504040204" pitchFamily="34" charset="0"/>
            </a:endParaRPr>
          </a:p>
          <a:p>
            <a:r>
              <a:rPr lang="zh-TW" altLang="en-US" dirty="0">
                <a:solidFill>
                  <a:srgbClr val="696867"/>
                </a:solidFill>
                <a:latin typeface="Verdana" panose="020B0604030504040204" pitchFamily="34" charset="0"/>
              </a:rPr>
              <a:t> </a:t>
            </a:r>
            <a:endParaRPr lang="zh-TW" altLang="en-US" b="0" i="0" dirty="0">
              <a:solidFill>
                <a:srgbClr val="696867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預存程序 </a:t>
            </a:r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CREATE PROCEDURE &lt;</a:t>
            </a:r>
            <a:r>
              <a:rPr lang="en-US" altLang="zh-TW" dirty="0" err="1"/>
              <a:t>Procedure_Name</a:t>
            </a:r>
            <a:r>
              <a:rPr lang="en-US" altLang="zh-TW" dirty="0"/>
              <a:t>, </a:t>
            </a:r>
            <a:r>
              <a:rPr lang="en-US" altLang="zh-TW" dirty="0" err="1"/>
              <a:t>sysname</a:t>
            </a:r>
            <a:r>
              <a:rPr lang="en-US" altLang="zh-TW" dirty="0"/>
              <a:t>, </a:t>
            </a:r>
            <a:r>
              <a:rPr lang="en-US" altLang="zh-TW" dirty="0" err="1"/>
              <a:t>ProcedureName</a:t>
            </a:r>
            <a:r>
              <a:rPr lang="en-US" altLang="zh-TW" dirty="0"/>
              <a:t>&gt; </a:t>
            </a:r>
          </a:p>
          <a:p>
            <a:pPr marL="0" indent="0">
              <a:buNone/>
            </a:pPr>
            <a:r>
              <a:rPr lang="en-US" altLang="zh-TW" dirty="0"/>
              <a:t>-- Add the parameters for the stored procedure here</a:t>
            </a:r>
          </a:p>
          <a:p>
            <a:pPr marL="0" indent="0">
              <a:buNone/>
            </a:pPr>
            <a:r>
              <a:rPr lang="en-US" altLang="zh-TW" dirty="0"/>
              <a:t>&lt;@Param1, </a:t>
            </a:r>
            <a:r>
              <a:rPr lang="en-US" altLang="zh-TW" dirty="0" err="1"/>
              <a:t>sysname</a:t>
            </a:r>
            <a:r>
              <a:rPr lang="en-US" altLang="zh-TW" dirty="0"/>
              <a:t>, @p1&gt; &lt;Datatype_For_Param1, , </a:t>
            </a:r>
            <a:r>
              <a:rPr lang="en-US" altLang="zh-TW" dirty="0" err="1"/>
              <a:t>int</a:t>
            </a:r>
            <a:r>
              <a:rPr lang="en-US" altLang="zh-TW" dirty="0"/>
              <a:t>&gt; = &lt;Default_Value_For_Param1, , 0&gt;, </a:t>
            </a:r>
          </a:p>
          <a:p>
            <a:pPr marL="0" indent="0">
              <a:buNone/>
            </a:pPr>
            <a:r>
              <a:rPr lang="en-US" altLang="zh-TW" dirty="0"/>
              <a:t>&lt;@Param2, </a:t>
            </a:r>
            <a:r>
              <a:rPr lang="en-US" altLang="zh-TW" dirty="0" err="1"/>
              <a:t>sysname</a:t>
            </a:r>
            <a:r>
              <a:rPr lang="en-US" altLang="zh-TW" dirty="0"/>
              <a:t>, @p2&gt; &lt;Datatype_For_Param2, , </a:t>
            </a:r>
            <a:r>
              <a:rPr lang="en-US" altLang="zh-TW" dirty="0" err="1"/>
              <a:t>int</a:t>
            </a:r>
            <a:r>
              <a:rPr lang="en-US" altLang="zh-TW" dirty="0"/>
              <a:t>&gt; = &lt;Default_Value_For_Param2, , 0&gt;</a:t>
            </a:r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-- SET NOCOUNT ON added to prevent extra result sets from</a:t>
            </a:r>
          </a:p>
          <a:p>
            <a:pPr marL="0" indent="0">
              <a:buNone/>
            </a:pPr>
            <a:r>
              <a:rPr lang="en-US" altLang="zh-TW" dirty="0"/>
              <a:t>-- interfering with SELECT statements.</a:t>
            </a:r>
          </a:p>
          <a:p>
            <a:pPr marL="0" indent="0">
              <a:buNone/>
            </a:pPr>
            <a:r>
              <a:rPr lang="en-US" altLang="zh-TW" dirty="0"/>
              <a:t>SET NOCOUNT ON;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   -- Insert statements for procedure here</a:t>
            </a:r>
          </a:p>
          <a:p>
            <a:pPr marL="0" indent="0">
              <a:buNone/>
            </a:pPr>
            <a:r>
              <a:rPr lang="en-US" altLang="zh-TW" dirty="0"/>
              <a:t>SELECT &lt;@Param1, </a:t>
            </a:r>
            <a:r>
              <a:rPr lang="en-US" altLang="zh-TW" dirty="0" err="1"/>
              <a:t>sysname</a:t>
            </a:r>
            <a:r>
              <a:rPr lang="en-US" altLang="zh-TW" dirty="0"/>
              <a:t>, @p1&gt;, &lt;@Param2, </a:t>
            </a:r>
            <a:r>
              <a:rPr lang="en-US" altLang="zh-TW" dirty="0" err="1"/>
              <a:t>sysname</a:t>
            </a:r>
            <a:r>
              <a:rPr lang="en-US" altLang="zh-TW" dirty="0"/>
              <a:t>, @p2&gt;</a:t>
            </a:r>
          </a:p>
          <a:p>
            <a:pPr marL="0" indent="0"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462213"/>
            <a:ext cx="876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Database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smtClean="0"/>
              <a:t>SQL </a:t>
            </a:r>
            <a:r>
              <a:rPr lang="zh-TW" altLang="en-US" dirty="0" smtClean="0"/>
              <a:t>操作 </a:t>
            </a:r>
            <a:r>
              <a:rPr lang="en-US" altLang="zh-TW" dirty="0" smtClean="0"/>
              <a:t>: CRUD</a:t>
            </a:r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: TS, 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/ </a:t>
            </a:r>
            <a:r>
              <a:rPr lang="zh-TW" altLang="en-US" dirty="0" smtClean="0"/>
              <a:t>讀出</a:t>
            </a:r>
            <a:r>
              <a:rPr lang="en-US" altLang="zh-TW" dirty="0" smtClean="0"/>
              <a:t>/ </a:t>
            </a:r>
            <a:r>
              <a:rPr lang="zh-TW" altLang="en-US" dirty="0" smtClean="0"/>
              <a:t>更新 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31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預存程序 </a:t>
            </a:r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914194"/>
            <a:ext cx="110054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[rs5dc]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ANSI_NULLS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QUOTED_IDENTIFIER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ALTER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PROCEDURE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qryHospital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hospid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醫事機構代號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BEGIN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‘[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medical_hospital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]’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N‘</a:t>
            </a:r>
            <a:r>
              <a:rPr lang="zh-TW" altLang="en-US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表格名稱</a:t>
            </a:r>
            <a:r>
              <a:rPr lang="en-US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’</a:t>
            </a:r>
            <a:r>
              <a:rPr lang="en-US" altLang="zh-TW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[rs5common]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medical_hospital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code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hospid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37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今天學了什麼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Database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dirty="0" smtClean="0"/>
              <a:t>資料型別</a:t>
            </a:r>
            <a:endParaRPr lang="en-US" altLang="zh-TW" dirty="0" smtClean="0"/>
          </a:p>
          <a:p>
            <a:r>
              <a:rPr lang="en-US" altLang="zh-TW" dirty="0" smtClean="0"/>
              <a:t>CRUD</a:t>
            </a:r>
          </a:p>
          <a:p>
            <a:r>
              <a:rPr lang="en-US" altLang="zh-TW" dirty="0" smtClean="0"/>
              <a:t>Table, view, </a:t>
            </a:r>
            <a:r>
              <a:rPr lang="en-US" altLang="zh-TW" dirty="0" err="1" smtClean="0"/>
              <a:t>triggle</a:t>
            </a:r>
            <a:r>
              <a:rPr lang="en-US" altLang="zh-TW" dirty="0" smtClean="0"/>
              <a:t>, Stored Procedure</a:t>
            </a:r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WEB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2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資料定義</a:t>
            </a:r>
            <a:r>
              <a:rPr lang="zh-TW" altLang="en-US" dirty="0" smtClean="0"/>
              <a:t>語言 </a:t>
            </a:r>
            <a:r>
              <a:rPr lang="en-US" altLang="zh-TW" dirty="0" smtClean="0"/>
              <a:t>DDL</a:t>
            </a:r>
            <a:r>
              <a:rPr lang="zh-TW" altLang="en-US" dirty="0"/>
              <a:t>（</a:t>
            </a:r>
            <a:r>
              <a:rPr lang="en-US" altLang="zh-TW" dirty="0"/>
              <a:t>Data Definition Language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資料操作語言</a:t>
            </a:r>
            <a:r>
              <a:rPr lang="en-US" altLang="zh-TW" dirty="0" smtClean="0"/>
              <a:t>DML</a:t>
            </a:r>
            <a:r>
              <a:rPr lang="zh-TW" altLang="en-US" dirty="0"/>
              <a:t>（</a:t>
            </a:r>
            <a:r>
              <a:rPr lang="en-US" altLang="zh-TW" dirty="0"/>
              <a:t>Data Manipulation Language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 smtClean="0"/>
              <a:t>資料控制語言</a:t>
            </a:r>
            <a:r>
              <a:rPr lang="en-US" altLang="zh-TW" dirty="0" smtClean="0"/>
              <a:t>DCL</a:t>
            </a:r>
            <a:r>
              <a:rPr lang="zh-TW" altLang="en-US" dirty="0"/>
              <a:t>（</a:t>
            </a:r>
            <a:r>
              <a:rPr lang="en-US" altLang="zh-TW" dirty="0"/>
              <a:t>Data Control Language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97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DDL</a:t>
            </a:r>
            <a:r>
              <a:rPr lang="zh-TW" altLang="en-US" dirty="0"/>
              <a:t>（</a:t>
            </a:r>
            <a:r>
              <a:rPr lang="en-US" altLang="zh-TW" dirty="0"/>
              <a:t>Data Definition Language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DDL </a:t>
            </a:r>
            <a:r>
              <a:rPr lang="zh-TW" altLang="en-US" dirty="0"/>
              <a:t>又稱為資料定義語言，能建立或刪除資料庫和資料表等用來儲存的單位。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CREATE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DROP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ALTER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9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</a:t>
            </a:r>
            <a:r>
              <a:rPr lang="zh-TW" altLang="en-US" b="1" dirty="0"/>
              <a:t>建立</a:t>
            </a:r>
            <a:r>
              <a:rPr lang="zh-TW" altLang="en-US" b="1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" y="2429555"/>
            <a:ext cx="6244319" cy="3661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19" y="1690688"/>
            <a:ext cx="5781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</a:t>
            </a:r>
            <a:r>
              <a:rPr lang="zh-TW" altLang="en-US" b="1" dirty="0" smtClean="0"/>
              <a:t>建立資料</a:t>
            </a:r>
            <a:r>
              <a:rPr lang="zh-TW" altLang="en-US" b="1" dirty="0"/>
              <a:t>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761"/>
            <a:ext cx="6923314" cy="38031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213883"/>
            <a:ext cx="6496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bit, </a:t>
            </a:r>
            <a:r>
              <a:rPr lang="en-US" altLang="zh-TW" dirty="0" err="1" smtClean="0"/>
              <a:t>tinyint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smallint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bigint</a:t>
            </a:r>
            <a:endParaRPr lang="en-US" altLang="zh-TW" dirty="0"/>
          </a:p>
          <a:p>
            <a:pPr lvl="1"/>
            <a:r>
              <a:rPr lang="en-US" altLang="zh-TW" dirty="0" smtClean="0"/>
              <a:t>float, real (</a:t>
            </a:r>
            <a:r>
              <a:rPr lang="zh-TW" altLang="en-US" dirty="0" smtClean="0"/>
              <a:t>單</a:t>
            </a:r>
            <a:r>
              <a:rPr lang="en-US" altLang="zh-TW" dirty="0" smtClean="0"/>
              <a:t>), numeric (</a:t>
            </a:r>
            <a:r>
              <a:rPr lang="zh-TW" altLang="en-US" dirty="0" smtClean="0"/>
              <a:t>同 </a:t>
            </a:r>
            <a:r>
              <a:rPr lang="en-US" altLang="zh-TW" dirty="0" smtClean="0"/>
              <a:t>decimal)</a:t>
            </a:r>
          </a:p>
          <a:p>
            <a:r>
              <a:rPr lang="zh-TW" altLang="en-US" dirty="0" smtClean="0"/>
              <a:t>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char, </a:t>
            </a:r>
            <a:r>
              <a:rPr lang="en-US" altLang="zh-TW" dirty="0" err="1" smtClean="0"/>
              <a:t>nchar</a:t>
            </a:r>
            <a:r>
              <a:rPr lang="en-US" altLang="zh-TW" dirty="0" smtClean="0"/>
              <a:t>, varchar,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, </a:t>
            </a:r>
            <a:r>
              <a:rPr lang="en-US" altLang="zh-TW" strike="sngStrike" dirty="0" smtClean="0"/>
              <a:t>text</a:t>
            </a:r>
            <a:r>
              <a:rPr lang="en-US" altLang="zh-TW" dirty="0" smtClean="0"/>
              <a:t>, </a:t>
            </a:r>
          </a:p>
          <a:p>
            <a:r>
              <a:rPr lang="zh-TW" altLang="en-US" dirty="0" smtClean="0"/>
              <a:t>日期</a:t>
            </a:r>
            <a:r>
              <a:rPr lang="en-US" altLang="zh-TW" dirty="0" smtClean="0"/>
              <a:t>/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date, time,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, </a:t>
            </a:r>
          </a:p>
          <a:p>
            <a:r>
              <a:rPr lang="zh-TW" altLang="en-US" dirty="0" smtClean="0"/>
              <a:t>二進位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binary, </a:t>
            </a:r>
            <a:r>
              <a:rPr lang="en-US" altLang="zh-TW" dirty="0" err="1" smtClean="0"/>
              <a:t>varbinary</a:t>
            </a:r>
            <a:r>
              <a:rPr lang="en-US" altLang="zh-TW" dirty="0" smtClean="0"/>
              <a:t>, image</a:t>
            </a:r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table, </a:t>
            </a:r>
            <a:r>
              <a:rPr lang="en-US" altLang="zh-TW" dirty="0" err="1" smtClean="0"/>
              <a:t>uniqueidentifier</a:t>
            </a:r>
            <a:r>
              <a:rPr lang="en-US" altLang="zh-TW" dirty="0" smtClean="0"/>
              <a:t>, xml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0263" y="6311900"/>
            <a:ext cx="875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https://docs.microsoft.com/zh-tw/sql/t-sql/data-types/data-types-transact-sql?view=sql-server-ver15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441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大型資料型別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3" y="1825625"/>
            <a:ext cx="10509732" cy="25096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0263" y="6311900"/>
            <a:ext cx="875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https://docs.microsoft.com/zh-tw/sql/t-sql/data-types/data-types-transact-sql?view=sql-server-ver15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78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785</Words>
  <Application>Microsoft Office PowerPoint</Application>
  <PresentationFormat>寬螢幕</PresentationFormat>
  <Paragraphs>161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細明體</vt:lpstr>
      <vt:lpstr>新細明體</vt:lpstr>
      <vt:lpstr>Arial</vt:lpstr>
      <vt:lpstr>Calibri</vt:lpstr>
      <vt:lpstr>Calibri Light</vt:lpstr>
      <vt:lpstr>Courier New</vt:lpstr>
      <vt:lpstr>Verdana</vt:lpstr>
      <vt:lpstr>Office 佈景主題</vt:lpstr>
      <vt:lpstr>SQL 資料庫基礎介紹</vt:lpstr>
      <vt:lpstr>參考</vt:lpstr>
      <vt:lpstr>學習目標</vt:lpstr>
      <vt:lpstr>大綱</vt:lpstr>
      <vt:lpstr>DDL（Data Definition Language）</vt:lpstr>
      <vt:lpstr>CREATE 建立資料庫</vt:lpstr>
      <vt:lpstr>CREATE 建立資料表</vt:lpstr>
      <vt:lpstr>資料型別</vt:lpstr>
      <vt:lpstr>大型資料型別</vt:lpstr>
      <vt:lpstr>EX:</vt:lpstr>
      <vt:lpstr>DROP 刪除資料庫/資料表</vt:lpstr>
      <vt:lpstr>DROP 刪除資料庫/資料表</vt:lpstr>
      <vt:lpstr>DROP 刪除資料表</vt:lpstr>
      <vt:lpstr>ALTER 修改資料表結構</vt:lpstr>
      <vt:lpstr>DML（Data Manipulation Language）</vt:lpstr>
      <vt:lpstr>Insert, Update, Delete</vt:lpstr>
      <vt:lpstr>SELECT 查詢資料</vt:lpstr>
      <vt:lpstr>條件, 排序</vt:lpstr>
      <vt:lpstr>函式</vt:lpstr>
      <vt:lpstr>Group</vt:lpstr>
      <vt:lpstr>DCL（Data Control Language）</vt:lpstr>
      <vt:lpstr>Trasaction 交易</vt:lpstr>
      <vt:lpstr>Trasaction 交易</vt:lpstr>
      <vt:lpstr>SQL Server</vt:lpstr>
      <vt:lpstr>Grant, Revoke</vt:lpstr>
      <vt:lpstr>檢視 (view)</vt:lpstr>
      <vt:lpstr>觸發 Triggle </vt:lpstr>
      <vt:lpstr>觸發 Triggle </vt:lpstr>
      <vt:lpstr>預存程序 Stored Procedure</vt:lpstr>
      <vt:lpstr>預存程序 Stored Procedure</vt:lpstr>
      <vt:lpstr>回顧: 今天學了什麼?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新手指南</dc:title>
  <dc:creator>richardhwang</dc:creator>
  <cp:lastModifiedBy>richardhwang</cp:lastModifiedBy>
  <cp:revision>71</cp:revision>
  <dcterms:created xsi:type="dcterms:W3CDTF">2020-03-05T00:45:55Z</dcterms:created>
  <dcterms:modified xsi:type="dcterms:W3CDTF">2020-03-21T02:16:37Z</dcterms:modified>
</cp:coreProperties>
</file>