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2" r:id="rId7"/>
    <p:sldId id="263" r:id="rId8"/>
    <p:sldId id="288" r:id="rId9"/>
    <p:sldId id="279" r:id="rId10"/>
    <p:sldId id="280" r:id="rId11"/>
    <p:sldId id="281" r:id="rId12"/>
    <p:sldId id="264" r:id="rId13"/>
    <p:sldId id="266" r:id="rId14"/>
    <p:sldId id="267" r:id="rId15"/>
    <p:sldId id="268" r:id="rId16"/>
    <p:sldId id="260" r:id="rId17"/>
    <p:sldId id="269" r:id="rId18"/>
    <p:sldId id="270" r:id="rId19"/>
    <p:sldId id="271" r:id="rId20"/>
    <p:sldId id="272" r:id="rId21"/>
    <p:sldId id="273" r:id="rId22"/>
    <p:sldId id="261" r:id="rId23"/>
    <p:sldId id="274" r:id="rId24"/>
    <p:sldId id="275" r:id="rId25"/>
    <p:sldId id="277" r:id="rId26"/>
    <p:sldId id="276" r:id="rId27"/>
    <p:sldId id="289" r:id="rId28"/>
    <p:sldId id="283" r:id="rId29"/>
    <p:sldId id="284" r:id="rId30"/>
    <p:sldId id="286" r:id="rId31"/>
    <p:sldId id="282" r:id="rId32"/>
    <p:sldId id="287" r:id="rId33"/>
    <p:sldId id="278" r:id="rId3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6" d="100"/>
          <a:sy n="76" d="100"/>
        </p:scale>
        <p:origin x="779" y="3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2E7A-B287-4F06-AC0A-32BFD40106A7}" type="datetimeFigureOut">
              <a:rPr lang="zh-TW" altLang="en-US" smtClean="0"/>
              <a:t>2020/3/21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BFC95-63CF-4EF8-909A-BA44DE52B2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4214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2E7A-B287-4F06-AC0A-32BFD40106A7}" type="datetimeFigureOut">
              <a:rPr lang="zh-TW" altLang="en-US" smtClean="0"/>
              <a:t>2020/3/21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BFC95-63CF-4EF8-909A-BA44DE52B2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3141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2E7A-B287-4F06-AC0A-32BFD40106A7}" type="datetimeFigureOut">
              <a:rPr lang="zh-TW" altLang="en-US" smtClean="0"/>
              <a:t>2020/3/21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BFC95-63CF-4EF8-909A-BA44DE52B2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8773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2E7A-B287-4F06-AC0A-32BFD40106A7}" type="datetimeFigureOut">
              <a:rPr lang="zh-TW" altLang="en-US" smtClean="0"/>
              <a:t>2020/3/21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BFC95-63CF-4EF8-909A-BA44DE52B2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3109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2E7A-B287-4F06-AC0A-32BFD40106A7}" type="datetimeFigureOut">
              <a:rPr lang="zh-TW" altLang="en-US" smtClean="0"/>
              <a:t>2020/3/21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BFC95-63CF-4EF8-909A-BA44DE52B2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5684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2E7A-B287-4F06-AC0A-32BFD40106A7}" type="datetimeFigureOut">
              <a:rPr lang="zh-TW" altLang="en-US" smtClean="0"/>
              <a:t>2020/3/21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BFC95-63CF-4EF8-909A-BA44DE52B2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9627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2E7A-B287-4F06-AC0A-32BFD40106A7}" type="datetimeFigureOut">
              <a:rPr lang="zh-TW" altLang="en-US" smtClean="0"/>
              <a:t>2020/3/21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BFC95-63CF-4EF8-909A-BA44DE52B2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530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2E7A-B287-4F06-AC0A-32BFD40106A7}" type="datetimeFigureOut">
              <a:rPr lang="zh-TW" altLang="en-US" smtClean="0"/>
              <a:t>2020/3/21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BFC95-63CF-4EF8-909A-BA44DE52B2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6649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2E7A-B287-4F06-AC0A-32BFD40106A7}" type="datetimeFigureOut">
              <a:rPr lang="zh-TW" altLang="en-US" smtClean="0"/>
              <a:t>2020/3/21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BFC95-63CF-4EF8-909A-BA44DE52B2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1297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2E7A-B287-4F06-AC0A-32BFD40106A7}" type="datetimeFigureOut">
              <a:rPr lang="zh-TW" altLang="en-US" smtClean="0"/>
              <a:t>2020/3/21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BFC95-63CF-4EF8-909A-BA44DE52B2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7657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2E7A-B287-4F06-AC0A-32BFD40106A7}" type="datetimeFigureOut">
              <a:rPr lang="zh-TW" altLang="en-US" smtClean="0"/>
              <a:t>2020/3/21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BFC95-63CF-4EF8-909A-BA44DE52B2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5587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F2E7A-B287-4F06-AC0A-32BFD40106A7}" type="datetimeFigureOut">
              <a:rPr lang="zh-TW" altLang="en-US" smtClean="0"/>
              <a:t>2020/3/21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BFC95-63CF-4EF8-909A-BA44DE52B2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4921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zh-tw/sql/t-sql/data-types/data-types-transact-sql?view=sql-server-ver15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1keydata.com/tw/sql/sql.html" TargetMode="External"/><Relationship Id="rId2" Type="http://schemas.openxmlformats.org/officeDocument/2006/relationships/hyperlink" Target="https://blog.techbridge.cc/2020/02/09/sql-basic-tutorial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aixo.pixnet.net/blog/post/38747309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xuite.net/tolarku/blog/477249309-%5bMSSQL%5d+Trigger+%E8%A7%B8%E7%99%BC%E7%A8%8B%E5%BA%8F%E5%88%9D%E9%AB%94%E9%A9%97+-+%E7%95%B6%E6%9F%90%E8%B3%87%E6%96%99%E8%A1%A8%E8%A2%AB%E7%95%B0%E5%8B%95%E6%99%82%E8%87%AA%E5%8B%95%E8%A8%98%E9%8C%84" TargetMode="External"/><Relationship Id="rId2" Type="http://schemas.openxmlformats.org/officeDocument/2006/relationships/hyperlink" Target="https://docs.microsoft.com/zh-tw/sql/t-sql/statements/create-trigger-transact-sql?view=sql-server-ver15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zh-tw/sql/t-sql/data-types/data-types-transact-sql?view=sql-server-ver15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SQL </a:t>
            </a:r>
            <a:r>
              <a:rPr lang="zh-TW" altLang="en-US" dirty="0" smtClean="0"/>
              <a:t>資料庫基礎介紹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黃麒昌</a:t>
            </a:r>
            <a:endParaRPr lang="en-US" altLang="zh-TW" dirty="0" smtClean="0"/>
          </a:p>
          <a:p>
            <a:r>
              <a:rPr lang="en-US" altLang="zh-TW" dirty="0" smtClean="0"/>
              <a:t>202003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6468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大型資料型別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193" y="1825625"/>
            <a:ext cx="10509732" cy="250961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570263" y="6311900"/>
            <a:ext cx="875755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>
                <a:hlinkClick r:id="rId3"/>
              </a:rPr>
              <a:t>https://docs.microsoft.com/zh-tw/sql/t-sql/data-types/data-types-transact-sql?view=sql-server-ver15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47837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EX: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CREATE TABLE </a:t>
            </a:r>
            <a:r>
              <a:rPr lang="en-US" altLang="zh-TW" dirty="0" err="1"/>
              <a:t>dbo.MyTable</a:t>
            </a:r>
            <a:r>
              <a:rPr lang="en-US" altLang="zh-TW" dirty="0"/>
              <a:t> ( </a:t>
            </a:r>
            <a:endParaRPr lang="en-US" altLang="zh-TW" dirty="0" smtClean="0"/>
          </a:p>
          <a:p>
            <a:pPr marL="457200" lvl="1" indent="0">
              <a:buNone/>
            </a:pPr>
            <a:r>
              <a:rPr lang="en-US" altLang="zh-TW" dirty="0" err="1" smtClean="0"/>
              <a:t>MyDecimalColumn</a:t>
            </a:r>
            <a:r>
              <a:rPr lang="en-US" altLang="zh-TW" dirty="0" smtClean="0"/>
              <a:t> </a:t>
            </a:r>
            <a:r>
              <a:rPr lang="en-US" altLang="zh-TW" dirty="0"/>
              <a:t>decimal(5,2) </a:t>
            </a:r>
            <a:r>
              <a:rPr lang="en-US" altLang="zh-TW" dirty="0" smtClean="0"/>
              <a:t>,</a:t>
            </a:r>
          </a:p>
          <a:p>
            <a:pPr marL="457200" lvl="1" indent="0">
              <a:buNone/>
            </a:pPr>
            <a:r>
              <a:rPr lang="en-US" altLang="zh-TW" dirty="0" err="1" smtClean="0"/>
              <a:t>MyNumericColumn</a:t>
            </a:r>
            <a:r>
              <a:rPr lang="en-US" altLang="zh-TW" dirty="0" smtClean="0"/>
              <a:t> </a:t>
            </a:r>
            <a:r>
              <a:rPr lang="en-US" altLang="zh-TW" dirty="0"/>
              <a:t>numeric(10,5</a:t>
            </a:r>
            <a:r>
              <a:rPr lang="en-US" altLang="zh-TW" dirty="0" smtClean="0"/>
              <a:t>)</a:t>
            </a:r>
          </a:p>
          <a:p>
            <a:pPr marL="0" indent="0">
              <a:buNone/>
            </a:pPr>
            <a:r>
              <a:rPr lang="en-US" altLang="zh-TW" dirty="0" smtClean="0"/>
              <a:t> </a:t>
            </a:r>
            <a:r>
              <a:rPr lang="en-US" altLang="zh-TW" dirty="0"/>
              <a:t>);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2439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DROP </a:t>
            </a:r>
            <a:r>
              <a:rPr lang="zh-TW" altLang="en-US" b="1" dirty="0"/>
              <a:t>刪除資料庫</a:t>
            </a:r>
            <a:r>
              <a:rPr lang="en-US" altLang="zh-TW" b="1" dirty="0"/>
              <a:t>/</a:t>
            </a:r>
            <a:r>
              <a:rPr lang="zh-TW" altLang="en-US" b="1" dirty="0"/>
              <a:t>資料</a:t>
            </a:r>
            <a:r>
              <a:rPr lang="zh-TW" altLang="en-US" b="1" dirty="0" smtClean="0"/>
              <a:t>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937" y="1507672"/>
            <a:ext cx="5191125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23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DROP </a:t>
            </a:r>
            <a:r>
              <a:rPr lang="zh-TW" altLang="en-US" b="1" dirty="0"/>
              <a:t>刪除資料庫</a:t>
            </a:r>
            <a:r>
              <a:rPr lang="en-US" altLang="zh-TW" b="1" dirty="0"/>
              <a:t>/</a:t>
            </a:r>
            <a:r>
              <a:rPr lang="zh-TW" altLang="en-US" b="1" dirty="0"/>
              <a:t>資料</a:t>
            </a:r>
            <a:r>
              <a:rPr lang="zh-TW" altLang="en-US" b="1" dirty="0" smtClean="0"/>
              <a:t>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508" y="1825625"/>
            <a:ext cx="8848725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3489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DROP </a:t>
            </a:r>
            <a:r>
              <a:rPr lang="zh-TW" altLang="en-US" b="1" dirty="0" smtClean="0"/>
              <a:t>刪除資料</a:t>
            </a:r>
            <a:r>
              <a:rPr lang="zh-TW" altLang="en-US" b="1" dirty="0"/>
              <a:t>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293" y="1490663"/>
            <a:ext cx="944880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2731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ALTER </a:t>
            </a:r>
            <a:r>
              <a:rPr lang="zh-TW" altLang="en-US" b="1" dirty="0"/>
              <a:t>修改資料表</a:t>
            </a:r>
            <a:r>
              <a:rPr lang="zh-TW" altLang="en-US" b="1" dirty="0" smtClean="0"/>
              <a:t>結構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732" y="1690688"/>
            <a:ext cx="5048250" cy="43815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9325" y="1969633"/>
            <a:ext cx="5324475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2335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DML</a:t>
            </a:r>
            <a:r>
              <a:rPr lang="zh-TW" altLang="en-US" dirty="0"/>
              <a:t>（</a:t>
            </a:r>
            <a:r>
              <a:rPr lang="en-US" altLang="zh-TW" dirty="0"/>
              <a:t>Data Manipulation Language</a:t>
            </a:r>
            <a:r>
              <a:rPr lang="zh-TW" altLang="en-US" dirty="0"/>
              <a:t>）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DML </a:t>
            </a:r>
            <a:r>
              <a:rPr lang="zh-TW" altLang="en-US" dirty="0"/>
              <a:t>能查詢或修改資料表的紀錄。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INSERT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SELECT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UPDATE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DELETE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0541" y="1483587"/>
            <a:ext cx="4573259" cy="5035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045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Insert, Update, Delete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464" y="1690688"/>
            <a:ext cx="4114800" cy="20193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782" y="4064000"/>
            <a:ext cx="4895850" cy="22479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0055" y="1825625"/>
            <a:ext cx="4981575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2779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SELECT </a:t>
            </a:r>
            <a:r>
              <a:rPr lang="zh-TW" altLang="en-US" b="1" dirty="0"/>
              <a:t>查詢</a:t>
            </a:r>
            <a:r>
              <a:rPr lang="zh-TW" altLang="en-US" b="1" dirty="0" smtClean="0"/>
              <a:t>資料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016" y="1434873"/>
            <a:ext cx="4352925" cy="465772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3651" y="845742"/>
            <a:ext cx="4948815" cy="5448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4063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條件</a:t>
            </a:r>
            <a:r>
              <a:rPr lang="en-US" altLang="zh-TW" dirty="0" smtClean="0"/>
              <a:t>, </a:t>
            </a:r>
            <a:r>
              <a:rPr lang="zh-TW" altLang="en-US" dirty="0" smtClean="0"/>
              <a:t>排序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886" y="1825625"/>
            <a:ext cx="4457700" cy="14859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886" y="3654197"/>
            <a:ext cx="356235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656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參考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https://blog.techbridge.cc/2020/02/09/sql-basic-tutorial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  <a:p>
            <a:r>
              <a:rPr lang="en-US" altLang="zh-TW" dirty="0">
                <a:hlinkClick r:id="rId3"/>
              </a:rPr>
              <a:t>https://www.1keydata.com/tw/sql/sql.html</a:t>
            </a:r>
            <a:endParaRPr lang="en-US" altLang="zh-TW" dirty="0" smtClean="0"/>
          </a:p>
          <a:p>
            <a:r>
              <a:rPr lang="zh-TW" altLang="en-US" dirty="0" smtClean="0"/>
              <a:t>本講義以上網址內容</a:t>
            </a:r>
            <a:r>
              <a:rPr lang="en-US" altLang="zh-TW" dirty="0" smtClean="0"/>
              <a:t>, </a:t>
            </a:r>
            <a:r>
              <a:rPr lang="zh-TW" altLang="en-US" dirty="0" smtClean="0"/>
              <a:t>賅要講解</a:t>
            </a:r>
            <a:r>
              <a:rPr lang="zh-TW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75339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函式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925" y="2109107"/>
            <a:ext cx="851535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2454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Group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225" y="2183266"/>
            <a:ext cx="8515350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9781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DCL</a:t>
            </a:r>
            <a:r>
              <a:rPr lang="zh-TW" altLang="en-US" dirty="0"/>
              <a:t>（</a:t>
            </a:r>
            <a:r>
              <a:rPr lang="en-US" altLang="zh-TW" dirty="0"/>
              <a:t>Data Control Language</a:t>
            </a:r>
            <a:r>
              <a:rPr lang="zh-TW" altLang="en-US" dirty="0"/>
              <a:t>）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DCL </a:t>
            </a:r>
            <a:r>
              <a:rPr lang="zh-TW" altLang="en-US" dirty="0"/>
              <a:t>為可用來取消操作和設定操作權限的指令。</a:t>
            </a:r>
          </a:p>
          <a:p>
            <a:pPr lvl="1"/>
            <a:r>
              <a:rPr lang="en-US" altLang="zh-TW" dirty="0"/>
              <a:t>COMMIT</a:t>
            </a:r>
          </a:p>
          <a:p>
            <a:pPr lvl="1"/>
            <a:r>
              <a:rPr lang="en-US" altLang="zh-TW" dirty="0"/>
              <a:t>ROLLBACK</a:t>
            </a:r>
          </a:p>
          <a:p>
            <a:pPr lvl="1"/>
            <a:r>
              <a:rPr lang="en-US" altLang="zh-TW" dirty="0"/>
              <a:t>GRANT</a:t>
            </a:r>
          </a:p>
          <a:p>
            <a:pPr lvl="1"/>
            <a:r>
              <a:rPr lang="en-US" altLang="zh-TW" dirty="0"/>
              <a:t>REVOKE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996814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Trasaction</a:t>
            </a:r>
            <a:r>
              <a:rPr lang="en-US" altLang="zh-TW" dirty="0"/>
              <a:t> </a:t>
            </a:r>
            <a:r>
              <a:rPr lang="zh-TW" altLang="en-US" dirty="0"/>
              <a:t>交易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092" y="1810577"/>
            <a:ext cx="8025493" cy="504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3492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Trasaction</a:t>
            </a:r>
            <a:r>
              <a:rPr lang="en-US" altLang="zh-TW" dirty="0" smtClean="0"/>
              <a:t> </a:t>
            </a:r>
            <a:r>
              <a:rPr lang="zh-TW" altLang="en-US" dirty="0" smtClean="0"/>
              <a:t>交易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847" y="1913164"/>
            <a:ext cx="7419975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0800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SQL Server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endParaRPr lang="en-US" altLang="zh-TW" dirty="0"/>
          </a:p>
          <a:p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DECLARE @</a:t>
            </a:r>
            <a:r>
              <a:rPr lang="en-US" altLang="zh-TW" dirty="0" err="1"/>
              <a:t>chk</a:t>
            </a:r>
            <a:r>
              <a:rPr lang="en-US" altLang="zh-TW" dirty="0"/>
              <a:t> </a:t>
            </a:r>
            <a:r>
              <a:rPr lang="en-US" altLang="zh-TW" dirty="0" err="1"/>
              <a:t>tinyint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SET @</a:t>
            </a:r>
            <a:r>
              <a:rPr lang="en-US" altLang="zh-TW" dirty="0" err="1"/>
              <a:t>chk</a:t>
            </a:r>
            <a:r>
              <a:rPr lang="en-US" altLang="zh-TW" dirty="0"/>
              <a:t> = 0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Begin Transaction [</a:t>
            </a:r>
            <a:r>
              <a:rPr lang="en-US" altLang="zh-TW" dirty="0" err="1"/>
              <a:t>Trans_Name</a:t>
            </a:r>
            <a:r>
              <a:rPr lang="en-US" altLang="zh-TW" dirty="0"/>
              <a:t>] </a:t>
            </a:r>
            <a:r>
              <a:rPr lang="en-US" altLang="zh-TW" dirty="0">
                <a:solidFill>
                  <a:srgbClr val="92D050"/>
                </a:solidFill>
              </a:rPr>
              <a:t>-- </a:t>
            </a:r>
            <a:r>
              <a:rPr lang="en-US" altLang="zh-TW" dirty="0" err="1">
                <a:solidFill>
                  <a:srgbClr val="92D050"/>
                </a:solidFill>
              </a:rPr>
              <a:t>Trans_Name</a:t>
            </a:r>
            <a:r>
              <a:rPr lang="en-US" altLang="zh-TW" dirty="0">
                <a:solidFill>
                  <a:srgbClr val="92D050"/>
                </a:solidFill>
              </a:rPr>
              <a:t> </a:t>
            </a:r>
            <a:r>
              <a:rPr lang="zh-TW" altLang="en-US" dirty="0">
                <a:solidFill>
                  <a:srgbClr val="92D050"/>
                </a:solidFill>
              </a:rPr>
              <a:t>交易名稱可自訂或者是不寫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    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solidFill>
                  <a:srgbClr val="92D050"/>
                </a:solidFill>
              </a:rPr>
              <a:t>    </a:t>
            </a:r>
            <a:r>
              <a:rPr lang="en-US" altLang="zh-TW" dirty="0">
                <a:solidFill>
                  <a:srgbClr val="92D050"/>
                </a:solidFill>
              </a:rPr>
              <a:t>-- </a:t>
            </a:r>
            <a:r>
              <a:rPr lang="zh-TW" altLang="en-US" dirty="0">
                <a:solidFill>
                  <a:srgbClr val="92D050"/>
                </a:solidFill>
              </a:rPr>
              <a:t>可編寫多個 </a:t>
            </a:r>
            <a:r>
              <a:rPr lang="en-US" altLang="zh-TW" dirty="0">
                <a:solidFill>
                  <a:srgbClr val="92D050"/>
                </a:solidFill>
              </a:rPr>
              <a:t>SQL </a:t>
            </a:r>
            <a:r>
              <a:rPr lang="zh-TW" altLang="en-US" dirty="0">
                <a:solidFill>
                  <a:srgbClr val="92D050"/>
                </a:solidFill>
              </a:rPr>
              <a:t>指令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    </a:t>
            </a:r>
            <a:r>
              <a:rPr lang="en-US" altLang="zh-TW" dirty="0"/>
              <a:t>INSERT INTO [</a:t>
            </a:r>
            <a:r>
              <a:rPr lang="en-US" altLang="zh-TW" dirty="0" err="1"/>
              <a:t>Table_Name</a:t>
            </a:r>
            <a:r>
              <a:rPr lang="en-US" altLang="zh-TW" dirty="0"/>
              <a:t>] VALUES( 'Field_Value_1' 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    IF @@Error &lt;&gt; 0 BEGIN SET @</a:t>
            </a:r>
            <a:r>
              <a:rPr lang="en-US" altLang="zh-TW" dirty="0" err="1"/>
              <a:t>chk</a:t>
            </a:r>
            <a:r>
              <a:rPr lang="en-US" altLang="zh-TW" dirty="0"/>
              <a:t> = 1 END</a:t>
            </a:r>
          </a:p>
          <a:p>
            <a:pPr marL="514350" indent="-514350">
              <a:buFont typeface="+mj-lt"/>
              <a:buAutoNum type="arabicPeriod"/>
            </a:pP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    INSERT INTO [</a:t>
            </a:r>
            <a:r>
              <a:rPr lang="en-US" altLang="zh-TW" dirty="0" err="1"/>
              <a:t>Table_Name</a:t>
            </a:r>
            <a:r>
              <a:rPr lang="en-US" altLang="zh-TW" dirty="0"/>
              <a:t>] VALUES( 'Field_Value_2' 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    IF @@Error &lt;&gt; 0 BEGIN SET @</a:t>
            </a:r>
            <a:r>
              <a:rPr lang="en-US" altLang="zh-TW" dirty="0" err="1"/>
              <a:t>chk</a:t>
            </a:r>
            <a:r>
              <a:rPr lang="en-US" altLang="zh-TW" dirty="0"/>
              <a:t> = 1 END</a:t>
            </a:r>
          </a:p>
          <a:p>
            <a:pPr marL="514350" indent="-514350">
              <a:buFont typeface="+mj-lt"/>
              <a:buAutoNum type="arabicPeriod"/>
            </a:pP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IF @</a:t>
            </a:r>
            <a:r>
              <a:rPr lang="en-US" altLang="zh-TW" dirty="0" err="1"/>
              <a:t>chk</a:t>
            </a:r>
            <a:r>
              <a:rPr lang="en-US" altLang="zh-TW" dirty="0"/>
              <a:t> &lt;&gt; 0 BEGIN </a:t>
            </a:r>
            <a:r>
              <a:rPr lang="en-US" altLang="zh-TW" dirty="0">
                <a:solidFill>
                  <a:srgbClr val="92D050"/>
                </a:solidFill>
              </a:rPr>
              <a:t>-- </a:t>
            </a:r>
            <a:r>
              <a:rPr lang="zh-TW" altLang="en-US" dirty="0">
                <a:solidFill>
                  <a:srgbClr val="92D050"/>
                </a:solidFill>
              </a:rPr>
              <a:t>若是新增資料發生錯誤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    </a:t>
            </a:r>
            <a:r>
              <a:rPr lang="en-US" altLang="zh-TW" dirty="0"/>
              <a:t>Rollback Transaction [</a:t>
            </a:r>
            <a:r>
              <a:rPr lang="en-US" altLang="zh-TW" dirty="0" err="1"/>
              <a:t>Trans_Name</a:t>
            </a:r>
            <a:r>
              <a:rPr lang="en-US" altLang="zh-TW" dirty="0"/>
              <a:t>]</a:t>
            </a:r>
            <a:r>
              <a:rPr lang="en-US" altLang="zh-TW" dirty="0">
                <a:solidFill>
                  <a:srgbClr val="92D050"/>
                </a:solidFill>
              </a:rPr>
              <a:t> -- </a:t>
            </a:r>
            <a:r>
              <a:rPr lang="zh-TW" altLang="en-US" dirty="0">
                <a:solidFill>
                  <a:srgbClr val="92D050"/>
                </a:solidFill>
              </a:rPr>
              <a:t>復原所有操作所造成的變更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END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ELSE BEGIN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    Commit Transaction [</a:t>
            </a:r>
            <a:r>
              <a:rPr lang="en-US" altLang="zh-TW" dirty="0" err="1"/>
              <a:t>Trans_Name</a:t>
            </a:r>
            <a:r>
              <a:rPr lang="en-US" altLang="zh-TW" dirty="0"/>
              <a:t>] </a:t>
            </a:r>
            <a:r>
              <a:rPr lang="en-US" altLang="zh-TW" dirty="0">
                <a:solidFill>
                  <a:srgbClr val="92D050"/>
                </a:solidFill>
              </a:rPr>
              <a:t>-- </a:t>
            </a:r>
            <a:r>
              <a:rPr lang="zh-TW" altLang="en-US" dirty="0">
                <a:solidFill>
                  <a:srgbClr val="92D050"/>
                </a:solidFill>
              </a:rPr>
              <a:t>提交所有操作所造成的變更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END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6096000" y="6176963"/>
            <a:ext cx="4324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hlinkClick r:id="rId2"/>
              </a:rPr>
              <a:t>https://aixo.pixnet.net/blog/post/38747309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102939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Grant, Revoke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7649936" cy="5012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9415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Entity Relation Model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ER </a:t>
            </a:r>
            <a:r>
              <a:rPr lang="zh-TW" altLang="en-US" dirty="0" smtClean="0"/>
              <a:t>圖</a:t>
            </a:r>
            <a:endParaRPr lang="en-US" altLang="zh-TW" dirty="0" smtClean="0"/>
          </a:p>
          <a:p>
            <a:r>
              <a:rPr lang="zh-TW" altLang="en-US" dirty="0" smtClean="0"/>
              <a:t>外部鍵值</a:t>
            </a:r>
            <a:endParaRPr lang="en-US" altLang="zh-TW" dirty="0" smtClean="0"/>
          </a:p>
          <a:p>
            <a:r>
              <a:rPr lang="en-US" altLang="zh-TW" dirty="0" smtClean="0"/>
              <a:t>Join, left join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478240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檢視 </a:t>
            </a:r>
            <a:r>
              <a:rPr lang="en-US" altLang="zh-TW" dirty="0" smtClean="0"/>
              <a:t>(view)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create view myView1</a:t>
            </a:r>
          </a:p>
          <a:p>
            <a:pPr marL="0" indent="0">
              <a:buNone/>
            </a:pPr>
            <a:r>
              <a:rPr lang="en-US" altLang="zh-TW" dirty="0"/>
              <a:t>as</a:t>
            </a:r>
          </a:p>
          <a:p>
            <a:pPr marL="0" indent="0">
              <a:buNone/>
            </a:pPr>
            <a:r>
              <a:rPr lang="en-US" altLang="zh-TW" dirty="0"/>
              <a:t>select * from photo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1169" y="1381805"/>
            <a:ext cx="3838575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29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觸發 </a:t>
            </a:r>
            <a:r>
              <a:rPr lang="en-US" altLang="zh-TW" dirty="0" err="1" smtClean="0"/>
              <a:t>Triggle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76993" y="1851025"/>
            <a:ext cx="10515600" cy="4351338"/>
          </a:xfrm>
        </p:spPr>
        <p:txBody>
          <a:bodyPr/>
          <a:lstStyle/>
          <a:p>
            <a:r>
              <a:rPr lang="zh-TW" altLang="en-US" dirty="0" smtClean="0">
                <a:hlinkClick r:id="rId2"/>
              </a:rPr>
              <a:t>教學</a:t>
            </a:r>
            <a:r>
              <a:rPr lang="en-US" altLang="zh-TW" dirty="0" smtClean="0">
                <a:hlinkClick r:id="rId2"/>
              </a:rPr>
              <a:t>: </a:t>
            </a:r>
          </a:p>
          <a:p>
            <a:r>
              <a:rPr lang="zh-TW" altLang="en-US" dirty="0" smtClean="0">
                <a:hlinkClick r:id="rId2"/>
              </a:rPr>
              <a:t>語法</a:t>
            </a:r>
            <a:r>
              <a:rPr lang="en-US" altLang="zh-TW" dirty="0" smtClean="0">
                <a:hlinkClick r:id="rId2"/>
              </a:rPr>
              <a:t>: </a:t>
            </a:r>
            <a:r>
              <a:rPr lang="en-US" altLang="zh-TW" sz="1200" dirty="0" smtClean="0">
                <a:hlinkClick r:id="rId2"/>
              </a:rPr>
              <a:t>https</a:t>
            </a:r>
            <a:r>
              <a:rPr lang="en-US" altLang="zh-TW" sz="1200" dirty="0">
                <a:hlinkClick r:id="rId2"/>
              </a:rPr>
              <a:t>://</a:t>
            </a:r>
            <a:r>
              <a:rPr lang="en-US" altLang="zh-TW" sz="1200" dirty="0" smtClean="0">
                <a:hlinkClick r:id="rId2"/>
              </a:rPr>
              <a:t>docs.microsoft.com/zh-tw/sql/t-sql/statements/create-trigger-transact-sql?view=sql-server-ver15</a:t>
            </a:r>
            <a:endParaRPr lang="en-US" altLang="zh-TW" sz="1200" dirty="0" smtClean="0"/>
          </a:p>
          <a:p>
            <a:endParaRPr lang="zh-TW" altLang="en-US" sz="1200" dirty="0"/>
          </a:p>
        </p:txBody>
      </p:sp>
      <p:sp>
        <p:nvSpPr>
          <p:cNvPr id="4" name="矩形 3"/>
          <p:cNvSpPr/>
          <p:nvPr/>
        </p:nvSpPr>
        <p:spPr>
          <a:xfrm>
            <a:off x="2231572" y="1851025"/>
            <a:ext cx="89535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000" dirty="0">
                <a:hlinkClick r:id="rId3"/>
              </a:rPr>
              <a:t>https://blog.xuite.net/tolarku/blog/477249309-%5BMSSQL%5D+Trigger+%E8%A7%B8%E7%99%BC%E7%A8%8B%E5%BA%8F%E5%88%9D%E9%AB%94%E9%A9%97+-+%E7%95%B6%E6%9F%90%E8%B3%87%E6%96%99%E8%A1%A8%E8%A2%AB%E7%95%B0%E5%8B%95%E6%99%82%E8%87%AA%E5%8B%95%E8%A8%98%E9%8C%84</a:t>
            </a:r>
            <a:endParaRPr lang="zh-TW" altLang="en-US" sz="1000" dirty="0"/>
          </a:p>
        </p:txBody>
      </p:sp>
      <p:sp>
        <p:nvSpPr>
          <p:cNvPr id="5" name="矩形 4"/>
          <p:cNvSpPr/>
          <p:nvPr/>
        </p:nvSpPr>
        <p:spPr>
          <a:xfrm>
            <a:off x="976993" y="2955471"/>
            <a:ext cx="9339943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-- SQL Server Syntax  </a:t>
            </a:r>
          </a:p>
          <a:p>
            <a:r>
              <a:rPr lang="zh-TW" altLang="en-US" dirty="0"/>
              <a:t>-- Trigger on an INSERT, UPDATE, or DELETE statement to a table or view (DML Trigger)  </a:t>
            </a:r>
          </a:p>
          <a:p>
            <a:r>
              <a:rPr lang="zh-TW" altLang="en-US" dirty="0"/>
              <a:t>  </a:t>
            </a:r>
          </a:p>
          <a:p>
            <a:r>
              <a:rPr lang="zh-TW" altLang="en-US" dirty="0"/>
              <a:t>CREATE [ OR ALTER ] TRIGGER [ schema_name . ]trigger_name   </a:t>
            </a:r>
          </a:p>
          <a:p>
            <a:r>
              <a:rPr lang="zh-TW" altLang="en-US" dirty="0"/>
              <a:t>ON { table | view }   </a:t>
            </a:r>
          </a:p>
          <a:p>
            <a:r>
              <a:rPr lang="zh-TW" altLang="en-US" dirty="0"/>
              <a:t>[ WITH &lt;dml_trigger_option&gt; [ ,...n ] ]  </a:t>
            </a:r>
          </a:p>
          <a:p>
            <a:r>
              <a:rPr lang="zh-TW" altLang="en-US" dirty="0"/>
              <a:t>{ FOR | AFTER | INSTEAD OF }   </a:t>
            </a:r>
          </a:p>
          <a:p>
            <a:r>
              <a:rPr lang="zh-TW" altLang="en-US" dirty="0"/>
              <a:t>{ [ INSERT ] [ , ] [ UPDATE ] [ , ] [ DELETE ] }   </a:t>
            </a:r>
          </a:p>
          <a:p>
            <a:r>
              <a:rPr lang="zh-TW" altLang="en-US" dirty="0"/>
              <a:t>[ WITH APPEND ]  </a:t>
            </a:r>
          </a:p>
          <a:p>
            <a:r>
              <a:rPr lang="zh-TW" altLang="en-US" dirty="0"/>
              <a:t>[ NOT FOR REPLICATION ]   </a:t>
            </a:r>
          </a:p>
          <a:p>
            <a:r>
              <a:rPr lang="zh-TW" altLang="en-US" dirty="0"/>
              <a:t>AS { sql_statement  [ ; ] [ ,...n ] | EXTERNAL NAME &lt;method specifier [ ; ] &gt; }  </a:t>
            </a:r>
          </a:p>
          <a:p>
            <a:r>
              <a:rPr lang="zh-TW" altLang="en-US" dirty="0"/>
              <a:t>  </a:t>
            </a:r>
          </a:p>
          <a:p>
            <a:r>
              <a:rPr lang="zh-TW" altLang="en-US" dirty="0"/>
              <a:t>&lt;dml_trigger_option&gt; ::=  </a:t>
            </a:r>
          </a:p>
          <a:p>
            <a:r>
              <a:rPr lang="zh-TW" altLang="en-US" dirty="0"/>
              <a:t>    [ ENCRYPTION ]  </a:t>
            </a:r>
          </a:p>
          <a:p>
            <a:r>
              <a:rPr lang="zh-TW" altLang="en-US" dirty="0"/>
              <a:t>    [ EXECUTE AS Clause ]  </a:t>
            </a:r>
          </a:p>
          <a:p>
            <a:r>
              <a:rPr lang="zh-TW" altLang="en-US" dirty="0"/>
              <a:t>  </a:t>
            </a:r>
          </a:p>
          <a:p>
            <a:r>
              <a:rPr lang="zh-TW" altLang="en-US" dirty="0"/>
              <a:t>&lt;method_specifier&gt; ::=  </a:t>
            </a:r>
          </a:p>
          <a:p>
            <a:r>
              <a:rPr lang="zh-TW" altLang="en-US" dirty="0"/>
              <a:t>    assembly_name.class_name.method_name</a:t>
            </a:r>
          </a:p>
        </p:txBody>
      </p:sp>
    </p:spTree>
    <p:extLst>
      <p:ext uri="{BB962C8B-B14F-4D97-AF65-F5344CB8AC3E}">
        <p14:creationId xmlns:p14="http://schemas.microsoft.com/office/powerpoint/2010/main" val="375314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學習目標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Database </a:t>
            </a:r>
            <a:r>
              <a:rPr lang="zh-TW" altLang="en-US" dirty="0" smtClean="0"/>
              <a:t>概念</a:t>
            </a:r>
            <a:endParaRPr lang="en-US" altLang="zh-TW" dirty="0" smtClean="0"/>
          </a:p>
          <a:p>
            <a:r>
              <a:rPr lang="en-US" altLang="zh-TW" dirty="0" smtClean="0"/>
              <a:t>SQL </a:t>
            </a:r>
            <a:r>
              <a:rPr lang="zh-TW" altLang="en-US" dirty="0" smtClean="0"/>
              <a:t>操作 </a:t>
            </a:r>
            <a:r>
              <a:rPr lang="en-US" altLang="zh-TW" dirty="0" smtClean="0"/>
              <a:t>: CRUD</a:t>
            </a:r>
          </a:p>
          <a:p>
            <a:r>
              <a:rPr lang="zh-TW" altLang="en-US" dirty="0" smtClean="0"/>
              <a:t>實作</a:t>
            </a:r>
            <a:r>
              <a:rPr lang="en-US" altLang="zh-TW" dirty="0" smtClean="0"/>
              <a:t>: TS, </a:t>
            </a:r>
            <a:r>
              <a:rPr lang="zh-TW" altLang="en-US" dirty="0" smtClean="0"/>
              <a:t>寫入</a:t>
            </a:r>
            <a:r>
              <a:rPr lang="en-US" altLang="zh-TW" dirty="0" smtClean="0"/>
              <a:t>/ </a:t>
            </a:r>
            <a:r>
              <a:rPr lang="zh-TW" altLang="en-US" dirty="0" smtClean="0"/>
              <a:t>讀出</a:t>
            </a:r>
            <a:r>
              <a:rPr lang="en-US" altLang="zh-TW" dirty="0" smtClean="0"/>
              <a:t>/ </a:t>
            </a:r>
            <a:r>
              <a:rPr lang="zh-TW" altLang="en-US" dirty="0" smtClean="0"/>
              <a:t>更新 資料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493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觸發 </a:t>
            </a:r>
            <a:r>
              <a:rPr lang="en-US" altLang="zh-TW" dirty="0" err="1" smtClean="0"/>
              <a:t>Triggle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589189" y="1611573"/>
            <a:ext cx="11013622" cy="89562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TW" altLang="en-US" dirty="0"/>
          </a:p>
          <a:p>
            <a:r>
              <a:rPr lang="en-US" altLang="zh-TW" dirty="0"/>
              <a:t>-- </a:t>
            </a:r>
            <a:r>
              <a:rPr lang="zh-TW" altLang="en-US" dirty="0"/>
              <a:t>建立 </a:t>
            </a:r>
            <a:r>
              <a:rPr lang="en-US" altLang="zh-TW" dirty="0"/>
              <a:t>Trigger</a:t>
            </a:r>
            <a:r>
              <a:rPr lang="zh-TW" altLang="en-US" dirty="0"/>
              <a:t>，觸發程序名稱 </a:t>
            </a:r>
            <a:r>
              <a:rPr lang="en-US" altLang="zh-TW" dirty="0" err="1"/>
              <a:t>Tr_Photo_changed</a:t>
            </a:r>
            <a:r>
              <a:rPr lang="en-US" altLang="zh-TW" dirty="0"/>
              <a:t> </a:t>
            </a:r>
            <a:r>
              <a:rPr lang="zh-TW" altLang="en-US" dirty="0"/>
              <a:t>作用在資料表 </a:t>
            </a:r>
            <a:r>
              <a:rPr lang="en-US" altLang="zh-TW" dirty="0"/>
              <a:t>Photo</a:t>
            </a:r>
          </a:p>
          <a:p>
            <a:r>
              <a:rPr lang="en-US" altLang="zh-TW" dirty="0"/>
              <a:t>CREATE TRIGGER </a:t>
            </a:r>
            <a:r>
              <a:rPr lang="en-US" altLang="zh-TW" dirty="0" err="1"/>
              <a:t>Tr_Photo_changed</a:t>
            </a:r>
            <a:r>
              <a:rPr lang="en-US" altLang="zh-TW" dirty="0"/>
              <a:t> ON Photo    </a:t>
            </a:r>
          </a:p>
          <a:p>
            <a:r>
              <a:rPr lang="en-US" altLang="zh-TW" dirty="0"/>
              <a:t>FOR UPDATE,INSERT,DELETE                         </a:t>
            </a:r>
          </a:p>
          <a:p>
            <a:r>
              <a:rPr lang="en-US" altLang="zh-TW" dirty="0"/>
              <a:t>-- </a:t>
            </a:r>
            <a:r>
              <a:rPr lang="zh-TW" altLang="en-US" dirty="0"/>
              <a:t>動作 </a:t>
            </a:r>
            <a:r>
              <a:rPr lang="en-US" altLang="zh-TW" dirty="0"/>
              <a:t>Update</a:t>
            </a:r>
            <a:r>
              <a:rPr lang="zh-TW" altLang="en-US" dirty="0"/>
              <a:t>、</a:t>
            </a:r>
            <a:r>
              <a:rPr lang="en-US" altLang="zh-TW" dirty="0"/>
              <a:t>Insert</a:t>
            </a:r>
            <a:r>
              <a:rPr lang="zh-TW" altLang="en-US" dirty="0"/>
              <a:t>、</a:t>
            </a:r>
            <a:r>
              <a:rPr lang="en-US" altLang="zh-TW" dirty="0"/>
              <a:t>Delete </a:t>
            </a:r>
            <a:r>
              <a:rPr lang="zh-TW" altLang="en-US" dirty="0"/>
              <a:t>都觸發，另外 </a:t>
            </a:r>
            <a:r>
              <a:rPr lang="en-US" altLang="zh-TW" dirty="0"/>
              <a:t>FOR </a:t>
            </a:r>
            <a:r>
              <a:rPr lang="zh-TW" altLang="en-US" dirty="0"/>
              <a:t>可以換成 </a:t>
            </a:r>
            <a:r>
              <a:rPr lang="en-US" altLang="zh-TW" dirty="0"/>
              <a:t>AFTER </a:t>
            </a:r>
            <a:r>
              <a:rPr lang="zh-TW" altLang="en-US" dirty="0"/>
              <a:t>是當正常的資料庫異動完後才處理此 </a:t>
            </a:r>
            <a:r>
              <a:rPr lang="en-US" altLang="zh-TW" dirty="0"/>
              <a:t>Trigger</a:t>
            </a:r>
          </a:p>
          <a:p>
            <a:r>
              <a:rPr lang="en-US" altLang="zh-TW" dirty="0"/>
              <a:t>AS</a:t>
            </a:r>
          </a:p>
          <a:p>
            <a:endParaRPr lang="zh-TW" altLang="en-US" dirty="0"/>
          </a:p>
          <a:p>
            <a:r>
              <a:rPr lang="en-US" altLang="zh-TW" dirty="0"/>
              <a:t>-- </a:t>
            </a:r>
            <a:r>
              <a:rPr lang="zh-TW" altLang="en-US" dirty="0"/>
              <a:t>判斷 </a:t>
            </a:r>
            <a:r>
              <a:rPr lang="en-US" altLang="zh-TW" dirty="0"/>
              <a:t>Photo </a:t>
            </a:r>
            <a:r>
              <a:rPr lang="zh-TW" altLang="en-US" dirty="0"/>
              <a:t>資料表中的 </a:t>
            </a:r>
            <a:r>
              <a:rPr lang="en-US" altLang="zh-TW" dirty="0"/>
              <a:t>name</a:t>
            </a:r>
            <a:r>
              <a:rPr lang="zh-TW" altLang="en-US" dirty="0"/>
              <a:t>欄位有異動時</a:t>
            </a:r>
          </a:p>
          <a:p>
            <a:r>
              <a:rPr lang="en-US" altLang="zh-TW" dirty="0"/>
              <a:t>IF (UPDATE(name))BEGIN</a:t>
            </a:r>
          </a:p>
          <a:p>
            <a:r>
              <a:rPr lang="en-US" altLang="zh-TW" dirty="0"/>
              <a:t>-- </a:t>
            </a:r>
            <a:r>
              <a:rPr lang="zh-TW" altLang="en-US" dirty="0"/>
              <a:t>將異動的該筆資料寫入到記錄資料表 </a:t>
            </a:r>
            <a:r>
              <a:rPr lang="en-US" altLang="zh-TW" dirty="0"/>
              <a:t>Photo2</a:t>
            </a:r>
            <a:endParaRPr lang="zh-TW" altLang="en-US" dirty="0"/>
          </a:p>
          <a:p>
            <a:r>
              <a:rPr lang="en-US" altLang="zh-TW" dirty="0"/>
              <a:t>INSERT INTO Photo2 (</a:t>
            </a:r>
          </a:p>
          <a:p>
            <a:r>
              <a:rPr lang="en-US" altLang="zh-TW" dirty="0"/>
              <a:t>       [</a:t>
            </a:r>
            <a:r>
              <a:rPr lang="en-US" altLang="zh-TW" dirty="0" err="1"/>
              <a:t>old_id</a:t>
            </a:r>
            <a:r>
              <a:rPr lang="en-US" altLang="zh-TW" dirty="0"/>
              <a:t>]</a:t>
            </a:r>
          </a:p>
          <a:p>
            <a:r>
              <a:rPr lang="en-US" altLang="zh-TW" dirty="0"/>
              <a:t>      ,[name]</a:t>
            </a:r>
          </a:p>
          <a:p>
            <a:r>
              <a:rPr lang="en-US" altLang="zh-TW" dirty="0"/>
              <a:t>      ,[description]</a:t>
            </a:r>
          </a:p>
          <a:p>
            <a:r>
              <a:rPr lang="en-US" altLang="zh-TW" dirty="0"/>
              <a:t>      ,[filename]</a:t>
            </a:r>
          </a:p>
          <a:p>
            <a:r>
              <a:rPr lang="en-US" altLang="zh-TW" dirty="0"/>
              <a:t>      ,[views]</a:t>
            </a:r>
          </a:p>
          <a:p>
            <a:r>
              <a:rPr lang="en-US" altLang="zh-TW" dirty="0"/>
              <a:t>      ,[</a:t>
            </a:r>
            <a:r>
              <a:rPr lang="en-US" altLang="zh-TW" dirty="0" err="1"/>
              <a:t>isPublished</a:t>
            </a:r>
            <a:r>
              <a:rPr lang="en-US" altLang="zh-TW" dirty="0"/>
              <a:t>]</a:t>
            </a:r>
          </a:p>
          <a:p>
            <a:r>
              <a:rPr lang="en-US" altLang="zh-TW" dirty="0"/>
              <a:t>)</a:t>
            </a:r>
            <a:endParaRPr lang="zh-TW" altLang="en-US" dirty="0"/>
          </a:p>
          <a:p>
            <a:r>
              <a:rPr lang="en-US" altLang="zh-TW" dirty="0"/>
              <a:t> SELECT  [id]</a:t>
            </a:r>
          </a:p>
          <a:p>
            <a:r>
              <a:rPr lang="en-US" altLang="zh-TW" dirty="0"/>
              <a:t>,[name]</a:t>
            </a:r>
          </a:p>
          <a:p>
            <a:r>
              <a:rPr lang="en-US" altLang="zh-TW" dirty="0"/>
              <a:t>,[description]</a:t>
            </a:r>
          </a:p>
          <a:p>
            <a:r>
              <a:rPr lang="en-US" altLang="zh-TW" dirty="0"/>
              <a:t>,[filename]</a:t>
            </a:r>
          </a:p>
          <a:p>
            <a:r>
              <a:rPr lang="en-US" altLang="zh-TW" dirty="0"/>
              <a:t>,[views]</a:t>
            </a:r>
          </a:p>
          <a:p>
            <a:r>
              <a:rPr lang="en-US" altLang="zh-TW" dirty="0"/>
              <a:t>,[</a:t>
            </a:r>
            <a:r>
              <a:rPr lang="en-US" altLang="zh-TW" dirty="0" err="1"/>
              <a:t>isPublished</a:t>
            </a:r>
            <a:r>
              <a:rPr lang="en-US" altLang="zh-TW" dirty="0"/>
              <a:t>]</a:t>
            </a:r>
          </a:p>
          <a:p>
            <a:r>
              <a:rPr lang="en-US" altLang="zh-TW" dirty="0"/>
              <a:t> FROM inserted    </a:t>
            </a:r>
          </a:p>
          <a:p>
            <a:r>
              <a:rPr lang="en-US" altLang="zh-TW" dirty="0"/>
              <a:t>END</a:t>
            </a:r>
            <a:r>
              <a:rPr lang="en-US" altLang="zh-TW" dirty="0">
                <a:solidFill>
                  <a:srgbClr val="0000FF"/>
                </a:solidFill>
                <a:latin typeface="Courier New" panose="02070309020205020404" pitchFamily="49" charset="0"/>
              </a:rPr>
              <a:t/>
            </a:r>
            <a:br>
              <a:rPr lang="en-US" altLang="zh-TW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altLang="zh-TW" dirty="0">
                <a:solidFill>
                  <a:srgbClr val="005C49"/>
                </a:solidFill>
                <a:latin typeface="Verdana" panose="020B0604030504040204" pitchFamily="34" charset="0"/>
              </a:rPr>
              <a:t>-- inserted </a:t>
            </a:r>
            <a:r>
              <a:rPr lang="zh-TW" altLang="en-US" dirty="0">
                <a:solidFill>
                  <a:srgbClr val="005C49"/>
                </a:solidFill>
                <a:latin typeface="Verdana" panose="020B0604030504040204" pitchFamily="34" charset="0"/>
              </a:rPr>
              <a:t>代表 </a:t>
            </a:r>
            <a:r>
              <a:rPr lang="en-US" altLang="zh-TW" dirty="0">
                <a:solidFill>
                  <a:srgbClr val="005C49"/>
                </a:solidFill>
                <a:latin typeface="Verdana" panose="020B0604030504040204" pitchFamily="34" charset="0"/>
              </a:rPr>
              <a:t>insert </a:t>
            </a:r>
            <a:r>
              <a:rPr lang="zh-TW" altLang="en-US" dirty="0">
                <a:solidFill>
                  <a:srgbClr val="005C49"/>
                </a:solidFill>
                <a:latin typeface="Verdana" panose="020B0604030504040204" pitchFamily="34" charset="0"/>
              </a:rPr>
              <a:t>的資料 或 </a:t>
            </a:r>
            <a:r>
              <a:rPr lang="en-US" altLang="zh-TW" dirty="0">
                <a:solidFill>
                  <a:srgbClr val="005C49"/>
                </a:solidFill>
                <a:latin typeface="Verdana" panose="020B0604030504040204" pitchFamily="34" charset="0"/>
              </a:rPr>
              <a:t>update </a:t>
            </a:r>
            <a:r>
              <a:rPr lang="zh-TW" altLang="en-US" dirty="0">
                <a:solidFill>
                  <a:srgbClr val="005C49"/>
                </a:solidFill>
                <a:latin typeface="Verdana" panose="020B0604030504040204" pitchFamily="34" charset="0"/>
              </a:rPr>
              <a:t>「後」的資料</a:t>
            </a:r>
            <a:r>
              <a:rPr lang="zh-TW" altLang="en-US" dirty="0">
                <a:solidFill>
                  <a:srgbClr val="696867"/>
                </a:solidFill>
                <a:latin typeface="Verdana" panose="020B0604030504040204" pitchFamily="34" charset="0"/>
              </a:rPr>
              <a:t/>
            </a:r>
            <a:br>
              <a:rPr lang="zh-TW" altLang="en-US" dirty="0">
                <a:solidFill>
                  <a:srgbClr val="696867"/>
                </a:solidFill>
                <a:latin typeface="Verdana" panose="020B0604030504040204" pitchFamily="34" charset="0"/>
              </a:rPr>
            </a:br>
            <a:r>
              <a:rPr lang="en-US" altLang="zh-TW" dirty="0">
                <a:solidFill>
                  <a:srgbClr val="005C49"/>
                </a:solidFill>
                <a:latin typeface="Verdana" panose="020B0604030504040204" pitchFamily="34" charset="0"/>
              </a:rPr>
              <a:t>-- deleted </a:t>
            </a:r>
            <a:r>
              <a:rPr lang="zh-TW" altLang="en-US" dirty="0">
                <a:solidFill>
                  <a:srgbClr val="005C49"/>
                </a:solidFill>
                <a:latin typeface="Verdana" panose="020B0604030504040204" pitchFamily="34" charset="0"/>
              </a:rPr>
              <a:t>代表 </a:t>
            </a:r>
            <a:r>
              <a:rPr lang="en-US" altLang="zh-TW" dirty="0">
                <a:solidFill>
                  <a:srgbClr val="005C49"/>
                </a:solidFill>
                <a:latin typeface="Verdana" panose="020B0604030504040204" pitchFamily="34" charset="0"/>
              </a:rPr>
              <a:t>delete </a:t>
            </a:r>
            <a:r>
              <a:rPr lang="zh-TW" altLang="en-US" dirty="0">
                <a:solidFill>
                  <a:srgbClr val="005C49"/>
                </a:solidFill>
                <a:latin typeface="Verdana" panose="020B0604030504040204" pitchFamily="34" charset="0"/>
              </a:rPr>
              <a:t>的資料 或 </a:t>
            </a:r>
            <a:r>
              <a:rPr lang="en-US" altLang="zh-TW" dirty="0">
                <a:solidFill>
                  <a:srgbClr val="005C49"/>
                </a:solidFill>
                <a:latin typeface="Verdana" panose="020B0604030504040204" pitchFamily="34" charset="0"/>
              </a:rPr>
              <a:t>update </a:t>
            </a:r>
            <a:r>
              <a:rPr lang="zh-TW" altLang="en-US" dirty="0">
                <a:solidFill>
                  <a:srgbClr val="005C49"/>
                </a:solidFill>
                <a:latin typeface="Verdana" panose="020B0604030504040204" pitchFamily="34" charset="0"/>
              </a:rPr>
              <a:t>「前」的資料</a:t>
            </a:r>
            <a:br>
              <a:rPr lang="zh-TW" altLang="en-US" dirty="0">
                <a:solidFill>
                  <a:srgbClr val="005C49"/>
                </a:solidFill>
                <a:latin typeface="Verdana" panose="020B0604030504040204" pitchFamily="34" charset="0"/>
              </a:rPr>
            </a:br>
            <a:r>
              <a:rPr lang="en-US" altLang="zh-TW" dirty="0">
                <a:solidFill>
                  <a:srgbClr val="005C49"/>
                </a:solidFill>
                <a:latin typeface="Verdana" panose="020B0604030504040204" pitchFamily="34" charset="0"/>
              </a:rPr>
              <a:t>-- inserted </a:t>
            </a:r>
            <a:r>
              <a:rPr lang="zh-TW" altLang="en-US" dirty="0">
                <a:solidFill>
                  <a:srgbClr val="005C49"/>
                </a:solidFill>
                <a:latin typeface="Verdana" panose="020B0604030504040204" pitchFamily="34" charset="0"/>
              </a:rPr>
              <a:t>和 </a:t>
            </a:r>
            <a:r>
              <a:rPr lang="en-US" altLang="zh-TW" dirty="0">
                <a:solidFill>
                  <a:srgbClr val="005C49"/>
                </a:solidFill>
                <a:latin typeface="Verdana" panose="020B0604030504040204" pitchFamily="34" charset="0"/>
              </a:rPr>
              <a:t>deleted  </a:t>
            </a:r>
            <a:r>
              <a:rPr lang="zh-TW" altLang="en-US" dirty="0">
                <a:solidFill>
                  <a:srgbClr val="005C49"/>
                </a:solidFill>
                <a:latin typeface="Verdana" panose="020B0604030504040204" pitchFamily="34" charset="0"/>
              </a:rPr>
              <a:t>都有資料表示為 </a:t>
            </a:r>
            <a:r>
              <a:rPr lang="en-US" altLang="zh-TW" dirty="0">
                <a:solidFill>
                  <a:srgbClr val="005C49"/>
                </a:solidFill>
                <a:latin typeface="Verdana" panose="020B0604030504040204" pitchFamily="34" charset="0"/>
              </a:rPr>
              <a:t>UPDATE </a:t>
            </a:r>
            <a:r>
              <a:rPr lang="zh-TW" altLang="en-US" dirty="0">
                <a:solidFill>
                  <a:srgbClr val="005C49"/>
                </a:solidFill>
                <a:latin typeface="Verdana" panose="020B0604030504040204" pitchFamily="34" charset="0"/>
              </a:rPr>
              <a:t>，可以使用 </a:t>
            </a:r>
            <a:r>
              <a:rPr lang="en-US" altLang="zh-TW" dirty="0">
                <a:solidFill>
                  <a:srgbClr val="005C49"/>
                </a:solidFill>
                <a:latin typeface="Verdana" panose="020B0604030504040204" pitchFamily="34" charset="0"/>
              </a:rPr>
              <a:t>IF EXISTS (select 1 from inserted) and EXISTS (select 1 from deleted)  </a:t>
            </a:r>
            <a:r>
              <a:rPr lang="zh-TW" altLang="en-US" dirty="0">
                <a:solidFill>
                  <a:srgbClr val="005C49"/>
                </a:solidFill>
                <a:latin typeface="Verdana" panose="020B0604030504040204" pitchFamily="34" charset="0"/>
              </a:rPr>
              <a:t>來判斷</a:t>
            </a:r>
            <a:endParaRPr lang="zh-TW" altLang="en-US" dirty="0">
              <a:solidFill>
                <a:srgbClr val="696867"/>
              </a:solidFill>
              <a:latin typeface="Verdana" panose="020B0604030504040204" pitchFamily="34" charset="0"/>
            </a:endParaRPr>
          </a:p>
          <a:p>
            <a:r>
              <a:rPr lang="zh-TW" altLang="en-US" dirty="0">
                <a:solidFill>
                  <a:srgbClr val="696867"/>
                </a:solidFill>
                <a:latin typeface="Verdana" panose="020B0604030504040204" pitchFamily="34" charset="0"/>
              </a:rPr>
              <a:t> </a:t>
            </a:r>
            <a:endParaRPr lang="zh-TW" altLang="en-US" b="0" i="0" dirty="0">
              <a:solidFill>
                <a:srgbClr val="696867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282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預存程序 </a:t>
            </a:r>
            <a:r>
              <a:rPr lang="en-US" altLang="zh-TW" dirty="0" smtClean="0"/>
              <a:t>Stored Procedure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zh-TW" altLang="en-US" dirty="0"/>
          </a:p>
          <a:p>
            <a:pPr marL="0" indent="0">
              <a:buNone/>
            </a:pPr>
            <a:r>
              <a:rPr lang="en-US" altLang="zh-TW" dirty="0"/>
              <a:t>CREATE PROCEDURE &lt;</a:t>
            </a:r>
            <a:r>
              <a:rPr lang="en-US" altLang="zh-TW" dirty="0" err="1"/>
              <a:t>Procedure_Name</a:t>
            </a:r>
            <a:r>
              <a:rPr lang="en-US" altLang="zh-TW" dirty="0"/>
              <a:t>, </a:t>
            </a:r>
            <a:r>
              <a:rPr lang="en-US" altLang="zh-TW" dirty="0" err="1"/>
              <a:t>sysname</a:t>
            </a:r>
            <a:r>
              <a:rPr lang="en-US" altLang="zh-TW" dirty="0"/>
              <a:t>, </a:t>
            </a:r>
            <a:r>
              <a:rPr lang="en-US" altLang="zh-TW" dirty="0" err="1"/>
              <a:t>ProcedureName</a:t>
            </a:r>
            <a:r>
              <a:rPr lang="en-US" altLang="zh-TW" dirty="0"/>
              <a:t>&gt; </a:t>
            </a:r>
          </a:p>
          <a:p>
            <a:pPr marL="0" indent="0">
              <a:buNone/>
            </a:pPr>
            <a:r>
              <a:rPr lang="en-US" altLang="zh-TW" dirty="0"/>
              <a:t>-- Add the parameters for the stored procedure here</a:t>
            </a:r>
          </a:p>
          <a:p>
            <a:pPr marL="0" indent="0">
              <a:buNone/>
            </a:pPr>
            <a:r>
              <a:rPr lang="en-US" altLang="zh-TW" dirty="0"/>
              <a:t>&lt;@Param1, </a:t>
            </a:r>
            <a:r>
              <a:rPr lang="en-US" altLang="zh-TW" dirty="0" err="1"/>
              <a:t>sysname</a:t>
            </a:r>
            <a:r>
              <a:rPr lang="en-US" altLang="zh-TW" dirty="0"/>
              <a:t>, @p1&gt; &lt;Datatype_For_Param1, , </a:t>
            </a:r>
            <a:r>
              <a:rPr lang="en-US" altLang="zh-TW" dirty="0" err="1"/>
              <a:t>int</a:t>
            </a:r>
            <a:r>
              <a:rPr lang="en-US" altLang="zh-TW" dirty="0"/>
              <a:t>&gt; = &lt;Default_Value_For_Param1, , 0&gt;, </a:t>
            </a:r>
          </a:p>
          <a:p>
            <a:pPr marL="0" indent="0">
              <a:buNone/>
            </a:pPr>
            <a:r>
              <a:rPr lang="en-US" altLang="zh-TW" dirty="0"/>
              <a:t>&lt;@Param2, </a:t>
            </a:r>
            <a:r>
              <a:rPr lang="en-US" altLang="zh-TW" dirty="0" err="1"/>
              <a:t>sysname</a:t>
            </a:r>
            <a:r>
              <a:rPr lang="en-US" altLang="zh-TW" dirty="0"/>
              <a:t>, @p2&gt; &lt;Datatype_For_Param2, , </a:t>
            </a:r>
            <a:r>
              <a:rPr lang="en-US" altLang="zh-TW" dirty="0" err="1"/>
              <a:t>int</a:t>
            </a:r>
            <a:r>
              <a:rPr lang="en-US" altLang="zh-TW" dirty="0"/>
              <a:t>&gt; = &lt;Default_Value_For_Param2, , 0&gt;</a:t>
            </a:r>
          </a:p>
          <a:p>
            <a:pPr marL="0" indent="0">
              <a:buNone/>
            </a:pPr>
            <a:r>
              <a:rPr lang="en-US" altLang="zh-TW" dirty="0"/>
              <a:t>AS</a:t>
            </a:r>
          </a:p>
          <a:p>
            <a:pPr marL="0" indent="0">
              <a:buNone/>
            </a:pPr>
            <a:r>
              <a:rPr lang="en-US" altLang="zh-TW" dirty="0"/>
              <a:t>BEGIN</a:t>
            </a:r>
          </a:p>
          <a:p>
            <a:pPr marL="0" indent="0">
              <a:buNone/>
            </a:pPr>
            <a:r>
              <a:rPr lang="en-US" altLang="zh-TW" dirty="0"/>
              <a:t>-- SET NOCOUNT ON added to prevent extra result sets from</a:t>
            </a:r>
          </a:p>
          <a:p>
            <a:pPr marL="0" indent="0">
              <a:buNone/>
            </a:pPr>
            <a:r>
              <a:rPr lang="en-US" altLang="zh-TW" dirty="0"/>
              <a:t>-- interfering with SELECT statements.</a:t>
            </a:r>
          </a:p>
          <a:p>
            <a:pPr marL="0" indent="0">
              <a:buNone/>
            </a:pPr>
            <a:r>
              <a:rPr lang="en-US" altLang="zh-TW" dirty="0"/>
              <a:t>SET NOCOUNT ON;</a:t>
            </a:r>
          </a:p>
          <a:p>
            <a:pPr marL="0" indent="0">
              <a:buNone/>
            </a:pPr>
            <a:endParaRPr lang="zh-TW" altLang="en-US" dirty="0"/>
          </a:p>
          <a:p>
            <a:pPr marL="0" indent="0">
              <a:buNone/>
            </a:pPr>
            <a:r>
              <a:rPr lang="en-US" altLang="zh-TW" dirty="0"/>
              <a:t>    -- Insert statements for procedure here</a:t>
            </a:r>
          </a:p>
          <a:p>
            <a:pPr marL="0" indent="0">
              <a:buNone/>
            </a:pPr>
            <a:r>
              <a:rPr lang="en-US" altLang="zh-TW" dirty="0"/>
              <a:t>SELECT &lt;@Param1, </a:t>
            </a:r>
            <a:r>
              <a:rPr lang="en-US" altLang="zh-TW" dirty="0" err="1"/>
              <a:t>sysname</a:t>
            </a:r>
            <a:r>
              <a:rPr lang="en-US" altLang="zh-TW" dirty="0"/>
              <a:t>, @p1&gt;, &lt;@Param2, </a:t>
            </a:r>
            <a:r>
              <a:rPr lang="en-US" altLang="zh-TW" dirty="0" err="1"/>
              <a:t>sysname</a:t>
            </a:r>
            <a:r>
              <a:rPr lang="en-US" altLang="zh-TW" dirty="0"/>
              <a:t>, @p2&gt;</a:t>
            </a:r>
          </a:p>
          <a:p>
            <a:pPr marL="0" indent="0">
              <a:buNone/>
            </a:pPr>
            <a:r>
              <a:rPr lang="en-US" altLang="zh-TW" dirty="0" smtClean="0"/>
              <a:t>END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500" y="2462213"/>
            <a:ext cx="8763000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2181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預存程序 </a:t>
            </a:r>
            <a:r>
              <a:rPr lang="en-US" altLang="zh-TW" dirty="0" smtClean="0"/>
              <a:t>Stored Procedure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09600" y="1914194"/>
            <a:ext cx="1100545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USE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[rs5dc]</a:t>
            </a:r>
          </a:p>
          <a:p>
            <a:r>
              <a:rPr lang="en-US" altLang="zh-TW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GO</a:t>
            </a:r>
            <a:endParaRPr lang="en-US" altLang="zh-TW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endParaRPr lang="en-US" altLang="zh-TW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SET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ANSI_NULLS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ON</a:t>
            </a:r>
            <a:endParaRPr lang="en-US" altLang="zh-TW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GO</a:t>
            </a:r>
            <a:endParaRPr lang="en-US" altLang="zh-TW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SET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QUOTED_IDENTIFIER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ON</a:t>
            </a:r>
            <a:endParaRPr lang="en-US" altLang="zh-TW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GO</a:t>
            </a:r>
          </a:p>
          <a:p>
            <a:endParaRPr lang="zh-TW" altLang="en-US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ALTER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PROCEDURE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[</a:t>
            </a:r>
            <a:r>
              <a:rPr lang="en-US" altLang="zh-TW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dbo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]</a:t>
            </a:r>
            <a:r>
              <a:rPr lang="en-US" altLang="zh-TW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.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[</a:t>
            </a:r>
            <a:r>
              <a:rPr lang="en-US" altLang="zh-TW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qryHospital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]</a:t>
            </a:r>
          </a:p>
          <a:p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@</a:t>
            </a:r>
            <a:r>
              <a:rPr lang="en-US" altLang="zh-TW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hospid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varchar</a:t>
            </a:r>
            <a:r>
              <a:rPr lang="en-US" altLang="zh-TW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100</a:t>
            </a:r>
            <a:r>
              <a:rPr lang="en-US" altLang="zh-TW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  <a:r>
              <a:rPr lang="zh-TW" altLang="en-US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</a:t>
            </a:r>
            <a:r>
              <a:rPr lang="en-US" altLang="zh-TW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-- </a:t>
            </a:r>
            <a:r>
              <a:rPr lang="zh-TW" altLang="en-US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醫事機構代號</a:t>
            </a:r>
            <a:endParaRPr lang="zh-TW" altLang="en-US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AS</a:t>
            </a:r>
            <a:endParaRPr lang="en-US" altLang="zh-TW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BEGIN</a:t>
            </a:r>
            <a:endParaRPr lang="en-US" altLang="zh-TW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pPr lvl="1"/>
            <a:r>
              <a:rPr lang="en-US" altLang="zh-TW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SELECT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‘[</a:t>
            </a:r>
            <a:r>
              <a:rPr lang="en-US" altLang="zh-TW" dirty="0" err="1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medical_hospital</a:t>
            </a:r>
            <a:r>
              <a:rPr lang="en-US" altLang="zh-TW" dirty="0" smtClean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]’</a:t>
            </a:r>
            <a:r>
              <a:rPr lang="en-US" altLang="zh-TW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as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N‘</a:t>
            </a:r>
            <a:r>
              <a:rPr lang="zh-TW" altLang="en-US" dirty="0" smtClean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表格名稱</a:t>
            </a:r>
            <a:r>
              <a:rPr lang="en-US" altLang="zh-TW" dirty="0" smtClean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’</a:t>
            </a:r>
            <a:r>
              <a:rPr lang="en-US" altLang="zh-TW" dirty="0" smtClean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  <a:r>
              <a:rPr lang="zh-TW" altLang="en-US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zh-TW" altLang="en-US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*</a:t>
            </a:r>
            <a:endParaRPr lang="en-US" altLang="zh-TW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pPr lvl="1"/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</a:t>
            </a:r>
            <a:r>
              <a:rPr lang="en-US" altLang="zh-TW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FROM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[rs5common]</a:t>
            </a:r>
            <a:r>
              <a:rPr lang="en-US" altLang="zh-TW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.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[</a:t>
            </a:r>
            <a:r>
              <a:rPr lang="en-US" altLang="zh-TW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dbo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]</a:t>
            </a:r>
            <a:r>
              <a:rPr lang="en-US" altLang="zh-TW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.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[</a:t>
            </a:r>
            <a:r>
              <a:rPr lang="en-US" altLang="zh-TW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medical_hospital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]</a:t>
            </a:r>
          </a:p>
          <a:p>
            <a:pPr lvl="1"/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</a:t>
            </a:r>
            <a:r>
              <a:rPr lang="en-US" altLang="zh-TW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where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code </a:t>
            </a:r>
            <a:r>
              <a:rPr lang="en-US" altLang="zh-TW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@</a:t>
            </a:r>
            <a:r>
              <a:rPr lang="en-US" altLang="zh-TW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hospid</a:t>
            </a:r>
            <a:endParaRPr lang="en-US" altLang="zh-TW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END</a:t>
            </a:r>
            <a:endParaRPr lang="zh-TW" altLang="en-US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623728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回顧</a:t>
            </a:r>
            <a:r>
              <a:rPr lang="en-US" altLang="zh-TW" dirty="0" smtClean="0"/>
              <a:t>: </a:t>
            </a:r>
            <a:r>
              <a:rPr lang="zh-TW" altLang="en-US" dirty="0" smtClean="0"/>
              <a:t>今天學了什麼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Database </a:t>
            </a:r>
            <a:r>
              <a:rPr lang="zh-TW" altLang="en-US" dirty="0" smtClean="0"/>
              <a:t>概念</a:t>
            </a:r>
            <a:endParaRPr lang="en-US" altLang="zh-TW" dirty="0" smtClean="0"/>
          </a:p>
          <a:p>
            <a:r>
              <a:rPr lang="zh-TW" altLang="en-US" dirty="0" smtClean="0"/>
              <a:t>資料型別</a:t>
            </a:r>
            <a:endParaRPr lang="en-US" altLang="zh-TW" dirty="0" smtClean="0"/>
          </a:p>
          <a:p>
            <a:r>
              <a:rPr lang="en-US" altLang="zh-TW" dirty="0" smtClean="0"/>
              <a:t>CRUD</a:t>
            </a:r>
          </a:p>
          <a:p>
            <a:r>
              <a:rPr lang="en-US" altLang="zh-TW" dirty="0" smtClean="0"/>
              <a:t>Table, view, </a:t>
            </a:r>
            <a:r>
              <a:rPr lang="en-US" altLang="zh-TW" dirty="0" err="1" smtClean="0"/>
              <a:t>triggle</a:t>
            </a:r>
            <a:r>
              <a:rPr lang="en-US" altLang="zh-TW" dirty="0" smtClean="0"/>
              <a:t>, Stored Procedure</a:t>
            </a:r>
          </a:p>
          <a:p>
            <a:r>
              <a:rPr lang="zh-TW" altLang="en-US" dirty="0" smtClean="0"/>
              <a:t>後端</a:t>
            </a:r>
            <a:r>
              <a:rPr lang="en-US" altLang="zh-TW" dirty="0" smtClean="0"/>
              <a:t>WEB API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88283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大綱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資料定義</a:t>
            </a:r>
            <a:r>
              <a:rPr lang="zh-TW" altLang="en-US" dirty="0" smtClean="0"/>
              <a:t>語言 </a:t>
            </a:r>
            <a:r>
              <a:rPr lang="en-US" altLang="zh-TW" dirty="0" smtClean="0"/>
              <a:t>DDL</a:t>
            </a:r>
            <a:r>
              <a:rPr lang="zh-TW" altLang="en-US" dirty="0"/>
              <a:t>（</a:t>
            </a:r>
            <a:r>
              <a:rPr lang="en-US" altLang="zh-TW" dirty="0"/>
              <a:t>Data Definition Language</a:t>
            </a:r>
            <a:r>
              <a:rPr lang="zh-TW" altLang="en-US" dirty="0" smtClean="0"/>
              <a:t>）</a:t>
            </a:r>
            <a:endParaRPr lang="en-US" altLang="zh-TW" dirty="0" smtClean="0"/>
          </a:p>
          <a:p>
            <a:r>
              <a:rPr lang="zh-TW" altLang="en-US" dirty="0" smtClean="0"/>
              <a:t>資料操作語言</a:t>
            </a:r>
            <a:r>
              <a:rPr lang="en-US" altLang="zh-TW" dirty="0" smtClean="0"/>
              <a:t>DML</a:t>
            </a:r>
            <a:r>
              <a:rPr lang="zh-TW" altLang="en-US" dirty="0"/>
              <a:t>（</a:t>
            </a:r>
            <a:r>
              <a:rPr lang="en-US" altLang="zh-TW" dirty="0"/>
              <a:t>Data Manipulation Language</a:t>
            </a:r>
            <a:r>
              <a:rPr lang="zh-TW" altLang="en-US" dirty="0"/>
              <a:t>）</a:t>
            </a:r>
            <a:endParaRPr lang="en-US" altLang="zh-TW" dirty="0"/>
          </a:p>
          <a:p>
            <a:r>
              <a:rPr lang="zh-TW" altLang="en-US" dirty="0" smtClean="0"/>
              <a:t>資料控制語言</a:t>
            </a:r>
            <a:r>
              <a:rPr lang="en-US" altLang="zh-TW" dirty="0" smtClean="0"/>
              <a:t>DCL</a:t>
            </a:r>
            <a:r>
              <a:rPr lang="zh-TW" altLang="en-US" dirty="0"/>
              <a:t>（</a:t>
            </a:r>
            <a:r>
              <a:rPr lang="en-US" altLang="zh-TW" dirty="0"/>
              <a:t>Data Control Language</a:t>
            </a:r>
            <a:r>
              <a:rPr lang="zh-TW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49970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DDL</a:t>
            </a:r>
            <a:r>
              <a:rPr lang="zh-TW" altLang="en-US" dirty="0"/>
              <a:t>（</a:t>
            </a:r>
            <a:r>
              <a:rPr lang="en-US" altLang="zh-TW" dirty="0"/>
              <a:t>Data Definition Language</a:t>
            </a:r>
            <a:r>
              <a:rPr lang="zh-TW" altLang="en-US" dirty="0"/>
              <a:t>）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DDL </a:t>
            </a:r>
            <a:r>
              <a:rPr lang="zh-TW" altLang="en-US" dirty="0"/>
              <a:t>又稱為資料定義語言，能建立或刪除資料庫和資料表等用來儲存的單位。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CREATE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DROP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ALTER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6493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CREATE </a:t>
            </a:r>
            <a:r>
              <a:rPr lang="zh-TW" altLang="en-US" b="1" dirty="0"/>
              <a:t>建立</a:t>
            </a:r>
            <a:r>
              <a:rPr lang="zh-TW" altLang="en-US" b="1" dirty="0" smtClean="0"/>
              <a:t>資料庫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b="1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410" y="2429555"/>
            <a:ext cx="6244319" cy="3661002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9719" y="1690688"/>
            <a:ext cx="5781675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6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CREATE </a:t>
            </a:r>
            <a:r>
              <a:rPr lang="zh-TW" altLang="en-US" b="1" dirty="0" smtClean="0"/>
              <a:t>建立資料</a:t>
            </a:r>
            <a:r>
              <a:rPr lang="zh-TW" altLang="en-US" b="1" dirty="0"/>
              <a:t>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8761"/>
            <a:ext cx="6923314" cy="380319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3050" y="2213883"/>
            <a:ext cx="6496050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54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資料架構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Database</a:t>
            </a:r>
          </a:p>
          <a:p>
            <a:pPr lvl="1"/>
            <a:r>
              <a:rPr lang="en-US" altLang="zh-TW" dirty="0" smtClean="0"/>
              <a:t>Table</a:t>
            </a:r>
          </a:p>
          <a:p>
            <a:pPr lvl="2"/>
            <a:r>
              <a:rPr lang="en-US" altLang="zh-TW" dirty="0" smtClean="0"/>
              <a:t>Row </a:t>
            </a:r>
            <a:r>
              <a:rPr lang="zh-TW" altLang="en-US" dirty="0" smtClean="0"/>
              <a:t>筆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Field </a:t>
            </a:r>
            <a:r>
              <a:rPr lang="zh-TW" altLang="en-US" dirty="0" smtClean="0"/>
              <a:t>欄位</a:t>
            </a:r>
            <a:r>
              <a:rPr lang="en-US" altLang="zh-TW" dirty="0" smtClean="0"/>
              <a:t>, </a:t>
            </a:r>
            <a:r>
              <a:rPr lang="zh-TW" altLang="en-US" dirty="0" smtClean="0"/>
              <a:t>資料行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Index </a:t>
            </a:r>
            <a:r>
              <a:rPr lang="zh-TW" altLang="en-US" dirty="0" smtClean="0"/>
              <a:t>索引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trigger</a:t>
            </a:r>
          </a:p>
          <a:p>
            <a:pPr lvl="1"/>
            <a:r>
              <a:rPr lang="en-US" altLang="zh-TW" dirty="0" smtClean="0"/>
              <a:t>View </a:t>
            </a:r>
            <a:r>
              <a:rPr lang="zh-TW" altLang="en-US" dirty="0" smtClean="0"/>
              <a:t>檢視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Stored Procedure </a:t>
            </a:r>
            <a:r>
              <a:rPr lang="zh-TW" altLang="en-US" dirty="0" smtClean="0"/>
              <a:t>預存程序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27922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資料類型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 smtClean="0"/>
              <a:t>數值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bit, </a:t>
            </a:r>
            <a:r>
              <a:rPr lang="en-US" altLang="zh-TW" dirty="0" err="1" smtClean="0"/>
              <a:t>tinyint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smallint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bigint</a:t>
            </a:r>
            <a:endParaRPr lang="en-US" altLang="zh-TW" dirty="0"/>
          </a:p>
          <a:p>
            <a:pPr lvl="1"/>
            <a:r>
              <a:rPr lang="en-US" altLang="zh-TW" dirty="0" smtClean="0"/>
              <a:t>float, real (</a:t>
            </a:r>
            <a:r>
              <a:rPr lang="zh-TW" altLang="en-US" dirty="0" smtClean="0"/>
              <a:t>單</a:t>
            </a:r>
            <a:r>
              <a:rPr lang="en-US" altLang="zh-TW" dirty="0" smtClean="0"/>
              <a:t>), numeric (</a:t>
            </a:r>
            <a:r>
              <a:rPr lang="zh-TW" altLang="en-US" dirty="0" smtClean="0"/>
              <a:t>同 </a:t>
            </a:r>
            <a:r>
              <a:rPr lang="en-US" altLang="zh-TW" dirty="0" smtClean="0"/>
              <a:t>decimal)</a:t>
            </a:r>
          </a:p>
          <a:p>
            <a:r>
              <a:rPr lang="zh-TW" altLang="en-US" dirty="0" smtClean="0"/>
              <a:t>文字</a:t>
            </a:r>
            <a:r>
              <a:rPr lang="en-US" altLang="zh-TW" dirty="0" smtClean="0"/>
              <a:t>(</a:t>
            </a:r>
            <a:r>
              <a:rPr lang="zh-TW" altLang="en-US" dirty="0" smtClean="0"/>
              <a:t>字元</a:t>
            </a:r>
            <a:r>
              <a:rPr lang="en-US" altLang="zh-TW" dirty="0" smtClean="0"/>
              <a:t>/</a:t>
            </a:r>
            <a:r>
              <a:rPr lang="zh-TW" altLang="en-US" dirty="0" smtClean="0"/>
              <a:t>字串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char, </a:t>
            </a:r>
            <a:r>
              <a:rPr lang="en-US" altLang="zh-TW" dirty="0" err="1" smtClean="0"/>
              <a:t>nchar</a:t>
            </a:r>
            <a:r>
              <a:rPr lang="en-US" altLang="zh-TW" dirty="0" smtClean="0"/>
              <a:t>, varchar, </a:t>
            </a:r>
            <a:r>
              <a:rPr lang="en-US" altLang="zh-TW" dirty="0" err="1" smtClean="0"/>
              <a:t>nvarchar</a:t>
            </a:r>
            <a:r>
              <a:rPr lang="en-US" altLang="zh-TW" dirty="0" smtClean="0"/>
              <a:t>, </a:t>
            </a:r>
            <a:r>
              <a:rPr lang="en-US" altLang="zh-TW" strike="sngStrike" dirty="0" smtClean="0"/>
              <a:t>text</a:t>
            </a:r>
            <a:r>
              <a:rPr lang="en-US" altLang="zh-TW" dirty="0" smtClean="0"/>
              <a:t>, </a:t>
            </a:r>
          </a:p>
          <a:p>
            <a:r>
              <a:rPr lang="zh-TW" altLang="en-US" dirty="0" smtClean="0"/>
              <a:t>日期</a:t>
            </a:r>
            <a:r>
              <a:rPr lang="en-US" altLang="zh-TW" dirty="0" smtClean="0"/>
              <a:t>/</a:t>
            </a:r>
            <a:r>
              <a:rPr lang="zh-TW" altLang="en-US" dirty="0" smtClean="0"/>
              <a:t>時間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date, time, </a:t>
            </a:r>
            <a:r>
              <a:rPr lang="en-US" altLang="zh-TW" dirty="0" err="1" smtClean="0"/>
              <a:t>datetime</a:t>
            </a:r>
            <a:r>
              <a:rPr lang="en-US" altLang="zh-TW" dirty="0" smtClean="0"/>
              <a:t>, </a:t>
            </a:r>
          </a:p>
          <a:p>
            <a:r>
              <a:rPr lang="zh-TW" altLang="en-US" dirty="0" smtClean="0"/>
              <a:t>二進位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binary, </a:t>
            </a:r>
            <a:r>
              <a:rPr lang="en-US" altLang="zh-TW" dirty="0" err="1" smtClean="0"/>
              <a:t>varbinary</a:t>
            </a:r>
            <a:r>
              <a:rPr lang="en-US" altLang="zh-TW" dirty="0" smtClean="0"/>
              <a:t>, image</a:t>
            </a:r>
          </a:p>
          <a:p>
            <a:r>
              <a:rPr lang="zh-TW" altLang="en-US" dirty="0" smtClean="0"/>
              <a:t>其他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table, </a:t>
            </a:r>
            <a:r>
              <a:rPr lang="en-US" altLang="zh-TW" dirty="0" err="1" smtClean="0"/>
              <a:t>uniqueidentifier</a:t>
            </a:r>
            <a:r>
              <a:rPr lang="en-US" altLang="zh-TW" dirty="0" smtClean="0"/>
              <a:t>, xml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570263" y="6311900"/>
            <a:ext cx="875755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>
                <a:hlinkClick r:id="rId2"/>
              </a:rPr>
              <a:t>https://docs.microsoft.com/zh-tw/sql/t-sql/data-types/data-types-transact-sql?view=sql-server-ver15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24418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7767</TotalTime>
  <Words>830</Words>
  <Application>Microsoft Office PowerPoint</Application>
  <PresentationFormat>寬螢幕</PresentationFormat>
  <Paragraphs>192</Paragraphs>
  <Slides>33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33</vt:i4>
      </vt:variant>
    </vt:vector>
  </HeadingPairs>
  <TitlesOfParts>
    <vt:vector size="41" baseType="lpstr">
      <vt:lpstr>細明體</vt:lpstr>
      <vt:lpstr>新細明體</vt:lpstr>
      <vt:lpstr>Arial</vt:lpstr>
      <vt:lpstr>Calibri</vt:lpstr>
      <vt:lpstr>Calibri Light</vt:lpstr>
      <vt:lpstr>Courier New</vt:lpstr>
      <vt:lpstr>Verdana</vt:lpstr>
      <vt:lpstr>Office 佈景主題</vt:lpstr>
      <vt:lpstr>SQL 資料庫基礎介紹</vt:lpstr>
      <vt:lpstr>參考</vt:lpstr>
      <vt:lpstr>學習目標</vt:lpstr>
      <vt:lpstr>大綱</vt:lpstr>
      <vt:lpstr>DDL（Data Definition Language）</vt:lpstr>
      <vt:lpstr>CREATE 建立資料庫</vt:lpstr>
      <vt:lpstr>CREATE 建立資料表</vt:lpstr>
      <vt:lpstr>資料架構</vt:lpstr>
      <vt:lpstr>資料類型</vt:lpstr>
      <vt:lpstr>大型資料型別</vt:lpstr>
      <vt:lpstr>EX:</vt:lpstr>
      <vt:lpstr>DROP 刪除資料庫/資料表</vt:lpstr>
      <vt:lpstr>DROP 刪除資料庫/資料表</vt:lpstr>
      <vt:lpstr>DROP 刪除資料表</vt:lpstr>
      <vt:lpstr>ALTER 修改資料表結構</vt:lpstr>
      <vt:lpstr>DML（Data Manipulation Language）</vt:lpstr>
      <vt:lpstr>Insert, Update, Delete</vt:lpstr>
      <vt:lpstr>SELECT 查詢資料</vt:lpstr>
      <vt:lpstr>條件, 排序</vt:lpstr>
      <vt:lpstr>函式</vt:lpstr>
      <vt:lpstr>Group</vt:lpstr>
      <vt:lpstr>DCL（Data Control Language）</vt:lpstr>
      <vt:lpstr>Trasaction 交易</vt:lpstr>
      <vt:lpstr>Trasaction 交易</vt:lpstr>
      <vt:lpstr>SQL Server</vt:lpstr>
      <vt:lpstr>Grant, Revoke</vt:lpstr>
      <vt:lpstr>Entity Relation Model</vt:lpstr>
      <vt:lpstr>檢視 (view)</vt:lpstr>
      <vt:lpstr>觸發 Triggle </vt:lpstr>
      <vt:lpstr>觸發 Triggle </vt:lpstr>
      <vt:lpstr>預存程序 Stored Procedure</vt:lpstr>
      <vt:lpstr>預存程序 Stored Procedure</vt:lpstr>
      <vt:lpstr>回顧: 今天學了什麼?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Typescript 新手指南</dc:title>
  <dc:creator>richardhwang</dc:creator>
  <cp:lastModifiedBy>richardhwang</cp:lastModifiedBy>
  <cp:revision>82</cp:revision>
  <dcterms:created xsi:type="dcterms:W3CDTF">2020-03-05T00:45:55Z</dcterms:created>
  <dcterms:modified xsi:type="dcterms:W3CDTF">2020-03-21T10:02:25Z</dcterms:modified>
</cp:coreProperties>
</file>