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63" r:id="rId6"/>
    <p:sldId id="265" r:id="rId7"/>
    <p:sldId id="264" r:id="rId8"/>
    <p:sldId id="267" r:id="rId9"/>
    <p:sldId id="266" r:id="rId10"/>
    <p:sldId id="273" r:id="rId11"/>
    <p:sldId id="268" r:id="rId12"/>
    <p:sldId id="270" r:id="rId13"/>
    <p:sldId id="259" r:id="rId14"/>
    <p:sldId id="269" r:id="rId15"/>
    <p:sldId id="258" r:id="rId16"/>
    <p:sldId id="271" r:id="rId17"/>
    <p:sldId id="272" r:id="rId18"/>
    <p:sldId id="274" r:id="rId19"/>
    <p:sldId id="275" r:id="rId20"/>
    <p:sldId id="30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1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39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21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0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34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7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40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35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BA10-C15B-4C25-A0F5-45DF4580B46E}" type="datetimeFigureOut">
              <a:rPr lang="zh-TW" altLang="en-US" smtClean="0"/>
              <a:t>2020/4/3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AD2B-1E31-4ADE-9D4D-D44A1BA8E7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w3schools.com/html/html_cs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eveloper.mozilla.org/en-US/docs/Learn/CSS/First_steps/Getting_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eveloper.mozilla.org/en-US/docs/Learn/CSS/First_steps/Getting_start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html/html_id.asp" TargetMode="External"/><Relationship Id="rId5" Type="http://schemas.openxmlformats.org/officeDocument/2006/relationships/hyperlink" Target="https://www.w3schools.com/html/html_classes.asp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CSS/First_steps/How_CSS_is_structured#rul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tw/start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blitz.com/" TargetMode="External"/><Relationship Id="rId4" Type="http://schemas.openxmlformats.org/officeDocument/2006/relationships/hyperlink" Target="https://djangogirlstaipei.herokuapp.com/tutorials/deploy-to-heroku/?os=window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net.idv.tw/pcnet/html/html.htm" TargetMode="External"/><Relationship Id="rId2" Type="http://schemas.openxmlformats.org/officeDocument/2006/relationships/hyperlink" Target="https://developer.mozilla.org/zh-TW/docs/Learn/Getting_started_with_the_web/HTML_bas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.itho.me/modernweb/2016/trackb/%E5%BF%AB%E5%BF%AB%E6%A8%82%E6%A8%82%E5%AD%B8%E6%9C%83%20Angular%202%20%E7%B6%B2%E7%AB%99%E9%96%8B%E7%99%BC%E6%A1%86%E6%9E%B6.pdf" TargetMode="External"/><Relationship Id="rId4" Type="http://schemas.openxmlformats.org/officeDocument/2006/relationships/hyperlink" Target="https://developer.mozilla.org/zh-TW/docs/Learn/Getting_started_with_the_web/CSS_basic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ngular.tw/guide/rout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re/Inpu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rimefaces.org/prime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reating-librari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tag" TargetMode="External"/><Relationship Id="rId2" Type="http://schemas.openxmlformats.org/officeDocument/2006/relationships/hyperlink" Target="https://developer.mozilla.org/zh-TW/docs/Glossary/El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developer.mozilla.org/zh-TW/docs/Learn/Getting_started_with_the_web/HTML_basic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heroku.com/" TargetMode="External"/><Relationship Id="rId2" Type="http://schemas.openxmlformats.org/officeDocument/2006/relationships/hyperlink" Target="https://djangogirlstaipei.herokuapp.com/tutorials/deploy-to-heroku/?os=window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center.heroku.com/articles/git" TargetMode="External"/><Relationship Id="rId4" Type="http://schemas.openxmlformats.org/officeDocument/2006/relationships/hyperlink" Target="https://dashboard.heroku.com/app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developer.mozilla.org/zh-TW/docs/Learn/Getting_started_with_the_web/HTML_basic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elements.as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basic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schools.com/html/html_styles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開發教學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00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7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CSS/SASS/SCSS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en-US" altLang="zh-TW" dirty="0" smtClean="0"/>
              <a:t> = styles and Colors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96000" y="6410229"/>
            <a:ext cx="4697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https://www.w3schools.com/html/html_css.asp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88" y="502444"/>
            <a:ext cx="3214317" cy="237648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58" y="2693964"/>
            <a:ext cx="9179943" cy="3291547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838200" y="3278038"/>
            <a:ext cx="4165121" cy="3795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63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Selector, property, value, function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19" y="2533739"/>
            <a:ext cx="5905500" cy="3343275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281975" y="2544790"/>
            <a:ext cx="2518913" cy="1104181"/>
          </a:xfrm>
          <a:prstGeom prst="wedgeRoundRectCallout">
            <a:avLst>
              <a:gd name="adj1" fmla="val 92589"/>
              <a:gd name="adj2" fmla="val 4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Selector </a:t>
            </a:r>
            <a:r>
              <a:rPr lang="zh-TW" altLang="en-US" dirty="0" smtClean="0"/>
              <a:t>選擇器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.box</a:t>
            </a:r>
          </a:p>
          <a:p>
            <a:pPr algn="ctr"/>
            <a:r>
              <a:rPr lang="zh-TW" altLang="en-US" dirty="0" smtClean="0"/>
              <a:t>沒有修飾時等於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HTML TAG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342182" y="4143854"/>
            <a:ext cx="2078966" cy="793630"/>
          </a:xfrm>
          <a:prstGeom prst="wedgeRoundRectCallout">
            <a:avLst>
              <a:gd name="adj1" fmla="val 128423"/>
              <a:gd name="adj2" fmla="val 59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</a:t>
            </a:r>
            <a:r>
              <a:rPr lang="en-US" altLang="zh-TW" dirty="0" smtClean="0"/>
              <a:t>roperty 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height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2337758" y="5791498"/>
            <a:ext cx="2078966" cy="793630"/>
          </a:xfrm>
          <a:prstGeom prst="wedgeRoundRectCallout">
            <a:avLst>
              <a:gd name="adj1" fmla="val 101037"/>
              <a:gd name="adj2" fmla="val -1135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Function 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rotate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8626053" y="2846715"/>
            <a:ext cx="3190877" cy="1837427"/>
          </a:xfrm>
          <a:prstGeom prst="wedgeRoundRectCallout">
            <a:avLst>
              <a:gd name="adj1" fmla="val -149602"/>
              <a:gd name="adj2" fmla="val 9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Value 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EX: 30px</a:t>
            </a:r>
          </a:p>
          <a:p>
            <a:pPr algn="ctr"/>
            <a:r>
              <a:rPr lang="zh-TW" altLang="en-US" dirty="0" smtClean="0"/>
              <a:t>單位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, rem, 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64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基礎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,(comma) </a:t>
            </a:r>
            <a:r>
              <a:rPr lang="zh-TW" altLang="en-US" dirty="0" smtClean="0"/>
              <a:t>指向多個</a:t>
            </a:r>
            <a:endParaRPr lang="en-US" altLang="zh-TW" dirty="0" smtClean="0"/>
          </a:p>
          <a:p>
            <a:r>
              <a:rPr lang="en-US" altLang="zh-TW" dirty="0" smtClean="0"/>
              <a:t>.(dot) selector along with class</a:t>
            </a:r>
          </a:p>
          <a:p>
            <a:r>
              <a:rPr lang="zh-TW" altLang="en-US" dirty="0" smtClean="0"/>
              <a:t>空格</a:t>
            </a:r>
            <a:r>
              <a:rPr lang="en-US" altLang="zh-TW" dirty="0" smtClean="0"/>
              <a:t>(space) </a:t>
            </a:r>
            <a:r>
              <a:rPr lang="zh-TW" altLang="en-US" dirty="0" smtClean="0"/>
              <a:t>在巢狀內的</a:t>
            </a:r>
            <a:endParaRPr lang="en-US" altLang="zh-TW" dirty="0" smtClean="0"/>
          </a:p>
          <a:p>
            <a:r>
              <a:rPr lang="en-US" altLang="zh-TW" dirty="0" smtClean="0"/>
              <a:t>+ (adjacent </a:t>
            </a:r>
            <a:r>
              <a:rPr lang="en-US" altLang="zh-TW" dirty="0" err="1" smtClean="0"/>
              <a:t>slibling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combinator</a:t>
            </a:r>
            <a:r>
              <a:rPr lang="en-US" altLang="zh-TW" dirty="0" smtClean="0"/>
              <a:t>), </a:t>
            </a:r>
            <a:r>
              <a:rPr lang="zh-TW" altLang="en-US" dirty="0" smtClean="0"/>
              <a:t>接著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7132" y="63924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hlinkClick r:id="rId2"/>
              </a:rPr>
              <a:t>https://developer.mozilla.org/en-US/docs/Learn/CSS/First_steps/Getting_started</a:t>
            </a:r>
            <a:endParaRPr lang="zh-TW" altLang="en-US" sz="1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737" y="1117782"/>
            <a:ext cx="2381250" cy="12001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37" y="2452869"/>
            <a:ext cx="2857500" cy="16478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737" y="4479894"/>
            <a:ext cx="2771775" cy="10382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10" y="5129213"/>
            <a:ext cx="2333625" cy="104775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2950234" y="3779640"/>
            <a:ext cx="335801" cy="11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718649" y="3105509"/>
            <a:ext cx="2395088" cy="145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771072" y="2627134"/>
            <a:ext cx="1086928" cy="318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899804" y="1639435"/>
            <a:ext cx="1958196" cy="36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zh-TW" altLang="en-US" dirty="0" smtClean="0"/>
              <a:t>基礎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: (state) </a:t>
            </a:r>
            <a:r>
              <a:rPr lang="zh-TW" altLang="en-US" dirty="0" smtClean="0"/>
              <a:t>狀態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62373" y="1825625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33333"/>
                </a:solidFill>
                <a:latin typeface="x-locale-heading-primary"/>
              </a:rPr>
              <a:t>Styling things based on state</a:t>
            </a:r>
            <a:endParaRPr lang="en-US" altLang="zh-TW" b="1" i="0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7132" y="639249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dirty="0">
                <a:hlinkClick r:id="rId2"/>
              </a:rPr>
              <a:t>https://developer.mozilla.org/en-US/docs/Learn/CSS/First_steps/Getting_started</a:t>
            </a:r>
            <a:endParaRPr lang="zh-TW" alt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351" y="167137"/>
            <a:ext cx="4267200" cy="2619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3068154"/>
            <a:ext cx="10353675" cy="16002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603" y="4860962"/>
            <a:ext cx="4124325" cy="1752600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3262373" y="1250987"/>
            <a:ext cx="4052827" cy="57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圖說文字 13"/>
          <p:cNvSpPr/>
          <p:nvPr/>
        </p:nvSpPr>
        <p:spPr>
          <a:xfrm>
            <a:off x="6581955" y="4949996"/>
            <a:ext cx="4088920" cy="960887"/>
          </a:xfrm>
          <a:prstGeom prst="wedgeRoundRectCallout">
            <a:avLst>
              <a:gd name="adj1" fmla="val -118301"/>
              <a:gd name="adj2" fmla="val -30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h1 </a:t>
            </a:r>
            <a:r>
              <a:rPr lang="zh-TW" altLang="en-US" dirty="0" smtClean="0"/>
              <a:t>下面緊接的 </a:t>
            </a:r>
            <a:r>
              <a:rPr lang="en-US" altLang="zh-TW" dirty="0" smtClean="0"/>
              <a:t>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special class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22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Class/id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 (dot) class</a:t>
            </a:r>
          </a:p>
          <a:p>
            <a:r>
              <a:rPr lang="en-US" altLang="zh-TW" dirty="0" smtClean="0"/>
              <a:t># (sharp) id</a:t>
            </a:r>
          </a:p>
          <a:p>
            <a:r>
              <a:rPr lang="zh-TW" altLang="en-US" dirty="0" smtClean="0"/>
              <a:t>無修飾相同於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HTML TAG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53" y="3332902"/>
            <a:ext cx="3725981" cy="285219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5244860" y="319116"/>
            <a:ext cx="5460521" cy="2605239"/>
            <a:chOff x="5244860" y="319116"/>
            <a:chExt cx="5779698" cy="3131450"/>
          </a:xfrm>
        </p:grpSpPr>
        <p:sp>
          <p:nvSpPr>
            <p:cNvPr id="8" name="圓角矩形 7"/>
            <p:cNvSpPr/>
            <p:nvPr/>
          </p:nvSpPr>
          <p:spPr>
            <a:xfrm>
              <a:off x="5244860" y="319116"/>
              <a:ext cx="5779698" cy="31314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2829" y="493434"/>
              <a:ext cx="2924849" cy="155102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2829" y="2090468"/>
              <a:ext cx="4082900" cy="1183336"/>
            </a:xfrm>
            <a:prstGeom prst="rect">
              <a:avLst/>
            </a:prstGeom>
          </p:spPr>
        </p:pic>
      </p:grpSp>
      <p:cxnSp>
        <p:nvCxnSpPr>
          <p:cNvPr id="10" name="直線單箭頭接點 9"/>
          <p:cNvCxnSpPr/>
          <p:nvPr/>
        </p:nvCxnSpPr>
        <p:spPr>
          <a:xfrm flipV="1">
            <a:off x="3053751" y="1736697"/>
            <a:ext cx="1682151" cy="35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044494" y="2680414"/>
            <a:ext cx="2095555" cy="87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76013" y="2957171"/>
            <a:ext cx="506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5"/>
              </a:rPr>
              <a:t>https://www.w3schools.com/html/html_classes.asp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56010" y="6248057"/>
            <a:ext cx="4594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6"/>
              </a:rPr>
              <a:t>https://www.w3schools.com/html/html_id.asp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02" y="4476340"/>
            <a:ext cx="4618100" cy="2152263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>
            <a:off x="2225615" y="3699553"/>
            <a:ext cx="43132" cy="68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7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CSS: @rule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@import, </a:t>
            </a:r>
            <a:r>
              <a:rPr lang="zh-TW" altLang="en-US" dirty="0" smtClean="0"/>
              <a:t>引入另一個 </a:t>
            </a:r>
            <a:r>
              <a:rPr lang="en-US" altLang="zh-TW" dirty="0" err="1" smtClean="0"/>
              <a:t>css</a:t>
            </a:r>
            <a:endParaRPr lang="en-US" altLang="zh-TW" dirty="0" smtClean="0"/>
          </a:p>
          <a:p>
            <a:r>
              <a:rPr lang="en-US" altLang="zh-TW" dirty="0" smtClean="0"/>
              <a:t>@media, </a:t>
            </a:r>
            <a:r>
              <a:rPr lang="zh-TW" altLang="en-US" dirty="0" smtClean="0"/>
              <a:t>從 </a:t>
            </a:r>
            <a:r>
              <a:rPr lang="en-US" altLang="zh-TW" dirty="0" smtClean="0"/>
              <a:t>browser</a:t>
            </a:r>
            <a:r>
              <a:rPr lang="zh-TW" altLang="en-US" dirty="0" smtClean="0"/>
              <a:t>取得 </a:t>
            </a:r>
            <a:r>
              <a:rPr lang="en-US" altLang="zh-TW" dirty="0" smtClean="0"/>
              <a:t>viewport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42890" y="6401125"/>
            <a:ext cx="86666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hlinkClick r:id="rId2"/>
              </a:rPr>
              <a:t>https://developer.mozilla.org/en-US/docs/Learn/CSS/First_steps/How_CSS_is_structured#rules</a:t>
            </a:r>
            <a:endParaRPr lang="zh-TW" altLang="en-US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48445" y="1690688"/>
            <a:ext cx="3761117" cy="276998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pink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@media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blue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0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縮寫</a:t>
            </a:r>
            <a:r>
              <a:rPr lang="en-US" altLang="zh-TW" dirty="0" smtClean="0"/>
              <a:t>/</a:t>
            </a:r>
            <a:r>
              <a:rPr lang="zh-TW" altLang="en-US" dirty="0" smtClean="0"/>
              <a:t>速記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82" y="1381899"/>
            <a:ext cx="9195758" cy="52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本番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en-US" altLang="zh-TW" dirty="0" smtClean="0"/>
          </a:p>
          <a:p>
            <a:r>
              <a:rPr lang="zh-HK" altLang="zh-TW" dirty="0"/>
              <a:t>新手</a:t>
            </a:r>
            <a:r>
              <a:rPr lang="zh-HK" altLang="zh-TW" dirty="0" smtClean="0"/>
              <a:t>指南</a:t>
            </a:r>
            <a:endParaRPr lang="en-US" altLang="zh-HK" dirty="0" smtClean="0"/>
          </a:p>
          <a:p>
            <a:pPr lvl="1"/>
            <a:r>
              <a:rPr lang="en-US" altLang="zh-TW" u="sng" dirty="0" smtClean="0">
                <a:hlinkClick r:id="rId2"/>
              </a:rPr>
              <a:t>https</a:t>
            </a:r>
            <a:r>
              <a:rPr lang="en-US" altLang="zh-TW" u="sng" dirty="0">
                <a:hlinkClick r:id="rId2"/>
              </a:rPr>
              <a:t>://</a:t>
            </a:r>
            <a:r>
              <a:rPr lang="en-US" altLang="zh-TW" u="sng" dirty="0" smtClean="0">
                <a:hlinkClick r:id="rId2"/>
              </a:rPr>
              <a:t>angular.io/docs</a:t>
            </a:r>
            <a:r>
              <a:rPr lang="en-US" altLang="zh-TW" u="sng" dirty="0" smtClean="0"/>
              <a:t>, </a:t>
            </a:r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angular.tw/start</a:t>
            </a:r>
            <a:r>
              <a:rPr lang="en-US" altLang="zh-TW" dirty="0" smtClean="0"/>
              <a:t>   </a:t>
            </a:r>
          </a:p>
          <a:p>
            <a:r>
              <a:rPr lang="en-US" altLang="zh-TW" dirty="0" err="1" smtClean="0"/>
              <a:t>Heroku</a:t>
            </a:r>
            <a:r>
              <a:rPr lang="en-US" altLang="zh-TW" dirty="0"/>
              <a:t>: </a:t>
            </a:r>
            <a:r>
              <a:rPr lang="en-US" altLang="zh-TW" u="sng" dirty="0">
                <a:hlinkClick r:id="rId4"/>
              </a:rPr>
              <a:t>https://djangogirlstaipei.herokuapp.com/tutorials/deploy-to-heroku/?</a:t>
            </a:r>
            <a:r>
              <a:rPr lang="en-US" altLang="zh-TW" u="sng" dirty="0" smtClean="0">
                <a:hlinkClick r:id="rId4"/>
              </a:rPr>
              <a:t>os=windows</a:t>
            </a:r>
            <a:endParaRPr lang="en-US" altLang="zh-TW" u="sng" dirty="0" smtClean="0"/>
          </a:p>
          <a:p>
            <a:r>
              <a:rPr lang="en-US" altLang="zh-TW" dirty="0" smtClean="0"/>
              <a:t>Playground: </a:t>
            </a:r>
            <a:r>
              <a:rPr lang="en-US" altLang="zh-TW" u="sng" dirty="0">
                <a:hlinkClick r:id="rId5"/>
              </a:rPr>
              <a:t>https://stackblitz.com</a:t>
            </a:r>
            <a:r>
              <a:rPr lang="en-US" altLang="zh-TW" u="sng" dirty="0" smtClean="0">
                <a:hlinkClick r:id="rId5"/>
              </a:rPr>
              <a:t>/</a:t>
            </a:r>
            <a:endParaRPr lang="en-US" altLang="zh-TW" u="sng" dirty="0" smtClean="0"/>
          </a:p>
          <a:p>
            <a:r>
              <a:rPr lang="zh-TW" altLang="en-US" u="sng" dirty="0" smtClean="0"/>
              <a:t>範本</a:t>
            </a:r>
            <a:r>
              <a:rPr lang="en-US" altLang="zh-TW" u="sng" dirty="0"/>
              <a:t>: https://angular.tw/generated/live-examples/getting-started-v0/stackblitz.html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0986486">
            <a:off x="4675517" y="3234906"/>
            <a:ext cx="517585" cy="301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180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Angular 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Angular 8</a:t>
            </a:r>
            <a:endParaRPr lang="zh-TW" altLang="zh-TW" dirty="0"/>
          </a:p>
          <a:p>
            <a:r>
              <a:rPr lang="en-US" altLang="zh-TW" dirty="0"/>
              <a:t>xml/HTML /CSS/ TS</a:t>
            </a:r>
            <a:endParaRPr lang="zh-TW" altLang="zh-TW" dirty="0"/>
          </a:p>
          <a:p>
            <a:r>
              <a:rPr lang="en-US" altLang="zh-TW" dirty="0"/>
              <a:t>ASSET: </a:t>
            </a:r>
            <a:r>
              <a:rPr lang="zh-HK" altLang="zh-TW" dirty="0"/>
              <a:t>圖片</a:t>
            </a:r>
            <a:r>
              <a:rPr lang="en-US" altLang="zh-TW" dirty="0"/>
              <a:t>/</a:t>
            </a:r>
            <a:r>
              <a:rPr lang="zh-HK" altLang="zh-TW" dirty="0"/>
              <a:t>文檔</a:t>
            </a:r>
            <a:r>
              <a:rPr lang="en-US" altLang="zh-TW" dirty="0"/>
              <a:t>pdf</a:t>
            </a:r>
            <a:endParaRPr lang="zh-TW" altLang="zh-TW" dirty="0"/>
          </a:p>
          <a:p>
            <a:r>
              <a:rPr lang="zh-HK" altLang="zh-TW" dirty="0"/>
              <a:t>網址</a:t>
            </a:r>
            <a:r>
              <a:rPr lang="en-US" altLang="zh-TW" dirty="0"/>
              <a:t>, route, Query Parameter</a:t>
            </a:r>
            <a:endParaRPr lang="zh-TW" altLang="zh-TW" dirty="0"/>
          </a:p>
          <a:p>
            <a:r>
              <a:rPr lang="en-US" altLang="zh-TW" dirty="0"/>
              <a:t>template: html</a:t>
            </a:r>
            <a:endParaRPr lang="zh-TW" altLang="zh-TW" dirty="0"/>
          </a:p>
          <a:p>
            <a:r>
              <a:rPr lang="en-US" altLang="zh-TW" dirty="0"/>
              <a:t>style: </a:t>
            </a:r>
            <a:r>
              <a:rPr lang="en-US" altLang="zh-TW" dirty="0" err="1"/>
              <a:t>css</a:t>
            </a:r>
            <a:r>
              <a:rPr lang="en-US" altLang="zh-TW" dirty="0"/>
              <a:t>/</a:t>
            </a:r>
            <a:r>
              <a:rPr lang="en-US" altLang="zh-TW" dirty="0" err="1"/>
              <a:t>scss</a:t>
            </a:r>
            <a:endParaRPr lang="zh-TW" altLang="zh-TW" dirty="0"/>
          </a:p>
          <a:p>
            <a:r>
              <a:rPr lang="en-US" altLang="zh-TW" dirty="0"/>
              <a:t>TS: 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17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0" u="none" strike="noStrike" dirty="0" smtClean="0">
                <a:solidFill>
                  <a:srgbClr val="333333"/>
                </a:solidFill>
                <a:effectLst/>
                <a:latin typeface="x-locale-heading-primary"/>
              </a:rPr>
              <a:t>HTML </a:t>
            </a:r>
            <a:r>
              <a:rPr lang="zh-TW" altLang="en-US" b="1" i="0" u="none" strike="noStrike" dirty="0" smtClean="0">
                <a:solidFill>
                  <a:srgbClr val="333333"/>
                </a:solidFill>
                <a:effectLst/>
                <a:latin typeface="x-locale-heading-primary"/>
              </a:rPr>
              <a:t>基礎 </a:t>
            </a:r>
            <a:r>
              <a:rPr lang="en-US" altLang="zh-TW" sz="1600" dirty="0" smtClean="0">
                <a:hlinkClick r:id="rId2"/>
              </a:rPr>
              <a:t>https://developer.mozilla.org/zh-TW/docs/Learn/Getting_started_with_the_web/HTML_basics</a:t>
            </a:r>
            <a:endParaRPr lang="en-US" altLang="zh-TW" sz="1600" dirty="0" smtClean="0"/>
          </a:p>
          <a:p>
            <a:r>
              <a:rPr lang="en-US" altLang="zh-TW" b="1" dirty="0"/>
              <a:t>HTML</a:t>
            </a:r>
            <a:r>
              <a:rPr lang="zh-TW" altLang="en-US" b="1" dirty="0" smtClean="0"/>
              <a:t>教學 </a:t>
            </a:r>
            <a:r>
              <a:rPr lang="en-US" altLang="zh-TW" dirty="0" smtClean="0">
                <a:hlinkClick r:id="rId3"/>
              </a:rPr>
              <a:t>http://www.pcnet.idv.tw/pcnet/html/html.htm</a:t>
            </a:r>
            <a:endParaRPr lang="en-US" altLang="zh-TW" dirty="0" smtClean="0"/>
          </a:p>
          <a:p>
            <a:r>
              <a:rPr lang="en-US" altLang="zh-TW" b="1" dirty="0"/>
              <a:t>CSS </a:t>
            </a:r>
            <a:r>
              <a:rPr lang="zh-TW" altLang="en-US" b="1" dirty="0" smtClean="0"/>
              <a:t>基本</a:t>
            </a:r>
            <a:endParaRPr lang="en-US" altLang="zh-TW" b="1" dirty="0" smtClean="0"/>
          </a:p>
          <a:p>
            <a:r>
              <a:rPr lang="en-US" altLang="zh-TW" b="1" dirty="0" smtClean="0"/>
              <a:t>Angular </a:t>
            </a:r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826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b="1" i="0" u="none" strike="noStrike" dirty="0">
              <a:solidFill>
                <a:srgbClr val="333333"/>
              </a:solidFill>
              <a:effectLst/>
              <a:latin typeface="x-locale-heading-primary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4701" y="2924731"/>
            <a:ext cx="899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hlinkClick r:id="rId4"/>
              </a:rPr>
              <a:t>https://developer.mozilla.org/zh-TW/docs/Learn/Getting_started_with_the_web/CSS_basics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4700" y="3429000"/>
            <a:ext cx="8804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https://s.itho.me/modernweb/2016/trackb/%E5%BF%AB%E5%BF%AB%E6%A8%82%E6%A8%82%E5%AD%B8%E6%9C%83%20Angular%202%20%E7%B6%B2%E7%AB%99%E9%96%8B%E7%99%BC%E6%A1%86%E6%9E%B6.pdf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807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-g @angular/cli</a:t>
            </a:r>
            <a:endParaRPr lang="zh-TW" altLang="zh-TW" dirty="0"/>
          </a:p>
          <a:p>
            <a:r>
              <a:rPr lang="en-US" altLang="zh-TW" dirty="0"/>
              <a:t>ng new my-app</a:t>
            </a:r>
            <a:endParaRPr lang="zh-TW" altLang="zh-TW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start/ ng serve –open</a:t>
            </a:r>
            <a:endParaRPr lang="zh-TW" altLang="zh-TW" dirty="0"/>
          </a:p>
          <a:p>
            <a:r>
              <a:rPr lang="en-US" altLang="zh-TW" dirty="0"/>
              <a:t>ng generate comp</a:t>
            </a:r>
            <a:endParaRPr lang="zh-TW" altLang="zh-TW" dirty="0"/>
          </a:p>
          <a:p>
            <a:r>
              <a:rPr lang="en-US" altLang="zh-TW" dirty="0"/>
              <a:t>file structure</a:t>
            </a:r>
            <a:endParaRPr lang="zh-TW" altLang="zh-TW" dirty="0"/>
          </a:p>
          <a:p>
            <a:pPr lvl="1"/>
            <a:r>
              <a:rPr lang="en-US" altLang="zh-TW" u="sng" dirty="0">
                <a:hlinkClick r:id="rId2"/>
              </a:rPr>
              <a:t>https://angular.io/guide/file-structure</a:t>
            </a:r>
            <a:endParaRPr lang="zh-TW" altLang="zh-TW" dirty="0"/>
          </a:p>
          <a:p>
            <a:pPr lvl="2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391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zh-TW" dirty="0"/>
          </a:p>
          <a:p>
            <a:r>
              <a:rPr lang="en-US" altLang="zh-TW" dirty="0"/>
              <a:t>main module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share </a:t>
            </a:r>
            <a:r>
              <a:rPr lang="en-US" altLang="zh-TW" dirty="0" smtClean="0"/>
              <a:t>module</a:t>
            </a:r>
          </a:p>
          <a:p>
            <a:r>
              <a:rPr lang="en-US" altLang="zh-TW" dirty="0"/>
              <a:t>feature module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11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 module: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altLang="zh-TW" dirty="0"/>
              <a:t>imports </a:t>
            </a:r>
            <a:r>
              <a:rPr lang="en-US" altLang="zh-TW" dirty="0" err="1">
                <a:solidFill>
                  <a:srgbClr val="FF0000"/>
                </a:solidFill>
              </a:rPr>
              <a:t>browserModule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bootstrap </a:t>
            </a:r>
            <a:r>
              <a:rPr lang="en-US" altLang="zh-TW" dirty="0" err="1"/>
              <a:t>appcomponent</a:t>
            </a:r>
            <a:endParaRPr lang="zh-TW" altLang="zh-TW" dirty="0"/>
          </a:p>
          <a:p>
            <a:r>
              <a:rPr lang="en-US" altLang="zh-TW" dirty="0"/>
              <a:t>imports </a:t>
            </a:r>
            <a:r>
              <a:rPr lang="zh-HK" altLang="zh-TW" dirty="0"/>
              <a:t>所需</a:t>
            </a:r>
            <a:r>
              <a:rPr lang="en-US" altLang="zh-TW" dirty="0"/>
              <a:t>module, </a:t>
            </a:r>
            <a:endParaRPr lang="zh-TW" altLang="zh-TW" sz="3400" dirty="0"/>
          </a:p>
          <a:p>
            <a:r>
              <a:rPr lang="en-US" altLang="zh-TW" dirty="0"/>
              <a:t>declares </a:t>
            </a:r>
            <a:r>
              <a:rPr lang="zh-HK" altLang="zh-TW" dirty="0"/>
              <a:t>元件</a:t>
            </a:r>
            <a:r>
              <a:rPr lang="en-US" altLang="zh-TW" dirty="0"/>
              <a:t>(component/directive/pipe)</a:t>
            </a:r>
            <a:endParaRPr lang="zh-TW" altLang="zh-TW" sz="3400" dirty="0"/>
          </a:p>
          <a:p>
            <a:r>
              <a:rPr lang="en-US" altLang="zh-TW" dirty="0"/>
              <a:t>provides </a:t>
            </a:r>
            <a:r>
              <a:rPr lang="zh-HK" altLang="zh-TW" dirty="0"/>
              <a:t>服務</a:t>
            </a:r>
            <a:r>
              <a:rPr lang="en-US" altLang="zh-TW" dirty="0"/>
              <a:t>(service, </a:t>
            </a:r>
            <a:r>
              <a:rPr lang="zh-HK" altLang="zh-TW" dirty="0"/>
              <a:t>有</a:t>
            </a:r>
            <a:r>
              <a:rPr lang="en-US" altLang="zh-TW" dirty="0"/>
              <a:t>@injectable</a:t>
            </a:r>
            <a:r>
              <a:rPr lang="zh-HK" altLang="zh-TW" dirty="0"/>
              <a:t>的</a:t>
            </a:r>
            <a:r>
              <a:rPr lang="en-US" altLang="zh-TW" dirty="0" smtClean="0"/>
              <a:t>)</a:t>
            </a:r>
          </a:p>
          <a:p>
            <a:r>
              <a:rPr lang="en-US" altLang="zh-TW" sz="3400" dirty="0" smtClean="0"/>
              <a:t>Exports </a:t>
            </a:r>
            <a:r>
              <a:rPr lang="zh-TW" altLang="en-US" sz="3400" dirty="0" smtClean="0"/>
              <a:t>元件</a:t>
            </a:r>
            <a:endParaRPr lang="zh-TW" altLang="zh-TW" sz="3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96" y="365125"/>
            <a:ext cx="5337259" cy="31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7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9072"/>
            <a:ext cx="10515600" cy="1325563"/>
          </a:xfrm>
        </p:spPr>
        <p:txBody>
          <a:bodyPr/>
          <a:lstStyle/>
          <a:p>
            <a:r>
              <a:rPr lang="en-US" altLang="zh-TW" dirty="0"/>
              <a:t>share 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4132" y="1765240"/>
            <a:ext cx="5407325" cy="4351338"/>
          </a:xfrm>
        </p:spPr>
        <p:txBody>
          <a:bodyPr/>
          <a:lstStyle/>
          <a:p>
            <a:r>
              <a:rPr lang="en-US" altLang="zh-TW" dirty="0" smtClean="0"/>
              <a:t>Creating shared modules allows you to organize and streamline your code.</a:t>
            </a:r>
            <a:endParaRPr lang="zh-TW" altLang="zh-TW" sz="3400" dirty="0" smtClean="0"/>
          </a:p>
          <a:p>
            <a:r>
              <a:rPr lang="en-US" altLang="zh-TW" dirty="0" smtClean="0"/>
              <a:t>imports </a:t>
            </a:r>
            <a:r>
              <a:rPr lang="en-US" altLang="zh-TW" dirty="0" err="1" smtClean="0">
                <a:solidFill>
                  <a:srgbClr val="FF0000"/>
                </a:solidFill>
              </a:rPr>
              <a:t>commonModule</a:t>
            </a:r>
            <a:r>
              <a:rPr lang="en-US" altLang="zh-TW" dirty="0" smtClean="0"/>
              <a:t>, </a:t>
            </a:r>
            <a:endParaRPr lang="zh-TW" altLang="zh-TW" sz="3400" dirty="0" smtClean="0"/>
          </a:p>
          <a:p>
            <a:r>
              <a:rPr lang="en-US" altLang="zh-TW" dirty="0" smtClean="0"/>
              <a:t>declares </a:t>
            </a:r>
            <a:r>
              <a:rPr lang="zh-HK" altLang="zh-TW" dirty="0" smtClean="0"/>
              <a:t>元件</a:t>
            </a:r>
            <a:r>
              <a:rPr lang="en-US" altLang="zh-TW" dirty="0" smtClean="0"/>
              <a:t>(component/directive/pipe)</a:t>
            </a:r>
            <a:endParaRPr lang="zh-TW" altLang="zh-TW" sz="3400" dirty="0" smtClean="0"/>
          </a:p>
          <a:p>
            <a:r>
              <a:rPr lang="en-US" altLang="zh-TW" dirty="0" smtClean="0"/>
              <a:t>provides </a:t>
            </a:r>
            <a:r>
              <a:rPr lang="zh-HK" altLang="zh-TW" dirty="0" smtClean="0"/>
              <a:t>服務</a:t>
            </a:r>
            <a:r>
              <a:rPr lang="en-US" altLang="zh-TW" dirty="0" smtClean="0"/>
              <a:t>(service, </a:t>
            </a:r>
            <a:r>
              <a:rPr lang="zh-HK" altLang="zh-TW" dirty="0" smtClean="0"/>
              <a:t>有</a:t>
            </a:r>
            <a:r>
              <a:rPr lang="en-US" altLang="zh-TW" dirty="0" smtClean="0"/>
              <a:t>@injectable</a:t>
            </a:r>
            <a:r>
              <a:rPr lang="zh-HK" altLang="zh-TW" dirty="0" smtClean="0"/>
              <a:t>的</a:t>
            </a:r>
            <a:r>
              <a:rPr lang="en-US" altLang="zh-TW" dirty="0" smtClean="0"/>
              <a:t>)</a:t>
            </a:r>
            <a:endParaRPr lang="zh-TW" altLang="zh-TW" sz="3400" dirty="0" smtClean="0"/>
          </a:p>
          <a:p>
            <a:r>
              <a:rPr lang="en-US" altLang="zh-TW" dirty="0" smtClean="0"/>
              <a:t>exports </a:t>
            </a:r>
            <a:r>
              <a:rPr lang="zh-HK" altLang="zh-TW" dirty="0" smtClean="0"/>
              <a:t>要對外的</a:t>
            </a:r>
            <a:endParaRPr lang="zh-TW" altLang="zh-TW" sz="3400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23" y="1932316"/>
            <a:ext cx="6940740" cy="39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TW" dirty="0"/>
              <a:t>一般專案所需的功能模組</a:t>
            </a:r>
            <a:endParaRPr lang="zh-TW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commonModule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63" y="1271586"/>
            <a:ext cx="75152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4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Path,</a:t>
            </a:r>
          </a:p>
          <a:p>
            <a:pPr lvl="1"/>
            <a:r>
              <a:rPr lang="en-US" altLang="zh-TW" dirty="0" smtClean="0"/>
              <a:t>Route </a:t>
            </a:r>
            <a:r>
              <a:rPr lang="en-US" altLang="zh-TW" dirty="0" err="1" smtClean="0"/>
              <a:t>param</a:t>
            </a:r>
            <a:r>
              <a:rPr lang="en-US" altLang="zh-TW" dirty="0" smtClean="0"/>
              <a:t> , EX: hero/:id</a:t>
            </a:r>
          </a:p>
          <a:p>
            <a:pPr lvl="1"/>
            <a:r>
              <a:rPr lang="en-US" altLang="zh-TW" dirty="0" smtClean="0"/>
              <a:t>**</a:t>
            </a:r>
          </a:p>
          <a:p>
            <a:r>
              <a:rPr lang="en-US" altLang="zh-TW" dirty="0" smtClean="0"/>
              <a:t>Component </a:t>
            </a:r>
          </a:p>
          <a:p>
            <a:r>
              <a:rPr lang="en-US" altLang="zh-TW" dirty="0" err="1" smtClean="0"/>
              <a:t>redirectTo</a:t>
            </a:r>
            <a:r>
              <a:rPr lang="en-US" altLang="zh-TW" dirty="0" smtClean="0"/>
              <a:t>,  </a:t>
            </a:r>
            <a:r>
              <a:rPr lang="zh-TW" altLang="en-US" dirty="0" smtClean="0"/>
              <a:t>轉址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5578" y="6295097"/>
            <a:ext cx="3168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https://angular.tw/guide/router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058" y="0"/>
            <a:ext cx="542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@input</a:t>
            </a:r>
            <a:endParaRPr lang="zh-TW" altLang="zh-TW" dirty="0"/>
          </a:p>
          <a:p>
            <a:pPr lvl="1"/>
            <a:r>
              <a:rPr lang="en-US" altLang="zh-TW" dirty="0"/>
              <a:t>in Html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&lt;p [</a:t>
            </a:r>
            <a:r>
              <a:rPr lang="en-US" altLang="zh-TW" dirty="0" err="1"/>
              <a:t>appHighlight</a:t>
            </a:r>
            <a:r>
              <a:rPr lang="en-US" altLang="zh-TW" dirty="0"/>
              <a:t>]="color"&gt;Highlight me!&lt;/p&gt;</a:t>
            </a:r>
            <a:endParaRPr lang="zh-TW" altLang="zh-TW" sz="3200" dirty="0"/>
          </a:p>
          <a:p>
            <a:pPr marL="914400" lvl="2" indent="0">
              <a:buNone/>
            </a:pPr>
            <a:r>
              <a:rPr lang="zh-HK" altLang="zh-TW" dirty="0"/>
              <a:t>比較</a:t>
            </a:r>
            <a:endParaRPr lang="zh-TW" altLang="zh-TW" sz="3200" dirty="0"/>
          </a:p>
          <a:p>
            <a:pPr marL="914400" lvl="2" indent="0">
              <a:buNone/>
            </a:pPr>
            <a:r>
              <a:rPr lang="en-US" altLang="zh-TW" dirty="0"/>
              <a:t>&lt;p </a:t>
            </a:r>
            <a:r>
              <a:rPr lang="en-US" altLang="zh-TW" dirty="0" err="1"/>
              <a:t>appHighlight</a:t>
            </a:r>
            <a:r>
              <a:rPr lang="en-US" altLang="zh-TW" dirty="0"/>
              <a:t>="red"&gt;Highlight me!&lt;/p&gt;</a:t>
            </a:r>
            <a:endParaRPr lang="zh-TW" altLang="zh-TW" sz="3200" dirty="0"/>
          </a:p>
          <a:p>
            <a:pPr lvl="1"/>
            <a:r>
              <a:rPr lang="en-US" altLang="zh-TW" dirty="0"/>
              <a:t>in TS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@</a:t>
            </a:r>
            <a:r>
              <a:rPr lang="en-US" altLang="zh-TW" dirty="0">
                <a:hlinkClick r:id="rId2"/>
              </a:rPr>
              <a:t>Input</a:t>
            </a:r>
            <a:r>
              <a:rPr lang="en-US" altLang="zh-TW" dirty="0"/>
              <a:t>('</a:t>
            </a:r>
            <a:r>
              <a:rPr lang="en-US" altLang="zh-TW" dirty="0" err="1"/>
              <a:t>appHighlight</a:t>
            </a:r>
            <a:r>
              <a:rPr lang="en-US" altLang="zh-TW" dirty="0"/>
              <a:t>') </a:t>
            </a:r>
            <a:r>
              <a:rPr lang="en-US" altLang="zh-TW" dirty="0" err="1"/>
              <a:t>highlightColor</a:t>
            </a:r>
            <a:r>
              <a:rPr lang="en-US" altLang="zh-TW" dirty="0"/>
              <a:t>: string;</a:t>
            </a:r>
            <a:endParaRPr lang="zh-TW" altLang="zh-TW" sz="3200" dirty="0"/>
          </a:p>
          <a:p>
            <a:r>
              <a:rPr lang="en-US" altLang="zh-TW" dirty="0"/>
              <a:t>@output</a:t>
            </a:r>
            <a:endParaRPr lang="zh-TW" altLang="zh-TW" dirty="0"/>
          </a:p>
          <a:p>
            <a:pPr lvl="1"/>
            <a:r>
              <a:rPr lang="en-US" altLang="zh-TW" dirty="0"/>
              <a:t>in Html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&lt;p</a:t>
            </a:r>
            <a:r>
              <a:rPr lang="en-US" altLang="zh-TW" dirty="0"/>
              <a:t> (</a:t>
            </a:r>
            <a:r>
              <a:rPr lang="en-US" altLang="zh-TW" dirty="0" err="1"/>
              <a:t>selectedValueChange</a:t>
            </a:r>
            <a:r>
              <a:rPr lang="en-US" altLang="zh-TW" dirty="0"/>
              <a:t>)="</a:t>
            </a:r>
            <a:r>
              <a:rPr lang="en-US" altLang="zh-TW" dirty="0" err="1"/>
              <a:t>selectedValueChange</a:t>
            </a:r>
            <a:r>
              <a:rPr lang="en-US" altLang="zh-TW" dirty="0"/>
              <a:t>($event</a:t>
            </a:r>
            <a:r>
              <a:rPr lang="en-US" altLang="zh-TW" dirty="0" smtClean="0"/>
              <a:t>)"&gt;{{</a:t>
            </a:r>
            <a:r>
              <a:rPr lang="en-US" altLang="zh-TW" dirty="0" err="1"/>
              <a:t>item.set</a:t>
            </a:r>
            <a:r>
              <a:rPr lang="en-US" altLang="zh-TW" dirty="0" smtClean="0"/>
              <a:t>}}&lt;/p&gt;</a:t>
            </a:r>
            <a:endParaRPr lang="en-US" altLang="zh-TW" dirty="0"/>
          </a:p>
          <a:p>
            <a:pPr marL="914400" lvl="2" indent="0">
              <a:buNone/>
            </a:pPr>
            <a:endParaRPr lang="zh-TW" altLang="zh-TW" sz="3200" dirty="0"/>
          </a:p>
          <a:p>
            <a:pPr lvl="1"/>
            <a:r>
              <a:rPr lang="en-US" altLang="zh-TW" dirty="0"/>
              <a:t>in TS</a:t>
            </a:r>
            <a:endParaRPr lang="zh-TW" altLang="zh-TW" dirty="0"/>
          </a:p>
          <a:p>
            <a:pPr marL="914400" lvl="2" indent="0">
              <a:buNone/>
            </a:pPr>
            <a:r>
              <a:rPr lang="en-US" altLang="zh-TW" dirty="0"/>
              <a:t>@Output() </a:t>
            </a:r>
            <a:r>
              <a:rPr lang="en-US" altLang="zh-TW" dirty="0" err="1"/>
              <a:t>selectedValueChange</a:t>
            </a:r>
            <a:r>
              <a:rPr lang="en-US" altLang="zh-TW" dirty="0"/>
              <a:t> = new </a:t>
            </a:r>
            <a:r>
              <a:rPr lang="en-US" altLang="zh-TW" dirty="0" err="1"/>
              <a:t>EventEmitter</a:t>
            </a:r>
            <a:r>
              <a:rPr lang="en-US" altLang="zh-TW" dirty="0"/>
              <a:t>&lt;number&gt;();</a:t>
            </a:r>
          </a:p>
          <a:p>
            <a:pPr marL="914400" lvl="2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692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Directive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EX</a:t>
            </a:r>
            <a:r>
              <a:rPr lang="en-US" altLang="zh-TW" dirty="0" smtClean="0"/>
              <a:t>: &lt;</a:t>
            </a:r>
            <a:r>
              <a:rPr lang="en-US" altLang="zh-TW" dirty="0"/>
              <a:t>p </a:t>
            </a:r>
            <a:r>
              <a:rPr lang="en-US" altLang="zh-TW" dirty="0" err="1"/>
              <a:t>appHighlight</a:t>
            </a:r>
            <a:r>
              <a:rPr lang="en-US" altLang="zh-TW" dirty="0"/>
              <a:t>&gt;Highlight me!&lt;/p&gt;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Components: directives with a template.</a:t>
            </a:r>
            <a:endParaRPr lang="zh-TW" altLang="zh-TW" sz="3400" dirty="0"/>
          </a:p>
          <a:p>
            <a:r>
              <a:rPr lang="en-US" altLang="zh-TW" sz="3400" dirty="0"/>
              <a:t>attribute Directives:</a:t>
            </a:r>
            <a:r>
              <a:rPr lang="en-US" altLang="zh-TW" dirty="0"/>
              <a:t> change the appearance or behavior of an element, component, or another directive.</a:t>
            </a:r>
            <a:endParaRPr lang="zh-TW" altLang="zh-TW" sz="3400" dirty="0"/>
          </a:p>
          <a:p>
            <a:r>
              <a:rPr lang="en-US" altLang="zh-TW" sz="3400" dirty="0"/>
              <a:t>structural Directives: </a:t>
            </a:r>
            <a:r>
              <a:rPr lang="en-US" altLang="zh-TW" dirty="0"/>
              <a:t>change the DOM layout by adding and removing DOM elements.</a:t>
            </a:r>
            <a:endParaRPr lang="zh-TW" altLang="zh-TW" sz="3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*</a:t>
            </a:r>
            <a:r>
              <a:rPr lang="en-US" altLang="zh-TW" dirty="0" err="1"/>
              <a:t>ngIf</a:t>
            </a:r>
            <a:endParaRPr lang="zh-TW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*</a:t>
            </a:r>
            <a:r>
              <a:rPr lang="en-US" altLang="zh-TW" dirty="0" err="1"/>
              <a:t>ngFor</a:t>
            </a:r>
            <a:r>
              <a:rPr lang="en-US" altLang="zh-TW" dirty="0"/>
              <a:t>:   </a:t>
            </a:r>
            <a:r>
              <a:rPr lang="zh-HK" altLang="zh-TW" dirty="0"/>
              <a:t>注意</a:t>
            </a:r>
            <a:r>
              <a:rPr lang="en-US" altLang="zh-TW" dirty="0"/>
              <a:t>: let hero of </a:t>
            </a:r>
            <a:r>
              <a:rPr lang="en-US" altLang="zh-TW" dirty="0" err="1"/>
              <a:t>heros</a:t>
            </a:r>
            <a:r>
              <a:rPr lang="en-US" altLang="zh-TW" dirty="0"/>
              <a:t>   </a:t>
            </a:r>
            <a:r>
              <a:rPr lang="zh-HK" altLang="zh-TW" dirty="0"/>
              <a:t>是用</a:t>
            </a:r>
            <a:r>
              <a:rPr lang="en-US" altLang="zh-TW" dirty="0"/>
              <a:t> of</a:t>
            </a:r>
            <a:endParaRPr lang="zh-TW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*</a:t>
            </a:r>
            <a:r>
              <a:rPr lang="en-US" altLang="zh-TW" dirty="0" err="1"/>
              <a:t>ngSwitch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093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EX: </a:t>
            </a:r>
            <a:r>
              <a:rPr lang="en-US" altLang="zh-TW" dirty="0" err="1" smtClean="0"/>
              <a:t>ngIf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ngFor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ngSwitch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9" y="1472406"/>
            <a:ext cx="106108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73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pipe</a:t>
            </a:r>
            <a:endParaRPr lang="zh-TW" altLang="zh-TW" dirty="0"/>
          </a:p>
          <a:p>
            <a:r>
              <a:rPr lang="en-US" altLang="zh-TW" dirty="0"/>
              <a:t>providers/service/ DI (Dependency Injection)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00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HTML + CSS </a:t>
            </a:r>
            <a:r>
              <a:rPr lang="zh-TW" altLang="en-US" dirty="0" smtClean="0"/>
              <a:t>概念</a:t>
            </a:r>
            <a:endParaRPr lang="en-US" altLang="zh-TW" dirty="0" smtClean="0"/>
          </a:p>
          <a:p>
            <a:r>
              <a:rPr lang="en-US" altLang="zh-TW" dirty="0" smtClean="0"/>
              <a:t>Angular </a:t>
            </a:r>
          </a:p>
          <a:p>
            <a:pPr lvl="1"/>
            <a:r>
              <a:rPr lang="zh-HK" altLang="zh-TW" dirty="0"/>
              <a:t>開發環境建置</a:t>
            </a:r>
            <a:endParaRPr lang="zh-TW" altLang="zh-TW" dirty="0"/>
          </a:p>
          <a:p>
            <a:pPr lvl="1"/>
            <a:r>
              <a:rPr lang="zh-HK" altLang="zh-TW" dirty="0"/>
              <a:t>認識檔案結構</a:t>
            </a:r>
            <a:r>
              <a:rPr lang="en-US" altLang="zh-TW" dirty="0"/>
              <a:t>/</a:t>
            </a:r>
            <a:r>
              <a:rPr lang="zh-HK" altLang="zh-TW" dirty="0"/>
              <a:t>組成</a:t>
            </a:r>
            <a:endParaRPr lang="zh-TW" altLang="zh-TW" dirty="0"/>
          </a:p>
          <a:p>
            <a:pPr lvl="1"/>
            <a:r>
              <a:rPr lang="zh-HK" altLang="zh-TW" dirty="0"/>
              <a:t>前後資料繫結</a:t>
            </a:r>
            <a:r>
              <a:rPr lang="en-US" altLang="zh-TW" dirty="0"/>
              <a:t>, Say Hello</a:t>
            </a:r>
            <a:endParaRPr lang="zh-TW" altLang="zh-TW" dirty="0"/>
          </a:p>
          <a:p>
            <a:pPr lvl="1"/>
            <a:r>
              <a:rPr lang="en-US" altLang="zh-TW" dirty="0"/>
              <a:t>Library</a:t>
            </a:r>
            <a:r>
              <a:rPr lang="zh-HK" altLang="zh-TW" dirty="0"/>
              <a:t>開發</a:t>
            </a:r>
            <a:endParaRPr lang="en-US" altLang="zh-TW" dirty="0" smtClean="0"/>
          </a:p>
          <a:p>
            <a:r>
              <a:rPr lang="zh-TW" altLang="en-US" dirty="0" smtClean="0"/>
              <a:t>實作網站</a:t>
            </a:r>
            <a:endParaRPr lang="en-US" altLang="zh-TW" dirty="0" smtClean="0"/>
          </a:p>
          <a:p>
            <a:r>
              <a:rPr lang="zh-HK" altLang="zh-TW" dirty="0"/>
              <a:t>佈建</a:t>
            </a:r>
            <a:r>
              <a:rPr lang="zh-TW" altLang="en-US" dirty="0" smtClean="0"/>
              <a:t>分發</a:t>
            </a:r>
            <a:endParaRPr lang="zh-TW" altLang="zh-TW" dirty="0"/>
          </a:p>
          <a:p>
            <a:pPr lvl="1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955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75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 </a:t>
            </a:r>
            <a:r>
              <a:rPr lang="zh-TW" altLang="en-US" dirty="0" smtClean="0"/>
              <a:t>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primeNG</a:t>
            </a:r>
            <a:r>
              <a:rPr lang="en-US" altLang="zh-TW" dirty="0"/>
              <a:t>: </a:t>
            </a:r>
            <a:r>
              <a:rPr lang="en-US" altLang="zh-TW" u="sng" dirty="0">
                <a:hlinkClick r:id="rId2"/>
              </a:rPr>
              <a:t>https://primefaces.org/primeng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6335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npm</a:t>
            </a:r>
            <a:r>
              <a:rPr lang="en-US" altLang="zh-TW" dirty="0"/>
              <a:t> install -g @angular/cli</a:t>
            </a:r>
            <a:endParaRPr lang="zh-TW" altLang="zh-TW" dirty="0"/>
          </a:p>
          <a:p>
            <a:r>
              <a:rPr lang="en-US" altLang="zh-TW" dirty="0"/>
              <a:t>ng new my-app</a:t>
            </a:r>
            <a:endParaRPr lang="zh-TW" altLang="zh-TW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start/ ng serve –open</a:t>
            </a:r>
            <a:endParaRPr lang="zh-TW" altLang="zh-TW" dirty="0"/>
          </a:p>
          <a:p>
            <a:r>
              <a:rPr lang="en-US" altLang="zh-TW" dirty="0"/>
              <a:t>ng generate comp</a:t>
            </a:r>
            <a:endParaRPr lang="zh-TW" altLang="zh-TW" dirty="0"/>
          </a:p>
          <a:p>
            <a:r>
              <a:rPr lang="en-US" altLang="zh-TW" dirty="0"/>
              <a:t>file structure</a:t>
            </a:r>
            <a:endParaRPr lang="zh-TW" altLang="zh-TW" dirty="0"/>
          </a:p>
          <a:p>
            <a:pPr lvl="1"/>
            <a:r>
              <a:rPr lang="en-US" altLang="zh-TW" u="sng" dirty="0">
                <a:hlinkClick r:id="rId2"/>
              </a:rPr>
              <a:t>https://angular.io/guide/file-structure</a:t>
            </a:r>
            <a:endParaRPr lang="zh-TW" altLang="zh-TW" dirty="0"/>
          </a:p>
          <a:p>
            <a:pPr lvl="2"/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2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ng new my-workspace </a:t>
            </a:r>
            <a:r>
              <a:rPr lang="en-US" altLang="zh-TW" dirty="0">
                <a:solidFill>
                  <a:srgbClr val="FF0000"/>
                </a:solidFill>
              </a:rPr>
              <a:t>--create-application=false</a:t>
            </a:r>
            <a:endParaRPr lang="zh-TW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cd my-workspace</a:t>
            </a:r>
            <a:endParaRPr lang="zh-TW" altLang="zh-TW" dirty="0"/>
          </a:p>
          <a:p>
            <a:r>
              <a:rPr lang="en-US" altLang="zh-TW" dirty="0"/>
              <a:t>ng generate </a:t>
            </a:r>
            <a:r>
              <a:rPr lang="en-US" altLang="zh-TW" dirty="0">
                <a:solidFill>
                  <a:srgbClr val="FF0000"/>
                </a:solidFill>
              </a:rPr>
              <a:t>application</a:t>
            </a:r>
            <a:r>
              <a:rPr lang="en-US" altLang="zh-TW" dirty="0"/>
              <a:t> my-first-app</a:t>
            </a:r>
            <a:endParaRPr lang="zh-TW" altLang="zh-TW" dirty="0"/>
          </a:p>
          <a:p>
            <a:r>
              <a:rPr lang="en-US" altLang="zh-TW" dirty="0"/>
              <a:t>ng generate 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en-US" altLang="zh-TW" dirty="0"/>
              <a:t> my-lib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6060" y="5745994"/>
            <a:ext cx="4093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https://angular.io/guide/creating-libraries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995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Package.json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Script</a:t>
            </a:r>
          </a:p>
          <a:p>
            <a:r>
              <a:rPr lang="en-US" altLang="zh-TW" dirty="0" smtClean="0"/>
              <a:t>Dependencies</a:t>
            </a:r>
          </a:p>
          <a:p>
            <a:r>
              <a:rPr lang="en-US" altLang="zh-TW" dirty="0" err="1" smtClean="0"/>
              <a:t>devDependencies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24" y="1173192"/>
            <a:ext cx="8790317" cy="5529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8934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angular.json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5" y="1825624"/>
            <a:ext cx="6101751" cy="432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460" y="1825624"/>
            <a:ext cx="6133095" cy="4321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264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main.ts</a:t>
            </a:r>
            <a:endParaRPr lang="zh-TW" altLang="zh-TW" dirty="0"/>
          </a:p>
          <a:p>
            <a:pPr lvl="1"/>
            <a:r>
              <a:rPr lang="en-US" altLang="zh-TW" dirty="0"/>
              <a:t>import { </a:t>
            </a:r>
            <a:r>
              <a:rPr lang="en-US" altLang="zh-TW" dirty="0" err="1"/>
              <a:t>AppModule</a:t>
            </a:r>
            <a:r>
              <a:rPr lang="en-US" altLang="zh-TW" dirty="0"/>
              <a:t> } from './app/</a:t>
            </a:r>
            <a:r>
              <a:rPr lang="en-US" altLang="zh-TW" dirty="0" err="1"/>
              <a:t>app.module</a:t>
            </a:r>
            <a:r>
              <a:rPr lang="en-US" altLang="zh-TW" dirty="0"/>
              <a:t>';</a:t>
            </a:r>
            <a:endParaRPr lang="zh-TW" altLang="zh-TW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index.html:   &lt;app-root&gt;&lt;/app-root&gt;</a:t>
            </a:r>
            <a:endParaRPr lang="zh-TW" altLang="zh-TW" dirty="0"/>
          </a:p>
          <a:p>
            <a:r>
              <a:rPr lang="en-US" altLang="zh-TW" dirty="0"/>
              <a:t>app.component.html: &lt;router-outlet&gt;&lt;/router-outlet&gt;</a:t>
            </a:r>
            <a:endParaRPr lang="zh-TW" altLang="zh-TW" dirty="0"/>
          </a:p>
          <a:p>
            <a:r>
              <a:rPr lang="en-US" altLang="zh-TW" dirty="0" err="1"/>
              <a:t>app.module.ts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935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&lt;-&gt; </a:t>
            </a:r>
            <a:r>
              <a:rPr lang="en-US" altLang="zh-TW" dirty="0" err="1"/>
              <a:t>scss</a:t>
            </a:r>
            <a:r>
              <a:rPr lang="en-US" altLang="zh-TW" dirty="0"/>
              <a:t> &lt;-&gt; </a:t>
            </a:r>
            <a:r>
              <a:rPr lang="en-US" altLang="zh-TW" dirty="0" err="1"/>
              <a:t>ts</a:t>
            </a:r>
            <a:endParaRPr lang="zh-TW" altLang="zh-TW" dirty="0"/>
          </a:p>
          <a:p>
            <a:pPr lvl="1"/>
            <a:r>
              <a:rPr lang="en-US" altLang="zh-TW" dirty="0"/>
              <a:t>&lt;style&gt;&lt;/style&gt;</a:t>
            </a:r>
            <a:endParaRPr lang="zh-TW" altLang="zh-TW" dirty="0"/>
          </a:p>
          <a:p>
            <a:pPr lvl="1"/>
            <a:r>
              <a:rPr lang="en-US" altLang="zh-TW" dirty="0"/>
              <a:t>class/style</a:t>
            </a:r>
            <a:endParaRPr lang="zh-TW" altLang="zh-TW" dirty="0"/>
          </a:p>
          <a:p>
            <a:pPr lvl="1"/>
            <a:r>
              <a:rPr lang="en-US" altLang="zh-TW" dirty="0"/>
              <a:t>{{ </a:t>
            </a:r>
            <a:r>
              <a:rPr lang="en-US" altLang="zh-TW" dirty="0" err="1"/>
              <a:t>xxxx</a:t>
            </a:r>
            <a:r>
              <a:rPr lang="en-US" altLang="zh-TW" dirty="0"/>
              <a:t> }}</a:t>
            </a:r>
            <a:endParaRPr lang="zh-TW" altLang="zh-TW" dirty="0"/>
          </a:p>
          <a:p>
            <a:pPr lvl="1"/>
            <a:r>
              <a:rPr lang="en-US" altLang="zh-TW" dirty="0"/>
              <a:t>one-way data binding : (click)</a:t>
            </a:r>
            <a:endParaRPr lang="zh-TW" altLang="zh-TW" dirty="0"/>
          </a:p>
          <a:p>
            <a:pPr lvl="1"/>
            <a:r>
              <a:rPr lang="en-US" altLang="zh-TW" dirty="0"/>
              <a:t>two-way : [( XXX )]</a:t>
            </a:r>
            <a:endParaRPr lang="zh-TW" altLang="zh-TW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24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ng new my-app-multi --</a:t>
            </a:r>
            <a:r>
              <a:rPr lang="en-US" altLang="zh-TW" dirty="0" err="1"/>
              <a:t>createApplication</a:t>
            </a:r>
            <a:r>
              <a:rPr lang="en-US" altLang="zh-TW" dirty="0"/>
              <a:t>="false"</a:t>
            </a:r>
            <a:endParaRPr lang="zh-TW" altLang="zh-TW" dirty="0"/>
          </a:p>
          <a:p>
            <a:pPr lvl="1"/>
            <a:r>
              <a:rPr lang="en-US" altLang="zh-TW" dirty="0"/>
              <a:t>cd my-app-multi</a:t>
            </a:r>
            <a:endParaRPr lang="zh-TW" altLang="zh-TW" dirty="0"/>
          </a:p>
          <a:p>
            <a:pPr lvl="1"/>
            <a:r>
              <a:rPr lang="en-US" altLang="zh-TW" dirty="0"/>
              <a:t>ng generate application my-first-app</a:t>
            </a:r>
            <a:endParaRPr lang="zh-TW" altLang="zh-TW" dirty="0"/>
          </a:p>
          <a:p>
            <a:pPr lvl="1"/>
            <a:r>
              <a:rPr lang="en-US" altLang="zh-TW" dirty="0"/>
              <a:t>ng generate library my-first-lib</a:t>
            </a:r>
            <a:endParaRPr lang="zh-TW" altLang="zh-TW" dirty="0"/>
          </a:p>
          <a:p>
            <a:pPr lvl="1"/>
            <a:r>
              <a:rPr lang="en-US" altLang="zh-TW" dirty="0"/>
              <a:t>code .</a:t>
            </a:r>
            <a:endParaRPr lang="zh-TW" altLang="zh-TW" dirty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start</a:t>
            </a:r>
            <a:endParaRPr lang="zh-TW" altLang="zh-TW" dirty="0"/>
          </a:p>
          <a:p>
            <a:pPr lvl="1"/>
            <a:r>
              <a:rPr lang="en-US" altLang="zh-TW" dirty="0"/>
              <a:t>ng g component my-comp1 --project=my-first-app</a:t>
            </a:r>
            <a:endParaRPr lang="zh-TW" altLang="zh-TW" dirty="0"/>
          </a:p>
          <a:p>
            <a:pPr lvl="1"/>
            <a:r>
              <a:rPr lang="en-US" altLang="zh-TW" dirty="0"/>
              <a:t>ng g component my-comp-in-lib --project=my-first-lib</a:t>
            </a:r>
            <a:endParaRPr lang="zh-TW" altLang="zh-TW" dirty="0"/>
          </a:p>
          <a:p>
            <a:pPr lvl="1"/>
            <a:r>
              <a:rPr lang="en-US" altLang="zh-TW" dirty="0"/>
              <a:t>ng build my-first-lib</a:t>
            </a:r>
            <a:endParaRPr lang="zh-TW" altLang="zh-TW" sz="3600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547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dirty="0"/>
              <a:t>上傳</a:t>
            </a:r>
            <a:r>
              <a:rPr lang="en-US" altLang="zh-TW" dirty="0" err="1" smtClean="0"/>
              <a:t>heroku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K" altLang="zh-TW" dirty="0"/>
              <a:t>執行時</a:t>
            </a:r>
            <a:r>
              <a:rPr lang="en-US" altLang="zh-TW" dirty="0"/>
              <a:t>, </a:t>
            </a:r>
            <a:r>
              <a:rPr lang="zh-HK" altLang="zh-TW" dirty="0"/>
              <a:t>出現錯誤</a:t>
            </a:r>
            <a:r>
              <a:rPr lang="en-US" altLang="zh-TW" dirty="0"/>
              <a:t>: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263" y="2836646"/>
            <a:ext cx="9437646" cy="26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222" y="1874551"/>
            <a:ext cx="5201488" cy="4351338"/>
          </a:xfrm>
        </p:spPr>
        <p:txBody>
          <a:bodyPr/>
          <a:lstStyle/>
          <a:p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是一種</a:t>
            </a:r>
            <a:r>
              <a:rPr lang="zh-TW" alt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標記語言</a:t>
            </a:r>
            <a:r>
              <a:rPr lang="zh-TW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i="1" dirty="0">
                <a:solidFill>
                  <a:srgbClr val="333333"/>
                </a:solidFill>
                <a:latin typeface="Arial" panose="020B0604020202020204" pitchFamily="34" charset="0"/>
              </a:rPr>
              <a:t>markup language</a:t>
            </a:r>
            <a:r>
              <a:rPr lang="zh-TW" altLang="en-US" sz="2400" i="1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，而非一般熟知的程式設計語言；它會告訴瀏覽器該如何呈現你的</a:t>
            </a:r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網頁。</a:t>
            </a:r>
            <a:endParaRPr lang="en-US" altLang="zh-TW" sz="24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包含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了一系列的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元素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b="1" dirty="0">
                <a:solidFill>
                  <a:srgbClr val="3D7E9A"/>
                </a:solidFill>
                <a:latin typeface="Arial" panose="020B0604020202020204" pitchFamily="34" charset="0"/>
                <a:hlinkClick r:id="rId2"/>
              </a:rPr>
              <a:t>elements</a:t>
            </a:r>
            <a:r>
              <a:rPr lang="zh-TW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而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元素包含了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標籤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b="1" dirty="0">
                <a:solidFill>
                  <a:srgbClr val="3D7E9A"/>
                </a:solidFill>
                <a:latin typeface="Arial" panose="020B0604020202020204" pitchFamily="34" charset="0"/>
                <a:hlinkClick r:id="rId3"/>
              </a:rPr>
              <a:t>tags</a:t>
            </a:r>
            <a:r>
              <a:rPr lang="zh-TW" altLang="en-US" sz="24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TW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屬性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400" b="1" dirty="0" err="1">
                <a:solidFill>
                  <a:srgbClr val="3D7E9A"/>
                </a:solidFill>
                <a:latin typeface="Arial" panose="020B0604020202020204" pitchFamily="34" charset="0"/>
              </a:rPr>
              <a:t>atrributes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與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內容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b="1" dirty="0">
                <a:solidFill>
                  <a:srgbClr val="3D7E9A"/>
                </a:solidFill>
                <a:latin typeface="Arial" panose="020B0604020202020204" pitchFamily="34" charset="0"/>
              </a:rPr>
              <a:t>content</a:t>
            </a:r>
            <a:r>
              <a:rPr lang="zh-TW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r>
              <a:rPr lang="zh-TW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，我們用標籤來控制內容的呈現樣貌，例如字體大小、斜體粗體、在文字或圖片設置超連結等</a:t>
            </a:r>
            <a:r>
              <a:rPr lang="zh-TW" altLang="en-US" sz="24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TW" sz="24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946476" y="6409752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>
                <a:hlinkClick r:id="rId4"/>
              </a:rPr>
              <a:t>https://developer.mozilla.org/zh-TW/docs/Learn/Getting_started_with_the_web/HTML_basics</a:t>
            </a:r>
            <a:endParaRPr lang="zh-TW" altLang="en-US" sz="1000" dirty="0"/>
          </a:p>
        </p:txBody>
      </p:sp>
      <p:pic>
        <p:nvPicPr>
          <p:cNvPr id="1026" name="Picture 2" descr="https://mdn.mozillademos.org/files/9347/grumpy-cat-sma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07" y="1992302"/>
            <a:ext cx="4995293" cy="155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dn.mozillademos.org/files/9345/grumpy-cat-attribute-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82" y="4355149"/>
            <a:ext cx="5832055" cy="70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5011947" y="365125"/>
            <a:ext cx="3001992" cy="1149932"/>
          </a:xfrm>
          <a:prstGeom prst="wedgeRoundRectCallout">
            <a:avLst>
              <a:gd name="adj1" fmla="val -63937"/>
              <a:gd name="adj2" fmla="val 100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 </a:t>
            </a:r>
            <a:r>
              <a:rPr lang="en-US" altLang="zh-TW" dirty="0" smtClean="0"/>
              <a:t>XML </a:t>
            </a:r>
            <a:r>
              <a:rPr lang="zh-TW" altLang="en-US" dirty="0" smtClean="0"/>
              <a:t>衍生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931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my-com1.component.html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&lt;p&gt;my-comp1 works!&lt;/p&gt;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&lt;label for="</a:t>
            </a:r>
            <a:r>
              <a:rPr lang="en-US" altLang="zh-TW" dirty="0" err="1"/>
              <a:t>fname</a:t>
            </a:r>
            <a:r>
              <a:rPr lang="en-US" altLang="zh-TW" dirty="0"/>
              <a:t>"&gt;First name:&lt;/label&gt;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&lt;input type="text" [(</a:t>
            </a:r>
            <a:r>
              <a:rPr lang="en-US" altLang="zh-TW" dirty="0" err="1"/>
              <a:t>ngModel</a:t>
            </a:r>
            <a:r>
              <a:rPr lang="en-US" altLang="zh-TW" dirty="0"/>
              <a:t>)]="name"&gt;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&lt;button type="button" (click)="</a:t>
            </a:r>
            <a:r>
              <a:rPr lang="en-US" altLang="zh-TW" dirty="0" err="1"/>
              <a:t>btnClick</a:t>
            </a:r>
            <a:r>
              <a:rPr lang="en-US" altLang="zh-TW" dirty="0"/>
              <a:t>()"&gt;Click&lt;/button&gt;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/&gt;&lt;</a:t>
            </a:r>
            <a:r>
              <a:rPr lang="en-US" altLang="zh-TW" dirty="0" err="1"/>
              <a:t>br</a:t>
            </a:r>
            <a:r>
              <a:rPr lang="en-US" altLang="zh-TW" dirty="0"/>
              <a:t>/&gt;</a:t>
            </a:r>
            <a:endParaRPr lang="zh-TW" altLang="zh-TW" dirty="0"/>
          </a:p>
          <a:p>
            <a:r>
              <a:rPr lang="zh-HK" altLang="zh-TW" dirty="0"/>
              <a:t>加入</a:t>
            </a:r>
            <a:r>
              <a:rPr lang="en-US" altLang="zh-TW" dirty="0"/>
              <a:t> </a:t>
            </a:r>
            <a:r>
              <a:rPr lang="en-US" altLang="zh-TW" dirty="0" err="1"/>
              <a:t>FormsModule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12596" y="3757468"/>
            <a:ext cx="5274310" cy="325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3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Library Project 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TW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npm</a:t>
            </a:r>
            <a:r>
              <a:rPr lang="en-US" altLang="zh-TW" dirty="0"/>
              <a:t> link</a:t>
            </a:r>
            <a:endParaRPr lang="zh-TW" altLang="zh-TW" dirty="0"/>
          </a:p>
          <a:p>
            <a:pPr lvl="1"/>
            <a:r>
              <a:rPr lang="en-US" altLang="zh-TW" dirty="0"/>
              <a:t> </a:t>
            </a:r>
            <a:r>
              <a:rPr lang="en-US" altLang="zh-TW" dirty="0" err="1"/>
              <a:t>npm</a:t>
            </a:r>
            <a:r>
              <a:rPr lang="en-US" altLang="zh-TW" dirty="0"/>
              <a:t> build my-lib --watch</a:t>
            </a:r>
            <a:endParaRPr lang="zh-TW" altLang="zh-TW" dirty="0"/>
          </a:p>
          <a:p>
            <a:r>
              <a:rPr lang="zh-HK" altLang="zh-TW" dirty="0"/>
              <a:t>到第</a:t>
            </a:r>
            <a:r>
              <a:rPr lang="en-US" altLang="zh-TW" dirty="0"/>
              <a:t>2</a:t>
            </a:r>
            <a:r>
              <a:rPr lang="zh-HK" altLang="zh-TW" dirty="0"/>
              <a:t>個</a:t>
            </a:r>
            <a:r>
              <a:rPr lang="en-US" altLang="zh-TW" dirty="0"/>
              <a:t>APP, </a:t>
            </a:r>
            <a:r>
              <a:rPr lang="zh-HK" altLang="zh-TW" dirty="0"/>
              <a:t>使用</a:t>
            </a:r>
            <a:endParaRPr lang="zh-TW" altLang="zh-TW" dirty="0"/>
          </a:p>
          <a:p>
            <a:pPr lvl="1"/>
            <a:r>
              <a:rPr lang="en-US" altLang="zh-TW" dirty="0"/>
              <a:t>ng new my-app1</a:t>
            </a:r>
            <a:endParaRPr lang="zh-TW" altLang="zh-TW" dirty="0"/>
          </a:p>
          <a:p>
            <a:pPr lvl="1"/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endParaRPr lang="zh-TW" altLang="zh-TW" dirty="0"/>
          </a:p>
          <a:p>
            <a:pPr lvl="1"/>
            <a:r>
              <a:rPr lang="en-US" altLang="zh-TW" dirty="0"/>
              <a:t>ng serve --port 4201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57800" y="234319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PS: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zh-HK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要取消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link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cd library</a:t>
            </a:r>
            <a:r>
              <a:rPr lang="zh-HK" altLang="zh-TW" kern="1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folder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en-US" altLang="zh-TW" kern="100" spc="-25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npm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 uninstall # Delete global </a:t>
            </a:r>
            <a:r>
              <a:rPr lang="en-US" altLang="zh-TW" kern="100" spc="-25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symlink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0"/>
              </a:spcAft>
              <a:buFont typeface="+mj-lt"/>
              <a:buAutoNum type="romanLcPeriod"/>
            </a:pPr>
            <a:r>
              <a:rPr lang="zh-HK" altLang="zh-TW" kern="1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或是直接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kern="100" spc="-25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npm</a:t>
            </a:r>
            <a:r>
              <a:rPr lang="en-US" altLang="zh-TW" kern="100" spc="-25" dirty="0">
                <a:latin typeface="Courier New" panose="02070309020205020404" pitchFamily="49" charset="0"/>
                <a:cs typeface="Times New Roman" panose="02020603050405020304" pitchFamily="18" charset="0"/>
              </a:rPr>
              <a:t> unlink library-name</a:t>
            </a: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7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dirty="0"/>
              <a:t>分發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zh-TW" dirty="0"/>
          </a:p>
          <a:p>
            <a:r>
              <a:rPr lang="en-US" altLang="zh-TW" dirty="0"/>
              <a:t>ng build my-lib --prod</a:t>
            </a:r>
            <a:endParaRPr lang="zh-TW" altLang="zh-TW" dirty="0"/>
          </a:p>
          <a:p>
            <a:r>
              <a:rPr lang="en-US" altLang="zh-TW" dirty="0"/>
              <a:t>cd </a:t>
            </a:r>
            <a:r>
              <a:rPr lang="en-US" altLang="zh-TW" dirty="0" err="1"/>
              <a:t>dist</a:t>
            </a:r>
            <a:r>
              <a:rPr lang="en-US" altLang="zh-TW" dirty="0"/>
              <a:t>/my-lib</a:t>
            </a:r>
            <a:endParaRPr lang="zh-TW" altLang="zh-TW" dirty="0"/>
          </a:p>
          <a:p>
            <a:r>
              <a:rPr lang="en-US" altLang="zh-TW" dirty="0" err="1"/>
              <a:t>npm</a:t>
            </a:r>
            <a:r>
              <a:rPr lang="en-US" altLang="zh-TW" dirty="0"/>
              <a:t> publish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415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zh-HK" altLang="zh-TW" dirty="0"/>
              <a:t>佈建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zh-HK" altLang="zh-TW" dirty="0"/>
              <a:t>產生分發版</a:t>
            </a:r>
            <a:endParaRPr lang="zh-TW" altLang="zh-TW" dirty="0"/>
          </a:p>
          <a:p>
            <a:pPr marL="457200" lvl="1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npm</a:t>
            </a:r>
            <a:r>
              <a:rPr lang="en-US" altLang="zh-TW" dirty="0"/>
              <a:t> run </a:t>
            </a:r>
            <a:r>
              <a:rPr lang="en-US" altLang="zh-TW" dirty="0" err="1"/>
              <a:t>build:prod</a:t>
            </a:r>
            <a:endParaRPr lang="zh-TW" altLang="zh-TW" dirty="0"/>
          </a:p>
          <a:p>
            <a:r>
              <a:rPr lang="zh-HK" altLang="zh-TW" dirty="0"/>
              <a:t>使用</a:t>
            </a:r>
            <a:r>
              <a:rPr lang="en-US" altLang="zh-TW" dirty="0"/>
              <a:t> ng build</a:t>
            </a:r>
            <a:endParaRPr lang="zh-TW" altLang="zh-TW" dirty="0"/>
          </a:p>
          <a:p>
            <a:pPr lvl="1"/>
            <a:r>
              <a:rPr lang="zh-HK" altLang="zh-TW" dirty="0"/>
              <a:t>加入參數</a:t>
            </a:r>
            <a:r>
              <a:rPr lang="en-US" altLang="zh-TW" dirty="0"/>
              <a:t>:</a:t>
            </a:r>
            <a:endParaRPr lang="zh-TW" altLang="zh-TW" dirty="0"/>
          </a:p>
          <a:p>
            <a:pPr lvl="2"/>
            <a:r>
              <a:rPr lang="en-US" altLang="zh-TW" dirty="0"/>
              <a:t>--</a:t>
            </a:r>
            <a:r>
              <a:rPr lang="en-US" altLang="zh-TW" dirty="0" err="1"/>
              <a:t>aot</a:t>
            </a:r>
            <a:endParaRPr lang="zh-TW" altLang="zh-TW" dirty="0"/>
          </a:p>
          <a:p>
            <a:pPr lvl="2"/>
            <a:r>
              <a:rPr lang="en-US" altLang="zh-TW" dirty="0"/>
              <a:t>--prod</a:t>
            </a:r>
            <a:endParaRPr lang="zh-TW" altLang="zh-TW" dirty="0"/>
          </a:p>
          <a:p>
            <a:pPr lvl="2"/>
            <a:r>
              <a:rPr lang="en-US" altLang="zh-TW" dirty="0"/>
              <a:t>--base-</a:t>
            </a:r>
            <a:r>
              <a:rPr lang="en-US" altLang="zh-TW" dirty="0" err="1"/>
              <a:t>href</a:t>
            </a:r>
            <a:r>
              <a:rPr lang="en-US" altLang="zh-TW" dirty="0"/>
              <a:t> = /</a:t>
            </a:r>
            <a:r>
              <a:rPr lang="zh-HK" altLang="zh-TW" dirty="0"/>
              <a:t>專案名稱</a:t>
            </a:r>
            <a:r>
              <a:rPr lang="en-US" altLang="zh-TW" dirty="0"/>
              <a:t>/</a:t>
            </a:r>
            <a:endParaRPr lang="zh-TW" altLang="zh-TW" dirty="0"/>
          </a:p>
          <a:p>
            <a:pPr lvl="2"/>
            <a:r>
              <a:rPr lang="zh-HK" altLang="zh-TW" dirty="0"/>
              <a:t>此案比較特殊</a:t>
            </a:r>
            <a:r>
              <a:rPr lang="en-US" altLang="zh-TW" dirty="0"/>
              <a:t>, </a:t>
            </a:r>
            <a:r>
              <a:rPr lang="zh-HK" altLang="zh-TW" dirty="0"/>
              <a:t>有</a:t>
            </a:r>
            <a:r>
              <a:rPr lang="en-US" altLang="zh-TW" dirty="0"/>
              <a:t>LIB, </a:t>
            </a:r>
            <a:r>
              <a:rPr lang="zh-HK" altLang="zh-TW" dirty="0"/>
              <a:t>所以要先</a:t>
            </a:r>
            <a:r>
              <a:rPr lang="en-US" altLang="zh-TW" dirty="0"/>
              <a:t> build </a:t>
            </a:r>
            <a:r>
              <a:rPr lang="en-US" altLang="zh-TW" dirty="0" smtClean="0"/>
              <a:t>lib</a:t>
            </a:r>
          </a:p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中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"</a:t>
            </a:r>
            <a:r>
              <a:rPr lang="en-US" altLang="zh-TW" dirty="0" err="1"/>
              <a:t>prebuild:prod</a:t>
            </a:r>
            <a:r>
              <a:rPr lang="en-US" altLang="zh-TW" dirty="0"/>
              <a:t>": "</a:t>
            </a:r>
            <a:r>
              <a:rPr lang="en-US" altLang="zh-TW" dirty="0" err="1"/>
              <a:t>npm</a:t>
            </a:r>
            <a:r>
              <a:rPr lang="en-US" altLang="zh-TW" dirty="0"/>
              <a:t> run </a:t>
            </a:r>
            <a:r>
              <a:rPr lang="en-US" altLang="zh-TW" dirty="0" err="1"/>
              <a:t>build:lib</a:t>
            </a:r>
            <a:r>
              <a:rPr lang="en-US" altLang="zh-TW" dirty="0"/>
              <a:t>",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"</a:t>
            </a:r>
            <a:r>
              <a:rPr lang="en-US" altLang="zh-TW" dirty="0" err="1"/>
              <a:t>build:prod</a:t>
            </a:r>
            <a:r>
              <a:rPr lang="en-US" altLang="zh-TW" dirty="0"/>
              <a:t>": "ng build --</a:t>
            </a:r>
            <a:r>
              <a:rPr lang="en-US" altLang="zh-TW" dirty="0" err="1"/>
              <a:t>aot</a:t>
            </a:r>
            <a:r>
              <a:rPr lang="en-US" altLang="zh-TW" dirty="0"/>
              <a:t> --prod --base-</a:t>
            </a:r>
            <a:r>
              <a:rPr lang="en-US" altLang="zh-TW" dirty="0" err="1"/>
              <a:t>href</a:t>
            </a:r>
            <a:r>
              <a:rPr lang="en-US" altLang="zh-TW" dirty="0"/>
              <a:t>=/my-first-app/",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 "</a:t>
            </a:r>
            <a:r>
              <a:rPr lang="en-US" altLang="zh-TW" dirty="0" err="1"/>
              <a:t>build:lib</a:t>
            </a:r>
            <a:r>
              <a:rPr lang="en-US" altLang="zh-TW" dirty="0"/>
              <a:t>": "ng build my-first-lib",</a:t>
            </a:r>
            <a:endParaRPr lang="zh-TW" altLang="zh-TW" dirty="0"/>
          </a:p>
          <a:p>
            <a:pPr lvl="1"/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9366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HK" altLang="zh-TW" dirty="0"/>
              <a:t>參考</a:t>
            </a:r>
            <a:r>
              <a:rPr lang="en-US" altLang="zh-TW" dirty="0"/>
              <a:t>: </a:t>
            </a:r>
            <a:r>
              <a:rPr lang="en-US" altLang="zh-TW" u="sng" dirty="0">
                <a:hlinkClick r:id="rId2"/>
              </a:rPr>
              <a:t>https://djangogirlstaipei.herokuapp.com/tutorials/deploy-to-heroku/?os=windows</a:t>
            </a:r>
            <a:endParaRPr lang="zh-TW" altLang="zh-TW" dirty="0"/>
          </a:p>
          <a:p>
            <a:pPr lvl="0"/>
            <a:r>
              <a:rPr lang="en-US" altLang="zh-TW" dirty="0"/>
              <a:t>Signup: </a:t>
            </a:r>
            <a:r>
              <a:rPr lang="en-US" altLang="zh-TW" u="sng" dirty="0">
                <a:hlinkClick r:id="rId3"/>
              </a:rPr>
              <a:t>https://signup.heroku.com/</a:t>
            </a:r>
            <a:endParaRPr lang="zh-TW" altLang="zh-TW" dirty="0"/>
          </a:p>
          <a:p>
            <a:pPr lvl="0"/>
            <a:r>
              <a:rPr lang="en-US" altLang="zh-TW" dirty="0"/>
              <a:t>Login </a:t>
            </a:r>
            <a:r>
              <a:rPr lang="zh-HK" altLang="zh-TW" dirty="0"/>
              <a:t>後</a:t>
            </a:r>
            <a:r>
              <a:rPr lang="en-US" altLang="zh-TW" dirty="0"/>
              <a:t>, </a:t>
            </a:r>
            <a:endParaRPr lang="zh-TW" altLang="zh-TW" dirty="0"/>
          </a:p>
          <a:p>
            <a:pPr lvl="1"/>
            <a:r>
              <a:rPr lang="en-US" altLang="zh-TW" u="sng" dirty="0">
                <a:hlinkClick r:id="rId4"/>
              </a:rPr>
              <a:t>https://dashboard.heroku.com/apps</a:t>
            </a:r>
            <a:endParaRPr lang="zh-TW" altLang="zh-TW" dirty="0"/>
          </a:p>
          <a:p>
            <a:pPr lvl="1"/>
            <a:r>
              <a:rPr lang="zh-HK" altLang="zh-TW" dirty="0"/>
              <a:t>到</a:t>
            </a:r>
            <a:r>
              <a:rPr lang="en-US" altLang="zh-TW" dirty="0"/>
              <a:t> dashboard -&gt; new -&gt; new app</a:t>
            </a:r>
            <a:endParaRPr lang="zh-TW" altLang="zh-TW" dirty="0"/>
          </a:p>
          <a:p>
            <a:pPr lvl="0"/>
            <a:r>
              <a:rPr lang="zh-HK" altLang="zh-TW" dirty="0"/>
              <a:t>產生好後</a:t>
            </a:r>
            <a:r>
              <a:rPr lang="en-US" altLang="zh-TW" dirty="0"/>
              <a:t>, </a:t>
            </a:r>
            <a:r>
              <a:rPr lang="zh-HK" altLang="zh-TW" dirty="0"/>
              <a:t>到</a:t>
            </a:r>
            <a:r>
              <a:rPr lang="en-US" altLang="zh-TW" dirty="0"/>
              <a:t>deploy</a:t>
            </a:r>
            <a:r>
              <a:rPr lang="zh-HK" altLang="zh-TW" dirty="0"/>
              <a:t>頁面</a:t>
            </a:r>
            <a:r>
              <a:rPr lang="en-US" altLang="zh-TW" dirty="0"/>
              <a:t>, </a:t>
            </a:r>
            <a:r>
              <a:rPr lang="zh-HK" altLang="zh-TW" dirty="0"/>
              <a:t>參考 </a:t>
            </a:r>
            <a:r>
              <a:rPr lang="en-US" altLang="zh-TW" dirty="0"/>
              <a:t>Deploy using </a:t>
            </a:r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>
                <a:hlinkClick r:id="rId5"/>
              </a:rPr>
              <a:t>https://devcenter.heroku.com/articles/git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050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New/Update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9" y="1504215"/>
            <a:ext cx="2924175" cy="638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9" y="2260174"/>
            <a:ext cx="4629150" cy="1447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3769019"/>
            <a:ext cx="6315075" cy="2886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064" y="3769019"/>
            <a:ext cx="60674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2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zh-TW" dirty="0"/>
              <a:t>實際操作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heroku</a:t>
            </a:r>
            <a:r>
              <a:rPr lang="en-US" altLang="zh-TW" dirty="0"/>
              <a:t> login</a:t>
            </a:r>
            <a:endParaRPr lang="zh-TW" altLang="zh-TW" dirty="0"/>
          </a:p>
          <a:p>
            <a:pPr lvl="1"/>
            <a:r>
              <a:rPr lang="zh-HK" altLang="zh-TW" dirty="0"/>
              <a:t>輸入</a:t>
            </a:r>
            <a:r>
              <a:rPr lang="en-US" altLang="zh-TW" dirty="0"/>
              <a:t> email / </a:t>
            </a:r>
            <a:r>
              <a:rPr lang="en-US" altLang="zh-TW" dirty="0" smtClean="0"/>
              <a:t>password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init</a:t>
            </a:r>
            <a:endParaRPr lang="zh-TW" altLang="zh-TW" dirty="0"/>
          </a:p>
          <a:p>
            <a:r>
              <a:rPr lang="en-US" altLang="zh-TW" dirty="0" err="1"/>
              <a:t>heroku</a:t>
            </a:r>
            <a:r>
              <a:rPr lang="en-US" altLang="zh-TW" dirty="0"/>
              <a:t> </a:t>
            </a:r>
            <a:r>
              <a:rPr lang="en-US" altLang="zh-TW" dirty="0" err="1"/>
              <a:t>git:remote</a:t>
            </a:r>
            <a:r>
              <a:rPr lang="en-US" altLang="zh-TW" dirty="0"/>
              <a:t> –a ng-app-20200220</a:t>
            </a:r>
            <a:endParaRPr lang="zh-TW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add *</a:t>
            </a:r>
            <a:endParaRPr lang="zh-TW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commit –m “</a:t>
            </a:r>
            <a:r>
              <a:rPr lang="en-US" altLang="zh-TW" dirty="0" err="1"/>
              <a:t>init</a:t>
            </a:r>
            <a:r>
              <a:rPr lang="en-US" altLang="zh-TW" dirty="0"/>
              <a:t>”</a:t>
            </a:r>
            <a:endParaRPr lang="zh-TW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push </a:t>
            </a:r>
            <a:r>
              <a:rPr lang="en-US" altLang="zh-TW" dirty="0" err="1"/>
              <a:t>heroku</a:t>
            </a:r>
            <a:r>
              <a:rPr lang="en-US" altLang="zh-TW" dirty="0"/>
              <a:t> master</a:t>
            </a:r>
            <a:endParaRPr lang="zh-TW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98196" y="1825625"/>
            <a:ext cx="5274310" cy="11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3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巢狀</a:t>
            </a:r>
            <a:endParaRPr lang="en-US" altLang="zh-TW" dirty="0" smtClean="0"/>
          </a:p>
          <a:p>
            <a:r>
              <a:rPr lang="zh-TW" altLang="en-US" dirty="0" smtClean="0"/>
              <a:t>空元素</a:t>
            </a:r>
            <a:r>
              <a:rPr lang="en-US" altLang="zh-TW" dirty="0" smtClean="0"/>
              <a:t>, 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22" y="1825625"/>
            <a:ext cx="5476875" cy="628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68" y="2727293"/>
            <a:ext cx="6442045" cy="18282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54459" y="644998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hlinkClick r:id="rId4"/>
              </a:rPr>
              <a:t>https://developer.mozilla.org/zh-TW/docs/Learn/Getting_started_with_the_web/HTML_basics</a:t>
            </a:r>
            <a:endParaRPr lang="zh-TW" altLang="en-US" sz="11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21" y="3856452"/>
            <a:ext cx="4893782" cy="2222593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2001328" y="2061713"/>
            <a:ext cx="966159" cy="25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5" idx="1"/>
          </p:cNvCxnSpPr>
          <p:nvPr/>
        </p:nvCxnSpPr>
        <p:spPr>
          <a:xfrm>
            <a:off x="2320506" y="2727293"/>
            <a:ext cx="3122762" cy="91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509623" y="3200400"/>
            <a:ext cx="129396" cy="74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1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大小寫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不分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但</a:t>
            </a:r>
            <a:r>
              <a:rPr lang="zh-TW" altLang="en-US" dirty="0" smtClean="0">
                <a:solidFill>
                  <a:srgbClr val="FF0000"/>
                </a:solidFill>
              </a:rPr>
              <a:t>小寫是慣例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29" y="2540653"/>
            <a:ext cx="10895342" cy="31728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35389" y="6150718"/>
            <a:ext cx="529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https://www.w3schools.com/html/html_elements.asp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31177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Headings  , &lt;</a:t>
            </a:r>
            <a:r>
              <a:rPr lang="en-US" altLang="zh-TW" dirty="0" err="1" smtClean="0"/>
              <a:t>hX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Paragraphs, &lt;p&gt;</a:t>
            </a:r>
          </a:p>
          <a:p>
            <a:r>
              <a:rPr lang="en-US" altLang="zh-TW" dirty="0" smtClean="0"/>
              <a:t>Links, &lt;a&gt;</a:t>
            </a:r>
          </a:p>
          <a:p>
            <a:r>
              <a:rPr lang="en-US" altLang="zh-TW" dirty="0" smtClean="0"/>
              <a:t>Images, 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Buttons, &lt;button&gt;</a:t>
            </a:r>
          </a:p>
          <a:p>
            <a:r>
              <a:rPr lang="en-US" altLang="zh-TW" dirty="0" smtClean="0"/>
              <a:t>Lists, &lt;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&gt; &lt;</a:t>
            </a:r>
            <a:r>
              <a:rPr lang="en-US" altLang="zh-TW" dirty="0" err="1" smtClean="0"/>
              <a:t>ol</a:t>
            </a:r>
            <a:r>
              <a:rPr lang="en-US" altLang="zh-TW" dirty="0" smtClean="0"/>
              <a:t>&gt; &lt;li&gt;</a:t>
            </a:r>
          </a:p>
          <a:p>
            <a:r>
              <a:rPr lang="en-US" altLang="zh-TW" dirty="0" smtClean="0"/>
              <a:t>Tables,&lt;table&gt;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 &lt;td&gt;</a:t>
            </a:r>
          </a:p>
          <a:p>
            <a:r>
              <a:rPr lang="en-US" altLang="zh-TW" dirty="0" smtClean="0"/>
              <a:t>Block, &lt;div&gt;</a:t>
            </a:r>
          </a:p>
          <a:p>
            <a:r>
              <a:rPr lang="en-US" altLang="zh-TW" dirty="0" smtClean="0"/>
              <a:t>Inline, &lt;span&gt;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04508" y="6375722"/>
            <a:ext cx="489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https://www.w3schools.com/html/html_basic.asp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795512" y="1857536"/>
            <a:ext cx="49184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iframe, &lt;iframe&gt; </a:t>
            </a:r>
            <a:r>
              <a:rPr lang="zh-TW" altLang="en-US" dirty="0" smtClean="0"/>
              <a:t>顯示網頁</a:t>
            </a:r>
            <a:endParaRPr lang="en-US" altLang="zh-TW" dirty="0" smtClean="0"/>
          </a:p>
          <a:p>
            <a:r>
              <a:rPr lang="en-US" altLang="zh-TW" dirty="0" smtClean="0"/>
              <a:t>Form, </a:t>
            </a:r>
          </a:p>
          <a:p>
            <a:pPr lvl="1"/>
            <a:r>
              <a:rPr lang="en-US" altLang="zh-TW" dirty="0" smtClean="0"/>
              <a:t>&lt;form&gt;&lt;</a:t>
            </a:r>
            <a:r>
              <a:rPr lang="en-US" altLang="zh-TW" dirty="0" err="1" smtClean="0"/>
              <a:t>fieldset</a:t>
            </a:r>
            <a:r>
              <a:rPr lang="en-US" altLang="zh-TW" dirty="0" smtClean="0"/>
              <a:t>&gt;&lt;legend&gt;</a:t>
            </a:r>
          </a:p>
          <a:p>
            <a:pPr lvl="1"/>
            <a:r>
              <a:rPr lang="en-US" altLang="zh-TW" dirty="0" smtClean="0"/>
              <a:t>&lt;input&gt;&lt;select&gt;&lt;</a:t>
            </a:r>
            <a:r>
              <a:rPr lang="en-US" altLang="zh-TW" dirty="0" err="1" smtClean="0"/>
              <a:t>textarea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&lt;button&gt;&lt;label&gt;</a:t>
            </a:r>
          </a:p>
          <a:p>
            <a:r>
              <a:rPr lang="en-US" altLang="zh-TW" dirty="0" smtClean="0"/>
              <a:t>Input type, </a:t>
            </a:r>
          </a:p>
          <a:p>
            <a:r>
              <a:rPr lang="en-US" altLang="zh-TW" dirty="0" smtClean="0"/>
              <a:t>Canvas, &lt;canvas&gt; </a:t>
            </a:r>
            <a:r>
              <a:rPr lang="zh-TW" altLang="en-US" dirty="0" smtClean="0"/>
              <a:t>畫布</a:t>
            </a:r>
            <a:endParaRPr lang="en-US" altLang="zh-TW" dirty="0" smtClean="0"/>
          </a:p>
          <a:p>
            <a:r>
              <a:rPr lang="en-US" altLang="zh-TW" dirty="0" smtClean="0"/>
              <a:t>SVG, &lt;</a:t>
            </a:r>
            <a:r>
              <a:rPr lang="en-US" altLang="zh-TW" dirty="0" err="1" smtClean="0"/>
              <a:t>svg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向量圖</a:t>
            </a:r>
            <a:endParaRPr lang="en-US" altLang="zh-TW" dirty="0" smtClean="0"/>
          </a:p>
          <a:p>
            <a:r>
              <a:rPr lang="en-US" altLang="zh-TW" dirty="0" smtClean="0"/>
              <a:t>Media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472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/ inline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Block, &lt;div</a:t>
            </a:r>
            <a:r>
              <a:rPr lang="en-US" altLang="zh-TW" dirty="0" smtClean="0"/>
              <a:t>&gt;</a:t>
            </a:r>
          </a:p>
          <a:p>
            <a:r>
              <a:rPr lang="en-US" altLang="zh-TW" dirty="0" smtClean="0"/>
              <a:t>Inline, &lt;span&gt;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3663950"/>
            <a:ext cx="11477625" cy="2647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48521" y="6488668"/>
            <a:ext cx="5006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https://www.w3schools.com/html/html_blocks.asp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345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Style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語法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Color: background, Text</a:t>
            </a:r>
          </a:p>
          <a:p>
            <a:r>
              <a:rPr lang="en-US" altLang="zh-TW" dirty="0" smtClean="0"/>
              <a:t>Text: Size, Font, Alignment, formatting</a:t>
            </a:r>
          </a:p>
          <a:p>
            <a:pPr lvl="1"/>
            <a:r>
              <a:rPr lang="en-US" altLang="zh-TW" dirty="0" smtClean="0"/>
              <a:t>Formatting</a:t>
            </a:r>
          </a:p>
          <a:p>
            <a:pPr lvl="2"/>
            <a:r>
              <a:rPr lang="en-US" altLang="zh-TW" dirty="0"/>
              <a:t>&lt;b&gt; - Bold text</a:t>
            </a:r>
          </a:p>
          <a:p>
            <a:pPr lvl="2"/>
            <a:r>
              <a:rPr lang="en-US" altLang="zh-TW" dirty="0"/>
              <a:t>&lt;strong&gt; - Important text</a:t>
            </a:r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 - Italic text</a:t>
            </a:r>
          </a:p>
          <a:p>
            <a:pPr lvl="2"/>
            <a:r>
              <a:rPr lang="en-US" altLang="zh-TW" dirty="0"/>
              <a:t>&lt;</a:t>
            </a:r>
            <a:r>
              <a:rPr lang="en-US" altLang="zh-TW" dirty="0" err="1"/>
              <a:t>em</a:t>
            </a:r>
            <a:r>
              <a:rPr lang="en-US" altLang="zh-TW" dirty="0"/>
              <a:t>&gt; - Emphasized text</a:t>
            </a:r>
          </a:p>
          <a:p>
            <a:pPr lvl="2"/>
            <a:r>
              <a:rPr lang="en-US" altLang="zh-TW" dirty="0"/>
              <a:t>&lt;mark&gt; - Marked text</a:t>
            </a:r>
          </a:p>
          <a:p>
            <a:pPr lvl="2"/>
            <a:r>
              <a:rPr lang="en-US" altLang="zh-TW" dirty="0"/>
              <a:t>&lt;small&gt; - Small text</a:t>
            </a:r>
          </a:p>
          <a:p>
            <a:pPr lvl="2"/>
            <a:r>
              <a:rPr lang="en-US" altLang="zh-TW" dirty="0"/>
              <a:t>&lt;del&gt; - Deleted text</a:t>
            </a:r>
          </a:p>
          <a:p>
            <a:pPr lvl="2"/>
            <a:r>
              <a:rPr lang="en-US" altLang="zh-TW" dirty="0"/>
              <a:t>&lt;ins&gt; - Inserted text</a:t>
            </a:r>
          </a:p>
          <a:p>
            <a:pPr lvl="2"/>
            <a:r>
              <a:rPr lang="en-US" altLang="zh-TW" dirty="0"/>
              <a:t>&lt;sub&gt; - Subscript text</a:t>
            </a:r>
          </a:p>
          <a:p>
            <a:pPr lvl="2"/>
            <a:r>
              <a:rPr lang="en-US" altLang="zh-TW" dirty="0"/>
              <a:t>&lt;sup&gt; - Superscript text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05541" y="6311900"/>
            <a:ext cx="4946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https://www.w3schools.com/html/html_styles.asp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141" y="1587171"/>
            <a:ext cx="3895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1166</Words>
  <Application>Microsoft Office PowerPoint</Application>
  <PresentationFormat>寬螢幕</PresentationFormat>
  <Paragraphs>309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5" baseType="lpstr">
      <vt:lpstr>x-locale-heading-primary</vt:lpstr>
      <vt:lpstr>新細明體</vt:lpstr>
      <vt:lpstr>Arial</vt:lpstr>
      <vt:lpstr>Calibri</vt:lpstr>
      <vt:lpstr>Calibri Light</vt:lpstr>
      <vt:lpstr>Consolas</vt:lpstr>
      <vt:lpstr>Courier New</vt:lpstr>
      <vt:lpstr>Times New Roman</vt:lpstr>
      <vt:lpstr>Office 佈景主題</vt:lpstr>
      <vt:lpstr>Angular 開發教學</vt:lpstr>
      <vt:lpstr>參考</vt:lpstr>
      <vt:lpstr>學習目標</vt:lpstr>
      <vt:lpstr>HTML</vt:lpstr>
      <vt:lpstr>HTML 特性</vt:lpstr>
      <vt:lpstr>大小寫?</vt:lpstr>
      <vt:lpstr>HTML BASIC</vt:lpstr>
      <vt:lpstr>Block / inline</vt:lpstr>
      <vt:lpstr>HTML Style attribute</vt:lpstr>
      <vt:lpstr>CSS</vt:lpstr>
      <vt:lpstr>CSS/SASS/SCSS</vt:lpstr>
      <vt:lpstr>CSS 結構</vt:lpstr>
      <vt:lpstr>CSS 基礎-1</vt:lpstr>
      <vt:lpstr>CSS 基礎-2</vt:lpstr>
      <vt:lpstr>Class/id</vt:lpstr>
      <vt:lpstr>CSS: @rule</vt:lpstr>
      <vt:lpstr>縮寫/速記</vt:lpstr>
      <vt:lpstr>Angular 本番</vt:lpstr>
      <vt:lpstr>Angular 架構</vt:lpstr>
      <vt:lpstr>實作</vt:lpstr>
      <vt:lpstr>module</vt:lpstr>
      <vt:lpstr>main module:</vt:lpstr>
      <vt:lpstr>share module</vt:lpstr>
      <vt:lpstr>feature module</vt:lpstr>
      <vt:lpstr>route</vt:lpstr>
      <vt:lpstr>component</vt:lpstr>
      <vt:lpstr>Directive</vt:lpstr>
      <vt:lpstr>EX: ngIf, ngFor, ngSwitch</vt:lpstr>
      <vt:lpstr>Pipe</vt:lpstr>
      <vt:lpstr>Service</vt:lpstr>
      <vt:lpstr>UI 套件</vt:lpstr>
      <vt:lpstr>實作</vt:lpstr>
      <vt:lpstr>Library Project</vt:lpstr>
      <vt:lpstr>Package.json</vt:lpstr>
      <vt:lpstr>angular.json</vt:lpstr>
      <vt:lpstr>PowerPoint 簡報</vt:lpstr>
      <vt:lpstr>view</vt:lpstr>
      <vt:lpstr>實作</vt:lpstr>
      <vt:lpstr>上傳heroku</vt:lpstr>
      <vt:lpstr>PowerPoint 簡報</vt:lpstr>
      <vt:lpstr>Library Project 測試</vt:lpstr>
      <vt:lpstr>分發</vt:lpstr>
      <vt:lpstr>Heroku 佈建</vt:lpstr>
      <vt:lpstr>PowerPoint 簡報</vt:lpstr>
      <vt:lpstr>New/Update git repository</vt:lpstr>
      <vt:lpstr>實際操作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richardhwang</dc:creator>
  <cp:lastModifiedBy>richardhwang</cp:lastModifiedBy>
  <cp:revision>65</cp:revision>
  <dcterms:created xsi:type="dcterms:W3CDTF">2020-03-31T00:56:41Z</dcterms:created>
  <dcterms:modified xsi:type="dcterms:W3CDTF">2020-04-03T02:00:34Z</dcterms:modified>
</cp:coreProperties>
</file>