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5" r:id="rId9"/>
    <p:sldId id="263" r:id="rId10"/>
    <p:sldId id="264" r:id="rId11"/>
    <p:sldId id="272" r:id="rId12"/>
    <p:sldId id="266" r:id="rId13"/>
    <p:sldId id="267" r:id="rId14"/>
    <p:sldId id="273" r:id="rId15"/>
    <p:sldId id="268" r:id="rId16"/>
    <p:sldId id="269" r:id="rId17"/>
    <p:sldId id="270" r:id="rId18"/>
    <p:sldId id="271" r:id="rId19"/>
    <p:sldId id="275" r:id="rId20"/>
    <p:sldId id="274"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11/18/2018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11/18/2018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6165B-38FB-41BC-AA00-4CFCD7C7D042}"/>
              </a:ext>
            </a:extLst>
          </p:cNvPr>
          <p:cNvSpPr>
            <a:spLocks noGrp="1"/>
          </p:cNvSpPr>
          <p:nvPr>
            <p:ph type="ctrTitle"/>
          </p:nvPr>
        </p:nvSpPr>
        <p:spPr/>
        <p:txBody>
          <a:bodyPr/>
          <a:lstStyle/>
          <a:p>
            <a:r>
              <a:rPr lang="en-CA" b="1" dirty="0"/>
              <a:t>Date-A-Scientist Project</a:t>
            </a:r>
            <a:br>
              <a:rPr lang="en-CA" b="1" dirty="0"/>
            </a:br>
            <a:endParaRPr lang="en-CA" dirty="0"/>
          </a:p>
        </p:txBody>
      </p:sp>
      <p:sp>
        <p:nvSpPr>
          <p:cNvPr id="3" name="Subtitle 2">
            <a:extLst>
              <a:ext uri="{FF2B5EF4-FFF2-40B4-BE49-F238E27FC236}">
                <a16:creationId xmlns:a16="http://schemas.microsoft.com/office/drawing/2014/main" id="{E4762817-77F2-4C8A-BBC9-7697CED20B34}"/>
              </a:ext>
            </a:extLst>
          </p:cNvPr>
          <p:cNvSpPr>
            <a:spLocks noGrp="1"/>
          </p:cNvSpPr>
          <p:nvPr>
            <p:ph type="subTitle" idx="1"/>
          </p:nvPr>
        </p:nvSpPr>
        <p:spPr/>
        <p:txBody>
          <a:bodyPr/>
          <a:lstStyle/>
          <a:p>
            <a:r>
              <a:rPr lang="en-CA" dirty="0"/>
              <a:t>Machine Learning Fundamentals</a:t>
            </a:r>
          </a:p>
          <a:p>
            <a:r>
              <a:rPr lang="en-CA" dirty="0"/>
              <a:t>Richard Joseph (cohort </a:t>
            </a:r>
            <a:r>
              <a:rPr lang="en-CA" dirty="0" err="1"/>
              <a:t>sep.</a:t>
            </a:r>
            <a:r>
              <a:rPr lang="en-CA" dirty="0"/>
              <a:t> 18, 2018)</a:t>
            </a:r>
          </a:p>
          <a:p>
            <a:r>
              <a:rPr lang="en-CA" dirty="0"/>
              <a:t>November 18, 2018</a:t>
            </a:r>
          </a:p>
        </p:txBody>
      </p:sp>
    </p:spTree>
    <p:extLst>
      <p:ext uri="{BB962C8B-B14F-4D97-AF65-F5344CB8AC3E}">
        <p14:creationId xmlns:p14="http://schemas.microsoft.com/office/powerpoint/2010/main" val="2640270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5566D38-26E5-4B5F-88C3-0926B892A852}"/>
              </a:ext>
            </a:extLst>
          </p:cNvPr>
          <p:cNvSpPr>
            <a:spLocks noGrp="1"/>
          </p:cNvSpPr>
          <p:nvPr>
            <p:ph idx="1"/>
          </p:nvPr>
        </p:nvSpPr>
        <p:spPr>
          <a:xfrm>
            <a:off x="1141412" y="1006679"/>
            <a:ext cx="4459287" cy="5207854"/>
          </a:xfrm>
        </p:spPr>
        <p:txBody>
          <a:bodyPr>
            <a:normAutofit/>
          </a:bodyPr>
          <a:lstStyle/>
          <a:p>
            <a:pPr marL="0" indent="0">
              <a:lnSpc>
                <a:spcPct val="110000"/>
              </a:lnSpc>
              <a:buNone/>
            </a:pPr>
            <a:r>
              <a:rPr lang="en-CA" sz="1400" dirty="0"/>
              <a:t>Since we are searching for a correlation between the output variable (the age) and an independent feature, the most promising technique here “should” be the Multiple linear Regression. The advantages we would get using this technique are:</a:t>
            </a:r>
          </a:p>
          <a:p>
            <a:pPr>
              <a:lnSpc>
                <a:spcPct val="110000"/>
              </a:lnSpc>
            </a:pPr>
            <a:r>
              <a:rPr lang="en-CA" sz="1400" dirty="0"/>
              <a:t>this method is fast to model and write</a:t>
            </a:r>
          </a:p>
          <a:p>
            <a:pPr>
              <a:lnSpc>
                <a:spcPct val="110000"/>
              </a:lnSpc>
            </a:pPr>
            <a:r>
              <a:rPr lang="en-CA" sz="1400" dirty="0"/>
              <a:t>easy to understand </a:t>
            </a:r>
          </a:p>
          <a:p>
            <a:pPr>
              <a:lnSpc>
                <a:spcPct val="110000"/>
              </a:lnSpc>
            </a:pPr>
            <a:r>
              <a:rPr lang="en-CA" sz="1400" dirty="0"/>
              <a:t>somewhat good accuracy (normally with data that have a good relationship with each other)</a:t>
            </a:r>
          </a:p>
          <a:p>
            <a:pPr marL="0" indent="0">
              <a:lnSpc>
                <a:spcPct val="110000"/>
              </a:lnSpc>
              <a:buNone/>
            </a:pPr>
            <a:r>
              <a:rPr lang="en-CA" sz="1400" dirty="0"/>
              <a:t>The time it took to run this model was around 2.094 seconds; this time could vary depending on how many features we have to evaluate (let say age and drinks), how many features we need to first translate into numerical data and how much data we have. Since we are only doing Age VS drugs it was fairly quick. And since </a:t>
            </a:r>
            <a:r>
              <a:rPr lang="en-CA" sz="1400" dirty="0" err="1"/>
              <a:t>accuracy_score</a:t>
            </a:r>
            <a:r>
              <a:rPr lang="en-CA" sz="1400" dirty="0"/>
              <a:t> is for classification only, we used the “.score()” method to calculate our accuracy. We got “-0.038096” which is not accurate. It seem that our model doesn’t follow the trend of our data.</a:t>
            </a:r>
          </a:p>
          <a:p>
            <a:pPr marL="0" indent="0">
              <a:lnSpc>
                <a:spcPct val="110000"/>
              </a:lnSpc>
              <a:buNone/>
            </a:pPr>
            <a:endParaRPr lang="en-CA" sz="1100" dirty="0"/>
          </a:p>
        </p:txBody>
      </p:sp>
      <p:pic>
        <p:nvPicPr>
          <p:cNvPr id="5" name="Picture 4">
            <a:extLst>
              <a:ext uri="{FF2B5EF4-FFF2-40B4-BE49-F238E27FC236}">
                <a16:creationId xmlns:a16="http://schemas.microsoft.com/office/drawing/2014/main" id="{2CF91FF5-9E95-4F27-A17C-4C6D868B65C2}"/>
              </a:ext>
            </a:extLst>
          </p:cNvPr>
          <p:cNvPicPr>
            <a:picLocks noChangeAspect="1"/>
          </p:cNvPicPr>
          <p:nvPr/>
        </p:nvPicPr>
        <p:blipFill>
          <a:blip r:embed="rId4"/>
          <a:stretch>
            <a:fillRect/>
          </a:stretch>
        </p:blipFill>
        <p:spPr>
          <a:xfrm>
            <a:off x="6096000" y="1015464"/>
            <a:ext cx="5456279" cy="480212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1837106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76A062E0-CEFF-4A97-B349-D9E773C6A5E5}"/>
              </a:ext>
            </a:extLst>
          </p:cNvPr>
          <p:cNvPicPr>
            <a:picLocks noChangeAspect="1"/>
          </p:cNvPicPr>
          <p:nvPr/>
        </p:nvPicPr>
        <p:blipFill>
          <a:blip r:embed="rId3"/>
          <a:stretch>
            <a:fillRect/>
          </a:stretch>
        </p:blipFill>
        <p:spPr>
          <a:xfrm>
            <a:off x="1141411" y="2277572"/>
            <a:ext cx="4689234" cy="349347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10" name="Content Placeholder 9">
            <a:extLst>
              <a:ext uri="{FF2B5EF4-FFF2-40B4-BE49-F238E27FC236}">
                <a16:creationId xmlns:a16="http://schemas.microsoft.com/office/drawing/2014/main" id="{3B7F87CF-0835-4F97-AE9D-26AA6D7B4344}"/>
              </a:ext>
            </a:extLst>
          </p:cNvPr>
          <p:cNvSpPr>
            <a:spLocks noGrp="1"/>
          </p:cNvSpPr>
          <p:nvPr>
            <p:ph idx="1"/>
          </p:nvPr>
        </p:nvSpPr>
        <p:spPr>
          <a:xfrm>
            <a:off x="6336727" y="2249487"/>
            <a:ext cx="4710683" cy="3541714"/>
          </a:xfrm>
        </p:spPr>
        <p:txBody>
          <a:bodyPr>
            <a:normAutofit lnSpcReduction="10000"/>
          </a:bodyPr>
          <a:lstStyle/>
          <a:p>
            <a:pPr marL="0" indent="0">
              <a:buNone/>
            </a:pPr>
            <a:r>
              <a:rPr lang="en-US" dirty="0"/>
              <a:t>The image on the left if the result of our Linear regression. We see here in blue the test data, and in red the predicted regression. One of the disadvantages of this method is the fact that we don’t have any parameter to force the model to fit better on the data.</a:t>
            </a:r>
          </a:p>
        </p:txBody>
      </p:sp>
    </p:spTree>
    <p:extLst>
      <p:ext uri="{BB962C8B-B14F-4D97-AF65-F5344CB8AC3E}">
        <p14:creationId xmlns:p14="http://schemas.microsoft.com/office/powerpoint/2010/main" val="940393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795D229-6562-4ECA-A488-7299E0158558}"/>
              </a:ext>
            </a:extLst>
          </p:cNvPr>
          <p:cNvSpPr>
            <a:spLocks noGrp="1"/>
          </p:cNvSpPr>
          <p:nvPr>
            <p:ph idx="1"/>
          </p:nvPr>
        </p:nvSpPr>
        <p:spPr>
          <a:xfrm>
            <a:off x="1076326" y="798287"/>
            <a:ext cx="4459287" cy="3965046"/>
          </a:xfrm>
        </p:spPr>
        <p:txBody>
          <a:bodyPr>
            <a:normAutofit lnSpcReduction="10000"/>
          </a:bodyPr>
          <a:lstStyle/>
          <a:p>
            <a:pPr marL="0" indent="0">
              <a:buNone/>
            </a:pPr>
            <a:r>
              <a:rPr lang="en-CA" sz="2000" dirty="0"/>
              <a:t>To compare, we also used the K-Nearest Neighbors Regression. Since we are looking to find out if  we can predict the drugs usage using the age as feature, will with try to first figure out what would be the best K. Looking at the figure below, you can see the code I used to create the plot of the best K. we can see that using a range of k from 0 to 100, there is no “clear winner” (they are almost all under 0, see plot on the right).</a:t>
            </a:r>
          </a:p>
        </p:txBody>
      </p:sp>
      <p:pic>
        <p:nvPicPr>
          <p:cNvPr id="7" name="Picture 6" descr="A screenshot of a cell phone&#10;&#10;Description automatically generated">
            <a:extLst>
              <a:ext uri="{FF2B5EF4-FFF2-40B4-BE49-F238E27FC236}">
                <a16:creationId xmlns:a16="http://schemas.microsoft.com/office/drawing/2014/main" id="{22F87D7A-46A2-4ACA-BFFF-E3955118C7A1}"/>
              </a:ext>
            </a:extLst>
          </p:cNvPr>
          <p:cNvPicPr>
            <a:picLocks noChangeAspect="1"/>
          </p:cNvPicPr>
          <p:nvPr/>
        </p:nvPicPr>
        <p:blipFill rotWithShape="1">
          <a:blip r:embed="rId4"/>
          <a:srcRect b="5158"/>
          <a:stretch/>
        </p:blipFill>
        <p:spPr>
          <a:xfrm>
            <a:off x="5981598" y="721506"/>
            <a:ext cx="5456279" cy="385525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3" name="Group 1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44"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5"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105" name="Picture 104" descr="A screen shot of a social media post&#10;&#10;Description automatically generated">
            <a:extLst>
              <a:ext uri="{FF2B5EF4-FFF2-40B4-BE49-F238E27FC236}">
                <a16:creationId xmlns:a16="http://schemas.microsoft.com/office/drawing/2014/main" id="{45616E6F-57E2-47C0-8B7E-F940933F76D7}"/>
              </a:ext>
            </a:extLst>
          </p:cNvPr>
          <p:cNvPicPr>
            <a:picLocks noChangeAspect="1"/>
          </p:cNvPicPr>
          <p:nvPr/>
        </p:nvPicPr>
        <p:blipFill>
          <a:blip r:embed="rId5"/>
          <a:stretch>
            <a:fillRect/>
          </a:stretch>
        </p:blipFill>
        <p:spPr>
          <a:xfrm>
            <a:off x="3314453" y="4698064"/>
            <a:ext cx="5639289" cy="1935648"/>
          </a:xfrm>
          <a:prstGeom prst="rect">
            <a:avLst/>
          </a:prstGeom>
        </p:spPr>
      </p:pic>
    </p:spTree>
    <p:extLst>
      <p:ext uri="{BB962C8B-B14F-4D97-AF65-F5344CB8AC3E}">
        <p14:creationId xmlns:p14="http://schemas.microsoft.com/office/powerpoint/2010/main" val="4040939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useBgFill="1">
        <p:nvSpPr>
          <p:cNvPr id="7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CC8D3A3-2FD0-4BDD-91AE-53D052FD0E2D}"/>
              </a:ext>
            </a:extLst>
          </p:cNvPr>
          <p:cNvSpPr>
            <a:spLocks noGrp="1"/>
          </p:cNvSpPr>
          <p:nvPr>
            <p:ph idx="1"/>
          </p:nvPr>
        </p:nvSpPr>
        <p:spPr>
          <a:xfrm>
            <a:off x="1141412" y="636588"/>
            <a:ext cx="4459287" cy="5577945"/>
          </a:xfrm>
        </p:spPr>
        <p:txBody>
          <a:bodyPr>
            <a:normAutofit/>
          </a:bodyPr>
          <a:lstStyle/>
          <a:p>
            <a:pPr marL="0" indent="0">
              <a:lnSpc>
                <a:spcPct val="110000"/>
              </a:lnSpc>
              <a:buNone/>
            </a:pPr>
            <a:r>
              <a:rPr lang="en-CA" sz="1400" dirty="0"/>
              <a:t>For this run, we will use 20 neighbors. That K might help us better predict the group of people with similar feature that are more likely to take drugs.</a:t>
            </a:r>
          </a:p>
          <a:p>
            <a:pPr marL="0" indent="0">
              <a:lnSpc>
                <a:spcPct val="110000"/>
              </a:lnSpc>
              <a:buNone/>
            </a:pPr>
            <a:r>
              <a:rPr lang="en-CA" sz="1400" dirty="0"/>
              <a:t>The advantages of this technique are:</a:t>
            </a:r>
          </a:p>
          <a:p>
            <a:pPr>
              <a:lnSpc>
                <a:spcPct val="110000"/>
              </a:lnSpc>
            </a:pPr>
            <a:r>
              <a:rPr lang="en-CA" sz="1400" dirty="0"/>
              <a:t>As fast and easy to code as the linear regression</a:t>
            </a:r>
          </a:p>
          <a:p>
            <a:pPr>
              <a:lnSpc>
                <a:spcPct val="110000"/>
              </a:lnSpc>
            </a:pPr>
            <a:r>
              <a:rPr lang="en-CA" sz="1400" dirty="0"/>
              <a:t>No need to know the shape or deep characteristics of the data before end</a:t>
            </a:r>
          </a:p>
          <a:p>
            <a:pPr>
              <a:lnSpc>
                <a:spcPct val="110000"/>
              </a:lnSpc>
            </a:pPr>
            <a:r>
              <a:rPr lang="en-CA" sz="1400" dirty="0"/>
              <a:t>Work well with a lot of data</a:t>
            </a:r>
          </a:p>
          <a:p>
            <a:pPr>
              <a:lnSpc>
                <a:spcPct val="110000"/>
              </a:lnSpc>
            </a:pPr>
            <a:r>
              <a:rPr lang="en-CA" sz="1400" dirty="0"/>
              <a:t>As at least one parameter to try and fit the model on the data. </a:t>
            </a:r>
          </a:p>
          <a:p>
            <a:pPr marL="0" indent="0">
              <a:lnSpc>
                <a:spcPct val="110000"/>
              </a:lnSpc>
              <a:buNone/>
            </a:pPr>
            <a:r>
              <a:rPr lang="en-CA" sz="1400" dirty="0"/>
              <a:t>The biggest drawback that we see for this method is “the search for the perfect k”; even more when the data is very big. Having to go through hundreds or even thousands of k could potentially be very time consuming. In this instance, we choose a K of 20 and it gave us a score of -1.33367 with a running time of 2.1050 seconds, showing once again that our model doesn’t follow the trend of our data. But again, it was as fast as the linear regression. Both model are very similar in implementation and resource needed by the pc. </a:t>
            </a:r>
          </a:p>
          <a:p>
            <a:pPr>
              <a:lnSpc>
                <a:spcPct val="110000"/>
              </a:lnSpc>
            </a:pPr>
            <a:endParaRPr lang="en-CA" sz="1100" dirty="0"/>
          </a:p>
        </p:txBody>
      </p:sp>
      <p:pic>
        <p:nvPicPr>
          <p:cNvPr id="5" name="Picture 4" descr="A screenshot of a cell phone&#10;&#10;Description automatically generated">
            <a:extLst>
              <a:ext uri="{FF2B5EF4-FFF2-40B4-BE49-F238E27FC236}">
                <a16:creationId xmlns:a16="http://schemas.microsoft.com/office/drawing/2014/main" id="{5E53E8BE-644D-47FE-BA4A-CFA887D05856}"/>
              </a:ext>
            </a:extLst>
          </p:cNvPr>
          <p:cNvPicPr>
            <a:picLocks noChangeAspect="1"/>
          </p:cNvPicPr>
          <p:nvPr/>
        </p:nvPicPr>
        <p:blipFill>
          <a:blip r:embed="rId4"/>
          <a:stretch>
            <a:fillRect/>
          </a:stretch>
        </p:blipFill>
        <p:spPr>
          <a:xfrm>
            <a:off x="6508788" y="618518"/>
            <a:ext cx="4630703"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71"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2676785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885F0191-8457-44A5-A57A-8B555282AA27}"/>
              </a:ext>
            </a:extLst>
          </p:cNvPr>
          <p:cNvPicPr>
            <a:picLocks noChangeAspect="1"/>
          </p:cNvPicPr>
          <p:nvPr/>
        </p:nvPicPr>
        <p:blipFill rotWithShape="1">
          <a:blip r:embed="rId3"/>
          <a:srcRect t="12248" r="-3" b="-3"/>
          <a:stretch/>
        </p:blipFill>
        <p:spPr>
          <a:xfrm>
            <a:off x="1141412" y="2497720"/>
            <a:ext cx="4662140"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10" name="Content Placeholder 9">
            <a:extLst>
              <a:ext uri="{FF2B5EF4-FFF2-40B4-BE49-F238E27FC236}">
                <a16:creationId xmlns:a16="http://schemas.microsoft.com/office/drawing/2014/main" id="{7C22DDFF-6CFB-4A31-9357-1CBA5D418101}"/>
              </a:ext>
            </a:extLst>
          </p:cNvPr>
          <p:cNvSpPr>
            <a:spLocks noGrp="1"/>
          </p:cNvSpPr>
          <p:nvPr>
            <p:ph idx="1"/>
          </p:nvPr>
        </p:nvSpPr>
        <p:spPr>
          <a:xfrm>
            <a:off x="6204479" y="2249487"/>
            <a:ext cx="4844521" cy="3541714"/>
          </a:xfrm>
        </p:spPr>
        <p:txBody>
          <a:bodyPr anchor="ctr">
            <a:normAutofit/>
          </a:bodyPr>
          <a:lstStyle/>
          <a:p>
            <a:pPr marL="0" indent="0">
              <a:buNone/>
            </a:pPr>
            <a:r>
              <a:rPr lang="en-US" dirty="0"/>
              <a:t>The image on the left if the result of our K-Nearest regression. We see here in blue the test data, and in red the predicted regression. We can see that our predicted values are not even near the y maximum of the test set.</a:t>
            </a:r>
          </a:p>
          <a:p>
            <a:pPr marL="0" indent="0">
              <a:buNone/>
            </a:pPr>
            <a:endParaRPr lang="en-US" dirty="0"/>
          </a:p>
        </p:txBody>
      </p:sp>
    </p:spTree>
    <p:extLst>
      <p:ext uri="{BB962C8B-B14F-4D97-AF65-F5344CB8AC3E}">
        <p14:creationId xmlns:p14="http://schemas.microsoft.com/office/powerpoint/2010/main" val="2389900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0734F-753C-4E15-98DC-EB1A7AA94005}"/>
              </a:ext>
            </a:extLst>
          </p:cNvPr>
          <p:cNvSpPr>
            <a:spLocks noGrp="1"/>
          </p:cNvSpPr>
          <p:nvPr>
            <p:ph type="title"/>
          </p:nvPr>
        </p:nvSpPr>
        <p:spPr/>
        <p:txBody>
          <a:bodyPr/>
          <a:lstStyle/>
          <a:p>
            <a:r>
              <a:rPr lang="en-CA" dirty="0"/>
              <a:t>Classification </a:t>
            </a:r>
            <a:r>
              <a:rPr lang="en-CA" dirty="0" err="1"/>
              <a:t>Appoches</a:t>
            </a:r>
            <a:endParaRPr lang="en-CA" dirty="0"/>
          </a:p>
        </p:txBody>
      </p:sp>
      <p:sp>
        <p:nvSpPr>
          <p:cNvPr id="3" name="Content Placeholder 2">
            <a:extLst>
              <a:ext uri="{FF2B5EF4-FFF2-40B4-BE49-F238E27FC236}">
                <a16:creationId xmlns:a16="http://schemas.microsoft.com/office/drawing/2014/main" id="{A3F2E9D9-A0E4-4BCE-BC88-F1C11D21DFEF}"/>
              </a:ext>
            </a:extLst>
          </p:cNvPr>
          <p:cNvSpPr>
            <a:spLocks noGrp="1"/>
          </p:cNvSpPr>
          <p:nvPr>
            <p:ph idx="1"/>
          </p:nvPr>
        </p:nvSpPr>
        <p:spPr/>
        <p:txBody>
          <a:bodyPr>
            <a:normAutofit/>
          </a:bodyPr>
          <a:lstStyle/>
          <a:p>
            <a:pPr marL="0" indent="0">
              <a:buNone/>
            </a:pPr>
            <a:r>
              <a:rPr lang="en-CA" dirty="0"/>
              <a:t>Seeing our failure with the regressions, we will now try the classification. But we will try to answer our second questions here: Can we predict the age of someone based on their drinking and drugs habits? The two classification techniques we thought of using are the Support Vector Machines and the K-Nearest Neighbors classifier. We will use the “</a:t>
            </a:r>
            <a:r>
              <a:rPr lang="en-CA" dirty="0" err="1"/>
              <a:t>age_range_code</a:t>
            </a:r>
            <a:r>
              <a:rPr lang="en-CA" dirty="0"/>
              <a:t>” value we create so we can properly classify the “age” (we did try without this step and we got the error “</a:t>
            </a:r>
            <a:r>
              <a:rPr lang="en-CA" dirty="0" err="1"/>
              <a:t>ValueError</a:t>
            </a:r>
            <a:r>
              <a:rPr lang="en-CA" dirty="0"/>
              <a:t>: Unknown label type: 'continuous'”). </a:t>
            </a:r>
          </a:p>
        </p:txBody>
      </p:sp>
    </p:spTree>
    <p:extLst>
      <p:ext uri="{BB962C8B-B14F-4D97-AF65-F5344CB8AC3E}">
        <p14:creationId xmlns:p14="http://schemas.microsoft.com/office/powerpoint/2010/main" val="669663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CF2032C8-FB54-4B1F-9374-648867109F50}"/>
              </a:ext>
            </a:extLst>
          </p:cNvPr>
          <p:cNvPicPr>
            <a:picLocks noChangeAspect="1"/>
          </p:cNvPicPr>
          <p:nvPr/>
        </p:nvPicPr>
        <p:blipFill>
          <a:blip r:embed="rId3"/>
          <a:stretch>
            <a:fillRect/>
          </a:stretch>
        </p:blipFill>
        <p:spPr>
          <a:xfrm>
            <a:off x="1079666" y="2637790"/>
            <a:ext cx="4689234" cy="349347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A9DBE06D-D7DD-4440-A52F-67E841D32408}"/>
              </a:ext>
            </a:extLst>
          </p:cNvPr>
          <p:cNvSpPr>
            <a:spLocks noGrp="1"/>
          </p:cNvSpPr>
          <p:nvPr>
            <p:ph idx="1"/>
          </p:nvPr>
        </p:nvSpPr>
        <p:spPr>
          <a:xfrm>
            <a:off x="6336727" y="2637789"/>
            <a:ext cx="4710683" cy="3493479"/>
          </a:xfrm>
        </p:spPr>
        <p:txBody>
          <a:bodyPr>
            <a:normAutofit fontScale="92500" lnSpcReduction="20000"/>
          </a:bodyPr>
          <a:lstStyle/>
          <a:p>
            <a:pPr marL="0" indent="0">
              <a:lnSpc>
                <a:spcPct val="110000"/>
              </a:lnSpc>
              <a:buNone/>
            </a:pPr>
            <a:r>
              <a:rPr lang="en-CA" sz="2000" dirty="0"/>
              <a:t>Stating with Support Vector Machines, we rapidly realise that it takes a lot more time to run a classification code than a regression. When we were searching for the perfect gamma and C parameter for our classifier, it took 517.8069 seconds for our code to go through 11 different gammas (see code on the top of the page)! Looking a the image on the left, the best gamma would be 0.1. Another drawback for this method is the fact that we have to guess a good gamma AND a good C for it to perform well. Guessing through 30 different Cs took 1575.6970 seconds! </a:t>
            </a:r>
          </a:p>
          <a:p>
            <a:pPr marL="0" indent="0">
              <a:lnSpc>
                <a:spcPct val="110000"/>
              </a:lnSpc>
              <a:buNone/>
            </a:pPr>
            <a:endParaRPr lang="en-CA" sz="2000" dirty="0"/>
          </a:p>
        </p:txBody>
      </p:sp>
      <p:pic>
        <p:nvPicPr>
          <p:cNvPr id="7" name="Picture 6" descr="A screenshot of a cell phone&#10;&#10;Description automatically generated">
            <a:extLst>
              <a:ext uri="{FF2B5EF4-FFF2-40B4-BE49-F238E27FC236}">
                <a16:creationId xmlns:a16="http://schemas.microsoft.com/office/drawing/2014/main" id="{73449D58-0B77-4575-9E24-1F22A1689868}"/>
              </a:ext>
            </a:extLst>
          </p:cNvPr>
          <p:cNvPicPr>
            <a:picLocks noChangeAspect="1"/>
          </p:cNvPicPr>
          <p:nvPr/>
        </p:nvPicPr>
        <p:blipFill>
          <a:blip r:embed="rId4"/>
          <a:stretch>
            <a:fillRect/>
          </a:stretch>
        </p:blipFill>
        <p:spPr>
          <a:xfrm>
            <a:off x="3424283" y="336613"/>
            <a:ext cx="4861981" cy="1943268"/>
          </a:xfrm>
          <a:prstGeom prst="rect">
            <a:avLst/>
          </a:prstGeom>
        </p:spPr>
      </p:pic>
    </p:spTree>
    <p:extLst>
      <p:ext uri="{BB962C8B-B14F-4D97-AF65-F5344CB8AC3E}">
        <p14:creationId xmlns:p14="http://schemas.microsoft.com/office/powerpoint/2010/main" val="3300056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8B5443B8-3200-46F6-8B37-801273AC8B33}"/>
              </a:ext>
            </a:extLst>
          </p:cNvPr>
          <p:cNvPicPr>
            <a:picLocks noChangeAspect="1"/>
          </p:cNvPicPr>
          <p:nvPr/>
        </p:nvPicPr>
        <p:blipFill>
          <a:blip r:embed="rId3"/>
          <a:stretch>
            <a:fillRect/>
          </a:stretch>
        </p:blipFill>
        <p:spPr>
          <a:xfrm>
            <a:off x="1141411" y="2277572"/>
            <a:ext cx="4689234" cy="349347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650A0A63-E78B-4550-A111-D49C21C0FEC5}"/>
              </a:ext>
            </a:extLst>
          </p:cNvPr>
          <p:cNvSpPr>
            <a:spLocks noGrp="1"/>
          </p:cNvSpPr>
          <p:nvPr>
            <p:ph idx="1"/>
          </p:nvPr>
        </p:nvSpPr>
        <p:spPr>
          <a:xfrm>
            <a:off x="6336727" y="2249487"/>
            <a:ext cx="4710683" cy="3541714"/>
          </a:xfrm>
        </p:spPr>
        <p:txBody>
          <a:bodyPr>
            <a:normAutofit/>
          </a:bodyPr>
          <a:lstStyle/>
          <a:p>
            <a:pPr marL="0" indent="0">
              <a:buNone/>
            </a:pPr>
            <a:r>
              <a:rPr lang="en-CA" dirty="0"/>
              <a:t>Modifying the code on the previous page but making the C parameter change, we found out that the best C was 0.4 (see figure). Using this new knowledge, we can now test the actual model. </a:t>
            </a:r>
          </a:p>
        </p:txBody>
      </p:sp>
    </p:spTree>
    <p:extLst>
      <p:ext uri="{BB962C8B-B14F-4D97-AF65-F5344CB8AC3E}">
        <p14:creationId xmlns:p14="http://schemas.microsoft.com/office/powerpoint/2010/main" val="1486549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1EE4707-55BA-40E0-BF25-BE75968CE80B}"/>
              </a:ext>
            </a:extLst>
          </p:cNvPr>
          <p:cNvSpPr>
            <a:spLocks noGrp="1"/>
          </p:cNvSpPr>
          <p:nvPr>
            <p:ph idx="1"/>
          </p:nvPr>
        </p:nvSpPr>
        <p:spPr>
          <a:xfrm>
            <a:off x="1141412" y="261224"/>
            <a:ext cx="4459287" cy="5953309"/>
          </a:xfrm>
        </p:spPr>
        <p:txBody>
          <a:bodyPr>
            <a:normAutofit/>
          </a:bodyPr>
          <a:lstStyle/>
          <a:p>
            <a:pPr marL="0" indent="0">
              <a:buNone/>
            </a:pPr>
            <a:r>
              <a:rPr lang="en-CA" sz="1900" dirty="0"/>
              <a:t>Using those parameters, we get an accuracy of 0.345 or 34.5% which is very low, but way better than our regression test! We spoke about the disadvantages of the Support Vector Machine before, but lets talk about the advantages of SVC. With the big versatility of this method, we can adapt the Kernel to a lot of different types of data (“linear”, “poly“ or “</a:t>
            </a:r>
            <a:r>
              <a:rPr lang="en-CA" sz="1900" dirty="0" err="1"/>
              <a:t>rbf</a:t>
            </a:r>
            <a:r>
              <a:rPr lang="en-CA" sz="1900" dirty="0"/>
              <a:t>”). Also, having found the right gamma and C for our dataset results in some better accuracy. </a:t>
            </a:r>
          </a:p>
        </p:txBody>
      </p:sp>
      <p:pic>
        <p:nvPicPr>
          <p:cNvPr id="7" name="Picture 6" descr="A screenshot of a cell phone&#10;&#10;Description automatically generated">
            <a:extLst>
              <a:ext uri="{FF2B5EF4-FFF2-40B4-BE49-F238E27FC236}">
                <a16:creationId xmlns:a16="http://schemas.microsoft.com/office/drawing/2014/main" id="{D5B786B5-7644-4CBE-9F66-6FC575EC910F}"/>
              </a:ext>
            </a:extLst>
          </p:cNvPr>
          <p:cNvPicPr>
            <a:picLocks noChangeAspect="1"/>
          </p:cNvPicPr>
          <p:nvPr/>
        </p:nvPicPr>
        <p:blipFill>
          <a:blip r:embed="rId4"/>
          <a:stretch>
            <a:fillRect/>
          </a:stretch>
        </p:blipFill>
        <p:spPr>
          <a:xfrm>
            <a:off x="6157910" y="261224"/>
            <a:ext cx="5030545" cy="595330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6" name="Group 1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3386225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879F4-0DD7-4917-94FD-F56CCB6172BB}"/>
              </a:ext>
            </a:extLst>
          </p:cNvPr>
          <p:cNvSpPr>
            <a:spLocks noGrp="1"/>
          </p:cNvSpPr>
          <p:nvPr>
            <p:ph type="title"/>
          </p:nvPr>
        </p:nvSpPr>
        <p:spPr>
          <a:xfrm>
            <a:off x="1141413" y="618518"/>
            <a:ext cx="9905998" cy="524482"/>
          </a:xfrm>
        </p:spPr>
        <p:txBody>
          <a:bodyPr>
            <a:normAutofit fontScale="90000"/>
          </a:bodyPr>
          <a:lstStyle/>
          <a:p>
            <a:r>
              <a:rPr lang="en-CA" sz="2000" dirty="0"/>
              <a:t>See below for a 3d graph of drugs VS drinks VS age test data for both classifications</a:t>
            </a:r>
          </a:p>
        </p:txBody>
      </p:sp>
      <p:pic>
        <p:nvPicPr>
          <p:cNvPr id="5" name="Content Placeholder 4" descr="A picture containing sky&#10;&#10;Description automatically generated">
            <a:extLst>
              <a:ext uri="{FF2B5EF4-FFF2-40B4-BE49-F238E27FC236}">
                <a16:creationId xmlns:a16="http://schemas.microsoft.com/office/drawing/2014/main" id="{45BB7402-E91D-48E9-A8F8-2FE37E8ABAD0}"/>
              </a:ext>
            </a:extLst>
          </p:cNvPr>
          <p:cNvPicPr>
            <a:picLocks noGrp="1" noChangeAspect="1"/>
          </p:cNvPicPr>
          <p:nvPr>
            <p:ph idx="1"/>
          </p:nvPr>
        </p:nvPicPr>
        <p:blipFill>
          <a:blip r:embed="rId2"/>
          <a:stretch>
            <a:fillRect/>
          </a:stretch>
        </p:blipFill>
        <p:spPr>
          <a:xfrm>
            <a:off x="1006714" y="1143000"/>
            <a:ext cx="10178572" cy="4972657"/>
          </a:xfrm>
        </p:spPr>
      </p:pic>
    </p:spTree>
    <p:extLst>
      <p:ext uri="{BB962C8B-B14F-4D97-AF65-F5344CB8AC3E}">
        <p14:creationId xmlns:p14="http://schemas.microsoft.com/office/powerpoint/2010/main" val="2908137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104B3-F01B-4133-A0CA-26D713C7E4B8}"/>
              </a:ext>
            </a:extLst>
          </p:cNvPr>
          <p:cNvSpPr>
            <a:spLocks noGrp="1"/>
          </p:cNvSpPr>
          <p:nvPr>
            <p:ph type="title"/>
          </p:nvPr>
        </p:nvSpPr>
        <p:spPr/>
        <p:txBody>
          <a:bodyPr/>
          <a:lstStyle/>
          <a:p>
            <a:r>
              <a:rPr lang="en-CA" dirty="0"/>
              <a:t>Table of contents</a:t>
            </a:r>
          </a:p>
        </p:txBody>
      </p:sp>
      <p:sp>
        <p:nvSpPr>
          <p:cNvPr id="3" name="Content Placeholder 2">
            <a:extLst>
              <a:ext uri="{FF2B5EF4-FFF2-40B4-BE49-F238E27FC236}">
                <a16:creationId xmlns:a16="http://schemas.microsoft.com/office/drawing/2014/main" id="{B21D9C9A-7DD3-4CA7-BDC1-FE180921EE90}"/>
              </a:ext>
            </a:extLst>
          </p:cNvPr>
          <p:cNvSpPr>
            <a:spLocks noGrp="1"/>
          </p:cNvSpPr>
          <p:nvPr>
            <p:ph idx="1"/>
          </p:nvPr>
        </p:nvSpPr>
        <p:spPr/>
        <p:txBody>
          <a:bodyPr/>
          <a:lstStyle/>
          <a:p>
            <a:r>
              <a:rPr lang="en-CA" dirty="0"/>
              <a:t>The idea and the questions to be answered</a:t>
            </a:r>
          </a:p>
          <a:p>
            <a:r>
              <a:rPr lang="en-CA" dirty="0"/>
              <a:t>Exploration of the dataset</a:t>
            </a:r>
          </a:p>
          <a:p>
            <a:r>
              <a:rPr lang="en-CA" dirty="0"/>
              <a:t>Augmenting the dataset</a:t>
            </a:r>
          </a:p>
          <a:p>
            <a:r>
              <a:rPr lang="en-CA" dirty="0"/>
              <a:t>Regression </a:t>
            </a:r>
            <a:r>
              <a:rPr lang="en-CA" dirty="0" err="1"/>
              <a:t>Approches</a:t>
            </a:r>
            <a:endParaRPr lang="en-CA" dirty="0"/>
          </a:p>
          <a:p>
            <a:r>
              <a:rPr lang="en-CA" dirty="0"/>
              <a:t>Classification </a:t>
            </a:r>
            <a:r>
              <a:rPr lang="en-CA" dirty="0" err="1"/>
              <a:t>Appoches</a:t>
            </a:r>
            <a:endParaRPr lang="en-CA" dirty="0"/>
          </a:p>
          <a:p>
            <a:r>
              <a:rPr lang="en-CA" dirty="0"/>
              <a:t>Conclusion</a:t>
            </a:r>
          </a:p>
        </p:txBody>
      </p:sp>
    </p:spTree>
    <p:extLst>
      <p:ext uri="{BB962C8B-B14F-4D97-AF65-F5344CB8AC3E}">
        <p14:creationId xmlns:p14="http://schemas.microsoft.com/office/powerpoint/2010/main" val="4011647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4E5F780-423E-4C86-8F46-6D38AD0211AB}"/>
              </a:ext>
            </a:extLst>
          </p:cNvPr>
          <p:cNvSpPr>
            <a:spLocks noGrp="1"/>
          </p:cNvSpPr>
          <p:nvPr>
            <p:ph idx="1"/>
          </p:nvPr>
        </p:nvSpPr>
        <p:spPr>
          <a:xfrm>
            <a:off x="1141412" y="636588"/>
            <a:ext cx="4459287" cy="5577945"/>
          </a:xfrm>
        </p:spPr>
        <p:txBody>
          <a:bodyPr>
            <a:normAutofit/>
          </a:bodyPr>
          <a:lstStyle/>
          <a:p>
            <a:pPr marL="0" indent="0">
              <a:buNone/>
            </a:pPr>
            <a:r>
              <a:rPr lang="en-CA" sz="2000" dirty="0"/>
              <a:t>Now let’s try and use the K-Nearest Neighbors Classifier on our dataset. The first thing we did here, like for the previous method, was to fine tune our K (our number of nearest neighbors) using our training group. After going though a range of 1 to 30 in only 53,3080 seconds, we found out that the best K was about 6 (see graph on the right). Using this K in our code (see next page), we are able to get an accuracy of 0.315105 or 31.5105%, with a run time of 3.6870 seconds! </a:t>
            </a:r>
          </a:p>
        </p:txBody>
      </p:sp>
      <p:pic>
        <p:nvPicPr>
          <p:cNvPr id="5" name="Picture 4" descr="A screenshot of a cell phone&#10;&#10;Description automatically generated">
            <a:extLst>
              <a:ext uri="{FF2B5EF4-FFF2-40B4-BE49-F238E27FC236}">
                <a16:creationId xmlns:a16="http://schemas.microsoft.com/office/drawing/2014/main" id="{A25C8A48-78CF-4481-98F7-E54E37033650}"/>
              </a:ext>
            </a:extLst>
          </p:cNvPr>
          <p:cNvPicPr>
            <a:picLocks noChangeAspect="1"/>
          </p:cNvPicPr>
          <p:nvPr/>
        </p:nvPicPr>
        <p:blipFill>
          <a:blip r:embed="rId4"/>
          <a:stretch>
            <a:fillRect/>
          </a:stretch>
        </p:blipFill>
        <p:spPr>
          <a:xfrm>
            <a:off x="6096000" y="1384062"/>
            <a:ext cx="5456279" cy="406492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2276826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BD5CAC50-C8EA-4CE7-823A-62DB0941F16B}"/>
              </a:ext>
            </a:extLst>
          </p:cNvPr>
          <p:cNvPicPr>
            <a:picLocks noChangeAspect="1"/>
          </p:cNvPicPr>
          <p:nvPr/>
        </p:nvPicPr>
        <p:blipFill>
          <a:blip r:embed="rId3"/>
          <a:stretch>
            <a:fillRect/>
          </a:stretch>
        </p:blipFill>
        <p:spPr>
          <a:xfrm>
            <a:off x="1144590" y="333374"/>
            <a:ext cx="5113335" cy="581281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FD86E365-D506-4F70-B0AB-028903AE0F1A}"/>
              </a:ext>
            </a:extLst>
          </p:cNvPr>
          <p:cNvSpPr>
            <a:spLocks noGrp="1"/>
          </p:cNvSpPr>
          <p:nvPr>
            <p:ph idx="1"/>
          </p:nvPr>
        </p:nvSpPr>
        <p:spPr>
          <a:xfrm>
            <a:off x="6336727" y="2249487"/>
            <a:ext cx="4710683" cy="3541714"/>
          </a:xfrm>
        </p:spPr>
        <p:txBody>
          <a:bodyPr>
            <a:normAutofit/>
          </a:bodyPr>
          <a:lstStyle/>
          <a:p>
            <a:pPr marL="0" indent="0">
              <a:buNone/>
            </a:pPr>
            <a:r>
              <a:rPr lang="en-CA" dirty="0"/>
              <a:t>So this method was less accurate than the SVC Classification but was way faster. Also, we only had to play with one parameter, which was simpler.</a:t>
            </a:r>
          </a:p>
        </p:txBody>
      </p:sp>
    </p:spTree>
    <p:extLst>
      <p:ext uri="{BB962C8B-B14F-4D97-AF65-F5344CB8AC3E}">
        <p14:creationId xmlns:p14="http://schemas.microsoft.com/office/powerpoint/2010/main" val="3582254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EE0EE-4352-42B2-A781-A4E6C31ACC41}"/>
              </a:ext>
            </a:extLst>
          </p:cNvPr>
          <p:cNvSpPr>
            <a:spLocks noGrp="1"/>
          </p:cNvSpPr>
          <p:nvPr>
            <p:ph type="title"/>
          </p:nvPr>
        </p:nvSpPr>
        <p:spPr/>
        <p:txBody>
          <a:bodyPr/>
          <a:lstStyle/>
          <a:p>
            <a:r>
              <a:rPr lang="en-CA" dirty="0"/>
              <a:t>Conclusion</a:t>
            </a:r>
            <a:endParaRPr lang="en-CA" b="1" dirty="0"/>
          </a:p>
        </p:txBody>
      </p:sp>
      <p:sp>
        <p:nvSpPr>
          <p:cNvPr id="3" name="Content Placeholder 2">
            <a:extLst>
              <a:ext uri="{FF2B5EF4-FFF2-40B4-BE49-F238E27FC236}">
                <a16:creationId xmlns:a16="http://schemas.microsoft.com/office/drawing/2014/main" id="{838EC06C-12C3-44A7-82BE-13B4F2EB8884}"/>
              </a:ext>
            </a:extLst>
          </p:cNvPr>
          <p:cNvSpPr>
            <a:spLocks noGrp="1"/>
          </p:cNvSpPr>
          <p:nvPr>
            <p:ph idx="1"/>
          </p:nvPr>
        </p:nvSpPr>
        <p:spPr/>
        <p:txBody>
          <a:bodyPr>
            <a:normAutofit lnSpcReduction="10000"/>
          </a:bodyPr>
          <a:lstStyle/>
          <a:p>
            <a:pPr marL="0" indent="0">
              <a:buNone/>
            </a:pPr>
            <a:r>
              <a:rPr lang="en-CA" dirty="0"/>
              <a:t>What did we got out of all this? </a:t>
            </a:r>
          </a:p>
          <a:p>
            <a:pPr marL="0" indent="0">
              <a:buNone/>
            </a:pPr>
            <a:r>
              <a:rPr lang="en-CA" dirty="0"/>
              <a:t>Well, for our specific dataset, the most accurate method was the SVC Classification but was the slowest. The Fastest was linear regression, getting almost beaten by the k-nearest regression, but both had horrible accuracy. K-Nearest Classification was fast and somewhat accurate. We can see that for any given question, it has great potential to try out different method since none of them are a “one-glove-fit-all”. Before starting this project, we thought that the best one would be by far the linear regression! We were very disappointed.</a:t>
            </a:r>
          </a:p>
        </p:txBody>
      </p:sp>
    </p:spTree>
    <p:extLst>
      <p:ext uri="{BB962C8B-B14F-4D97-AF65-F5344CB8AC3E}">
        <p14:creationId xmlns:p14="http://schemas.microsoft.com/office/powerpoint/2010/main" val="19768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D1753A-E5A4-4BB7-8752-8EA48E9B0F1B}"/>
              </a:ext>
            </a:extLst>
          </p:cNvPr>
          <p:cNvSpPr>
            <a:spLocks noGrp="1"/>
          </p:cNvSpPr>
          <p:nvPr>
            <p:ph idx="1"/>
          </p:nvPr>
        </p:nvSpPr>
        <p:spPr>
          <a:xfrm>
            <a:off x="1141412" y="568171"/>
            <a:ext cx="9905999" cy="5223030"/>
          </a:xfrm>
        </p:spPr>
        <p:txBody>
          <a:bodyPr/>
          <a:lstStyle/>
          <a:p>
            <a:pPr marL="0" indent="0">
              <a:buNone/>
            </a:pPr>
            <a:r>
              <a:rPr lang="en-CA" dirty="0"/>
              <a:t>So, were we able to answer our questions?</a:t>
            </a:r>
          </a:p>
          <a:p>
            <a:pPr marL="0" indent="0">
              <a:buNone/>
            </a:pPr>
            <a:r>
              <a:rPr lang="en-CA" dirty="0"/>
              <a:t>Not reliably. Our best prediction accuracy was of 34%, which is seriously low. One thing that we do have to kept in mind is our data; can we trust it? We all know that on a dating site, we want to look our best, and because of that we will “adjust” our reality. We are pretty sure that a lot of participants lied on their drug usage and drinking habit, which in turn might have impacted the end results. On a next run, we would like to include more feature to try and predict the age, like adding if the person smokes, have an healthy diet and even their body type, because who would lie on their body type, right?</a:t>
            </a:r>
          </a:p>
        </p:txBody>
      </p:sp>
    </p:spTree>
    <p:extLst>
      <p:ext uri="{BB962C8B-B14F-4D97-AF65-F5344CB8AC3E}">
        <p14:creationId xmlns:p14="http://schemas.microsoft.com/office/powerpoint/2010/main" val="2629115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4C8C8B2-B067-4ED7-8E17-216FA5B11626}"/>
              </a:ext>
            </a:extLst>
          </p:cNvPr>
          <p:cNvSpPr>
            <a:spLocks noGrp="1"/>
          </p:cNvSpPr>
          <p:nvPr>
            <p:ph type="title"/>
          </p:nvPr>
        </p:nvSpPr>
        <p:spPr>
          <a:xfrm>
            <a:off x="1141413" y="1082673"/>
            <a:ext cx="2869416" cy="4708528"/>
          </a:xfrm>
        </p:spPr>
        <p:txBody>
          <a:bodyPr>
            <a:normAutofit/>
          </a:bodyPr>
          <a:lstStyle/>
          <a:p>
            <a:pPr algn="r"/>
            <a:r>
              <a:rPr lang="en-CA" sz="4000"/>
              <a:t>The idea and the questions to be answered</a:t>
            </a:r>
            <a:br>
              <a:rPr lang="en-CA" sz="4000"/>
            </a:br>
            <a:endParaRPr lang="en-CA" sz="4000"/>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98DAEE8-20F8-4A68-A8DC-AFF49F6AD881}"/>
              </a:ext>
            </a:extLst>
          </p:cNvPr>
          <p:cNvSpPr>
            <a:spLocks noGrp="1"/>
          </p:cNvSpPr>
          <p:nvPr>
            <p:ph idx="1"/>
          </p:nvPr>
        </p:nvSpPr>
        <p:spPr>
          <a:xfrm>
            <a:off x="5297763" y="1082673"/>
            <a:ext cx="5751237" cy="4708528"/>
          </a:xfrm>
        </p:spPr>
        <p:txBody>
          <a:bodyPr anchor="ctr">
            <a:normAutofit/>
          </a:bodyPr>
          <a:lstStyle/>
          <a:p>
            <a:pPr marL="0" indent="0">
              <a:buNone/>
            </a:pPr>
            <a:r>
              <a:rPr lang="en-CA" sz="1800" dirty="0"/>
              <a:t>Right now in North America we seems to have a big opioid (and other drugs in general) epidemic. We also see that we have a lot of underage drinking. I remember an old saying : “When you grow old, you get wiser…” But is it true? Do we party and drink all the time when we are young but getting older we sober up? Having those things in mind, we thought that we could try and answer the following questions: </a:t>
            </a:r>
          </a:p>
          <a:p>
            <a:pPr marL="0" indent="0">
              <a:buNone/>
            </a:pPr>
            <a:r>
              <a:rPr lang="en-CA" sz="1800" dirty="0"/>
              <a:t>1- Can we predict our drug habits only based on the person age? </a:t>
            </a:r>
          </a:p>
          <a:p>
            <a:pPr marL="0" indent="0">
              <a:buNone/>
            </a:pPr>
            <a:r>
              <a:rPr lang="en-CA" sz="1800" dirty="0"/>
              <a:t>2 – Can we predict the age of someone based on their drinking and drugs habits?</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2233117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B078D-EE35-45E9-9510-9A76E6A4883D}"/>
              </a:ext>
            </a:extLst>
          </p:cNvPr>
          <p:cNvSpPr>
            <a:spLocks noGrp="1"/>
          </p:cNvSpPr>
          <p:nvPr>
            <p:ph type="title"/>
          </p:nvPr>
        </p:nvSpPr>
        <p:spPr>
          <a:xfrm>
            <a:off x="1141413" y="618518"/>
            <a:ext cx="9905998" cy="1478570"/>
          </a:xfrm>
        </p:spPr>
        <p:txBody>
          <a:bodyPr>
            <a:normAutofit/>
          </a:bodyPr>
          <a:lstStyle/>
          <a:p>
            <a:r>
              <a:rPr lang="en-CA" dirty="0"/>
              <a:t>Exploration of the dataset</a:t>
            </a:r>
            <a:br>
              <a:rPr lang="en-CA" dirty="0"/>
            </a:br>
            <a:endParaRPr lang="en-CA" dirty="0"/>
          </a:p>
        </p:txBody>
      </p:sp>
      <p:pic>
        <p:nvPicPr>
          <p:cNvPr id="5" name="Picture 4">
            <a:extLst>
              <a:ext uri="{FF2B5EF4-FFF2-40B4-BE49-F238E27FC236}">
                <a16:creationId xmlns:a16="http://schemas.microsoft.com/office/drawing/2014/main" id="{DB47B6DE-FA13-4BA3-9DB8-BA92207B1E96}"/>
              </a:ext>
            </a:extLst>
          </p:cNvPr>
          <p:cNvPicPr>
            <a:picLocks noChangeAspect="1"/>
          </p:cNvPicPr>
          <p:nvPr/>
        </p:nvPicPr>
        <p:blipFill>
          <a:blip r:embed="rId3"/>
          <a:stretch>
            <a:fillRect/>
          </a:stretch>
        </p:blipFill>
        <p:spPr>
          <a:xfrm>
            <a:off x="1251222" y="2249487"/>
            <a:ext cx="3274975"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7" name="Picture 6">
            <a:extLst>
              <a:ext uri="{FF2B5EF4-FFF2-40B4-BE49-F238E27FC236}">
                <a16:creationId xmlns:a16="http://schemas.microsoft.com/office/drawing/2014/main" id="{017BC64B-BD85-4A1F-A186-D7AC3ACD26A7}"/>
              </a:ext>
            </a:extLst>
          </p:cNvPr>
          <p:cNvPicPr>
            <a:picLocks noChangeAspect="1"/>
          </p:cNvPicPr>
          <p:nvPr/>
        </p:nvPicPr>
        <p:blipFill>
          <a:blip r:embed="rId4"/>
          <a:stretch>
            <a:fillRect/>
          </a:stretch>
        </p:blipFill>
        <p:spPr>
          <a:xfrm>
            <a:off x="1141410" y="4456557"/>
            <a:ext cx="3494597" cy="99262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CE234A69-4911-4E01-8371-6BF459524FFB}"/>
              </a:ext>
            </a:extLst>
          </p:cNvPr>
          <p:cNvSpPr>
            <a:spLocks noGrp="1"/>
          </p:cNvSpPr>
          <p:nvPr>
            <p:ph idx="1"/>
          </p:nvPr>
        </p:nvSpPr>
        <p:spPr>
          <a:xfrm>
            <a:off x="5034579" y="1724024"/>
            <a:ext cx="6012832" cy="4429125"/>
          </a:xfrm>
        </p:spPr>
        <p:txBody>
          <a:bodyPr>
            <a:normAutofit fontScale="92500" lnSpcReduction="20000"/>
          </a:bodyPr>
          <a:lstStyle/>
          <a:p>
            <a:pPr marL="0" indent="0">
              <a:buNone/>
            </a:pPr>
            <a:r>
              <a:rPr lang="en-CA" dirty="0"/>
              <a:t>Now that we now what we are looking for (a relation between age, drinks and drugs), let take a look at those data. First let’s look at “.</a:t>
            </a:r>
            <a:r>
              <a:rPr lang="en-CA" dirty="0" err="1"/>
              <a:t>value_counts</a:t>
            </a:r>
            <a:r>
              <a:rPr lang="en-CA" dirty="0"/>
              <a:t>()”; this function will give us some hindsight on the type of value each feature can have and how many time they are showing. You can see on the left the ones for drinks and drugs (the one for “ages” is simply too long, but trust us we did it). Here we have a quick count of the different labels for both of them. For the age value, the ages are between 18 and 110. We also use “.head()” to have a look at how the data was arranged.</a:t>
            </a:r>
          </a:p>
          <a:p>
            <a:pPr marL="0" indent="0">
              <a:buNone/>
            </a:pPr>
            <a:endParaRPr lang="en-CA" dirty="0"/>
          </a:p>
        </p:txBody>
      </p:sp>
    </p:spTree>
    <p:extLst>
      <p:ext uri="{BB962C8B-B14F-4D97-AF65-F5344CB8AC3E}">
        <p14:creationId xmlns:p14="http://schemas.microsoft.com/office/powerpoint/2010/main" val="2020380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Data Exploration Graphic">
            <a:extLst>
              <a:ext uri="{FF2B5EF4-FFF2-40B4-BE49-F238E27FC236}">
                <a16:creationId xmlns:a16="http://schemas.microsoft.com/office/drawing/2014/main" id="{C74C6B77-42AA-4159-BC84-4305B5F37799}"/>
              </a:ext>
              <a:ext uri="{C183D7F6-B498-43B3-948B-1728B52AA6E4}">
                <adec:decorative xmlns:adec="http://schemas.microsoft.com/office/drawing/2017/decorative" val="0"/>
              </a:ext>
            </a:extLst>
          </p:cNvPr>
          <p:cNvPicPr>
            <a:picLocks noGrp="1" noChangeAspect="1"/>
          </p:cNvPicPr>
          <p:nvPr>
            <p:ph idx="1"/>
          </p:nvPr>
        </p:nvPicPr>
        <p:blipFill>
          <a:blip r:embed="rId2"/>
          <a:stretch>
            <a:fillRect/>
          </a:stretch>
        </p:blipFill>
        <p:spPr>
          <a:xfrm>
            <a:off x="1213840" y="1445674"/>
            <a:ext cx="9906000" cy="4839493"/>
          </a:xfrm>
        </p:spPr>
      </p:pic>
      <p:sp>
        <p:nvSpPr>
          <p:cNvPr id="8" name="TextBox 7">
            <a:extLst>
              <a:ext uri="{FF2B5EF4-FFF2-40B4-BE49-F238E27FC236}">
                <a16:creationId xmlns:a16="http://schemas.microsoft.com/office/drawing/2014/main" id="{62519E60-8688-4A26-A350-3CD945354078}"/>
              </a:ext>
            </a:extLst>
          </p:cNvPr>
          <p:cNvSpPr txBox="1"/>
          <p:nvPr/>
        </p:nvSpPr>
        <p:spPr>
          <a:xfrm>
            <a:off x="1213840" y="660903"/>
            <a:ext cx="9906000" cy="369332"/>
          </a:xfrm>
          <a:prstGeom prst="rect">
            <a:avLst/>
          </a:prstGeom>
          <a:noFill/>
        </p:spPr>
        <p:txBody>
          <a:bodyPr wrap="square" rtlCol="0">
            <a:spAutoFit/>
          </a:bodyPr>
          <a:lstStyle/>
          <a:p>
            <a:r>
              <a:rPr lang="en-CA" dirty="0"/>
              <a:t>Graphic 1 – age frequency / age VS drinks / age VS drugs / drinks VS drugs</a:t>
            </a:r>
          </a:p>
        </p:txBody>
      </p:sp>
    </p:spTree>
    <p:extLst>
      <p:ext uri="{BB962C8B-B14F-4D97-AF65-F5344CB8AC3E}">
        <p14:creationId xmlns:p14="http://schemas.microsoft.com/office/powerpoint/2010/main" val="1638325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BAA514-E245-44D2-A574-27077D9446D7}"/>
              </a:ext>
            </a:extLst>
          </p:cNvPr>
          <p:cNvSpPr>
            <a:spLocks noGrp="1"/>
          </p:cNvSpPr>
          <p:nvPr>
            <p:ph idx="1"/>
          </p:nvPr>
        </p:nvSpPr>
        <p:spPr>
          <a:xfrm>
            <a:off x="1141412" y="669956"/>
            <a:ext cx="9905999" cy="5121245"/>
          </a:xfrm>
        </p:spPr>
        <p:txBody>
          <a:bodyPr/>
          <a:lstStyle/>
          <a:p>
            <a:pPr marL="0" indent="0">
              <a:buNone/>
            </a:pPr>
            <a:r>
              <a:rPr lang="en-CA" dirty="0"/>
              <a:t>On the previous figure, you can see that we took a look at several columns and verify if there were some correlation between them. Looking at the data, here are the observations we made:</a:t>
            </a:r>
          </a:p>
          <a:p>
            <a:pPr marL="457200" indent="-457200">
              <a:buFont typeface="+mj-lt"/>
              <a:buAutoNum type="arabicPeriod"/>
            </a:pPr>
            <a:r>
              <a:rPr lang="en-CA" dirty="0"/>
              <a:t>All ages are between 26 to 69, with 2 odd one at 110 and 109 years old. The mean being 32.34 year old (calculated using “</a:t>
            </a:r>
            <a:r>
              <a:rPr lang="en-CA" dirty="0" err="1"/>
              <a:t>df.age.mean</a:t>
            </a:r>
            <a:r>
              <a:rPr lang="en-CA" dirty="0"/>
              <a:t>()”).</a:t>
            </a:r>
          </a:p>
          <a:p>
            <a:pPr marL="457200" indent="-457200">
              <a:buFont typeface="+mj-lt"/>
              <a:buAutoNum type="arabicPeriod"/>
            </a:pPr>
            <a:r>
              <a:rPr lang="en-CA" dirty="0"/>
              <a:t>Most of the people on this website are between 26 to 28 years old.</a:t>
            </a:r>
          </a:p>
          <a:p>
            <a:pPr marL="457200" indent="-457200">
              <a:buFont typeface="+mj-lt"/>
              <a:buAutoNum type="arabicPeriod"/>
            </a:pPr>
            <a:r>
              <a:rPr lang="en-CA" dirty="0"/>
              <a:t>There is a slight correlation between the age and how often they drink or if they take drugs</a:t>
            </a:r>
          </a:p>
          <a:p>
            <a:pPr marL="457200" indent="-457200">
              <a:buFont typeface="+mj-lt"/>
              <a:buAutoNum type="arabicPeriod"/>
            </a:pPr>
            <a:r>
              <a:rPr lang="en-CA" dirty="0"/>
              <a:t>The graph drugs vs drinks don’t give us any info at all!</a:t>
            </a:r>
          </a:p>
          <a:p>
            <a:pPr marL="457200" indent="-457200">
              <a:buFont typeface="+mj-lt"/>
              <a:buAutoNum type="arabicPeriod"/>
            </a:pPr>
            <a:endParaRPr lang="en-CA" dirty="0"/>
          </a:p>
        </p:txBody>
      </p:sp>
    </p:spTree>
    <p:extLst>
      <p:ext uri="{BB962C8B-B14F-4D97-AF65-F5344CB8AC3E}">
        <p14:creationId xmlns:p14="http://schemas.microsoft.com/office/powerpoint/2010/main" val="3236481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4B43-7346-461A-A32B-461B6405CD64}"/>
              </a:ext>
            </a:extLst>
          </p:cNvPr>
          <p:cNvSpPr>
            <a:spLocks noGrp="1"/>
          </p:cNvSpPr>
          <p:nvPr>
            <p:ph type="title"/>
          </p:nvPr>
        </p:nvSpPr>
        <p:spPr>
          <a:xfrm>
            <a:off x="1141413" y="618517"/>
            <a:ext cx="2877336" cy="5507328"/>
          </a:xfrm>
        </p:spPr>
        <p:txBody>
          <a:bodyPr>
            <a:normAutofit/>
          </a:bodyPr>
          <a:lstStyle/>
          <a:p>
            <a:r>
              <a:rPr lang="en-CA" sz="3300"/>
              <a:t>Augmenting the dataset</a:t>
            </a:r>
          </a:p>
        </p:txBody>
      </p:sp>
      <p:sp>
        <p:nvSpPr>
          <p:cNvPr id="3" name="Content Placeholder 2">
            <a:extLst>
              <a:ext uri="{FF2B5EF4-FFF2-40B4-BE49-F238E27FC236}">
                <a16:creationId xmlns:a16="http://schemas.microsoft.com/office/drawing/2014/main" id="{5A75DF34-18A1-47AE-8386-58205AEF98D8}"/>
              </a:ext>
            </a:extLst>
          </p:cNvPr>
          <p:cNvSpPr>
            <a:spLocks noGrp="1"/>
          </p:cNvSpPr>
          <p:nvPr>
            <p:ph idx="1"/>
          </p:nvPr>
        </p:nvSpPr>
        <p:spPr>
          <a:xfrm>
            <a:off x="4540743" y="638650"/>
            <a:ext cx="7034485" cy="3782778"/>
          </a:xfrm>
        </p:spPr>
        <p:txBody>
          <a:bodyPr>
            <a:normAutofit fontScale="92500" lnSpcReduction="10000"/>
          </a:bodyPr>
          <a:lstStyle/>
          <a:p>
            <a:pPr marL="0" indent="0">
              <a:lnSpc>
                <a:spcPct val="110000"/>
              </a:lnSpc>
              <a:buNone/>
            </a:pPr>
            <a:r>
              <a:rPr lang="en-CA" dirty="0"/>
              <a:t>We created 3 new columns: </a:t>
            </a:r>
            <a:r>
              <a:rPr lang="en-CA" dirty="0" err="1"/>
              <a:t>age_range_code</a:t>
            </a:r>
            <a:r>
              <a:rPr lang="en-CA" dirty="0"/>
              <a:t> </a:t>
            </a:r>
            <a:r>
              <a:rPr lang="en-CA" dirty="0" err="1"/>
              <a:t>drinks_code</a:t>
            </a:r>
            <a:r>
              <a:rPr lang="en-CA" dirty="0"/>
              <a:t> and </a:t>
            </a:r>
            <a:r>
              <a:rPr lang="en-CA" dirty="0" err="1"/>
              <a:t>drugs_code</a:t>
            </a:r>
            <a:r>
              <a:rPr lang="en-CA" dirty="0"/>
              <a:t>. We needed to make sure that we could use drinks and drugs (both categorical data) in our feature and we needed to transform age to be categorical for the 2</a:t>
            </a:r>
            <a:r>
              <a:rPr lang="en-CA" baseline="30000" dirty="0"/>
              <a:t>nd</a:t>
            </a:r>
            <a:r>
              <a:rPr lang="en-CA" dirty="0"/>
              <a:t> part of our test. To change those categorical data to numerical label, we mapped each of them using “.</a:t>
            </a:r>
            <a:r>
              <a:rPr lang="en-CA" dirty="0" err="1"/>
              <a:t>value_counts</a:t>
            </a:r>
            <a:r>
              <a:rPr lang="en-CA" dirty="0"/>
              <a:t>()” to have all the possible values for them (see slide 4). After that, we use the “.map” function to map all the codes in our new columns. To finish, we created a new dataset with only the data we would need and removed all “NAN” data</a:t>
            </a:r>
          </a:p>
        </p:txBody>
      </p:sp>
      <p:pic>
        <p:nvPicPr>
          <p:cNvPr id="5" name="Picture 4">
            <a:extLst>
              <a:ext uri="{FF2B5EF4-FFF2-40B4-BE49-F238E27FC236}">
                <a16:creationId xmlns:a16="http://schemas.microsoft.com/office/drawing/2014/main" id="{DA922E04-FBF7-42B7-849C-D38D9FD3E013}"/>
              </a:ext>
            </a:extLst>
          </p:cNvPr>
          <p:cNvPicPr>
            <a:picLocks noChangeAspect="1"/>
          </p:cNvPicPr>
          <p:nvPr/>
        </p:nvPicPr>
        <p:blipFill>
          <a:blip r:embed="rId3"/>
          <a:stretch>
            <a:fillRect/>
          </a:stretch>
        </p:blipFill>
        <p:spPr>
          <a:xfrm>
            <a:off x="2721167" y="4421428"/>
            <a:ext cx="8225850" cy="215564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669969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E9063C-2F5E-420F-85A5-C2B490DED691}"/>
              </a:ext>
            </a:extLst>
          </p:cNvPr>
          <p:cNvSpPr>
            <a:spLocks noGrp="1"/>
          </p:cNvSpPr>
          <p:nvPr>
            <p:ph idx="1"/>
          </p:nvPr>
        </p:nvSpPr>
        <p:spPr>
          <a:xfrm>
            <a:off x="1141412" y="763398"/>
            <a:ext cx="9905999" cy="5027803"/>
          </a:xfrm>
        </p:spPr>
        <p:txBody>
          <a:bodyPr/>
          <a:lstStyle/>
          <a:p>
            <a:pPr marL="0" indent="0">
              <a:buNone/>
            </a:pPr>
            <a:r>
              <a:rPr lang="en-CA" dirty="0"/>
              <a:t>We also use the “.bin” function of panda to create different labels for our age groups: '0-18', '19-24', '25-30', '31-39', '40-49', '50-59', '60-69', '69-120’. With this column created, we will be able to use “</a:t>
            </a:r>
            <a:r>
              <a:rPr lang="en-CA" dirty="0" err="1"/>
              <a:t>age_range_code</a:t>
            </a:r>
            <a:r>
              <a:rPr lang="en-CA" dirty="0"/>
              <a:t>” as a label.</a:t>
            </a:r>
          </a:p>
        </p:txBody>
      </p:sp>
    </p:spTree>
    <p:extLst>
      <p:ext uri="{BB962C8B-B14F-4D97-AF65-F5344CB8AC3E}">
        <p14:creationId xmlns:p14="http://schemas.microsoft.com/office/powerpoint/2010/main" val="4260329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5AE8A-9B2B-45BB-9362-B50991E90EFE}"/>
              </a:ext>
            </a:extLst>
          </p:cNvPr>
          <p:cNvSpPr>
            <a:spLocks noGrp="1"/>
          </p:cNvSpPr>
          <p:nvPr>
            <p:ph type="title"/>
          </p:nvPr>
        </p:nvSpPr>
        <p:spPr>
          <a:xfrm>
            <a:off x="1141413" y="618518"/>
            <a:ext cx="9905998" cy="1478570"/>
          </a:xfrm>
        </p:spPr>
        <p:txBody>
          <a:bodyPr>
            <a:normAutofit/>
          </a:bodyPr>
          <a:lstStyle/>
          <a:p>
            <a:r>
              <a:rPr lang="en-CA" dirty="0"/>
              <a:t>Regression </a:t>
            </a:r>
            <a:r>
              <a:rPr lang="en-CA" dirty="0" err="1"/>
              <a:t>Approches</a:t>
            </a:r>
            <a:endParaRPr lang="en-CA" dirty="0"/>
          </a:p>
        </p:txBody>
      </p:sp>
      <p:pic>
        <p:nvPicPr>
          <p:cNvPr id="7" name="Graphic 6" descr="Magnifying glass">
            <a:extLst>
              <a:ext uri="{FF2B5EF4-FFF2-40B4-BE49-F238E27FC236}">
                <a16:creationId xmlns:a16="http://schemas.microsoft.com/office/drawing/2014/main" id="{BE8BA268-0037-4111-ABC5-D55F4B37D26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11203" y="2249487"/>
            <a:ext cx="3549650" cy="35496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047798ED-44AF-44AD-99AF-6FD324265C42}"/>
              </a:ext>
            </a:extLst>
          </p:cNvPr>
          <p:cNvSpPr>
            <a:spLocks noGrp="1"/>
          </p:cNvSpPr>
          <p:nvPr>
            <p:ph idx="1"/>
          </p:nvPr>
        </p:nvSpPr>
        <p:spPr>
          <a:xfrm>
            <a:off x="6336727" y="2249487"/>
            <a:ext cx="4710683" cy="3541714"/>
          </a:xfrm>
        </p:spPr>
        <p:txBody>
          <a:bodyPr>
            <a:normAutofit/>
          </a:bodyPr>
          <a:lstStyle/>
          <a:p>
            <a:pPr marL="0" indent="0">
              <a:lnSpc>
                <a:spcPct val="110000"/>
              </a:lnSpc>
              <a:buNone/>
            </a:pPr>
            <a:r>
              <a:rPr lang="en-CA" sz="1900"/>
              <a:t>So the first question we want to answer is: Can we predict our drugs habits only based on the person age?</a:t>
            </a:r>
          </a:p>
          <a:p>
            <a:pPr marL="0" indent="0">
              <a:lnSpc>
                <a:spcPct val="110000"/>
              </a:lnSpc>
              <a:buNone/>
            </a:pPr>
            <a:r>
              <a:rPr lang="en-CA" sz="1900"/>
              <a:t>Since all our data are labeled, it is simple to say that we are only looking at Supervised learning to tackle those questions (thank God!) and since we are trying to find a real number out of one feature, we will use a Regression </a:t>
            </a:r>
            <a:r>
              <a:rPr lang="en-CA" sz="1900" err="1"/>
              <a:t>approche</a:t>
            </a:r>
            <a:r>
              <a:rPr lang="en-CA" sz="1900"/>
              <a:t> first. </a:t>
            </a:r>
          </a:p>
          <a:p>
            <a:pPr marL="0" indent="0">
              <a:lnSpc>
                <a:spcPct val="110000"/>
              </a:lnSpc>
              <a:buNone/>
            </a:pPr>
            <a:r>
              <a:rPr lang="en-CA" sz="1900"/>
              <a:t> </a:t>
            </a:r>
          </a:p>
        </p:txBody>
      </p:sp>
    </p:spTree>
    <p:extLst>
      <p:ext uri="{BB962C8B-B14F-4D97-AF65-F5344CB8AC3E}">
        <p14:creationId xmlns:p14="http://schemas.microsoft.com/office/powerpoint/2010/main" val="40209194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65</TotalTime>
  <Words>1951</Words>
  <Application>Microsoft Office PowerPoint</Application>
  <PresentationFormat>Widescreen</PresentationFormat>
  <Paragraphs>58</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Trebuchet MS</vt:lpstr>
      <vt:lpstr>Tw Cen MT</vt:lpstr>
      <vt:lpstr>Circuit</vt:lpstr>
      <vt:lpstr>Date-A-Scientist Project </vt:lpstr>
      <vt:lpstr>Table of contents</vt:lpstr>
      <vt:lpstr>The idea and the questions to be answered </vt:lpstr>
      <vt:lpstr>Exploration of the dataset </vt:lpstr>
      <vt:lpstr>PowerPoint Presentation</vt:lpstr>
      <vt:lpstr>PowerPoint Presentation</vt:lpstr>
      <vt:lpstr>Augmenting the dataset</vt:lpstr>
      <vt:lpstr>PowerPoint Presentation</vt:lpstr>
      <vt:lpstr>Regression Approches</vt:lpstr>
      <vt:lpstr>PowerPoint Presentation</vt:lpstr>
      <vt:lpstr>PowerPoint Presentation</vt:lpstr>
      <vt:lpstr>PowerPoint Presentation</vt:lpstr>
      <vt:lpstr>PowerPoint Presentation</vt:lpstr>
      <vt:lpstr>PowerPoint Presentation</vt:lpstr>
      <vt:lpstr>Classification Appoches</vt:lpstr>
      <vt:lpstr>PowerPoint Presentation</vt:lpstr>
      <vt:lpstr>PowerPoint Presentation</vt:lpstr>
      <vt:lpstr>PowerPoint Presentation</vt:lpstr>
      <vt:lpstr>See below for a 3d graph of drugs VS drinks VS age test data for both classifications</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Date-A-Scientist Project </dc:title>
  <dc:creator>Richard Joseph</dc:creator>
  <cp:lastModifiedBy>Richard Joseph</cp:lastModifiedBy>
  <cp:revision>8</cp:revision>
  <dcterms:created xsi:type="dcterms:W3CDTF">2018-11-19T17:26:11Z</dcterms:created>
  <dcterms:modified xsi:type="dcterms:W3CDTF">2018-11-19T18:31:48Z</dcterms:modified>
</cp:coreProperties>
</file>