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Demonstração do Algoritmo Quicksort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Prof. Veríssimo – 23/05/2025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Pilha de Chamadas Recursivas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>
                <a:latin typeface="Courier New"/>
              </a:defRPr>
            </a:pPr>
            <a:r>
              <a:t>quicksort(0, 5)</a:t>
            </a:r>
          </a:p>
          <a:p>
            <a:pPr>
              <a:defRPr sz="1400">
                <a:latin typeface="Courier New"/>
              </a:defRPr>
            </a:pPr>
            <a:r>
              <a:t> ├─ quicksort(0, 0)</a:t>
            </a:r>
          </a:p>
          <a:p>
            <a:pPr>
              <a:defRPr sz="1400">
                <a:latin typeface="Courier New"/>
              </a:defRPr>
            </a:pPr>
            <a:r>
              <a:t> └─ quicksort(2, 5)</a:t>
            </a:r>
          </a:p>
          <a:p>
            <a:pPr>
              <a:defRPr sz="1400">
                <a:latin typeface="Courier New"/>
              </a:defRPr>
            </a:pPr>
            <a:r>
              <a:t>     ├─ quicksort(2, 1)</a:t>
            </a:r>
          </a:p>
          <a:p>
            <a:pPr>
              <a:defRPr sz="1400">
                <a:latin typeface="Courier New"/>
              </a:defRPr>
            </a:pPr>
            <a:r>
              <a:t>     └─ quicksort(3, 5)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Teste de Mesa — Partição 3 a 5 (Pivô 8)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914400"/>
          <a:ext cx="7772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/>
                <a:gridCol w="1554480"/>
                <a:gridCol w="1554480"/>
                <a:gridCol w="1554480"/>
                <a:gridCol w="1554480"/>
              </a:tblGrid>
              <a:tr h="457200">
                <a:tc>
                  <a:txBody>
                    <a:bodyPr/>
                    <a:lstStyle/>
                    <a:p>
                      <a: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Vetor[J]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Comparação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 &lt; 8 (não)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 &lt; 8 (não)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Estado de Memória — Após Particionar (3 a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Vetor: [1, 5, 7, 8, 9, 10]</a:t>
            </a:r>
          </a:p>
          <a:p>
            <a:pPr/>
            <a:r>
              <a:t>indicePivo = 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Pilha de Chamadas Recursivas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>
                <a:latin typeface="Courier New"/>
              </a:defRPr>
            </a:pPr>
            <a:r>
              <a:t>quicksort(0, 5)</a:t>
            </a:r>
          </a:p>
          <a:p>
            <a:pPr>
              <a:defRPr sz="1400">
                <a:latin typeface="Courier New"/>
              </a:defRPr>
            </a:pPr>
            <a:r>
              <a:t> ├─ quicksort(0, 0)</a:t>
            </a:r>
          </a:p>
          <a:p>
            <a:pPr>
              <a:defRPr sz="1400">
                <a:latin typeface="Courier New"/>
              </a:defRPr>
            </a:pPr>
            <a:r>
              <a:t> └─ quicksort(2, 5)</a:t>
            </a:r>
          </a:p>
          <a:p>
            <a:pPr>
              <a:defRPr sz="1400">
                <a:latin typeface="Courier New"/>
              </a:defRPr>
            </a:pPr>
            <a:r>
              <a:t>     ├─ quicksort(2, 1)</a:t>
            </a:r>
          </a:p>
          <a:p>
            <a:pPr>
              <a:defRPr sz="1400">
                <a:latin typeface="Courier New"/>
              </a:defRPr>
            </a:pPr>
            <a:r>
              <a:t>     └─ quicksort(3, 5)</a:t>
            </a:r>
          </a:p>
          <a:p>
            <a:pPr>
              <a:defRPr sz="1400">
                <a:latin typeface="Courier New"/>
              </a:defRPr>
            </a:pPr>
            <a:r>
              <a:t>         ├─ quicksort(3, 2)</a:t>
            </a:r>
          </a:p>
          <a:p>
            <a:pPr>
              <a:defRPr sz="1400">
                <a:latin typeface="Courier New"/>
              </a:defRPr>
            </a:pPr>
            <a:r>
              <a:t>         └─ quicksort(4, 5)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Teste de Mesa — Partição 4 a 5 (Pivô 9)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914400"/>
          <a:ext cx="7772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/>
                <a:gridCol w="1554480"/>
                <a:gridCol w="1554480"/>
                <a:gridCol w="1554480"/>
                <a:gridCol w="1554480"/>
              </a:tblGrid>
              <a:tr h="685800">
                <a:tc>
                  <a:txBody>
                    <a:bodyPr/>
                    <a:lstStyle/>
                    <a:p>
                      <a: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Vetor[J]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Comparação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 &lt; 9 (não)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Estado de Memória — Após Particionar (4 a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Vetor: [1, 5, 7, 8, 9, 10]</a:t>
            </a:r>
          </a:p>
          <a:p>
            <a:pPr/>
            <a:r>
              <a:t>indicePivo = 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Pilha Final de Chamadas Recursivas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>
                <a:latin typeface="Courier New"/>
              </a:defRPr>
            </a:pPr>
            <a:r>
              <a:t>quicksort(0, 5)</a:t>
            </a:r>
          </a:p>
          <a:p>
            <a:pPr>
              <a:defRPr sz="1400">
                <a:latin typeface="Courier New"/>
              </a:defRPr>
            </a:pPr>
            <a:r>
              <a:t> ├─ quicksort(0, 0)</a:t>
            </a:r>
          </a:p>
          <a:p>
            <a:pPr>
              <a:defRPr sz="1400">
                <a:latin typeface="Courier New"/>
              </a:defRPr>
            </a:pPr>
            <a:r>
              <a:t> └─ quicksort(2, 5)</a:t>
            </a:r>
          </a:p>
          <a:p>
            <a:pPr>
              <a:defRPr sz="1400">
                <a:latin typeface="Courier New"/>
              </a:defRPr>
            </a:pPr>
            <a:r>
              <a:t>     ├─ quicksort(2, 1)</a:t>
            </a:r>
          </a:p>
          <a:p>
            <a:pPr>
              <a:defRPr sz="1400">
                <a:latin typeface="Courier New"/>
              </a:defRPr>
            </a:pPr>
            <a:r>
              <a:t>     └─ quicksort(3, 5)</a:t>
            </a:r>
          </a:p>
          <a:p>
            <a:pPr>
              <a:defRPr sz="1400">
                <a:latin typeface="Courier New"/>
              </a:defRPr>
            </a:pPr>
            <a:r>
              <a:t>         ├─ quicksort(3, 2)</a:t>
            </a:r>
          </a:p>
          <a:p>
            <a:pPr>
              <a:defRPr sz="1400">
                <a:latin typeface="Courier New"/>
              </a:defRPr>
            </a:pPr>
            <a:r>
              <a:t>         └─ quicksort(4, 5)</a:t>
            </a:r>
          </a:p>
          <a:p>
            <a:pPr>
              <a:defRPr sz="1400">
                <a:latin typeface="Courier New"/>
              </a:defRPr>
            </a:pPr>
            <a:r>
              <a:t>             ├─ quicksort(4, 3)</a:t>
            </a:r>
          </a:p>
          <a:p>
            <a:pPr>
              <a:defRPr sz="1400">
                <a:latin typeface="Courier New"/>
              </a:defRPr>
            </a:pPr>
            <a:r>
              <a:t>             └─ quicksort(5, 5)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Vetor Final Ordenado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Vetor: 1 5 7 8 9 10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Quicksort eficiente e rápido</a:t>
            </a:r>
          </a:p>
          <a:p>
            <a:pPr/>
            <a:r>
              <a:t>Técnica Dividir para Conquistar</a:t>
            </a:r>
          </a:p>
          <a:p>
            <a:pPr/>
            <a:r>
              <a:t>Recursividade essencial para resolver subproblemas</a:t>
            </a:r>
          </a:p>
          <a:p>
            <a:pPr/>
            <a:r>
              <a:t>Complexidade média: O(n log n)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o Quicksort?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Técnica Dividir para Conquistar</a:t>
            </a:r>
          </a:p>
          <a:p>
            <a:pPr/>
            <a:r>
              <a:t>Quebra o vetor em subproblemas menores</a:t>
            </a:r>
          </a:p>
          <a:p>
            <a:pPr/>
            <a:r>
              <a:t>Ordena recursivamente as partições</a:t>
            </a:r>
          </a:p>
          <a:p>
            <a:pPr/>
            <a:r>
              <a:t>Junta as soluções no final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Código Base – Quicksort (trecho)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>
                <a:latin typeface="Courier New"/>
              </a:defRPr>
            </a:pPr>
            <a:r>
              <a:t>void quicksort(int vetor[], int inicio, int fim) {</a:t>
            </a:r>
          </a:p>
          <a:p>
            <a:pPr>
              <a:defRPr sz="1400">
                <a:latin typeface="Courier New"/>
              </a:defRPr>
            </a:pPr>
            <a:r>
              <a:t>    if (inicio &lt; fim) {</a:t>
            </a:r>
          </a:p>
          <a:p>
            <a:pPr>
              <a:defRPr sz="1400">
                <a:latin typeface="Courier New"/>
              </a:defRPr>
            </a:pPr>
            <a:r>
              <a:t>        int indicePivo = particionar(vetor, inicio, fim);</a:t>
            </a:r>
          </a:p>
          <a:p>
            <a:pPr>
              <a:defRPr sz="1400">
                <a:latin typeface="Courier New"/>
              </a:defRPr>
            </a:pPr>
            <a:r>
              <a:t>        quicksort(vetor, inicio, indicePivo - 1);</a:t>
            </a:r>
          </a:p>
          <a:p>
            <a:pPr>
              <a:defRPr sz="1400">
                <a:latin typeface="Courier New"/>
              </a:defRPr>
            </a:pPr>
            <a:r>
              <a:t>        quicksort(vetor, indicePivo + 1, fim);</a:t>
            </a:r>
          </a:p>
          <a:p>
            <a:pPr>
              <a:defRPr sz="1400">
                <a:latin typeface="Courier New"/>
              </a:defRPr>
            </a:pPr>
            <a:r>
              <a:t>    }</a:t>
            </a:r>
          </a:p>
          <a:p>
            <a:pPr>
              <a:defRPr sz="1400">
                <a:latin typeface="Courier New"/>
              </a:defRPr>
            </a:pPr>
            <a: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Estado Inicial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Vetor: [10, 7, 8, 9, 1, 5]</a:t>
            </a:r>
          </a:p>
          <a:p>
            <a:pPr/>
            <a:r>
              <a:t>inicio = 0, fim = 5</a:t>
            </a:r>
          </a:p>
          <a:p>
            <a:pPr/>
            <a:r>
              <a:t>Primeira chamada: quicksort(0, 5)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Teste de Mesa — Primeira Partição (Pivô 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914400"/>
          <a:ext cx="7772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/>
                <a:gridCol w="1554480"/>
                <a:gridCol w="1554480"/>
                <a:gridCol w="1554480"/>
                <a:gridCol w="1554480"/>
              </a:tblGrid>
              <a:tr h="228600">
                <a:tc>
                  <a:txBody>
                    <a:bodyPr/>
                    <a:lstStyle/>
                    <a:p>
                      <a: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Vetor[J]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Comparação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 &lt; 5 (não)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 &lt; 5 (não)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 &lt; 5 (não)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 &lt; 5 (não)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&lt; 5 (sim)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troca 10 com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Estado de Memória — Após Particionar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Vetor: [1, 5, 8, 9, 7, 10]</a:t>
            </a:r>
          </a:p>
          <a:p>
            <a:pPr/>
            <a:r>
              <a:t>indicePivo = 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Pilha de Chamadas Recursivas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>
                <a:latin typeface="Courier New"/>
              </a:defRPr>
            </a:pPr>
            <a:r>
              <a:t>quicksort(0, 5)</a:t>
            </a:r>
          </a:p>
          <a:p>
            <a:pPr>
              <a:defRPr sz="1400">
                <a:latin typeface="Courier New"/>
              </a:defRPr>
            </a:pPr>
            <a:r>
              <a:t> ├─ quicksort(0, 0)</a:t>
            </a:r>
          </a:p>
          <a:p>
            <a:pPr>
              <a:defRPr sz="1400">
                <a:latin typeface="Courier New"/>
              </a:defRPr>
            </a:pPr>
            <a:r>
              <a:t> └─ quicksort(2, 5)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Teste de Mesa — Partição 2 a 5 (Pivô 7)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914400"/>
          <a:ext cx="7772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/>
                <a:gridCol w="1554480"/>
                <a:gridCol w="1554480"/>
                <a:gridCol w="1554480"/>
                <a:gridCol w="1554480"/>
              </a:tblGrid>
              <a:tr h="342900">
                <a:tc>
                  <a:txBody>
                    <a:bodyPr/>
                    <a:lstStyle/>
                    <a:p>
                      <a: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Vetor[J]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Comparação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 &lt; 7 (não)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 &lt; 7 (não)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 &lt; 7 (não)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Estado de Memória — Após Particionar (2 a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Vetor: [1, 5, 7, 9, 8, 10]</a:t>
            </a:r>
          </a:p>
          <a:p>
            <a:pPr/>
            <a:r>
              <a:t>indicePivo =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