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1A7A4-FB53-457E-B7BB-2FFF4F23C5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6D7D7-9992-48AB-8F7F-3EF98EBE80D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D7D7-9992-48AB-8F7F-3EF98EBE80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D7D7-9992-48AB-8F7F-3EF98EBE80D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D7D7-9992-48AB-8F7F-3EF98EBE80D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D7D7-9992-48AB-8F7F-3EF98EBE80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D7D7-9992-48AB-8F7F-3EF98EBE80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D7D7-9992-48AB-8F7F-3EF98EBE80D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D7D7-9992-48AB-8F7F-3EF98EBE80D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D7D7-9992-48AB-8F7F-3EF98EBE80D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D7D7-9992-48AB-8F7F-3EF98EBE80D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D7D7-9992-48AB-8F7F-3EF98EBE80D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D7D7-9992-48AB-8F7F-3EF98EBE80D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1714-F6DE-46AA-8C55-B8A5025C0E2B}" type="datetimeFigureOut">
              <a:rPr lang="de-DE" smtClean="0"/>
              <a:pPr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51B6-3208-4EE4-9E38-85F8966DA12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1714-F6DE-46AA-8C55-B8A5025C0E2B}" type="datetimeFigureOut">
              <a:rPr lang="de-DE" smtClean="0"/>
              <a:pPr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51B6-3208-4EE4-9E38-85F8966DA12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1714-F6DE-46AA-8C55-B8A5025C0E2B}" type="datetimeFigureOut">
              <a:rPr lang="de-DE" smtClean="0"/>
              <a:pPr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51B6-3208-4EE4-9E38-85F8966DA12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1714-F6DE-46AA-8C55-B8A5025C0E2B}" type="datetimeFigureOut">
              <a:rPr lang="de-DE" smtClean="0"/>
              <a:pPr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51B6-3208-4EE4-9E38-85F8966DA12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1714-F6DE-46AA-8C55-B8A5025C0E2B}" type="datetimeFigureOut">
              <a:rPr lang="de-DE" smtClean="0"/>
              <a:pPr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51B6-3208-4EE4-9E38-85F8966DA12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1714-F6DE-46AA-8C55-B8A5025C0E2B}" type="datetimeFigureOut">
              <a:rPr lang="de-DE" smtClean="0"/>
              <a:pPr/>
              <a:t>14.02.2018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51B6-3208-4EE4-9E38-85F8966DA12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1714-F6DE-46AA-8C55-B8A5025C0E2B}" type="datetimeFigureOut">
              <a:rPr lang="de-DE" smtClean="0"/>
              <a:pPr/>
              <a:t>14.02.2018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51B6-3208-4EE4-9E38-85F8966DA12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1714-F6DE-46AA-8C55-B8A5025C0E2B}" type="datetimeFigureOut">
              <a:rPr lang="de-DE" smtClean="0"/>
              <a:pPr/>
              <a:t>14.02.2018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51B6-3208-4EE4-9E38-85F8966DA12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1714-F6DE-46AA-8C55-B8A5025C0E2B}" type="datetimeFigureOut">
              <a:rPr lang="de-DE" smtClean="0"/>
              <a:pPr/>
              <a:t>14.02.2018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51B6-3208-4EE4-9E38-85F8966DA12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1714-F6DE-46AA-8C55-B8A5025C0E2B}" type="datetimeFigureOut">
              <a:rPr lang="de-DE" smtClean="0"/>
              <a:pPr/>
              <a:t>14.02.2018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51B6-3208-4EE4-9E38-85F8966DA12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1714-F6DE-46AA-8C55-B8A5025C0E2B}" type="datetimeFigureOut">
              <a:rPr lang="de-DE" smtClean="0"/>
              <a:pPr/>
              <a:t>14.02.2018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51B6-3208-4EE4-9E38-85F8966DA12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01714-F6DE-46AA-8C55-B8A5025C0E2B}" type="datetimeFigureOut">
              <a:rPr lang="de-DE" smtClean="0"/>
              <a:pPr/>
              <a:t>14.02.2018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51B6-3208-4EE4-9E38-85F8966DA12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Dynamical</a:t>
            </a:r>
            <a:r>
              <a:rPr lang="de-DE" dirty="0"/>
              <a:t> </a:t>
            </a:r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Nitrogen-</a:t>
            </a:r>
            <a:r>
              <a:rPr lang="de-DE" dirty="0" err="1"/>
              <a:t>Vacancy</a:t>
            </a:r>
            <a:r>
              <a:rPr lang="de-DE" dirty="0"/>
              <a:t/>
            </a:r>
            <a:br>
              <a:rPr lang="de-DE" dirty="0"/>
            </a:br>
            <a:r>
              <a:rPr lang="en-US" dirty="0"/>
              <a:t>Electron Spins in Diamond and </a:t>
            </a:r>
            <a:r>
              <a:rPr lang="en-US" dirty="0" err="1"/>
              <a:t>Nanodiamond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4293096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Defense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Bachelor </a:t>
            </a:r>
            <a:r>
              <a:rPr lang="de-DE" dirty="0" err="1" smtClean="0">
                <a:solidFill>
                  <a:schemeClr val="tx1"/>
                </a:solidFill>
              </a:rPr>
              <a:t>thesis</a:t>
            </a:r>
            <a:r>
              <a:rPr lang="de-DE" dirty="0" smtClean="0">
                <a:solidFill>
                  <a:schemeClr val="tx1"/>
                </a:solidFill>
              </a:rPr>
              <a:t>  </a:t>
            </a:r>
          </a:p>
          <a:p>
            <a:r>
              <a:rPr lang="de-DE" dirty="0" err="1">
                <a:solidFill>
                  <a:schemeClr val="tx1"/>
                </a:solidFill>
              </a:rPr>
              <a:t>b</a:t>
            </a:r>
            <a:r>
              <a:rPr lang="de-DE" dirty="0" err="1" smtClean="0">
                <a:solidFill>
                  <a:schemeClr val="tx1"/>
                </a:solidFill>
              </a:rPr>
              <a:t>y</a:t>
            </a:r>
            <a:r>
              <a:rPr lang="de-DE" dirty="0" smtClean="0">
                <a:solidFill>
                  <a:schemeClr val="tx1"/>
                </a:solidFill>
              </a:rPr>
              <a:t> Richard Kullmann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26.02.2017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10952"/>
          </a:xfrm>
        </p:spPr>
        <p:txBody>
          <a:bodyPr>
            <a:noAutofit/>
          </a:bodyPr>
          <a:lstStyle/>
          <a:p>
            <a:r>
              <a:rPr lang="de-DE" sz="4800" dirty="0" err="1" smtClean="0"/>
              <a:t>Dynamical</a:t>
            </a:r>
            <a:r>
              <a:rPr lang="de-DE" sz="4800" dirty="0" smtClean="0"/>
              <a:t> </a:t>
            </a:r>
            <a:r>
              <a:rPr lang="de-DE" sz="4800" dirty="0" err="1" smtClean="0"/>
              <a:t>Decoupling</a:t>
            </a:r>
            <a:r>
              <a:rPr lang="de-DE" sz="4800" dirty="0" smtClean="0"/>
              <a:t> </a:t>
            </a:r>
            <a:r>
              <a:rPr lang="de-DE" sz="4800" dirty="0" err="1" smtClean="0"/>
              <a:t>sequences</a:t>
            </a:r>
            <a:endParaRPr lang="de-DE" sz="48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3733875"/>
          </a:xfrm>
        </p:spPr>
        <p:txBody>
          <a:bodyPr>
            <a:normAutofit/>
          </a:bodyPr>
          <a:lstStyle/>
          <a:p>
            <a:r>
              <a:rPr lang="de-DE" dirty="0" smtClean="0"/>
              <a:t>Hahn Echo</a:t>
            </a:r>
          </a:p>
          <a:p>
            <a:pPr lvl="1"/>
            <a:r>
              <a:rPr lang="de-DE" dirty="0" smtClean="0"/>
              <a:t>1st </a:t>
            </a:r>
            <a:r>
              <a:rPr lang="de-DE" dirty="0" err="1" smtClean="0"/>
              <a:t>spin</a:t>
            </a:r>
            <a:r>
              <a:rPr lang="de-DE" dirty="0" smtClean="0"/>
              <a:t> echo </a:t>
            </a:r>
            <a:r>
              <a:rPr lang="de-DE" dirty="0" err="1" smtClean="0"/>
              <a:t>experiment</a:t>
            </a:r>
            <a:endParaRPr lang="de-DE" dirty="0" smtClean="0"/>
          </a:p>
          <a:p>
            <a:pPr lvl="1"/>
            <a:r>
              <a:rPr lang="de-DE" dirty="0" smtClean="0"/>
              <a:t>Measurement </a:t>
            </a:r>
            <a:r>
              <a:rPr lang="de-DE" dirty="0" err="1" smtClean="0"/>
              <a:t>of</a:t>
            </a:r>
            <a:r>
              <a:rPr lang="de-DE" dirty="0" smtClean="0"/>
              <a:t> T</a:t>
            </a:r>
            <a:r>
              <a:rPr lang="de-DE" baseline="-25000" dirty="0" smtClean="0"/>
              <a:t>2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51920" y="18864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Theory</a:t>
            </a:r>
            <a:endParaRPr lang="en-US" sz="3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725144"/>
            <a:ext cx="6391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10952"/>
          </a:xfrm>
        </p:spPr>
        <p:txBody>
          <a:bodyPr>
            <a:noAutofit/>
          </a:bodyPr>
          <a:lstStyle/>
          <a:p>
            <a:r>
              <a:rPr lang="de-DE" sz="4800" dirty="0" err="1" smtClean="0"/>
              <a:t>Dynamical</a:t>
            </a:r>
            <a:r>
              <a:rPr lang="de-DE" sz="4800" dirty="0" smtClean="0"/>
              <a:t> </a:t>
            </a:r>
            <a:r>
              <a:rPr lang="de-DE" sz="4800" dirty="0" err="1" smtClean="0"/>
              <a:t>Decoupling</a:t>
            </a:r>
            <a:r>
              <a:rPr lang="de-DE" sz="4800" dirty="0" smtClean="0"/>
              <a:t> </a:t>
            </a:r>
            <a:r>
              <a:rPr lang="de-DE" sz="4800" dirty="0" err="1" smtClean="0"/>
              <a:t>sequences</a:t>
            </a:r>
            <a:endParaRPr lang="de-DE" sz="48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3733875"/>
          </a:xfrm>
        </p:spPr>
        <p:txBody>
          <a:bodyPr>
            <a:normAutofit/>
          </a:bodyPr>
          <a:lstStyle/>
          <a:p>
            <a:r>
              <a:rPr lang="de-DE" dirty="0" smtClean="0"/>
              <a:t>CPMG</a:t>
            </a:r>
          </a:p>
          <a:p>
            <a:pPr lvl="1"/>
            <a:r>
              <a:rPr lang="de-DE" dirty="0" smtClean="0"/>
              <a:t>multiple </a:t>
            </a:r>
            <a:r>
              <a:rPr lang="el-GR" dirty="0" smtClean="0"/>
              <a:t>π</a:t>
            </a:r>
            <a:r>
              <a:rPr lang="de-DE" dirty="0" smtClean="0"/>
              <a:t> </a:t>
            </a:r>
            <a:r>
              <a:rPr lang="de-DE" dirty="0" err="1" smtClean="0"/>
              <a:t>rotations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axis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decoupling</a:t>
            </a:r>
            <a:r>
              <a:rPr lang="de-DE" dirty="0" smtClean="0"/>
              <a:t> </a:t>
            </a:r>
            <a:r>
              <a:rPr lang="de-DE" dirty="0" err="1" smtClean="0"/>
              <a:t>efficiency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Hahn Echo 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51920" y="18864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Theory</a:t>
            </a:r>
            <a:endParaRPr lang="en-US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725144"/>
            <a:ext cx="63912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10952"/>
          </a:xfrm>
        </p:spPr>
        <p:txBody>
          <a:bodyPr>
            <a:noAutofit/>
          </a:bodyPr>
          <a:lstStyle/>
          <a:p>
            <a:r>
              <a:rPr lang="de-DE" sz="4800" dirty="0" err="1" smtClean="0"/>
              <a:t>Dynamical</a:t>
            </a:r>
            <a:r>
              <a:rPr lang="de-DE" sz="4800" dirty="0" smtClean="0"/>
              <a:t> </a:t>
            </a:r>
            <a:r>
              <a:rPr lang="de-DE" sz="4800" dirty="0" err="1" smtClean="0"/>
              <a:t>Decoupling</a:t>
            </a:r>
            <a:r>
              <a:rPr lang="de-DE" sz="4800" dirty="0" smtClean="0"/>
              <a:t> </a:t>
            </a:r>
            <a:r>
              <a:rPr lang="de-DE" sz="4800" dirty="0" err="1" smtClean="0"/>
              <a:t>sequences</a:t>
            </a:r>
            <a:endParaRPr lang="de-DE" sz="48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3733875"/>
          </a:xfrm>
        </p:spPr>
        <p:txBody>
          <a:bodyPr>
            <a:normAutofit/>
          </a:bodyPr>
          <a:lstStyle/>
          <a:p>
            <a:r>
              <a:rPr lang="de-DE" dirty="0" smtClean="0"/>
              <a:t>XY</a:t>
            </a:r>
          </a:p>
          <a:p>
            <a:pPr lvl="1"/>
            <a:r>
              <a:rPr lang="de-DE" dirty="0" smtClean="0"/>
              <a:t>CPMG pulse </a:t>
            </a:r>
            <a:r>
              <a:rPr lang="de-DE" dirty="0" err="1" smtClean="0"/>
              <a:t>spacing</a:t>
            </a:r>
            <a:endParaRPr lang="de-DE" dirty="0" smtClean="0"/>
          </a:p>
          <a:p>
            <a:pPr lvl="1"/>
            <a:r>
              <a:rPr lang="el-GR" dirty="0" smtClean="0"/>
              <a:t>π</a:t>
            </a:r>
            <a:r>
              <a:rPr lang="de-DE" dirty="0" smtClean="0"/>
              <a:t> </a:t>
            </a:r>
            <a:r>
              <a:rPr lang="de-DE" dirty="0" err="1" smtClean="0"/>
              <a:t>rotations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2 </a:t>
            </a:r>
            <a:r>
              <a:rPr lang="de-DE" dirty="0" err="1" smtClean="0"/>
              <a:t>axes</a:t>
            </a:r>
            <a:r>
              <a:rPr lang="de-DE" dirty="0" smtClean="0"/>
              <a:t> </a:t>
            </a:r>
            <a:r>
              <a:rPr lang="en-US" dirty="0" smtClean="0"/>
              <a:t>→ 3D decoupling</a:t>
            </a:r>
          </a:p>
          <a:p>
            <a:pPr lvl="1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51920" y="18864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Theory</a:t>
            </a:r>
            <a:endParaRPr lang="en-US" sz="3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653136"/>
            <a:ext cx="68199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10952"/>
          </a:xfrm>
        </p:spPr>
        <p:txBody>
          <a:bodyPr>
            <a:noAutofit/>
          </a:bodyPr>
          <a:lstStyle/>
          <a:p>
            <a:r>
              <a:rPr lang="de-DE" sz="4800" dirty="0" err="1" smtClean="0"/>
              <a:t>Spectral</a:t>
            </a:r>
            <a:r>
              <a:rPr lang="de-DE" sz="4800" dirty="0" smtClean="0"/>
              <a:t> </a:t>
            </a:r>
            <a:r>
              <a:rPr lang="de-DE" sz="4800" dirty="0" err="1" smtClean="0"/>
              <a:t>decomposition</a:t>
            </a:r>
            <a:endParaRPr lang="de-DE" sz="48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general</a:t>
            </a:r>
            <a:r>
              <a:rPr lang="de-DE" dirty="0" smtClean="0"/>
              <a:t>: </a:t>
            </a:r>
            <a:r>
              <a:rPr lang="de-DE" dirty="0" err="1" smtClean="0"/>
              <a:t>loss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coherence</a:t>
            </a:r>
            <a:r>
              <a:rPr lang="de-DE" dirty="0" smtClean="0"/>
              <a:t> </a:t>
            </a:r>
            <a:r>
              <a:rPr lang="de-DE" dirty="0" err="1" smtClean="0"/>
              <a:t>obeys</a:t>
            </a:r>
            <a:r>
              <a:rPr lang="de-DE" dirty="0" smtClean="0"/>
              <a:t> C(t)=e</a:t>
            </a:r>
            <a:r>
              <a:rPr lang="de-DE" baseline="30000" dirty="0" smtClean="0"/>
              <a:t>-</a:t>
            </a:r>
            <a:r>
              <a:rPr lang="el-GR" baseline="30000" dirty="0" smtClean="0"/>
              <a:t>Χ</a:t>
            </a:r>
            <a:r>
              <a:rPr lang="de-DE" baseline="30000" dirty="0" smtClean="0"/>
              <a:t>(t)</a:t>
            </a:r>
            <a:endParaRPr lang="el-GR" baseline="30000" dirty="0" smtClean="0"/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with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S(</a:t>
            </a:r>
            <a:r>
              <a:rPr lang="el-GR" dirty="0" smtClean="0"/>
              <a:t>ω</a:t>
            </a:r>
            <a:r>
              <a:rPr lang="de-DE" dirty="0" smtClean="0"/>
              <a:t>):	</a:t>
            </a:r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density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F(</a:t>
            </a:r>
            <a:r>
              <a:rPr lang="el-GR" dirty="0" smtClean="0"/>
              <a:t>ω</a:t>
            </a:r>
            <a:r>
              <a:rPr lang="de-DE" dirty="0" smtClean="0"/>
              <a:t>t):	filter </a:t>
            </a:r>
            <a:r>
              <a:rPr lang="de-DE" dirty="0" err="1" smtClean="0"/>
              <a:t>function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el-GR" baseline="30000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51920" y="18864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Theory</a:t>
            </a:r>
            <a:endParaRPr lang="en-US" sz="3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212976"/>
            <a:ext cx="6201346" cy="1238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10952"/>
          </a:xfrm>
        </p:spPr>
        <p:txBody>
          <a:bodyPr>
            <a:noAutofit/>
          </a:bodyPr>
          <a:lstStyle/>
          <a:p>
            <a:r>
              <a:rPr lang="de-DE" sz="4800" dirty="0" smtClean="0"/>
              <a:t>Setup</a:t>
            </a:r>
            <a:endParaRPr lang="de-DE" sz="48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de-DE" dirty="0" smtClean="0"/>
          </a:p>
          <a:p>
            <a:endParaRPr lang="el-GR" baseline="30000" dirty="0" smtClean="0"/>
          </a:p>
          <a:p>
            <a:endParaRPr lang="de-DE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755576" y="1844824"/>
          <a:ext cx="7567831" cy="4330481"/>
        </p:xfrm>
        <a:graphic>
          <a:graphicData uri="http://schemas.openxmlformats.org/presentationml/2006/ole">
            <p:oleObj spid="_x0000_s6147" name="Acrobat Document" r:id="rId4" imgW="5144218" imgH="2943636" progId="AcroExch.Document.11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10952"/>
          </a:xfrm>
        </p:spPr>
        <p:txBody>
          <a:bodyPr>
            <a:noAutofit/>
          </a:bodyPr>
          <a:lstStyle/>
          <a:p>
            <a:endParaRPr lang="de-DE" sz="48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de-DE" dirty="0" smtClean="0"/>
          </a:p>
          <a:p>
            <a:endParaRPr lang="el-GR" baseline="30000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275856" y="188640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Measurements</a:t>
            </a:r>
            <a:endParaRPr lang="en-US" sz="3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 smtClean="0"/>
              <a:t>Conclusion</a:t>
            </a:r>
            <a:r>
              <a:rPr lang="de-DE" sz="4800" dirty="0" smtClean="0"/>
              <a:t> </a:t>
            </a:r>
            <a:r>
              <a:rPr lang="de-DE" sz="4800" dirty="0" err="1" smtClean="0"/>
              <a:t>and</a:t>
            </a:r>
            <a:r>
              <a:rPr lang="de-DE" sz="4800" dirty="0" smtClean="0"/>
              <a:t> Outlook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s</a:t>
            </a:r>
            <a:r>
              <a:rPr lang="de-DE" dirty="0" err="1" smtClean="0"/>
              <a:t>uccessful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DD </a:t>
            </a:r>
            <a:r>
              <a:rPr lang="de-DE" dirty="0" err="1" smtClean="0"/>
              <a:t>protocols</a:t>
            </a:r>
            <a:endParaRPr lang="de-DE" dirty="0" smtClean="0"/>
          </a:p>
          <a:p>
            <a:r>
              <a:rPr lang="de-DE" dirty="0" smtClean="0"/>
              <a:t>CPMG: </a:t>
            </a:r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50 in </a:t>
            </a:r>
            <a:r>
              <a:rPr lang="de-DE" dirty="0" err="1" smtClean="0"/>
              <a:t>nanodiamond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200 in </a:t>
            </a:r>
            <a:r>
              <a:rPr lang="de-DE" dirty="0" err="1" smtClean="0"/>
              <a:t>bulk</a:t>
            </a:r>
            <a:r>
              <a:rPr lang="de-DE" dirty="0" smtClean="0"/>
              <a:t> </a:t>
            </a:r>
            <a:r>
              <a:rPr lang="en-US" dirty="0" smtClean="0"/>
              <a:t>→ 60 </a:t>
            </a:r>
            <a:r>
              <a:rPr lang="el-GR" dirty="0" smtClean="0"/>
              <a:t>μ</a:t>
            </a:r>
            <a:r>
              <a:rPr lang="de-DE" dirty="0" smtClean="0"/>
              <a:t>s</a:t>
            </a:r>
          </a:p>
          <a:p>
            <a:r>
              <a:rPr lang="de-DE" dirty="0" smtClean="0"/>
              <a:t>CPMG </a:t>
            </a:r>
            <a:r>
              <a:rPr lang="de-DE" dirty="0" err="1" smtClean="0"/>
              <a:t>outperforms</a:t>
            </a:r>
            <a:r>
              <a:rPr lang="de-DE" dirty="0" smtClean="0"/>
              <a:t> XY</a:t>
            </a:r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density</a:t>
            </a:r>
            <a:r>
              <a:rPr lang="de-DE" dirty="0" smtClean="0"/>
              <a:t> in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agreement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r>
              <a:rPr lang="de-DE" dirty="0" err="1" smtClean="0"/>
              <a:t>e</a:t>
            </a:r>
            <a:r>
              <a:rPr lang="de-DE" dirty="0" err="1" smtClean="0"/>
              <a:t>rror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: BPG (pulse </a:t>
            </a:r>
            <a:r>
              <a:rPr lang="de-DE" dirty="0" err="1" smtClean="0"/>
              <a:t>errors</a:t>
            </a:r>
            <a:r>
              <a:rPr lang="de-DE" dirty="0" smtClean="0"/>
              <a:t>), MW splitter, AOM</a:t>
            </a:r>
          </a:p>
          <a:p>
            <a:r>
              <a:rPr lang="de-DE" dirty="0" err="1" smtClean="0"/>
              <a:t>future</a:t>
            </a:r>
            <a:endParaRPr lang="de-DE" dirty="0" smtClean="0"/>
          </a:p>
          <a:p>
            <a:pPr lvl="1"/>
            <a:r>
              <a:rPr lang="de-DE" dirty="0" err="1" smtClean="0"/>
              <a:t>better</a:t>
            </a:r>
            <a:r>
              <a:rPr lang="de-DE" dirty="0" smtClean="0"/>
              <a:t>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phase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decoupling</a:t>
            </a:r>
            <a:r>
              <a:rPr lang="de-DE" dirty="0" smtClean="0"/>
              <a:t> </a:t>
            </a:r>
            <a:r>
              <a:rPr lang="de-DE" dirty="0" err="1" smtClean="0"/>
              <a:t>protocols</a:t>
            </a:r>
            <a:endParaRPr lang="de-DE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de-DE" dirty="0" err="1" smtClean="0"/>
              <a:t>Theory</a:t>
            </a:r>
            <a:endParaRPr lang="de-DE" dirty="0" smtClean="0"/>
          </a:p>
          <a:p>
            <a:r>
              <a:rPr lang="de-DE" dirty="0" smtClean="0"/>
              <a:t>Setup</a:t>
            </a:r>
          </a:p>
          <a:p>
            <a:r>
              <a:rPr lang="de-DE" dirty="0" err="1" smtClean="0"/>
              <a:t>Measurements</a:t>
            </a:r>
            <a:endParaRPr lang="de-DE" dirty="0" smtClean="0"/>
          </a:p>
          <a:p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Outlook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Motivation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magnetic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imaging</a:t>
            </a:r>
            <a:r>
              <a:rPr lang="de-DE" dirty="0" smtClean="0"/>
              <a:t>: </a:t>
            </a:r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spins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sensors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nanoscale</a:t>
            </a:r>
            <a:endParaRPr lang="de-DE" dirty="0" smtClean="0"/>
          </a:p>
          <a:p>
            <a:r>
              <a:rPr lang="de-DE" dirty="0" err="1" smtClean="0"/>
              <a:t>quantum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ideally</a:t>
            </a:r>
            <a:r>
              <a:rPr lang="de-DE" dirty="0" smtClean="0"/>
              <a:t> </a:t>
            </a:r>
            <a:r>
              <a:rPr lang="de-DE" dirty="0" err="1" smtClean="0"/>
              <a:t>meets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stable</a:t>
            </a:r>
            <a:endParaRPr lang="de-DE" dirty="0" smtClean="0"/>
          </a:p>
          <a:p>
            <a:pPr lvl="1"/>
            <a:r>
              <a:rPr lang="de-DE" dirty="0" err="1" smtClean="0"/>
              <a:t>controllable</a:t>
            </a:r>
            <a:endParaRPr lang="de-DE" dirty="0" smtClean="0"/>
          </a:p>
          <a:p>
            <a:pPr lvl="1"/>
            <a:r>
              <a:rPr lang="de-DE" dirty="0" err="1"/>
              <a:t>c</a:t>
            </a:r>
            <a:r>
              <a:rPr lang="de-DE" dirty="0" err="1" smtClean="0"/>
              <a:t>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prepared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Motivation</a:t>
            </a:r>
            <a:endParaRPr lang="en-US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 center meets these conditions</a:t>
            </a:r>
          </a:p>
          <a:p>
            <a:r>
              <a:rPr lang="en-US" dirty="0" smtClean="0"/>
              <a:t>High sensitivity requires long coherence times</a:t>
            </a:r>
          </a:p>
          <a:p>
            <a:pPr>
              <a:buNone/>
            </a:pPr>
            <a:r>
              <a:rPr lang="en-US" dirty="0" smtClean="0"/>
              <a:t>			NV spin has to be decoupled from 		unwanted interactions with the 			environment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/>
              <a:t>Dynamical decoupling techniques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Pfeil nach rechts 3"/>
          <p:cNvSpPr/>
          <p:nvPr/>
        </p:nvSpPr>
        <p:spPr>
          <a:xfrm>
            <a:off x="899592" y="28529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 nach rechts 4"/>
          <p:cNvSpPr/>
          <p:nvPr/>
        </p:nvSpPr>
        <p:spPr>
          <a:xfrm>
            <a:off x="755576" y="50131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10952"/>
          </a:xfrm>
        </p:spPr>
        <p:txBody>
          <a:bodyPr>
            <a:noAutofit/>
          </a:bodyPr>
          <a:lstStyle/>
          <a:p>
            <a:r>
              <a:rPr lang="de-DE" sz="4800" dirty="0" smtClean="0"/>
              <a:t>NV </a:t>
            </a:r>
            <a:r>
              <a:rPr lang="de-DE" sz="4800" dirty="0" err="1" smtClean="0"/>
              <a:t>center</a:t>
            </a:r>
            <a:endParaRPr lang="de-DE" sz="48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r>
              <a:rPr lang="de-DE" dirty="0" err="1" smtClean="0"/>
              <a:t>Vacancy</a:t>
            </a:r>
            <a:r>
              <a:rPr lang="de-DE" dirty="0" smtClean="0"/>
              <a:t> (V)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substitu</a:t>
            </a:r>
            <a:r>
              <a:rPr lang="de-DE" dirty="0" smtClean="0"/>
              <a:t>-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tional</a:t>
            </a:r>
            <a:r>
              <a:rPr lang="de-DE" dirty="0" smtClean="0"/>
              <a:t> </a:t>
            </a:r>
            <a:r>
              <a:rPr lang="de-DE" dirty="0" err="1" smtClean="0"/>
              <a:t>nitrogen</a:t>
            </a:r>
            <a:r>
              <a:rPr lang="de-DE" dirty="0" smtClean="0"/>
              <a:t> (N) </a:t>
            </a:r>
            <a:r>
              <a:rPr lang="de-DE" dirty="0" err="1" smtClean="0"/>
              <a:t>atom</a:t>
            </a:r>
            <a:r>
              <a:rPr lang="de-DE" dirty="0" smtClean="0"/>
              <a:t> in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err="1" smtClean="0"/>
              <a:t>diamond</a:t>
            </a:r>
            <a:r>
              <a:rPr lang="de-DE" dirty="0" smtClean="0"/>
              <a:t> </a:t>
            </a:r>
            <a:r>
              <a:rPr lang="de-DE" dirty="0" err="1" smtClean="0"/>
              <a:t>lattice</a:t>
            </a:r>
            <a:endParaRPr lang="de-DE" dirty="0" smtClean="0"/>
          </a:p>
          <a:p>
            <a:r>
              <a:rPr lang="de-DE" dirty="0" err="1" smtClean="0"/>
              <a:t>optically</a:t>
            </a:r>
            <a:r>
              <a:rPr lang="de-DE" dirty="0" smtClean="0"/>
              <a:t> </a:t>
            </a:r>
            <a:r>
              <a:rPr lang="de-DE" dirty="0" err="1" smtClean="0"/>
              <a:t>stable</a:t>
            </a:r>
            <a:endParaRPr lang="de-DE" dirty="0" smtClean="0"/>
          </a:p>
          <a:p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coherence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endParaRPr lang="de-DE" dirty="0" smtClean="0"/>
          </a:p>
          <a:p>
            <a:pPr>
              <a:buNone/>
            </a:pPr>
            <a:r>
              <a:rPr lang="de-DE" dirty="0"/>
              <a:t>	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r>
              <a:rPr lang="de-DE" dirty="0" smtClean="0"/>
              <a:t> </a:t>
            </a:r>
            <a:r>
              <a:rPr lang="de-DE" dirty="0" err="1" smtClean="0"/>
              <a:t>temperature</a:t>
            </a:r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ingle</a:t>
            </a:r>
            <a:r>
              <a:rPr lang="de-DE" dirty="0" smtClean="0"/>
              <a:t> </a:t>
            </a:r>
            <a:r>
              <a:rPr lang="de-DE" dirty="0" err="1" smtClean="0"/>
              <a:t>photon</a:t>
            </a:r>
            <a:r>
              <a:rPr lang="de-DE" dirty="0" smtClean="0"/>
              <a:t> </a:t>
            </a:r>
            <a:r>
              <a:rPr lang="de-DE" dirty="0" err="1" smtClean="0"/>
              <a:t>fluorescence</a:t>
            </a:r>
            <a:endParaRPr lang="de-DE" dirty="0" smtClean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348880"/>
            <a:ext cx="30670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>
            <a:off x="3851920" y="18864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Theory</a:t>
            </a:r>
            <a:endParaRPr lang="en-US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10952"/>
          </a:xfrm>
        </p:spPr>
        <p:txBody>
          <a:bodyPr>
            <a:noAutofit/>
          </a:bodyPr>
          <a:lstStyle/>
          <a:p>
            <a:r>
              <a:rPr lang="de-DE" sz="4800" dirty="0" smtClean="0"/>
              <a:t>NV </a:t>
            </a:r>
            <a:r>
              <a:rPr lang="de-DE" sz="4800" dirty="0" err="1" smtClean="0"/>
              <a:t>center</a:t>
            </a:r>
            <a:endParaRPr lang="de-DE" sz="48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67544" y="1844825"/>
            <a:ext cx="8229600" cy="4320479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d</a:t>
            </a:r>
            <a:r>
              <a:rPr lang="de-DE" dirty="0" err="1" smtClean="0"/>
              <a:t>escription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3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smtClean="0"/>
              <a:t>GS </a:t>
            </a:r>
            <a:r>
              <a:rPr lang="de-DE" dirty="0" err="1" smtClean="0"/>
              <a:t>m</a:t>
            </a:r>
            <a:r>
              <a:rPr lang="de-DE" baseline="-25000" dirty="0" err="1" smtClean="0"/>
              <a:t>S</a:t>
            </a:r>
            <a:r>
              <a:rPr lang="de-DE" dirty="0" smtClean="0"/>
              <a:t>=0	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</a:t>
            </a:r>
            <a:r>
              <a:rPr lang="de-DE" baseline="-25000" dirty="0" err="1" smtClean="0"/>
              <a:t>S</a:t>
            </a:r>
            <a:r>
              <a:rPr lang="de-DE" dirty="0" smtClean="0"/>
              <a:t>=</a:t>
            </a:r>
            <a:r>
              <a:rPr lang="en-US" dirty="0" smtClean="0"/>
              <a:t>±1 separated by D=2.87 GHz</a:t>
            </a:r>
            <a:endParaRPr lang="de-DE" dirty="0" smtClean="0"/>
          </a:p>
          <a:p>
            <a:r>
              <a:rPr lang="de-DE" dirty="0" err="1" smtClean="0"/>
              <a:t>relaxation</a:t>
            </a:r>
            <a:r>
              <a:rPr lang="de-DE" dirty="0" smtClean="0"/>
              <a:t> ES</a:t>
            </a:r>
            <a:r>
              <a:rPr lang="en-US" dirty="0" smtClean="0"/>
              <a:t>→GS: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luminescence with ZPL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at 637nm</a:t>
            </a:r>
          </a:p>
          <a:p>
            <a:r>
              <a:rPr lang="de-DE" dirty="0" err="1"/>
              <a:t>h</a:t>
            </a:r>
            <a:r>
              <a:rPr lang="de-DE" dirty="0" err="1" smtClean="0"/>
              <a:t>ighest</a:t>
            </a:r>
            <a:r>
              <a:rPr lang="de-DE" dirty="0" smtClean="0"/>
              <a:t> </a:t>
            </a:r>
            <a:r>
              <a:rPr lang="de-DE" dirty="0" err="1" smtClean="0"/>
              <a:t>fluorescence</a:t>
            </a:r>
            <a:r>
              <a:rPr lang="de-DE" dirty="0" smtClean="0"/>
              <a:t>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m</a:t>
            </a:r>
            <a:r>
              <a:rPr lang="de-DE" baseline="-25000" dirty="0" err="1" smtClean="0"/>
              <a:t>S</a:t>
            </a:r>
            <a:r>
              <a:rPr lang="de-DE" dirty="0" smtClean="0"/>
              <a:t>=0</a:t>
            </a:r>
          </a:p>
          <a:p>
            <a:r>
              <a:rPr lang="de-DE" dirty="0" err="1"/>
              <a:t>o</a:t>
            </a:r>
            <a:r>
              <a:rPr lang="de-DE" dirty="0" err="1" smtClean="0"/>
              <a:t>ptical</a:t>
            </a:r>
            <a:r>
              <a:rPr lang="de-DE" dirty="0" smtClean="0"/>
              <a:t> </a:t>
            </a:r>
            <a:r>
              <a:rPr lang="de-DE" dirty="0" err="1" smtClean="0"/>
              <a:t>initialization</a:t>
            </a:r>
            <a:endParaRPr lang="de-DE" dirty="0" smtClean="0"/>
          </a:p>
          <a:p>
            <a:r>
              <a:rPr lang="de-DE" dirty="0" smtClean="0"/>
              <a:t>NV </a:t>
            </a:r>
            <a:r>
              <a:rPr lang="de-DE" dirty="0" err="1" smtClean="0"/>
              <a:t>Hamiltonian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51920" y="18864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Theory</a:t>
            </a:r>
            <a:endParaRPr lang="en-US" sz="3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636911"/>
            <a:ext cx="4032448" cy="349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021288"/>
            <a:ext cx="8605613" cy="58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eck 6"/>
          <p:cNvSpPr/>
          <p:nvPr/>
        </p:nvSpPr>
        <p:spPr>
          <a:xfrm>
            <a:off x="8028384" y="6525344"/>
            <a:ext cx="64807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20888"/>
            <a:ext cx="75628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10952"/>
          </a:xfrm>
        </p:spPr>
        <p:txBody>
          <a:bodyPr>
            <a:noAutofit/>
          </a:bodyPr>
          <a:lstStyle/>
          <a:p>
            <a:r>
              <a:rPr lang="de-DE" sz="4800" dirty="0" smtClean="0"/>
              <a:t>Rabi </a:t>
            </a:r>
            <a:r>
              <a:rPr lang="de-DE" sz="4800" dirty="0" err="1" smtClean="0"/>
              <a:t>oscillations</a:t>
            </a:r>
            <a:endParaRPr lang="de-DE" sz="48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s</a:t>
            </a:r>
            <a:r>
              <a:rPr lang="de-DE" dirty="0" err="1" smtClean="0"/>
              <a:t>ingle</a:t>
            </a:r>
            <a:r>
              <a:rPr lang="de-DE" dirty="0" smtClean="0"/>
              <a:t> electronic </a:t>
            </a:r>
            <a:r>
              <a:rPr lang="de-DE" dirty="0" err="1" smtClean="0"/>
              <a:t>spin</a:t>
            </a:r>
            <a:r>
              <a:rPr lang="de-DE" dirty="0" smtClean="0"/>
              <a:t> (2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) in B-</a:t>
            </a:r>
            <a:r>
              <a:rPr lang="de-DE" dirty="0" err="1" smtClean="0"/>
              <a:t>field</a:t>
            </a:r>
            <a:r>
              <a:rPr lang="en-US" dirty="0" smtClean="0"/>
              <a:t> → Zeeman splitting: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adding oscillating field</a:t>
            </a:r>
            <a:endParaRPr lang="en-US" dirty="0"/>
          </a:p>
          <a:p>
            <a:endParaRPr lang="de-DE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→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851920" y="18864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Theory</a:t>
            </a:r>
            <a:endParaRPr lang="en-US" sz="30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509120"/>
            <a:ext cx="476562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5229200"/>
            <a:ext cx="6334150" cy="8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51520" y="3861048"/>
            <a:ext cx="864096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604" y="3887514"/>
            <a:ext cx="8388424" cy="125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10952"/>
          </a:xfrm>
        </p:spPr>
        <p:txBody>
          <a:bodyPr>
            <a:noAutofit/>
          </a:bodyPr>
          <a:lstStyle/>
          <a:p>
            <a:r>
              <a:rPr lang="de-DE" sz="4800" dirty="0" smtClean="0"/>
              <a:t>Rabi </a:t>
            </a:r>
            <a:r>
              <a:rPr lang="de-DE" sz="4800" dirty="0" err="1" smtClean="0"/>
              <a:t>oscillations</a:t>
            </a:r>
            <a:endParaRPr lang="de-DE" sz="4800" dirty="0"/>
          </a:p>
        </p:txBody>
      </p:sp>
      <p:sp>
        <p:nvSpPr>
          <p:cNvPr id="9" name="Textfeld 8"/>
          <p:cNvSpPr txBox="1"/>
          <p:nvPr/>
        </p:nvSpPr>
        <p:spPr>
          <a:xfrm>
            <a:off x="3851920" y="18864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Theory</a:t>
            </a:r>
            <a:endParaRPr lang="en-US" sz="3000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539552" y="1772816"/>
            <a:ext cx="8147248" cy="47525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otal Hamiltonian: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el-GR" dirty="0" smtClean="0"/>
              <a:t>ω</a:t>
            </a:r>
            <a:r>
              <a:rPr lang="de-DE" baseline="-25000" dirty="0" smtClean="0"/>
              <a:t>1</a:t>
            </a:r>
            <a:r>
              <a:rPr lang="el-GR" dirty="0" smtClean="0"/>
              <a:t>&lt;&lt; ω</a:t>
            </a:r>
            <a:r>
              <a:rPr lang="de-DE" baseline="-25000" dirty="0" smtClean="0"/>
              <a:t>B</a:t>
            </a:r>
            <a:r>
              <a:rPr lang="de-DE" dirty="0"/>
              <a:t>,</a:t>
            </a:r>
            <a:r>
              <a:rPr lang="de-DE" dirty="0" smtClean="0"/>
              <a:t> </a:t>
            </a:r>
            <a:r>
              <a:rPr lang="de-DE" dirty="0" err="1" smtClean="0"/>
              <a:t>perturbation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/>
              <a:t> </a:t>
            </a:r>
            <a:r>
              <a:rPr lang="de-DE" dirty="0" err="1" smtClean="0"/>
              <a:t>yields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el-GR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 	</a:t>
            </a:r>
            <a:r>
              <a:rPr lang="en-US" sz="3600" b="1" dirty="0" err="1" smtClean="0"/>
              <a:t>Rabi’s</a:t>
            </a:r>
            <a:r>
              <a:rPr lang="en-US" sz="3600" b="1" dirty="0" smtClean="0"/>
              <a:t> formula</a:t>
            </a:r>
          </a:p>
          <a:p>
            <a:endParaRPr lang="en-US" dirty="0" smtClean="0"/>
          </a:p>
          <a:p>
            <a:r>
              <a:rPr lang="en-US" dirty="0" smtClean="0"/>
              <a:t>in resonance: </a:t>
            </a:r>
            <a:r>
              <a:rPr lang="el-GR" dirty="0" smtClean="0"/>
              <a:t>ω</a:t>
            </a:r>
            <a:r>
              <a:rPr lang="de-DE" dirty="0" smtClean="0"/>
              <a:t>=</a:t>
            </a:r>
            <a:r>
              <a:rPr lang="el-GR" dirty="0" smtClean="0"/>
              <a:t>ω</a:t>
            </a:r>
            <a:r>
              <a:rPr lang="de-DE" baseline="-25000" dirty="0" smtClean="0"/>
              <a:t>10 </a:t>
            </a:r>
            <a:r>
              <a:rPr lang="en-US" dirty="0" smtClean="0"/>
              <a:t>→</a:t>
            </a:r>
          </a:p>
          <a:p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2204864"/>
            <a:ext cx="4814367" cy="95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5805264"/>
            <a:ext cx="2376264" cy="77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10952"/>
          </a:xfrm>
        </p:spPr>
        <p:txBody>
          <a:bodyPr>
            <a:noAutofit/>
          </a:bodyPr>
          <a:lstStyle/>
          <a:p>
            <a:r>
              <a:rPr lang="de-DE" sz="4800" dirty="0" smtClean="0"/>
              <a:t>Bloch </a:t>
            </a:r>
            <a:r>
              <a:rPr lang="de-DE" sz="4800" dirty="0" err="1" smtClean="0"/>
              <a:t>sphere</a:t>
            </a:r>
            <a:endParaRPr lang="de-DE" sz="48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Image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rotations</a:t>
            </a:r>
            <a:r>
              <a:rPr lang="de-DE" dirty="0" smtClean="0"/>
              <a:t> on </a:t>
            </a:r>
            <a:r>
              <a:rPr lang="de-DE" dirty="0" err="1" smtClean="0"/>
              <a:t>bloch</a:t>
            </a:r>
            <a:r>
              <a:rPr lang="de-DE" dirty="0" smtClean="0"/>
              <a:t> </a:t>
            </a:r>
            <a:r>
              <a:rPr lang="de-DE" dirty="0" err="1" smtClean="0"/>
              <a:t>sphere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51920" y="18864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Theory</a:t>
            </a:r>
            <a:endParaRPr 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Bildschirmpräsentation (4:3)</PresentationFormat>
  <Paragraphs>119</Paragraphs>
  <Slides>16</Slides>
  <Notes>11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Larissa-Design</vt:lpstr>
      <vt:lpstr>Acrobat Document</vt:lpstr>
      <vt:lpstr>Dynamical Decoupling of Nitrogen-Vacancy Electron Spins in Diamond and Nanodiamond</vt:lpstr>
      <vt:lpstr>Contents</vt:lpstr>
      <vt:lpstr>Motivation</vt:lpstr>
      <vt:lpstr>Motivation</vt:lpstr>
      <vt:lpstr>NV center</vt:lpstr>
      <vt:lpstr>NV center</vt:lpstr>
      <vt:lpstr>Rabi oscillations</vt:lpstr>
      <vt:lpstr>Rabi oscillations</vt:lpstr>
      <vt:lpstr>Bloch sphere</vt:lpstr>
      <vt:lpstr>Dynamical Decoupling sequences</vt:lpstr>
      <vt:lpstr>Dynamical Decoupling sequences</vt:lpstr>
      <vt:lpstr>Dynamical Decoupling sequences</vt:lpstr>
      <vt:lpstr>Spectral decomposition</vt:lpstr>
      <vt:lpstr>Setup</vt:lpstr>
      <vt:lpstr>Folie 15</vt:lpstr>
      <vt:lpstr>Conclusion and Outlook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 Decoupling of Nitrogen-Vacancy Electron Spins in Diamond and Nanodiamond</dc:title>
  <dc:creator>Richard</dc:creator>
  <cp:lastModifiedBy>Richard</cp:lastModifiedBy>
  <cp:revision>35</cp:revision>
  <dcterms:created xsi:type="dcterms:W3CDTF">2018-02-14T15:05:28Z</dcterms:created>
  <dcterms:modified xsi:type="dcterms:W3CDTF">2018-02-15T07:21:17Z</dcterms:modified>
</cp:coreProperties>
</file>