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0" r:id="rId2"/>
    <p:sldId id="292" r:id="rId3"/>
    <p:sldId id="306" r:id="rId4"/>
    <p:sldId id="327" r:id="rId5"/>
    <p:sldId id="307" r:id="rId6"/>
    <p:sldId id="318" r:id="rId7"/>
    <p:sldId id="315" r:id="rId8"/>
    <p:sldId id="316" r:id="rId9"/>
    <p:sldId id="319" r:id="rId10"/>
    <p:sldId id="324" r:id="rId11"/>
    <p:sldId id="325" r:id="rId12"/>
    <p:sldId id="321" r:id="rId13"/>
    <p:sldId id="323" r:id="rId14"/>
    <p:sldId id="326" r:id="rId15"/>
    <p:sldId id="305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0244" autoAdjust="0"/>
  </p:normalViewPr>
  <p:slideViewPr>
    <p:cSldViewPr>
      <p:cViewPr varScale="1">
        <p:scale>
          <a:sx n="66" d="100"/>
          <a:sy n="66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86299-8CD3-446E-9897-4BCCD4656A2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E182-7AC8-4691-A8DD-437F6F54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6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39398-E2F6-48D5-9FD0-6F019A529E2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7E823-8487-4B7F-A1F1-30D297325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6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E823-8487-4B7F-A1F1-30D2973253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35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E823-8487-4B7F-A1F1-30D2973253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4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E823-8487-4B7F-A1F1-30D2973253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E823-8487-4B7F-A1F1-30D2973253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57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E823-8487-4B7F-A1F1-30D2973253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9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E823-8487-4B7F-A1F1-30D2973253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735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E823-8487-4B7F-A1F1-30D2973253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59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980728"/>
            <a:ext cx="8229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3A3-331A-49DA-A0B3-A130B27B5338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7924068" y="149009"/>
            <a:ext cx="1089901" cy="484311"/>
            <a:chOff x="7924068" y="149009"/>
            <a:chExt cx="1089901" cy="484311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068" y="149009"/>
              <a:ext cx="501304" cy="484311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 userDrawn="1"/>
          </p:nvSpPr>
          <p:spPr>
            <a:xfrm>
              <a:off x="8359630" y="188640"/>
              <a:ext cx="654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NTUST</a:t>
              </a:r>
            </a:p>
            <a:p>
              <a:pPr algn="ctr"/>
              <a:endParaRPr lang="en-US" sz="1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522712" y="188640"/>
            <a:ext cx="2098576" cy="634082"/>
          </a:xfrm>
        </p:spPr>
        <p:txBody>
          <a:bodyPr>
            <a:normAutofit fontScale="90000"/>
          </a:bodyPr>
          <a:lstStyle/>
          <a:p>
            <a:r>
              <a:rPr lang="en-US" altLang="zh-TW" i="1" dirty="0"/>
              <a:t>Outline</a:t>
            </a:r>
            <a:endParaRPr lang="zh-TW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BABCBE"/>
              </a:clrFrom>
              <a:clrTo>
                <a:srgbClr val="BABCBE">
                  <a:alpha val="0"/>
                </a:srgbClr>
              </a:clrTo>
            </a:clrChange>
          </a:blip>
          <a:srcRect l="19524" t="31886" r="30635" b="12946"/>
          <a:stretch>
            <a:fillRect/>
          </a:stretch>
        </p:blipFill>
        <p:spPr bwMode="auto">
          <a:xfrm rot="20816181">
            <a:off x="8569722" y="389982"/>
            <a:ext cx="234154" cy="14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621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ED-3AE3-4398-8585-775E5340EA77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7BA8-88B7-4313-98F3-A30399096DF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32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808E-6714-4599-82CD-9DE656A1D0F8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3A3-331A-49DA-A0B3-A130B27B5338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7924068" y="149009"/>
            <a:ext cx="1089901" cy="484311"/>
            <a:chOff x="7924068" y="149009"/>
            <a:chExt cx="1089901" cy="484311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068" y="149009"/>
              <a:ext cx="501304" cy="484311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 userDrawn="1"/>
          </p:nvSpPr>
          <p:spPr>
            <a:xfrm>
              <a:off x="8359630" y="188640"/>
              <a:ext cx="654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NTUST</a:t>
              </a:r>
            </a:p>
            <a:p>
              <a:pPr algn="ctr"/>
              <a:endParaRPr lang="en-US" sz="1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130622"/>
            <a:ext cx="2098576" cy="634082"/>
          </a:xfrm>
        </p:spPr>
        <p:txBody>
          <a:bodyPr>
            <a:normAutofit fontScale="90000"/>
          </a:bodyPr>
          <a:lstStyle>
            <a:lvl1pPr>
              <a:defRPr i="0" u="none"/>
            </a:lvl1pPr>
          </a:lstStyle>
          <a:p>
            <a:r>
              <a:rPr lang="en-US" altLang="zh-TW" i="1" dirty="0"/>
              <a:t>Abstract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199" y="980728"/>
            <a:ext cx="8229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BABCBE"/>
              </a:clrFrom>
              <a:clrTo>
                <a:srgbClr val="BABCBE">
                  <a:alpha val="0"/>
                </a:srgbClr>
              </a:clrTo>
            </a:clrChange>
          </a:blip>
          <a:srcRect l="19524" t="31886" r="30635" b="12946"/>
          <a:stretch>
            <a:fillRect/>
          </a:stretch>
        </p:blipFill>
        <p:spPr bwMode="auto">
          <a:xfrm rot="20816181">
            <a:off x="8569722" y="389982"/>
            <a:ext cx="234154" cy="14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085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7924068" y="149009"/>
            <a:ext cx="1089901" cy="484311"/>
            <a:chOff x="7924068" y="149009"/>
            <a:chExt cx="1089901" cy="484311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068" y="149009"/>
              <a:ext cx="501304" cy="484311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 userDrawn="1"/>
          </p:nvSpPr>
          <p:spPr>
            <a:xfrm>
              <a:off x="8359630" y="188640"/>
              <a:ext cx="654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NTUST</a:t>
              </a:r>
            </a:p>
            <a:p>
              <a:pPr algn="ctr"/>
              <a:endParaRPr lang="en-US" sz="1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4206240" y="6381328"/>
            <a:ext cx="731520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839681-C16A-4466-9E0F-B4373A49F728}" type="slidenum">
              <a:rPr lang="zh-TW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BABCBE"/>
              </a:clrFrom>
              <a:clrTo>
                <a:srgbClr val="BABCBE">
                  <a:alpha val="0"/>
                </a:srgbClr>
              </a:clrTo>
            </a:clrChange>
          </a:blip>
          <a:srcRect l="19524" t="31886" r="30635" b="12946"/>
          <a:stretch>
            <a:fillRect/>
          </a:stretch>
        </p:blipFill>
        <p:spPr bwMode="auto">
          <a:xfrm rot="20816181">
            <a:off x="8569722" y="389982"/>
            <a:ext cx="234154" cy="14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0" y="86619"/>
            <a:ext cx="6444208" cy="1143000"/>
          </a:xfrm>
        </p:spPr>
        <p:txBody>
          <a:bodyPr>
            <a:normAutofit/>
          </a:bodyPr>
          <a:lstStyle>
            <a:lvl1pPr>
              <a:defRPr sz="400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452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A2D-C263-48C0-9D08-EACD907FF65E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EDA4-4657-45AE-9446-6571C93C08F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0DE4-D6D2-4BA1-9C97-6B995E1D1E4E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39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 userDrawn="1"/>
        </p:nvSpPr>
        <p:spPr>
          <a:xfrm>
            <a:off x="8131066" y="6197213"/>
            <a:ext cx="954108" cy="646331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</a:effectLst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NTUST</a:t>
            </a:r>
          </a:p>
          <a:p>
            <a:pPr algn="ctr"/>
            <a:endParaRPr lang="en-US" b="1" dirty="0">
              <a:solidFill>
                <a:schemeClr val="bg1"/>
              </a:solidFill>
              <a:effectLst>
                <a:glow rad="101600">
                  <a:schemeClr val="bg1">
                    <a:lumMod val="50000"/>
                    <a:alpha val="60000"/>
                  </a:schemeClr>
                </a:glo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450-828F-46DE-997A-A02B2F68EF47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309320"/>
            <a:ext cx="7266906" cy="550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237312"/>
            <a:ext cx="7266906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 userDrawn="1"/>
        </p:nvSpPr>
        <p:spPr>
          <a:xfrm>
            <a:off x="6948264" y="6120196"/>
            <a:ext cx="720080" cy="765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984" y="6139534"/>
            <a:ext cx="788416" cy="76169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BABCBE"/>
              </a:clrFrom>
              <a:clrTo>
                <a:srgbClr val="BABCBE">
                  <a:alpha val="0"/>
                </a:srgbClr>
              </a:clrTo>
            </a:clrChange>
          </a:blip>
          <a:srcRect l="19524" t="31886" r="30635" b="12946"/>
          <a:stretch>
            <a:fillRect/>
          </a:stretch>
        </p:blipFill>
        <p:spPr bwMode="auto">
          <a:xfrm rot="20624860">
            <a:off x="8451842" y="6551340"/>
            <a:ext cx="348929" cy="2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442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3E4-67C2-43D2-9F4D-EEF7A1BFEC98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7924068" y="149009"/>
            <a:ext cx="1089901" cy="484311"/>
            <a:chOff x="7924068" y="149009"/>
            <a:chExt cx="1089901" cy="484311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068" y="149009"/>
              <a:ext cx="501304" cy="484311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 userDrawn="1"/>
          </p:nvSpPr>
          <p:spPr>
            <a:xfrm>
              <a:off x="8359630" y="188640"/>
              <a:ext cx="654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NTUST</a:t>
              </a:r>
            </a:p>
            <a:p>
              <a:pPr algn="ctr"/>
              <a:r>
                <a:rPr lang="en-US" sz="1000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23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926B-CE3E-41A1-8E7A-47BBCA999E84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4206240" y="6340792"/>
            <a:ext cx="731520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839681-C16A-4466-9E0F-B4373A49F72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1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B6A7-BF30-48CA-B13D-D52C538A5699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21F5-C7B3-490C-82A8-908011E9E4D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6356350"/>
            <a:ext cx="9158801" cy="476671"/>
            <a:chOff x="-253043" y="4005064"/>
            <a:chExt cx="9158801" cy="476671"/>
          </a:xfrm>
        </p:grpSpPr>
        <p:sp>
          <p:nvSpPr>
            <p:cNvPr id="8" name="矩形 7"/>
            <p:cNvSpPr/>
            <p:nvPr userDrawn="1"/>
          </p:nvSpPr>
          <p:spPr>
            <a:xfrm>
              <a:off x="-252536" y="4077072"/>
              <a:ext cx="9158294" cy="4046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253043" y="4005064"/>
              <a:ext cx="9158294" cy="7200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06240" y="6381328"/>
            <a:ext cx="731520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839681-C16A-4466-9E0F-B4373A49F728}" type="slidenum">
              <a:rPr lang="zh-TW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8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植友你知道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CropLink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11"/>
          <p:cNvSpPr txBox="1">
            <a:spLocks/>
          </p:cNvSpPr>
          <p:nvPr/>
        </p:nvSpPr>
        <p:spPr>
          <a:xfrm>
            <a:off x="179512" y="5013176"/>
            <a:ext cx="4896544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陳昱宏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黃冠龍、陳歆云、陳柏瑋、黃千瑞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日期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2017-03-29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609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3" y="1256413"/>
            <a:ext cx="7992888" cy="4672164"/>
          </a:xfrm>
          <a:prstGeom prst="rect">
            <a:avLst/>
          </a:prstGeom>
          <a:noFill/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4" y="1257524"/>
            <a:ext cx="7992888" cy="4671053"/>
          </a:xfrm>
          <a:prstGeom prst="rect">
            <a:avLst/>
          </a:prstGeom>
          <a:noFill/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6923666" cy="634082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網頁平台介面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2412" y="940991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400"/>
              </a:lnSpc>
              <a:spcBef>
                <a:spcPts val="25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網頁賣場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16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4" y="1257524"/>
            <a:ext cx="7992888" cy="4671053"/>
          </a:xfrm>
          <a:prstGeom prst="rect">
            <a:avLst/>
          </a:prstGeom>
          <a:noFill/>
        </p:spPr>
      </p:pic>
      <p:sp>
        <p:nvSpPr>
          <p:cNvPr id="5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6923666" cy="634082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網頁平台介面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940991"/>
            <a:ext cx="183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400"/>
              </a:lnSpc>
              <a:spcBef>
                <a:spcPts val="25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網頁賣場管理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02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6779650" cy="634082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手機應用程式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82789"/>
            <a:ext cx="5472608" cy="3882673"/>
          </a:xfrm>
          <a:prstGeom prst="rect">
            <a:avLst/>
          </a:prstGeom>
          <a:noFill/>
        </p:spPr>
      </p:pic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60" y="1782789"/>
            <a:ext cx="2304256" cy="388267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332893" y="940991"/>
            <a:ext cx="2993127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400"/>
              </a:lnSpc>
              <a:spcBef>
                <a:spcPts val="25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植物生長資訊輸入介面 </a:t>
            </a:r>
          </a:p>
        </p:txBody>
      </p:sp>
    </p:spTree>
    <p:extLst>
      <p:ext uri="{BB962C8B-B14F-4D97-AF65-F5344CB8AC3E}">
        <p14:creationId xmlns:p14="http://schemas.microsoft.com/office/powerpoint/2010/main" val="5310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6779650" cy="634082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手機應用程式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669" y="940991"/>
            <a:ext cx="2377574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400"/>
              </a:lnSpc>
              <a:spcBef>
                <a:spcPts val="25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賣家管理銷售介面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just">
              <a:lnSpc>
                <a:spcPts val="2400"/>
              </a:lnSpc>
              <a:spcBef>
                <a:spcPts val="250"/>
              </a:spcBef>
              <a:spcAft>
                <a:spcPts val="0"/>
              </a:spcAft>
            </a:pP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6948" y="940991"/>
            <a:ext cx="3371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17500" algn="just">
              <a:lnSpc>
                <a:spcPts val="2400"/>
              </a:lnSpc>
              <a:spcBef>
                <a:spcPts val="250"/>
              </a:spcBef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消費者市場購買販售介面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2304256" cy="3882673"/>
          </a:xfrm>
          <a:prstGeom prst="rect">
            <a:avLst/>
          </a:prstGeom>
          <a:noFill/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3161"/>
            <a:ext cx="2304256" cy="39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0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36878"/>
              </p:ext>
            </p:extLst>
          </p:nvPr>
        </p:nvGraphicFramePr>
        <p:xfrm>
          <a:off x="467544" y="198884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425381985"/>
                    </a:ext>
                  </a:extLst>
                </a:gridCol>
                <a:gridCol w="6141368">
                  <a:extLst>
                    <a:ext uri="{9D8B030D-6E8A-4147-A177-3AD203B41FA5}">
                      <a16:colId xmlns:a16="http://schemas.microsoft.com/office/drawing/2014/main" val="926814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陳昱宏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Android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應用程式開發及介面設計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陳歆云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硬體程式開發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黃千瑞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網頁前端介面設計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黃冠龍 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網頁後端程式設計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5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陳柏瑋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硬體通訊程式撰寫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61219"/>
                  </a:ext>
                </a:extLst>
              </a:tr>
            </a:tbl>
          </a:graphicData>
        </a:graphic>
      </p:graphicFrame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6779650" cy="634082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 </a:t>
            </a:r>
          </a:p>
        </p:txBody>
      </p:sp>
    </p:spTree>
    <p:extLst>
      <p:ext uri="{BB962C8B-B14F-4D97-AF65-F5344CB8AC3E}">
        <p14:creationId xmlns:p14="http://schemas.microsoft.com/office/powerpoint/2010/main" val="225378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768"/>
            <a:ext cx="5544616" cy="33246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2699792" cy="17818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21299659">
            <a:off x="5253610" y="5165710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07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WHO ?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or service function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 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Outline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1027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我們計畫開發一個農產品交流整合平台，其主要整合了行政院農業委員會所提供的農業開放資料、農作物上感測器所測得的數據以及使用者間所分享的資訊，使其成為一個農業交流管理平台。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透過我們的平台，主要提供五種功能：</a:t>
            </a:r>
          </a:p>
          <a:p>
            <a:pPr marL="914400" lvl="1" indent="-457200"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透過雲端運算技術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結合大數據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應用軟體，整合農委會所提供之農業開放資訊，以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進行未來產物預測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透過原先部署之感測環境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甚至是簡易氣象站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，能夠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獲取農業種植過程中之相關環境參數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，將其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上傳至平台進行分享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提供使用者能夠在平台上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分享其種植經驗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，累積農業專家的作物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栽培知識庫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2921496" cy="63408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38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我們計畫開發一個農產品交流整合平台，其主要整合了行政院農業委員會所提供的農業開放資料、農作物上感測器所測得的數據以及使用者間所分享的資訊，使其成為一個農業交流管理平台。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透過我們的平台，主要提供五種功能：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消費者們能夠透過此平台了解市場上農產品的價格及品質，並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直接向農民或是批發商購買農產品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 startAt="4"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販賣角色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包含批發蔬果的廠商、農民、一般消費者等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能夠管理其自身的販賣商品，透過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易於操作的管理介面以及詳細的產品分類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，給予賣家更清楚且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便利的管理平台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2921496" cy="63408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1915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3395274" cy="63408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行政院農業委員會農糧署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農產品批發市場交易行情站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" y="2636912"/>
            <a:ext cx="799446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5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3395274" cy="63408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行政院農業委員會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行政院農業委員會農業新聞等資訊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36912"/>
            <a:ext cx="7232490" cy="24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批發蔬果的廠商以及一般消費者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販售的價格資訊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行政院農業委員會開放平台上所發布出最新動態資訊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種植愛好者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分享自身的所種植之農作物相關資訊，如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所種植的農作物及花等、適合空氣溫濕度、土壤濕度等。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3035234" cy="63408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WHO ?</a:t>
            </a:r>
          </a:p>
        </p:txBody>
      </p:sp>
    </p:spTree>
    <p:extLst>
      <p:ext uri="{BB962C8B-B14F-4D97-AF65-F5344CB8AC3E}">
        <p14:creationId xmlns:p14="http://schemas.microsoft.com/office/powerpoint/2010/main" val="255404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6059570" cy="63408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or service function</a:t>
            </a: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624736" cy="5053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493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268760"/>
            <a:ext cx="7992888" cy="4671266"/>
          </a:xfrm>
          <a:prstGeom prst="rect">
            <a:avLst/>
          </a:prstGeom>
          <a:noFill/>
        </p:spPr>
      </p:pic>
      <p:sp>
        <p:nvSpPr>
          <p:cNvPr id="5" name="標題 2"/>
          <p:cNvSpPr>
            <a:spLocks noGrp="1"/>
          </p:cNvSpPr>
          <p:nvPr>
            <p:ph type="title"/>
          </p:nvPr>
        </p:nvSpPr>
        <p:spPr>
          <a:xfrm>
            <a:off x="24598" y="188640"/>
            <a:ext cx="6923666" cy="634082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網頁平台介面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795" y="940991"/>
            <a:ext cx="183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400"/>
              </a:lnSpc>
              <a:spcBef>
                <a:spcPts val="25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網頁動態頁面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27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上方陰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506</Words>
  <Application>Microsoft Office PowerPoint</Application>
  <PresentationFormat>如螢幕大小 (4:3)</PresentationFormat>
  <Paragraphs>78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Arial Unicode MS</vt:lpstr>
      <vt:lpstr>微軟正黑體</vt:lpstr>
      <vt:lpstr>新細明體</vt:lpstr>
      <vt:lpstr>標楷體</vt:lpstr>
      <vt:lpstr>Arial</vt:lpstr>
      <vt:lpstr>Calibri</vt:lpstr>
      <vt:lpstr>Times New Roman</vt:lpstr>
      <vt:lpstr>Office 佈景主題</vt:lpstr>
      <vt:lpstr>植友你知道 ( CropLink )</vt:lpstr>
      <vt:lpstr>Outline</vt:lpstr>
      <vt:lpstr>Introduction</vt:lpstr>
      <vt:lpstr>Introduction</vt:lpstr>
      <vt:lpstr>Data Source</vt:lpstr>
      <vt:lpstr>Data Source</vt:lpstr>
      <vt:lpstr>FOR WHO ?</vt:lpstr>
      <vt:lpstr>Product or service function</vt:lpstr>
      <vt:lpstr>Product design—網頁平台介面</vt:lpstr>
      <vt:lpstr>Product design—網頁平台介面</vt:lpstr>
      <vt:lpstr>Product design—網頁平台介面</vt:lpstr>
      <vt:lpstr>Product design—手機應用程式</vt:lpstr>
      <vt:lpstr>Product design—手機應用程式</vt:lpstr>
      <vt:lpstr>Work distribution 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MinaseShou</dc:creator>
  <cp:lastModifiedBy>Amy</cp:lastModifiedBy>
  <cp:revision>1096</cp:revision>
  <dcterms:created xsi:type="dcterms:W3CDTF">2015-04-23T05:21:33Z</dcterms:created>
  <dcterms:modified xsi:type="dcterms:W3CDTF">2017-04-12T13:36:42Z</dcterms:modified>
</cp:coreProperties>
</file>