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78" r:id="rId4"/>
    <p:sldId id="279" r:id="rId5"/>
    <p:sldId id="277" r:id="rId6"/>
    <p:sldId id="362" r:id="rId7"/>
    <p:sldId id="363" r:id="rId8"/>
    <p:sldId id="364" r:id="rId9"/>
    <p:sldId id="280" r:id="rId10"/>
    <p:sldId id="285" r:id="rId11"/>
    <p:sldId id="365" r:id="rId12"/>
    <p:sldId id="281" r:id="rId13"/>
    <p:sldId id="286" r:id="rId14"/>
    <p:sldId id="258" r:id="rId15"/>
    <p:sldId id="366" r:id="rId16"/>
    <p:sldId id="284" r:id="rId17"/>
    <p:sldId id="283" r:id="rId18"/>
    <p:sldId id="273" r:id="rId19"/>
    <p:sldId id="274" r:id="rId20"/>
    <p:sldId id="282" r:id="rId21"/>
    <p:sldId id="317" r:id="rId22"/>
    <p:sldId id="3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00"/>
    <a:srgbClr val="D1F0B3"/>
    <a:srgbClr val="9932FF"/>
    <a:srgbClr val="FFFFFF"/>
    <a:srgbClr val="00B050"/>
    <a:srgbClr val="FF0000"/>
    <a:srgbClr val="FFFF00"/>
    <a:srgbClr val="4472C4"/>
    <a:srgbClr val="75AC24"/>
    <a:srgbClr val="A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0151" autoAdjust="0"/>
  </p:normalViewPr>
  <p:slideViewPr>
    <p:cSldViewPr snapToGrid="0">
      <p:cViewPr varScale="1">
        <p:scale>
          <a:sx n="69" d="100"/>
          <a:sy n="69" d="100"/>
        </p:scale>
        <p:origin x="1224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7578-7357-4FA8-A8AD-741EDD1E033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5CEC-182F-4585-8350-F131BD2EFF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600" dirty="0" err="1"/>
              <a:t>Deeper</a:t>
            </a:r>
            <a:r>
              <a:rPr lang="fr-CA" sz="1600" dirty="0"/>
              <a:t> </a:t>
            </a:r>
            <a:r>
              <a:rPr lang="fr-CA" sz="1600" dirty="0" err="1"/>
              <a:t>lakes</a:t>
            </a:r>
            <a:r>
              <a:rPr lang="fr-CA" sz="1600" dirty="0"/>
              <a:t> have a </a:t>
            </a:r>
            <a:r>
              <a:rPr lang="fr-CA" sz="1600" dirty="0" err="1"/>
              <a:t>higher</a:t>
            </a:r>
            <a:r>
              <a:rPr lang="fr-CA" sz="1600" dirty="0"/>
              <a:t> </a:t>
            </a:r>
            <a:r>
              <a:rPr lang="fr-CA" sz="1600" dirty="0" err="1"/>
              <a:t>probability</a:t>
            </a:r>
            <a:r>
              <a:rPr lang="fr-CA" sz="1600" dirty="0"/>
              <a:t> of </a:t>
            </a:r>
            <a:r>
              <a:rPr lang="fr-CA" sz="1600" dirty="0" err="1"/>
              <a:t>developing</a:t>
            </a:r>
            <a:r>
              <a:rPr lang="fr-CA" sz="1600" dirty="0"/>
              <a:t> a hypolimnion, </a:t>
            </a:r>
            <a:r>
              <a:rPr lang="fr-CA" sz="1600" dirty="0" err="1"/>
              <a:t>which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why</a:t>
            </a:r>
            <a:r>
              <a:rPr lang="fr-CA" sz="1600" dirty="0"/>
              <a:t> </a:t>
            </a:r>
            <a:r>
              <a:rPr lang="fr-CA" sz="1600" dirty="0" err="1"/>
              <a:t>this</a:t>
            </a:r>
            <a:r>
              <a:rPr lang="fr-CA" sz="1600" dirty="0"/>
              <a:t> variable drives the </a:t>
            </a:r>
            <a:r>
              <a:rPr lang="fr-CA" sz="1600" dirty="0" err="1"/>
              <a:t>random</a:t>
            </a:r>
            <a:r>
              <a:rPr lang="fr-CA" sz="1600" dirty="0"/>
              <a:t> </a:t>
            </a:r>
            <a:r>
              <a:rPr lang="fr-CA" sz="1600" dirty="0" err="1"/>
              <a:t>forest</a:t>
            </a:r>
            <a:r>
              <a:rPr lang="fr-CA" sz="1600" dirty="0"/>
              <a:t>. The </a:t>
            </a:r>
            <a:r>
              <a:rPr lang="fr-CA" sz="1600" dirty="0" err="1"/>
              <a:t>general</a:t>
            </a:r>
            <a:r>
              <a:rPr lang="fr-CA" sz="1600" dirty="0"/>
              <a:t> </a:t>
            </a:r>
            <a:r>
              <a:rPr lang="fr-CA" sz="1600" dirty="0" err="1"/>
              <a:t>shape</a:t>
            </a:r>
            <a:r>
              <a:rPr lang="fr-CA" sz="1600" dirty="0"/>
              <a:t> of the </a:t>
            </a:r>
            <a:r>
              <a:rPr lang="fr-CA" sz="1600" dirty="0" err="1"/>
              <a:t>lake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also</a:t>
            </a:r>
            <a:r>
              <a:rPr lang="fr-CA" sz="1600" dirty="0"/>
              <a:t> important. In </a:t>
            </a:r>
            <a:r>
              <a:rPr lang="fr-CA" sz="1600" dirty="0" err="1"/>
              <a:t>order</a:t>
            </a:r>
            <a:r>
              <a:rPr lang="fr-CA" sz="1600" dirty="0"/>
              <a:t> for a hypolimnion to </a:t>
            </a:r>
            <a:r>
              <a:rPr lang="fr-CA" sz="1600" dirty="0" err="1"/>
              <a:t>develop</a:t>
            </a:r>
            <a:r>
              <a:rPr lang="fr-CA" sz="1600" dirty="0"/>
              <a:t>, the </a:t>
            </a:r>
            <a:r>
              <a:rPr lang="fr-CA" sz="1600" dirty="0" err="1"/>
              <a:t>lake</a:t>
            </a:r>
            <a:r>
              <a:rPr lang="fr-CA" sz="1600" dirty="0"/>
              <a:t> </a:t>
            </a:r>
            <a:r>
              <a:rPr lang="fr-CA" sz="1600" dirty="0" err="1"/>
              <a:t>should</a:t>
            </a:r>
            <a:r>
              <a:rPr lang="fr-CA" sz="1600" dirty="0"/>
              <a:t> look more like a bowl </a:t>
            </a:r>
            <a:r>
              <a:rPr lang="fr-CA" sz="1600" dirty="0" err="1"/>
              <a:t>than</a:t>
            </a:r>
            <a:r>
              <a:rPr lang="fr-CA" sz="1600" dirty="0"/>
              <a:t> a plate. For water </a:t>
            </a:r>
            <a:r>
              <a:rPr lang="fr-CA" sz="1600" dirty="0" err="1"/>
              <a:t>transparency</a:t>
            </a:r>
            <a:r>
              <a:rPr lang="fr-CA" sz="1600" dirty="0"/>
              <a:t>, the </a:t>
            </a:r>
            <a:r>
              <a:rPr lang="fr-CA" sz="1600" dirty="0" err="1"/>
              <a:t>deeper</a:t>
            </a:r>
            <a:r>
              <a:rPr lang="fr-CA" sz="1600" dirty="0"/>
              <a:t> the </a:t>
            </a:r>
            <a:r>
              <a:rPr lang="fr-CA" sz="1600" dirty="0" err="1"/>
              <a:t>secchi</a:t>
            </a:r>
            <a:r>
              <a:rPr lang="fr-CA" sz="1600" dirty="0"/>
              <a:t> </a:t>
            </a:r>
            <a:r>
              <a:rPr lang="fr-CA" sz="1600" dirty="0" err="1"/>
              <a:t>depth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, the more </a:t>
            </a:r>
            <a:r>
              <a:rPr lang="fr-CA" sz="1600" dirty="0" err="1"/>
              <a:t>likely</a:t>
            </a:r>
            <a:r>
              <a:rPr lang="fr-CA" sz="1600" dirty="0"/>
              <a:t> </a:t>
            </a:r>
            <a:r>
              <a:rPr lang="fr-CA" sz="1600" dirty="0" err="1"/>
              <a:t>there</a:t>
            </a:r>
            <a:r>
              <a:rPr lang="fr-CA" sz="1600" dirty="0"/>
              <a:t> </a:t>
            </a:r>
            <a:r>
              <a:rPr lang="fr-CA" sz="1600" dirty="0" err="1"/>
              <a:t>will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a hypolimnion. 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4312-508A-4E82-BDD1-7DB5EC07FD9D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816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4312-508A-4E82-BDD1-7DB5EC07FD9D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989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F2F6-6A99-4BD5-98E1-27BEC34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8A21-240F-46BA-9226-92F61CAC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0A3E-DDBD-43DC-AD1A-7B440F39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7D84-0C49-4682-A5E2-AB631713BA53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CC87-1CC3-4F0F-B880-1A2DBE7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B3E7-6E6D-477F-9681-51895C8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E2A3-B4F3-40FB-93D0-5205232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4875-3947-4782-9EB3-A1BDE13F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09EF-6EDC-44D0-8508-FC005018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DFBD-0182-418E-AA3B-A61720AC6BFA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F66B-1D57-456E-8F4A-1B4EA1E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5446-8F3E-4D2F-8004-09A35C8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8C9F-95D9-46AC-A8B8-9A1F1B35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4B20F-9F92-4513-A437-0425C137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66E5-74C6-4242-A4DF-F302169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7BA-0F86-492B-8BB7-3093A27EFC38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33D3-744D-4F67-9B81-105041D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F75D-DC8C-486F-BA86-CA828DD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1E6-3A07-4C75-A7B3-5B5AEDD1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1D32-71A6-44BC-A7A0-C6E84E1E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B8E-C90F-43DC-A75B-D263FDB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FDB-FE86-44AD-A2ED-06C95206BE78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DD7E-1336-4FCA-B0AF-A5BA415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955-8833-474C-814B-E09BD49B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535-E783-4616-815F-A9553BD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5848-65D9-4F8E-A57E-BCE8B01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9CF-0AC6-4672-90A9-5444536B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95C9-6356-4BAA-A1FE-CE1DADB707D8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A200-B4AC-4CB3-9097-52649B8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3E48-0A0E-4455-AB83-1740C737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66C-0EA5-4805-8EDF-6CB86A1F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D84-AA6F-4EDD-8E2B-25059052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5755-B508-4AE0-8573-4DBF7E88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F6B7-6705-46C4-95B1-2408ABAF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A3CD-BB03-4E64-A911-7AC9FC4A8A97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3A89-E6D8-483A-AECD-C714B40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F58A-089A-40D7-8A17-4020CE9F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275E-ACAA-4C54-BBE2-19B74893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9705-D3A4-4F07-AF01-2384B0CA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6812-2DEE-430D-960F-387C0B51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A1DA-5781-409B-A03C-51856F12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25BD4-75C9-4C2F-81D3-5EE0B5E0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58BEB-26AF-48F9-91D4-A587FDCD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059-E4B1-4C1D-9F9E-418D2F149AB3}" type="datetime1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4185F-CBF4-438B-A3D3-D5205D9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4DFB6-ECFF-42A3-B6FC-506A155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455-FD3A-4E8A-9AF4-1BE4F9A3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215B-F0B8-4B68-8B19-9321ED4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5E0B-7A86-4F2A-A403-04323B0D859B}" type="datetime1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D76EF-E54E-4A2E-9E23-DDDB76FA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0FBE-1566-4EC4-BE59-A6494F20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2CC48-3ECB-4A60-945B-8C7231E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C17-7EC0-4E82-A349-E549825B7A4A}" type="datetime1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F3D40-1884-4DDD-BF8A-E561639D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E613-E262-4F8E-9103-5CD7E7D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D3EF-2662-44F1-8C88-B30DFBD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0A1D-2AA9-4ECF-99A4-A661643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46A5-D7E5-4334-9C6F-2A4EDA48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63FE-F1E7-4DCE-9FC0-FA91293D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9A6-6FC5-404F-9262-A47D7045B71F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4EF5-CCDC-4C25-B690-D833F190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59A5-CC89-4ACB-9EC6-539E993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BD0-D908-46EE-9B34-C2AA5027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BEE3F-BB2A-4089-B78D-A4771843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D60B-5FAB-4B14-A233-48BC423A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800E-6A58-408F-8DC9-FEA18C5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2B5C-A2D6-4989-924B-315CF1EC1698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8BFB-3164-42F5-98EC-F5A94AA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2138-51F4-4DB6-8DD6-65BE76C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DA7C0-2B6F-4D54-BAC7-929EDF44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D78C8-CDAE-490C-94FA-8B1BB241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B6CE-39AF-4DC1-B82D-45A4D85A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6392-6185-467E-90EC-4326478E9BD1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E661-CBB1-4835-AFDA-F5CE5024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FC1C-0FA0-45A1-8963-9D3DF061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D3D4-2A18-43C4-8E58-46841F7A61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21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8942C7-CB8F-4ADC-BE01-38DA70E9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F009B8F-B659-4B2F-ACDD-64DB6A7850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E65D2E-46C4-4D75-8E4B-868B845B5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Predicting the presence of a hypolimnetic zone and whether it is hypoxic at large spatial scales</a:t>
            </a:r>
            <a:br>
              <a:rPr lang="en-US"/>
            </a:b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9B4FC-32AA-4BDB-BC6D-3FD4DB69C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4000"/>
              <a:t>Richard LaBrie &amp; Roxane Maranger</a:t>
            </a:r>
            <a:endParaRPr lang="fr-CA" sz="4000" dirty="0"/>
          </a:p>
        </p:txBody>
      </p:sp>
      <p:pic>
        <p:nvPicPr>
          <p:cNvPr id="11" name="Picture 2" descr="http://fesp.umontreal.ca/fileadmin/templates/fesp/images/logo-udem.png">
            <a:extLst>
              <a:ext uri="{FF2B5EF4-FFF2-40B4-BE49-F238E27FC236}">
                <a16:creationId xmlns:a16="http://schemas.microsoft.com/office/drawing/2014/main" id="{6B169D72-7E13-4F7D-9F65-C16C41E5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" y="6230827"/>
            <a:ext cx="1466850" cy="571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www2.viu.ca/research/images/NSERC_C.jpg">
            <a:extLst>
              <a:ext uri="{FF2B5EF4-FFF2-40B4-BE49-F238E27FC236}">
                <a16:creationId xmlns:a16="http://schemas.microsoft.com/office/drawing/2014/main" id="{66C03BBB-56AC-4CDE-9F86-13AE08F80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14" y="6230826"/>
            <a:ext cx="1143003" cy="571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81C1C8-C40F-48FB-B560-9489102B62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45" y="6250955"/>
            <a:ext cx="1639095" cy="5614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387ED2-F3E5-4491-A82C-21937215537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3" y="6246800"/>
            <a:ext cx="1990178" cy="565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F255C04-9E20-4120-88FB-EB0E4A2743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6" y="6230826"/>
            <a:ext cx="2087483" cy="6958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212010-1EC8-48D5-AAB1-AC7D58FE78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5" y="6230826"/>
            <a:ext cx="1304082" cy="4944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9120F6-C0FF-4986-A942-697D210FB2F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8" b="25887"/>
          <a:stretch/>
        </p:blipFill>
        <p:spPr>
          <a:xfrm>
            <a:off x="7455367" y="6094573"/>
            <a:ext cx="1475002" cy="695828"/>
          </a:xfrm>
          <a:prstGeom prst="rect">
            <a:avLst/>
          </a:prstGeom>
        </p:spPr>
      </p:pic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1A1EA81-9B89-4B68-AE27-07B552CF1F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03" y="4285634"/>
            <a:ext cx="2829993" cy="11772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BD2530-FF8B-46E2-A51C-5DD051140DB1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69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/>
              <a:t>1. </a:t>
            </a:r>
            <a:r>
              <a:rPr lang="fr-CA" dirty="0" err="1"/>
              <a:t>Predicting</a:t>
            </a:r>
            <a:r>
              <a:rPr lang="fr-CA" dirty="0"/>
              <a:t> the </a:t>
            </a:r>
            <a:r>
              <a:rPr lang="fr-CA" dirty="0" err="1"/>
              <a:t>presence</a:t>
            </a:r>
            <a:r>
              <a:rPr lang="fr-CA" dirty="0"/>
              <a:t> of an hypolimnion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A64ADA-F93C-48E3-9364-A4B88C2C19CA}"/>
              </a:ext>
            </a:extLst>
          </p:cNvPr>
          <p:cNvSpPr txBox="1"/>
          <p:nvPr/>
        </p:nvSpPr>
        <p:spPr>
          <a:xfrm>
            <a:off x="560408" y="2285978"/>
            <a:ext cx="627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err="1"/>
              <a:t>Overall</a:t>
            </a:r>
            <a:r>
              <a:rPr lang="fr-CA" sz="3200" dirty="0"/>
              <a:t> </a:t>
            </a:r>
            <a:r>
              <a:rPr lang="fr-CA" sz="3200" dirty="0" err="1"/>
              <a:t>accuracy</a:t>
            </a:r>
            <a:r>
              <a:rPr lang="fr-CA" sz="3200" dirty="0"/>
              <a:t> of the </a:t>
            </a:r>
            <a:r>
              <a:rPr lang="fr-CA" sz="3200" dirty="0" err="1"/>
              <a:t>forest</a:t>
            </a:r>
            <a:r>
              <a:rPr lang="fr-CA" sz="3200" dirty="0"/>
              <a:t>: 85.4%</a:t>
            </a:r>
            <a:endParaRPr lang="en-US" sz="32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1FE4346-8DDC-4BB3-9475-E532F948C6D2}"/>
              </a:ext>
            </a:extLst>
          </p:cNvPr>
          <p:cNvGrpSpPr/>
          <p:nvPr/>
        </p:nvGrpSpPr>
        <p:grpSpPr>
          <a:xfrm>
            <a:off x="681147" y="3661623"/>
            <a:ext cx="8165714" cy="2144450"/>
            <a:chOff x="485122" y="3475299"/>
            <a:chExt cx="8165714" cy="214445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AB474526-398C-450D-A1D0-28AE831A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22" y="3475299"/>
              <a:ext cx="8165714" cy="213299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2A372-7623-49CA-AA49-01047B597528}"/>
                </a:ext>
              </a:extLst>
            </p:cNvPr>
            <p:cNvSpPr/>
            <p:nvPr/>
          </p:nvSpPr>
          <p:spPr>
            <a:xfrm>
              <a:off x="4238570" y="4558166"/>
              <a:ext cx="2206133" cy="540995"/>
            </a:xfrm>
            <a:prstGeom prst="rect">
              <a:avLst/>
            </a:prstGeom>
            <a:solidFill>
              <a:srgbClr val="66CD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E57EA-93C2-457D-98FB-49329DC70BEB}"/>
                </a:ext>
              </a:extLst>
            </p:cNvPr>
            <p:cNvSpPr/>
            <p:nvPr/>
          </p:nvSpPr>
          <p:spPr>
            <a:xfrm>
              <a:off x="4238570" y="5099162"/>
              <a:ext cx="2206133" cy="52058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3400B-48AF-49D0-B335-923A1EEE18A8}"/>
                </a:ext>
              </a:extLst>
            </p:cNvPr>
            <p:cNvSpPr/>
            <p:nvPr/>
          </p:nvSpPr>
          <p:spPr>
            <a:xfrm>
              <a:off x="6444703" y="4558166"/>
              <a:ext cx="2206133" cy="54099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85ADDA-B165-48C0-B95D-4FFF86F8C354}"/>
                </a:ext>
              </a:extLst>
            </p:cNvPr>
            <p:cNvSpPr/>
            <p:nvPr/>
          </p:nvSpPr>
          <p:spPr>
            <a:xfrm>
              <a:off x="6444703" y="5099162"/>
              <a:ext cx="2206133" cy="520587"/>
            </a:xfrm>
            <a:prstGeom prst="rect">
              <a:avLst/>
            </a:prstGeom>
            <a:solidFill>
              <a:srgbClr val="66CD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23E58-7E78-4CB7-BCF6-8B38AC8A2803}"/>
              </a:ext>
            </a:extLst>
          </p:cNvPr>
          <p:cNvSpPr/>
          <p:nvPr/>
        </p:nvSpPr>
        <p:spPr>
          <a:xfrm>
            <a:off x="9688403" y="3205546"/>
            <a:ext cx="1822450" cy="446907"/>
          </a:xfrm>
          <a:prstGeom prst="rect">
            <a:avLst/>
          </a:prstGeom>
          <a:solidFill>
            <a:srgbClr val="66CD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Good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46F7A-901F-4A2E-A1E5-0A7B395732DB}"/>
              </a:ext>
            </a:extLst>
          </p:cNvPr>
          <p:cNvSpPr/>
          <p:nvPr/>
        </p:nvSpPr>
        <p:spPr>
          <a:xfrm>
            <a:off x="9688403" y="3652453"/>
            <a:ext cx="1822450" cy="44690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Bad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FC2B76-2BEF-41D4-9D42-26B2E3324F40}"/>
              </a:ext>
            </a:extLst>
          </p:cNvPr>
          <p:cNvSpPr txBox="1"/>
          <p:nvPr/>
        </p:nvSpPr>
        <p:spPr>
          <a:xfrm>
            <a:off x="10167618" y="220903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Legend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B4E2D9-869A-4874-B78F-A654AE46D6E9}"/>
              </a:ext>
            </a:extLst>
          </p:cNvPr>
          <p:cNvSpPr txBox="1"/>
          <p:nvPr/>
        </p:nvSpPr>
        <p:spPr>
          <a:xfrm>
            <a:off x="9676828" y="2564001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Nr </a:t>
            </a:r>
            <a:r>
              <a:rPr lang="fr-CA" dirty="0" err="1"/>
              <a:t>lakes</a:t>
            </a:r>
            <a:endParaRPr lang="fr-CA" dirty="0"/>
          </a:p>
          <a:p>
            <a:r>
              <a:rPr lang="fr-CA" dirty="0"/>
              <a:t>(% of </a:t>
            </a:r>
            <a:r>
              <a:rPr lang="fr-CA" dirty="0" err="1"/>
              <a:t>lakes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D7750-1009-4CED-8B10-8F1CB7B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4C77-F1D9-4C9D-9590-2773E092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 spatial pattern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65908-3C8B-4E14-A176-1F11F626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11</a:t>
            </a:fld>
            <a:endParaRPr lang="en-US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FE876C4-F6A8-4064-BD9C-3BDC7246C35B}"/>
              </a:ext>
            </a:extLst>
          </p:cNvPr>
          <p:cNvSpPr/>
          <p:nvPr/>
        </p:nvSpPr>
        <p:spPr>
          <a:xfrm rot="10800000">
            <a:off x="9911080" y="1511272"/>
            <a:ext cx="203190" cy="170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7980934-BE87-459B-80AD-CECBB87CC954}"/>
              </a:ext>
            </a:extLst>
          </p:cNvPr>
          <p:cNvSpPr/>
          <p:nvPr/>
        </p:nvSpPr>
        <p:spPr>
          <a:xfrm>
            <a:off x="9911080" y="1806082"/>
            <a:ext cx="220909" cy="216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F723CA-3B25-4C27-B536-C7E2FF3EB5E4}"/>
              </a:ext>
            </a:extLst>
          </p:cNvPr>
          <p:cNvSpPr txBox="1"/>
          <p:nvPr/>
        </p:nvSpPr>
        <p:spPr>
          <a:xfrm>
            <a:off x="10131989" y="1395734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 hypolimnion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A0461-3DF1-4729-B912-5A5E95493FEF}"/>
              </a:ext>
            </a:extLst>
          </p:cNvPr>
          <p:cNvSpPr txBox="1"/>
          <p:nvPr/>
        </p:nvSpPr>
        <p:spPr>
          <a:xfrm>
            <a:off x="10131989" y="17294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Hypolimnion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4A6C5-A1D3-46A5-B2FA-EB3B25C71529}"/>
              </a:ext>
            </a:extLst>
          </p:cNvPr>
          <p:cNvSpPr/>
          <p:nvPr/>
        </p:nvSpPr>
        <p:spPr>
          <a:xfrm>
            <a:off x="9911080" y="2405420"/>
            <a:ext cx="1822450" cy="446907"/>
          </a:xfrm>
          <a:prstGeom prst="rect">
            <a:avLst/>
          </a:prstGeom>
          <a:solidFill>
            <a:srgbClr val="66CD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Good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03C3A-8839-467B-9AC2-4CCBF85F99BF}"/>
              </a:ext>
            </a:extLst>
          </p:cNvPr>
          <p:cNvSpPr/>
          <p:nvPr/>
        </p:nvSpPr>
        <p:spPr>
          <a:xfrm>
            <a:off x="9911080" y="2852327"/>
            <a:ext cx="1822450" cy="44690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Bad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E16A11-6285-4EC3-B14F-D4FF7970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" t="11138" r="21947" b="10953"/>
          <a:stretch/>
        </p:blipFill>
        <p:spPr>
          <a:xfrm>
            <a:off x="674694" y="1395734"/>
            <a:ext cx="8939317" cy="53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FD10A-7170-46D4-A412-5ED9FEDB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Hypolimnion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driven</a:t>
            </a:r>
            <a:r>
              <a:rPr lang="fr-CA" dirty="0"/>
              <a:t> by </a:t>
            </a:r>
            <a:r>
              <a:rPr lang="fr-CA" dirty="0" err="1"/>
              <a:t>morphology</a:t>
            </a:r>
            <a:r>
              <a:rPr lang="fr-CA" dirty="0"/>
              <a:t> and water </a:t>
            </a:r>
            <a:r>
              <a:rPr lang="fr-CA" dirty="0" err="1"/>
              <a:t>transparency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E5878A-DA49-4849-B4F3-76A885D84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" t="1076"/>
          <a:stretch/>
        </p:blipFill>
        <p:spPr>
          <a:xfrm>
            <a:off x="1960879" y="1615440"/>
            <a:ext cx="8376381" cy="487821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E2E87A-724F-41DE-B93D-7CF0E4E1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7FE39-DAB4-4255-9B78-A3C60340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Deeper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have a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probability</a:t>
            </a:r>
            <a:r>
              <a:rPr lang="fr-CA" dirty="0"/>
              <a:t> to </a:t>
            </a:r>
            <a:r>
              <a:rPr lang="fr-CA" dirty="0" err="1"/>
              <a:t>develop</a:t>
            </a:r>
            <a:r>
              <a:rPr lang="fr-CA" dirty="0"/>
              <a:t> a hypolimnion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A76597-64D0-401C-BD33-6E9E3EF11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" t="3590"/>
          <a:stretch/>
        </p:blipFill>
        <p:spPr>
          <a:xfrm>
            <a:off x="1447800" y="1886672"/>
            <a:ext cx="8610600" cy="48515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41BE37-C5C8-4215-A8E7-A7C430D8ACE2}"/>
              </a:ext>
            </a:extLst>
          </p:cNvPr>
          <p:cNvSpPr txBox="1"/>
          <p:nvPr/>
        </p:nvSpPr>
        <p:spPr>
          <a:xfrm>
            <a:off x="1778669" y="2512004"/>
            <a:ext cx="4855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Yes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154000-507B-4A67-A80D-06D81DE3D2C0}"/>
              </a:ext>
            </a:extLst>
          </p:cNvPr>
          <p:cNvSpPr txBox="1"/>
          <p:nvPr/>
        </p:nvSpPr>
        <p:spPr>
          <a:xfrm>
            <a:off x="1808613" y="4099797"/>
            <a:ext cx="455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No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BA6979-4D7D-407B-9AAA-D499CD8BCFF1}"/>
              </a:ext>
            </a:extLst>
          </p:cNvPr>
          <p:cNvSpPr txBox="1"/>
          <p:nvPr/>
        </p:nvSpPr>
        <p:spPr>
          <a:xfrm>
            <a:off x="9823317" y="244057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FC1DCC-9B0E-4E81-8144-63E0CE2BBEAF}"/>
              </a:ext>
            </a:extLst>
          </p:cNvPr>
          <p:cNvSpPr txBox="1"/>
          <p:nvPr/>
        </p:nvSpPr>
        <p:spPr>
          <a:xfrm>
            <a:off x="9823317" y="304889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0.8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79CEC9-51AC-464D-963C-B01292FE552D}"/>
              </a:ext>
            </a:extLst>
          </p:cNvPr>
          <p:cNvSpPr txBox="1"/>
          <p:nvPr/>
        </p:nvSpPr>
        <p:spPr>
          <a:xfrm>
            <a:off x="9823317" y="361516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0.6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9C8092-7E17-4B76-84AA-D9B51A70C5AB}"/>
              </a:ext>
            </a:extLst>
          </p:cNvPr>
          <p:cNvSpPr txBox="1"/>
          <p:nvPr/>
        </p:nvSpPr>
        <p:spPr>
          <a:xfrm>
            <a:off x="9823317" y="422223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0.4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F0F809-A25F-461A-8478-8CD8981C1ADD}"/>
              </a:ext>
            </a:extLst>
          </p:cNvPr>
          <p:cNvSpPr txBox="1"/>
          <p:nvPr/>
        </p:nvSpPr>
        <p:spPr>
          <a:xfrm>
            <a:off x="9823317" y="481206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0.2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7E0AC1-E107-4850-8EDA-609F5DE8579A}"/>
              </a:ext>
            </a:extLst>
          </p:cNvPr>
          <p:cNvSpPr txBox="1"/>
          <p:nvPr/>
        </p:nvSpPr>
        <p:spPr>
          <a:xfrm>
            <a:off x="9823317" y="54105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BAFC40-8590-4030-8A71-AEEB591DFDCF}"/>
              </a:ext>
            </a:extLst>
          </p:cNvPr>
          <p:cNvSpPr txBox="1"/>
          <p:nvPr/>
        </p:nvSpPr>
        <p:spPr>
          <a:xfrm>
            <a:off x="10299729" y="3843699"/>
            <a:ext cx="1054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Lakes</a:t>
            </a:r>
            <a:r>
              <a:rPr lang="fr-CA" dirty="0"/>
              <a:t> (%)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563D2-EB44-4261-BB1F-712C8A8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/>
              <a:t>2. </a:t>
            </a:r>
            <a:r>
              <a:rPr lang="fr-CA" dirty="0" err="1"/>
              <a:t>Predicting</a:t>
            </a:r>
            <a:r>
              <a:rPr lang="fr-CA" dirty="0"/>
              <a:t> </a:t>
            </a:r>
            <a:r>
              <a:rPr lang="fr-CA" dirty="0" err="1"/>
              <a:t>hypoxic</a:t>
            </a:r>
            <a:r>
              <a:rPr lang="fr-CA" dirty="0"/>
              <a:t> conditions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A64ADA-F93C-48E3-9364-A4B88C2C19CA}"/>
              </a:ext>
            </a:extLst>
          </p:cNvPr>
          <p:cNvSpPr txBox="1"/>
          <p:nvPr/>
        </p:nvSpPr>
        <p:spPr>
          <a:xfrm>
            <a:off x="560408" y="2285978"/>
            <a:ext cx="602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err="1"/>
              <a:t>Overall</a:t>
            </a:r>
            <a:r>
              <a:rPr lang="fr-CA" sz="3200" dirty="0"/>
              <a:t> </a:t>
            </a:r>
            <a:r>
              <a:rPr lang="fr-CA" sz="3200" dirty="0" err="1"/>
              <a:t>precision</a:t>
            </a:r>
            <a:r>
              <a:rPr lang="fr-CA" sz="3200" dirty="0"/>
              <a:t> of the </a:t>
            </a:r>
            <a:r>
              <a:rPr lang="fr-CA" sz="3200" dirty="0" err="1"/>
              <a:t>forest</a:t>
            </a:r>
            <a:r>
              <a:rPr lang="fr-CA" sz="3200" dirty="0"/>
              <a:t>: 82%</a:t>
            </a:r>
            <a:endParaRPr lang="en-US" sz="32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F981035-4752-424C-AD85-460AD94C27B5}"/>
              </a:ext>
            </a:extLst>
          </p:cNvPr>
          <p:cNvGrpSpPr/>
          <p:nvPr/>
        </p:nvGrpSpPr>
        <p:grpSpPr>
          <a:xfrm>
            <a:off x="275555" y="3640915"/>
            <a:ext cx="8571306" cy="2153705"/>
            <a:chOff x="726440" y="3257198"/>
            <a:chExt cx="7080614" cy="177914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6EA04ED-9C63-460A-96EA-BD7D43B3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440" y="3257198"/>
              <a:ext cx="7080614" cy="177913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2A372-7623-49CA-AA49-01047B597528}"/>
                </a:ext>
              </a:extLst>
            </p:cNvPr>
            <p:cNvSpPr/>
            <p:nvPr/>
          </p:nvSpPr>
          <p:spPr>
            <a:xfrm>
              <a:off x="4124960" y="4159382"/>
              <a:ext cx="1822450" cy="446907"/>
            </a:xfrm>
            <a:prstGeom prst="rect">
              <a:avLst/>
            </a:prstGeom>
            <a:solidFill>
              <a:srgbClr val="66CD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E57EA-93C2-457D-98FB-49329DC70BEB}"/>
                </a:ext>
              </a:extLst>
            </p:cNvPr>
            <p:cNvSpPr/>
            <p:nvPr/>
          </p:nvSpPr>
          <p:spPr>
            <a:xfrm>
              <a:off x="4124960" y="4606290"/>
              <a:ext cx="1822450" cy="43004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3400B-48AF-49D0-B335-923A1EEE18A8}"/>
                </a:ext>
              </a:extLst>
            </p:cNvPr>
            <p:cNvSpPr/>
            <p:nvPr/>
          </p:nvSpPr>
          <p:spPr>
            <a:xfrm>
              <a:off x="5947410" y="4159382"/>
              <a:ext cx="1822450" cy="44690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85ADDA-B165-48C0-B95D-4FFF86F8C354}"/>
                </a:ext>
              </a:extLst>
            </p:cNvPr>
            <p:cNvSpPr/>
            <p:nvPr/>
          </p:nvSpPr>
          <p:spPr>
            <a:xfrm>
              <a:off x="5947410" y="4606290"/>
              <a:ext cx="1822450" cy="430048"/>
            </a:xfrm>
            <a:prstGeom prst="rect">
              <a:avLst/>
            </a:prstGeom>
            <a:solidFill>
              <a:srgbClr val="66CD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23E58-7E78-4CB7-BCF6-8B38AC8A2803}"/>
              </a:ext>
            </a:extLst>
          </p:cNvPr>
          <p:cNvSpPr/>
          <p:nvPr/>
        </p:nvSpPr>
        <p:spPr>
          <a:xfrm>
            <a:off x="9688403" y="3205546"/>
            <a:ext cx="1822450" cy="446907"/>
          </a:xfrm>
          <a:prstGeom prst="rect">
            <a:avLst/>
          </a:prstGeom>
          <a:solidFill>
            <a:srgbClr val="66CD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Good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46F7A-901F-4A2E-A1E5-0A7B395732DB}"/>
              </a:ext>
            </a:extLst>
          </p:cNvPr>
          <p:cNvSpPr/>
          <p:nvPr/>
        </p:nvSpPr>
        <p:spPr>
          <a:xfrm>
            <a:off x="9688403" y="3652453"/>
            <a:ext cx="1822450" cy="44690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Bad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FC2B76-2BEF-41D4-9D42-26B2E3324F40}"/>
              </a:ext>
            </a:extLst>
          </p:cNvPr>
          <p:cNvSpPr txBox="1"/>
          <p:nvPr/>
        </p:nvSpPr>
        <p:spPr>
          <a:xfrm>
            <a:off x="10167618" y="220903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Legend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B4E2D9-869A-4874-B78F-A654AE46D6E9}"/>
              </a:ext>
            </a:extLst>
          </p:cNvPr>
          <p:cNvSpPr txBox="1"/>
          <p:nvPr/>
        </p:nvSpPr>
        <p:spPr>
          <a:xfrm>
            <a:off x="9676828" y="2564001"/>
            <a:ext cx="12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Nr </a:t>
            </a:r>
            <a:r>
              <a:rPr lang="fr-CA" dirty="0" err="1"/>
              <a:t>lakes</a:t>
            </a:r>
            <a:endParaRPr lang="fr-CA" dirty="0"/>
          </a:p>
          <a:p>
            <a:r>
              <a:rPr lang="fr-CA" dirty="0"/>
              <a:t>(% of </a:t>
            </a:r>
            <a:r>
              <a:rPr lang="fr-CA" dirty="0" err="1"/>
              <a:t>lakes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2FFE0F-03EC-41C5-9369-B38D02D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A977-A349-4D89-B1DF-F7C5B06A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East-West spatial pattern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18E4A-AFA1-40A1-A8A2-37F36B50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15</a:t>
            </a:fld>
            <a:endParaRPr lang="en-US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30D7293A-5B7A-419D-83BF-76204CC7869D}"/>
              </a:ext>
            </a:extLst>
          </p:cNvPr>
          <p:cNvSpPr/>
          <p:nvPr/>
        </p:nvSpPr>
        <p:spPr>
          <a:xfrm rot="10800000">
            <a:off x="9718040" y="1988792"/>
            <a:ext cx="203190" cy="170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F59AFAD-B454-4424-9200-D1AFAB195B09}"/>
              </a:ext>
            </a:extLst>
          </p:cNvPr>
          <p:cNvSpPr/>
          <p:nvPr/>
        </p:nvSpPr>
        <p:spPr>
          <a:xfrm>
            <a:off x="9718040" y="2306025"/>
            <a:ext cx="220909" cy="216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4427B-4779-4B5D-8C00-4DC2C7D7BAFB}"/>
              </a:ext>
            </a:extLst>
          </p:cNvPr>
          <p:cNvSpPr txBox="1"/>
          <p:nvPr/>
        </p:nvSpPr>
        <p:spPr>
          <a:xfrm>
            <a:off x="9938949" y="1873254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 </a:t>
            </a:r>
            <a:r>
              <a:rPr lang="fr-CA" dirty="0" err="1"/>
              <a:t>hypoxia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BFD42B-E7EA-49E9-B68D-8DAAAAB71F60}"/>
              </a:ext>
            </a:extLst>
          </p:cNvPr>
          <p:cNvSpPr txBox="1"/>
          <p:nvPr/>
        </p:nvSpPr>
        <p:spPr>
          <a:xfrm>
            <a:off x="9938949" y="2229418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Hypoxia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21858-2424-46A0-A167-77DA93BCA8F9}"/>
              </a:ext>
            </a:extLst>
          </p:cNvPr>
          <p:cNvSpPr/>
          <p:nvPr/>
        </p:nvSpPr>
        <p:spPr>
          <a:xfrm>
            <a:off x="9718040" y="2882940"/>
            <a:ext cx="1822450" cy="446907"/>
          </a:xfrm>
          <a:prstGeom prst="rect">
            <a:avLst/>
          </a:prstGeom>
          <a:solidFill>
            <a:srgbClr val="66CD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Good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A6690-A063-4C0D-8093-9C6990129BF6}"/>
              </a:ext>
            </a:extLst>
          </p:cNvPr>
          <p:cNvSpPr/>
          <p:nvPr/>
        </p:nvSpPr>
        <p:spPr>
          <a:xfrm>
            <a:off x="9718040" y="3329847"/>
            <a:ext cx="1822450" cy="44690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Bad </a:t>
            </a:r>
            <a:r>
              <a:rPr lang="fr-CA" dirty="0" err="1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C39667E-2D29-443B-894C-FD1FB6D6D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" t="15280" r="27627" b="14218"/>
          <a:stretch/>
        </p:blipFill>
        <p:spPr>
          <a:xfrm>
            <a:off x="838200" y="1602909"/>
            <a:ext cx="8879840" cy="52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62675-7B9A-47C9-BFA5-B95D805F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driven</a:t>
            </a:r>
            <a:r>
              <a:rPr lang="fr-CA" dirty="0"/>
              <a:t> by </a:t>
            </a:r>
            <a:r>
              <a:rPr lang="fr-CA" dirty="0" err="1"/>
              <a:t>productivity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F72BEA-7D15-492D-AE5C-EB38C3056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" t="1132"/>
          <a:stretch/>
        </p:blipFill>
        <p:spPr>
          <a:xfrm>
            <a:off x="1655179" y="1493134"/>
            <a:ext cx="8665979" cy="5074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35904-8692-4F4D-9900-3DE95BB8C4EA}"/>
              </a:ext>
            </a:extLst>
          </p:cNvPr>
          <p:cNvSpPr/>
          <p:nvPr/>
        </p:nvSpPr>
        <p:spPr>
          <a:xfrm>
            <a:off x="2469928" y="2184400"/>
            <a:ext cx="7399283" cy="31706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1D1F9-B4E6-4A4F-AE4E-4112ACF3D51D}"/>
              </a:ext>
            </a:extLst>
          </p:cNvPr>
          <p:cNvSpPr/>
          <p:nvPr/>
        </p:nvSpPr>
        <p:spPr>
          <a:xfrm>
            <a:off x="2469928" y="2919018"/>
            <a:ext cx="7399283" cy="17482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40D1F2-98DE-4E17-962E-D734DB9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9C7F0-773C-4BA5-8B54-8EDEA0D2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Shallow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 are more </a:t>
            </a:r>
            <a:r>
              <a:rPr lang="fr-CA" dirty="0" err="1"/>
              <a:t>prone</a:t>
            </a:r>
            <a:r>
              <a:rPr lang="fr-CA" dirty="0"/>
              <a:t> to </a:t>
            </a:r>
            <a:r>
              <a:rPr lang="fr-CA" dirty="0" err="1"/>
              <a:t>hypoxia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933A357-9C83-4DB5-9A46-C3EFDDFCB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" t="3639"/>
          <a:stretch/>
        </p:blipFill>
        <p:spPr>
          <a:xfrm>
            <a:off x="2006600" y="1940311"/>
            <a:ext cx="8231810" cy="46410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F06572-5898-41A2-8110-335C62E8AE4B}"/>
              </a:ext>
            </a:extLst>
          </p:cNvPr>
          <p:cNvSpPr txBox="1"/>
          <p:nvPr/>
        </p:nvSpPr>
        <p:spPr>
          <a:xfrm>
            <a:off x="2249215" y="3079531"/>
            <a:ext cx="4855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Yes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9917F5-76BF-4D5A-86E7-A3B759220436}"/>
              </a:ext>
            </a:extLst>
          </p:cNvPr>
          <p:cNvSpPr txBox="1"/>
          <p:nvPr/>
        </p:nvSpPr>
        <p:spPr>
          <a:xfrm>
            <a:off x="2264187" y="4429159"/>
            <a:ext cx="4555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No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24B65-40C0-4E20-8CD2-BC33CBC92223}"/>
              </a:ext>
            </a:extLst>
          </p:cNvPr>
          <p:cNvSpPr txBox="1"/>
          <p:nvPr/>
        </p:nvSpPr>
        <p:spPr>
          <a:xfrm>
            <a:off x="9995651" y="245134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3E9061-DFAF-4C22-8A1B-B1AADB83ED09}"/>
              </a:ext>
            </a:extLst>
          </p:cNvPr>
          <p:cNvSpPr txBox="1"/>
          <p:nvPr/>
        </p:nvSpPr>
        <p:spPr>
          <a:xfrm>
            <a:off x="9995651" y="3059668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0.8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FA4C0-3910-4CA8-A134-3CAB31BD91B7}"/>
              </a:ext>
            </a:extLst>
          </p:cNvPr>
          <p:cNvSpPr txBox="1"/>
          <p:nvPr/>
        </p:nvSpPr>
        <p:spPr>
          <a:xfrm>
            <a:off x="9995651" y="358133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0.6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B76A29-1D09-4E45-92A3-BC7C02CE51E2}"/>
              </a:ext>
            </a:extLst>
          </p:cNvPr>
          <p:cNvSpPr txBox="1"/>
          <p:nvPr/>
        </p:nvSpPr>
        <p:spPr>
          <a:xfrm>
            <a:off x="9995651" y="4146328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0.4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0CACD0-5812-4505-9CDC-D6DB16F2265C}"/>
              </a:ext>
            </a:extLst>
          </p:cNvPr>
          <p:cNvSpPr txBox="1"/>
          <p:nvPr/>
        </p:nvSpPr>
        <p:spPr>
          <a:xfrm>
            <a:off x="9995651" y="4711323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0.2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E601BE-2CC2-4EDF-BDEB-1E30B6836788}"/>
              </a:ext>
            </a:extLst>
          </p:cNvPr>
          <p:cNvSpPr txBox="1"/>
          <p:nvPr/>
        </p:nvSpPr>
        <p:spPr>
          <a:xfrm>
            <a:off x="9995651" y="529862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E1A1211-145D-4AEE-9255-4CBDAA05659E}"/>
              </a:ext>
            </a:extLst>
          </p:cNvPr>
          <p:cNvSpPr txBox="1"/>
          <p:nvPr/>
        </p:nvSpPr>
        <p:spPr>
          <a:xfrm>
            <a:off x="10472063" y="3854472"/>
            <a:ext cx="1054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Lakes</a:t>
            </a:r>
            <a:r>
              <a:rPr lang="fr-CA" dirty="0"/>
              <a:t> (%)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2FC5DB-CB20-4B1B-BE9A-ED3FE007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D3E7A71-90C4-4D82-A2FB-B097700E0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t="1385" r="1260" b="2256"/>
          <a:stretch/>
        </p:blipFill>
        <p:spPr>
          <a:xfrm>
            <a:off x="2019869" y="1425922"/>
            <a:ext cx="8615706" cy="492028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1FB726B-1803-4BD2-B6C5-360BE31E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Exploring</a:t>
            </a:r>
            <a:r>
              <a:rPr lang="fr-CA" dirty="0"/>
              <a:t> the </a:t>
            </a:r>
            <a:r>
              <a:rPr lang="fr-CA" dirty="0" err="1"/>
              <a:t>forest</a:t>
            </a:r>
            <a:r>
              <a:rPr lang="fr-CA" dirty="0"/>
              <a:t>: </a:t>
            </a:r>
            <a:r>
              <a:rPr lang="fr-CA" dirty="0" err="1"/>
              <a:t>sensitivity</a:t>
            </a:r>
            <a:r>
              <a:rPr lang="fr-CA" dirty="0"/>
              <a:t> </a:t>
            </a:r>
            <a:r>
              <a:rPr lang="fr-CA" dirty="0" err="1"/>
              <a:t>analysis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722E6-31F3-41D9-BCEA-B58C1910C13E}"/>
              </a:ext>
            </a:extLst>
          </p:cNvPr>
          <p:cNvSpPr/>
          <p:nvPr/>
        </p:nvSpPr>
        <p:spPr>
          <a:xfrm>
            <a:off x="1556426" y="3908322"/>
            <a:ext cx="3083668" cy="258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5FC8F-4102-46CA-B342-2DD1ECB2E5E1}"/>
              </a:ext>
            </a:extLst>
          </p:cNvPr>
          <p:cNvSpPr/>
          <p:nvPr/>
        </p:nvSpPr>
        <p:spPr>
          <a:xfrm>
            <a:off x="7557159" y="4060721"/>
            <a:ext cx="3083668" cy="258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92D60-67C2-4289-907B-EC2548B9175E}"/>
              </a:ext>
            </a:extLst>
          </p:cNvPr>
          <p:cNvSpPr/>
          <p:nvPr/>
        </p:nvSpPr>
        <p:spPr>
          <a:xfrm>
            <a:off x="4944891" y="4139801"/>
            <a:ext cx="2607015" cy="258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078A5-2432-430C-9D9B-67AC5190E01E}"/>
              </a:ext>
            </a:extLst>
          </p:cNvPr>
          <p:cNvSpPr/>
          <p:nvPr/>
        </p:nvSpPr>
        <p:spPr>
          <a:xfrm>
            <a:off x="7551906" y="1425922"/>
            <a:ext cx="3083668" cy="258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8102-1AD1-4AEF-910E-313B71F7D230}"/>
              </a:ext>
            </a:extLst>
          </p:cNvPr>
          <p:cNvSpPr/>
          <p:nvPr/>
        </p:nvSpPr>
        <p:spPr>
          <a:xfrm>
            <a:off x="4792493" y="1388502"/>
            <a:ext cx="3083668" cy="258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C30F93-CD85-4341-85D7-AA687DBC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8F559-B5BA-49DC-B281-6B74A43B70CB}"/>
              </a:ext>
            </a:extLst>
          </p:cNvPr>
          <p:cNvSpPr/>
          <p:nvPr/>
        </p:nvSpPr>
        <p:spPr>
          <a:xfrm>
            <a:off x="1819681" y="1351082"/>
            <a:ext cx="3083668" cy="258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8C1700D-65F3-4B08-92AE-F80818769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 t="3166" r="1769" b="3264"/>
          <a:stretch/>
        </p:blipFill>
        <p:spPr>
          <a:xfrm>
            <a:off x="2636520" y="1857434"/>
            <a:ext cx="6863080" cy="38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25EFD-216E-4FD8-BEA0-1C61977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Synergistic effect of the three major contributors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CEDDD7-D757-4CA3-BE35-5815BEB4F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" t="3123" r="763" b="2958"/>
          <a:stretch/>
        </p:blipFill>
        <p:spPr>
          <a:xfrm>
            <a:off x="2636520" y="1818290"/>
            <a:ext cx="6918960" cy="383627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D8E532D-69CE-415C-9937-B691D438E3EE}"/>
              </a:ext>
            </a:extLst>
          </p:cNvPr>
          <p:cNvCxnSpPr/>
          <p:nvPr/>
        </p:nvCxnSpPr>
        <p:spPr>
          <a:xfrm>
            <a:off x="9448800" y="2631440"/>
            <a:ext cx="0" cy="1991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4E3B655-3A9B-45D9-B7FE-FBEC0DD344E3}"/>
              </a:ext>
            </a:extLst>
          </p:cNvPr>
          <p:cNvCxnSpPr>
            <a:cxnSpLocks/>
          </p:cNvCxnSpPr>
          <p:nvPr/>
        </p:nvCxnSpPr>
        <p:spPr>
          <a:xfrm flipH="1">
            <a:off x="9342120" y="2631440"/>
            <a:ext cx="21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D4015C1-F2E4-400A-98F2-FC1B3F59D58A}"/>
              </a:ext>
            </a:extLst>
          </p:cNvPr>
          <p:cNvCxnSpPr>
            <a:cxnSpLocks/>
          </p:cNvCxnSpPr>
          <p:nvPr/>
        </p:nvCxnSpPr>
        <p:spPr>
          <a:xfrm flipH="1">
            <a:off x="9342120" y="4622800"/>
            <a:ext cx="21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27D4492-86FB-4D50-9284-CB552C3FADC2}"/>
              </a:ext>
            </a:extLst>
          </p:cNvPr>
          <p:cNvSpPr txBox="1"/>
          <p:nvPr/>
        </p:nvSpPr>
        <p:spPr>
          <a:xfrm>
            <a:off x="9448800" y="3249027"/>
            <a:ext cx="93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</a:t>
            </a:r>
            <a:r>
              <a:rPr lang="fr-CA" dirty="0" err="1"/>
              <a:t>lakes</a:t>
            </a:r>
            <a:endParaRPr lang="fr-CA" dirty="0"/>
          </a:p>
          <a:p>
            <a:r>
              <a:rPr lang="fr-CA" dirty="0"/>
              <a:t>~11%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E25860-E189-4CBB-A640-EAA07DAC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C08F322C-D41F-4A82-BCAD-681567FF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036" y="2146379"/>
            <a:ext cx="9029572" cy="40588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421726-AA2C-45DD-BD7F-2F44682A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Ecosystem</a:t>
            </a:r>
            <a:r>
              <a:rPr lang="fr-CA" dirty="0"/>
              <a:t> services</a:t>
            </a:r>
            <a:endParaRPr lang="en-US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C179F35-EB22-4982-9754-D9720399A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10870" y="4584525"/>
            <a:ext cx="696410" cy="350246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4B8BEA9-CC90-4A3F-B43C-8DEA8377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8108" y="5055476"/>
            <a:ext cx="799998" cy="44159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F1C17FD-6B80-4C71-B95B-BAF2CE8D2682}"/>
              </a:ext>
            </a:extLst>
          </p:cNvPr>
          <p:cNvSpPr/>
          <p:nvPr/>
        </p:nvSpPr>
        <p:spPr>
          <a:xfrm>
            <a:off x="6177160" y="5929316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500B9FC-6A55-4AE9-B35D-05D32C39DF07}"/>
              </a:ext>
            </a:extLst>
          </p:cNvPr>
          <p:cNvSpPr/>
          <p:nvPr/>
        </p:nvSpPr>
        <p:spPr>
          <a:xfrm>
            <a:off x="6675888" y="5798175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3860AC-8C78-4AAF-8A19-3AFB4F870D76}"/>
              </a:ext>
            </a:extLst>
          </p:cNvPr>
          <p:cNvSpPr/>
          <p:nvPr/>
        </p:nvSpPr>
        <p:spPr>
          <a:xfrm>
            <a:off x="6430382" y="5745600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6E876E7-E094-42A6-AE49-A72C91259FEB}"/>
              </a:ext>
            </a:extLst>
          </p:cNvPr>
          <p:cNvSpPr/>
          <p:nvPr/>
        </p:nvSpPr>
        <p:spPr>
          <a:xfrm>
            <a:off x="6861799" y="5947433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9504F2-664C-42E9-859A-8E70F1DC558F}"/>
              </a:ext>
            </a:extLst>
          </p:cNvPr>
          <p:cNvSpPr/>
          <p:nvPr/>
        </p:nvSpPr>
        <p:spPr>
          <a:xfrm>
            <a:off x="7476198" y="5777468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05BC82A-3FE2-4579-8220-8FFF6D7D75D1}"/>
              </a:ext>
            </a:extLst>
          </p:cNvPr>
          <p:cNvSpPr/>
          <p:nvPr/>
        </p:nvSpPr>
        <p:spPr>
          <a:xfrm>
            <a:off x="7877582" y="5572609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6E06CAF-AE4B-4E24-821E-D8D089136818}"/>
              </a:ext>
            </a:extLst>
          </p:cNvPr>
          <p:cNvSpPr/>
          <p:nvPr/>
        </p:nvSpPr>
        <p:spPr>
          <a:xfrm>
            <a:off x="6116442" y="5497075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774FBAD-8AFE-415F-84EF-766EF1FA6498}"/>
              </a:ext>
            </a:extLst>
          </p:cNvPr>
          <p:cNvSpPr/>
          <p:nvPr/>
        </p:nvSpPr>
        <p:spPr>
          <a:xfrm>
            <a:off x="5837651" y="5755400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CEA84F4-5AA7-4814-9214-2DE377ED5330}"/>
              </a:ext>
            </a:extLst>
          </p:cNvPr>
          <p:cNvSpPr/>
          <p:nvPr/>
        </p:nvSpPr>
        <p:spPr>
          <a:xfrm>
            <a:off x="5545867" y="5688374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B555517-85B4-483D-8258-4857943ACC90}"/>
              </a:ext>
            </a:extLst>
          </p:cNvPr>
          <p:cNvSpPr/>
          <p:nvPr/>
        </p:nvSpPr>
        <p:spPr>
          <a:xfrm>
            <a:off x="7547631" y="5554335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7D05F17-BE41-4C53-A912-8CFF5C0DFFD3}"/>
              </a:ext>
            </a:extLst>
          </p:cNvPr>
          <p:cNvSpPr/>
          <p:nvPr/>
        </p:nvSpPr>
        <p:spPr>
          <a:xfrm>
            <a:off x="5504786" y="5511560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D62AEC4-67A2-4BF5-B3AB-3F0F8BCD911D}"/>
              </a:ext>
            </a:extLst>
          </p:cNvPr>
          <p:cNvSpPr/>
          <p:nvPr/>
        </p:nvSpPr>
        <p:spPr>
          <a:xfrm>
            <a:off x="6878164" y="5555731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C45B6C6-D40C-45B2-9CF4-7C207231A81D}"/>
              </a:ext>
            </a:extLst>
          </p:cNvPr>
          <p:cNvSpPr/>
          <p:nvPr/>
        </p:nvSpPr>
        <p:spPr>
          <a:xfrm>
            <a:off x="6184176" y="5766830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A3E7C33-3955-499B-937F-1646DBE80632}"/>
              </a:ext>
            </a:extLst>
          </p:cNvPr>
          <p:cNvSpPr/>
          <p:nvPr/>
        </p:nvSpPr>
        <p:spPr>
          <a:xfrm>
            <a:off x="5963660" y="5372102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AB844CC-15FD-42AC-8E77-8E52A915CAEA}"/>
              </a:ext>
            </a:extLst>
          </p:cNvPr>
          <p:cNvSpPr/>
          <p:nvPr/>
        </p:nvSpPr>
        <p:spPr>
          <a:xfrm>
            <a:off x="7032267" y="5843742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8DB367D-5E61-4F3D-BB38-832EC8537EDA}"/>
              </a:ext>
            </a:extLst>
          </p:cNvPr>
          <p:cNvSpPr/>
          <p:nvPr/>
        </p:nvSpPr>
        <p:spPr>
          <a:xfrm>
            <a:off x="6565140" y="553065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8FE8B62-8F7C-4764-ABEE-9CAF25923010}"/>
              </a:ext>
            </a:extLst>
          </p:cNvPr>
          <p:cNvSpPr/>
          <p:nvPr/>
        </p:nvSpPr>
        <p:spPr>
          <a:xfrm>
            <a:off x="7317567" y="582163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AF1C6-5DDA-4159-84D6-EF5C06F9657A}"/>
              </a:ext>
            </a:extLst>
          </p:cNvPr>
          <p:cNvSpPr/>
          <p:nvPr/>
        </p:nvSpPr>
        <p:spPr>
          <a:xfrm>
            <a:off x="7079435" y="5554976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0D0137-8C78-44B7-89D5-37A2D13703BF}"/>
              </a:ext>
            </a:extLst>
          </p:cNvPr>
          <p:cNvSpPr/>
          <p:nvPr/>
        </p:nvSpPr>
        <p:spPr>
          <a:xfrm>
            <a:off x="7246135" y="5667058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A3F4854-8FB5-48D4-ABD0-9F88D214101F}"/>
              </a:ext>
            </a:extLst>
          </p:cNvPr>
          <p:cNvSpPr/>
          <p:nvPr/>
        </p:nvSpPr>
        <p:spPr>
          <a:xfrm>
            <a:off x="6390735" y="5404065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2C24949-5E65-40D1-B761-84C30A8D73F8}"/>
              </a:ext>
            </a:extLst>
          </p:cNvPr>
          <p:cNvSpPr/>
          <p:nvPr/>
        </p:nvSpPr>
        <p:spPr>
          <a:xfrm>
            <a:off x="5229544" y="233176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1A3CB96-DBE0-49C5-8091-FBDC8C3A6C4F}"/>
              </a:ext>
            </a:extLst>
          </p:cNvPr>
          <p:cNvSpPr/>
          <p:nvPr/>
        </p:nvSpPr>
        <p:spPr>
          <a:xfrm>
            <a:off x="5434206" y="274324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920C558-E8F0-4C19-8D91-FA45E201B852}"/>
              </a:ext>
            </a:extLst>
          </p:cNvPr>
          <p:cNvSpPr/>
          <p:nvPr/>
        </p:nvSpPr>
        <p:spPr>
          <a:xfrm>
            <a:off x="5370703" y="3407738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9F48A-AFF5-4B14-993C-FF8EF2FF3647}"/>
              </a:ext>
            </a:extLst>
          </p:cNvPr>
          <p:cNvSpPr/>
          <p:nvPr/>
        </p:nvSpPr>
        <p:spPr>
          <a:xfrm>
            <a:off x="5158964" y="3819884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255D144-B4ED-4911-9B8E-79FDB5FFBDAB}"/>
              </a:ext>
            </a:extLst>
          </p:cNvPr>
          <p:cNvSpPr/>
          <p:nvPr/>
        </p:nvSpPr>
        <p:spPr>
          <a:xfrm>
            <a:off x="5350860" y="3066439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4B57C8-DD23-4F88-942B-0224FD478C54}"/>
              </a:ext>
            </a:extLst>
          </p:cNvPr>
          <p:cNvSpPr/>
          <p:nvPr/>
        </p:nvSpPr>
        <p:spPr>
          <a:xfrm>
            <a:off x="5402510" y="4094318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57C1670-2DF3-4B6F-B1F5-60611CFF1C02}"/>
              </a:ext>
            </a:extLst>
          </p:cNvPr>
          <p:cNvSpPr/>
          <p:nvPr/>
        </p:nvSpPr>
        <p:spPr>
          <a:xfrm>
            <a:off x="5229544" y="4473384"/>
            <a:ext cx="141159" cy="155498"/>
          </a:xfrm>
          <a:prstGeom prst="ellipse">
            <a:avLst/>
          </a:prstGeom>
          <a:solidFill>
            <a:srgbClr val="75A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que 44">
            <a:extLst>
              <a:ext uri="{FF2B5EF4-FFF2-40B4-BE49-F238E27FC236}">
                <a16:creationId xmlns:a16="http://schemas.microsoft.com/office/drawing/2014/main" id="{8C941348-B7CC-4D1A-959E-B369167A2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4150" y="2309938"/>
            <a:ext cx="391610" cy="196953"/>
          </a:xfrm>
          <a:prstGeom prst="rect">
            <a:avLst/>
          </a:prstGeom>
        </p:spPr>
      </p:pic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55DD7E1-6DE7-442D-9A13-ABDBFB18D7FB}"/>
              </a:ext>
            </a:extLst>
          </p:cNvPr>
          <p:cNvCxnSpPr/>
          <p:nvPr/>
        </p:nvCxnSpPr>
        <p:spPr>
          <a:xfrm>
            <a:off x="3403600" y="3322320"/>
            <a:ext cx="60858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E9D66B-F00A-41DC-81A7-9127398A6499}"/>
              </a:ext>
            </a:extLst>
          </p:cNvPr>
          <p:cNvCxnSpPr>
            <a:cxnSpLocks/>
          </p:cNvCxnSpPr>
          <p:nvPr/>
        </p:nvCxnSpPr>
        <p:spPr>
          <a:xfrm>
            <a:off x="3835244" y="4628882"/>
            <a:ext cx="55119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5B92BEE8-64E8-47F5-B7E8-D4079B5791A2}"/>
              </a:ext>
            </a:extLst>
          </p:cNvPr>
          <p:cNvSpPr/>
          <p:nvPr/>
        </p:nvSpPr>
        <p:spPr>
          <a:xfrm>
            <a:off x="9322278" y="2523886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3269580-7DC5-46D4-A4FE-68C2B8D7AA74}"/>
              </a:ext>
            </a:extLst>
          </p:cNvPr>
          <p:cNvSpPr/>
          <p:nvPr/>
        </p:nvSpPr>
        <p:spPr>
          <a:xfrm>
            <a:off x="9201754" y="3357422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EE0A571-385E-4BE6-BE16-8EC3A731ABBF}"/>
              </a:ext>
            </a:extLst>
          </p:cNvPr>
          <p:cNvSpPr/>
          <p:nvPr/>
        </p:nvSpPr>
        <p:spPr>
          <a:xfrm>
            <a:off x="8260939" y="5250182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9A1AE2F-BCE6-4CAB-8766-24525D28F0DE}"/>
              </a:ext>
            </a:extLst>
          </p:cNvPr>
          <p:cNvSpPr/>
          <p:nvPr/>
        </p:nvSpPr>
        <p:spPr>
          <a:xfrm>
            <a:off x="9141015" y="4480891"/>
            <a:ext cx="241047" cy="243840"/>
          </a:xfrm>
          <a:prstGeom prst="ellipse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C956E8-DC4E-4AB8-8A26-DEF77C8E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</a:t>
            </a:fld>
            <a:endParaRPr lang="en-US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483756B-26B9-43C8-A720-88E2DB23F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8400" y="1950720"/>
            <a:ext cx="571500" cy="695086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B27DF43-2403-4994-B5F1-B18F4EC16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6426" y="1568530"/>
            <a:ext cx="1397817" cy="92196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A1D3C5F-0E6B-46B1-A259-11C5114E2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1462" y="2046977"/>
            <a:ext cx="693896" cy="2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9" grpId="0" animBg="1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0C4D8-7A61-4261-811C-E07E2F1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9" y="443428"/>
            <a:ext cx="10947400" cy="1325563"/>
          </a:xfrm>
        </p:spPr>
        <p:txBody>
          <a:bodyPr>
            <a:normAutofit/>
          </a:bodyPr>
          <a:lstStyle/>
          <a:p>
            <a:r>
              <a:rPr lang="fr-CA" sz="4000" dirty="0"/>
              <a:t>Distribution of </a:t>
            </a:r>
            <a:r>
              <a:rPr lang="fr-CA" sz="4000" dirty="0" err="1"/>
              <a:t>hypoxia</a:t>
            </a:r>
            <a:r>
              <a:rPr lang="fr-CA" sz="4000" dirty="0"/>
              <a:t> as a </a:t>
            </a:r>
            <a:r>
              <a:rPr lang="fr-CA" sz="4000" dirty="0" err="1"/>
              <a:t>function</a:t>
            </a:r>
            <a:r>
              <a:rPr lang="fr-CA" sz="4000" dirty="0"/>
              <a:t> of </a:t>
            </a:r>
            <a:r>
              <a:rPr lang="fr-CA" sz="4000" dirty="0" err="1"/>
              <a:t>mean</a:t>
            </a:r>
            <a:r>
              <a:rPr lang="fr-CA" sz="4000" dirty="0"/>
              <a:t> </a:t>
            </a:r>
            <a:r>
              <a:rPr lang="fr-CA" sz="4000" dirty="0" err="1"/>
              <a:t>depth</a:t>
            </a:r>
            <a:endParaRPr lang="en-US" sz="4000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B624685B-73BE-4786-A5EF-3653DF6F30FA}"/>
              </a:ext>
            </a:extLst>
          </p:cNvPr>
          <p:cNvGrpSpPr/>
          <p:nvPr/>
        </p:nvGrpSpPr>
        <p:grpSpPr>
          <a:xfrm>
            <a:off x="325120" y="1930400"/>
            <a:ext cx="8469518" cy="4717160"/>
            <a:chOff x="1990945" y="1803747"/>
            <a:chExt cx="8469518" cy="471716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A94F636-F8E8-4890-B074-C9528CCEE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9" t="4836"/>
            <a:stretch/>
          </p:blipFill>
          <p:spPr>
            <a:xfrm>
              <a:off x="1990945" y="1803747"/>
              <a:ext cx="8469518" cy="471716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E2240E7-14EA-46DC-8437-5DB1148B782C}"/>
                </a:ext>
              </a:extLst>
            </p:cNvPr>
            <p:cNvSpPr txBox="1"/>
            <p:nvPr/>
          </p:nvSpPr>
          <p:spPr>
            <a:xfrm>
              <a:off x="2249215" y="3079531"/>
              <a:ext cx="4855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CA" dirty="0"/>
                <a:t>Yes</a:t>
              </a:r>
              <a:endParaRPr lang="en-US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7BD0543-A953-45CC-A40D-109A84C96085}"/>
                </a:ext>
              </a:extLst>
            </p:cNvPr>
            <p:cNvSpPr txBox="1"/>
            <p:nvPr/>
          </p:nvSpPr>
          <p:spPr>
            <a:xfrm>
              <a:off x="2264187" y="4429159"/>
              <a:ext cx="4555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CA" dirty="0"/>
                <a:t>No</a:t>
              </a:r>
              <a:endParaRPr lang="en-US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30A88F1-3AD7-4719-BCA1-6C4F6B01B065}"/>
                </a:ext>
              </a:extLst>
            </p:cNvPr>
            <p:cNvCxnSpPr/>
            <p:nvPr/>
          </p:nvCxnSpPr>
          <p:spPr>
            <a:xfrm>
              <a:off x="2848303" y="3657600"/>
              <a:ext cx="683173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223B85D-3A53-400D-84AC-52B8E0A1674B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4768696"/>
              <a:ext cx="1657744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FDAC064-A627-4D88-AC79-98264E8CD26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4876800"/>
              <a:ext cx="1991360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0DD975F-99D7-466D-BB46-784BA818448C}"/>
                </a:ext>
              </a:extLst>
            </p:cNvPr>
            <p:cNvCxnSpPr>
              <a:cxnSpLocks/>
            </p:cNvCxnSpPr>
            <p:nvPr/>
          </p:nvCxnSpPr>
          <p:spPr>
            <a:xfrm>
              <a:off x="7204403" y="4351020"/>
              <a:ext cx="998220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F5D97C8-E367-49D2-964C-B0AC5E17AD03}"/>
                </a:ext>
              </a:extLst>
            </p:cNvPr>
            <p:cNvCxnSpPr>
              <a:cxnSpLocks/>
            </p:cNvCxnSpPr>
            <p:nvPr/>
          </p:nvCxnSpPr>
          <p:spPr>
            <a:xfrm>
              <a:off x="8214053" y="4030980"/>
              <a:ext cx="739447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86ACB6-5A2C-4297-A29C-1BB81B151A7B}"/>
                </a:ext>
              </a:extLst>
            </p:cNvPr>
            <p:cNvCxnSpPr>
              <a:cxnSpLocks/>
            </p:cNvCxnSpPr>
            <p:nvPr/>
          </p:nvCxnSpPr>
          <p:spPr>
            <a:xfrm>
              <a:off x="8953500" y="3873607"/>
              <a:ext cx="354812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A82CCA4-7E62-43E4-AA23-9996ABBAE3C5}"/>
                </a:ext>
              </a:extLst>
            </p:cNvPr>
            <p:cNvCxnSpPr>
              <a:cxnSpLocks/>
            </p:cNvCxnSpPr>
            <p:nvPr/>
          </p:nvCxnSpPr>
          <p:spPr>
            <a:xfrm>
              <a:off x="9321647" y="3935730"/>
              <a:ext cx="199543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AFAF059-F9EA-4ABD-B560-F9A8F27F9630}"/>
                </a:ext>
              </a:extLst>
            </p:cNvPr>
            <p:cNvCxnSpPr>
              <a:cxnSpLocks/>
            </p:cNvCxnSpPr>
            <p:nvPr/>
          </p:nvCxnSpPr>
          <p:spPr>
            <a:xfrm>
              <a:off x="9535160" y="2689121"/>
              <a:ext cx="214630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04ED4A3-F60A-4D3E-BC51-59EAC9448234}"/>
                </a:ext>
              </a:extLst>
            </p:cNvPr>
            <p:cNvCxnSpPr>
              <a:cxnSpLocks/>
            </p:cNvCxnSpPr>
            <p:nvPr/>
          </p:nvCxnSpPr>
          <p:spPr>
            <a:xfrm>
              <a:off x="9749790" y="2896870"/>
              <a:ext cx="914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D018029-0E64-4A75-858D-9926936CE155}"/>
                </a:ext>
              </a:extLst>
            </p:cNvPr>
            <p:cNvCxnSpPr>
              <a:cxnSpLocks/>
            </p:cNvCxnSpPr>
            <p:nvPr/>
          </p:nvCxnSpPr>
          <p:spPr>
            <a:xfrm>
              <a:off x="9857891" y="3449955"/>
              <a:ext cx="124309" cy="0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79FFAF9-166D-4833-B500-C7A0E20171F2}"/>
              </a:ext>
            </a:extLst>
          </p:cNvPr>
          <p:cNvCxnSpPr/>
          <p:nvPr/>
        </p:nvCxnSpPr>
        <p:spPr>
          <a:xfrm>
            <a:off x="9117439" y="2664368"/>
            <a:ext cx="683173" cy="0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170A76D-00CC-4BC7-BBAA-255B69960AED}"/>
              </a:ext>
            </a:extLst>
          </p:cNvPr>
          <p:cNvSpPr txBox="1"/>
          <p:nvPr/>
        </p:nvSpPr>
        <p:spPr>
          <a:xfrm>
            <a:off x="9800612" y="2476142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Original data</a:t>
            </a:r>
            <a:endParaRPr lang="en-US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43F578D-048E-4A93-9AE5-B3204AC38C69}"/>
              </a:ext>
            </a:extLst>
          </p:cNvPr>
          <p:cNvSpPr txBox="1"/>
          <p:nvPr/>
        </p:nvSpPr>
        <p:spPr>
          <a:xfrm>
            <a:off x="8570490" y="245134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EB90E10-5A1D-4CE4-9987-873D799262D4}"/>
              </a:ext>
            </a:extLst>
          </p:cNvPr>
          <p:cNvSpPr txBox="1"/>
          <p:nvPr/>
        </p:nvSpPr>
        <p:spPr>
          <a:xfrm>
            <a:off x="8570490" y="3059668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0.8</a:t>
            </a:r>
            <a:endParaRPr lang="en-US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49AC00D-D0EB-4EB4-A518-D54F93B1BBE0}"/>
              </a:ext>
            </a:extLst>
          </p:cNvPr>
          <p:cNvSpPr txBox="1"/>
          <p:nvPr/>
        </p:nvSpPr>
        <p:spPr>
          <a:xfrm>
            <a:off x="8570490" y="358133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0.6</a:t>
            </a:r>
            <a:endParaRPr lang="en-US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EC19602-335C-4A38-875E-3A01FC64249E}"/>
              </a:ext>
            </a:extLst>
          </p:cNvPr>
          <p:cNvSpPr txBox="1"/>
          <p:nvPr/>
        </p:nvSpPr>
        <p:spPr>
          <a:xfrm>
            <a:off x="8570490" y="415747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0.4</a:t>
            </a:r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8B79820-503C-4346-B5F5-6BB421B33EE0}"/>
              </a:ext>
            </a:extLst>
          </p:cNvPr>
          <p:cNvSpPr txBox="1"/>
          <p:nvPr/>
        </p:nvSpPr>
        <p:spPr>
          <a:xfrm>
            <a:off x="8570490" y="474477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0.2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C59665-5442-409F-98A4-D2F26A0CE3CA}"/>
              </a:ext>
            </a:extLst>
          </p:cNvPr>
          <p:cNvSpPr txBox="1"/>
          <p:nvPr/>
        </p:nvSpPr>
        <p:spPr>
          <a:xfrm>
            <a:off x="8570490" y="533207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  <a:endParaRPr lang="en-US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2D60FF0-72DE-402A-84F5-3D7E9EE65C54}"/>
              </a:ext>
            </a:extLst>
          </p:cNvPr>
          <p:cNvSpPr txBox="1"/>
          <p:nvPr/>
        </p:nvSpPr>
        <p:spPr>
          <a:xfrm>
            <a:off x="9046902" y="3854472"/>
            <a:ext cx="1054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Lakes</a:t>
            </a:r>
            <a:r>
              <a:rPr lang="fr-CA" dirty="0"/>
              <a:t> (%)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0AD399-2A87-4CDC-84CD-359A362F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D358-455A-4F76-9691-CCBFB37E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9457"/>
            <a:ext cx="5686425" cy="1663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strongest</a:t>
            </a:r>
            <a:r>
              <a:rPr lang="fr-CA" dirty="0"/>
              <a:t> </a:t>
            </a:r>
            <a:r>
              <a:rPr lang="fr-CA" dirty="0" err="1"/>
              <a:t>predictor</a:t>
            </a:r>
            <a:r>
              <a:rPr lang="fr-CA" dirty="0"/>
              <a:t> for the </a:t>
            </a:r>
            <a:r>
              <a:rPr lang="fr-CA" dirty="0" err="1"/>
              <a:t>presence</a:t>
            </a:r>
            <a:r>
              <a:rPr lang="fr-CA" dirty="0"/>
              <a:t> of an hypolimnion, </a:t>
            </a:r>
            <a:r>
              <a:rPr lang="fr-CA" dirty="0" err="1"/>
              <a:t>followed</a:t>
            </a:r>
            <a:r>
              <a:rPr lang="fr-CA" dirty="0"/>
              <a:t> by </a:t>
            </a:r>
            <a:r>
              <a:rPr lang="fr-CA" dirty="0" err="1"/>
              <a:t>lake’s</a:t>
            </a:r>
            <a:r>
              <a:rPr lang="fr-CA" dirty="0"/>
              <a:t> </a:t>
            </a:r>
            <a:r>
              <a:rPr lang="fr-CA" dirty="0" err="1"/>
              <a:t>shape</a:t>
            </a:r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473A8-E0A4-4C43-94BF-FBBDC01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8DBF-68F7-4798-8075-23FE863E84B9}" type="slidenum">
              <a:rPr lang="fr-CA" smtClean="0"/>
              <a:t>21</a:t>
            </a:fld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25A9-7E4B-4752-A02D-F99761B171E8}"/>
              </a:ext>
            </a:extLst>
          </p:cNvPr>
          <p:cNvSpPr txBox="1"/>
          <p:nvPr/>
        </p:nvSpPr>
        <p:spPr>
          <a:xfrm>
            <a:off x="4436541" y="199410"/>
            <a:ext cx="3457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err="1"/>
              <a:t>Take</a:t>
            </a:r>
            <a:r>
              <a:rPr lang="fr-CA" sz="4400" dirty="0"/>
              <a:t> home</a:t>
            </a:r>
            <a:endParaRPr lang="en-US" sz="4400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486697B-CC42-4880-97E4-56B79643F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721" y="1449456"/>
            <a:ext cx="2566781" cy="115379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E6585437-D429-4A28-AC4D-D0FE1426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516" y="1449456"/>
            <a:ext cx="2566781" cy="4719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E34C71-2335-473C-BC18-76E133113934}"/>
              </a:ext>
            </a:extLst>
          </p:cNvPr>
          <p:cNvSpPr txBox="1"/>
          <p:nvPr/>
        </p:nvSpPr>
        <p:spPr>
          <a:xfrm>
            <a:off x="6632665" y="210606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Hypolimnion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962406-C1BF-46AC-BC71-894EDCCD4ECA}"/>
              </a:ext>
            </a:extLst>
          </p:cNvPr>
          <p:cNvSpPr txBox="1"/>
          <p:nvPr/>
        </p:nvSpPr>
        <p:spPr>
          <a:xfrm>
            <a:off x="9545022" y="1921397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 hypolimnion</a:t>
            </a:r>
            <a:endParaRPr lang="en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E31A349-0A9F-43BA-9040-E0FAD9391E7B}"/>
              </a:ext>
            </a:extLst>
          </p:cNvPr>
          <p:cNvCxnSpPr>
            <a:cxnSpLocks/>
          </p:cNvCxnSpPr>
          <p:nvPr/>
        </p:nvCxnSpPr>
        <p:spPr>
          <a:xfrm>
            <a:off x="6447099" y="1817225"/>
            <a:ext cx="17234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8A97CB3-28FC-43BA-8D10-D69705ABCA98}"/>
              </a:ext>
            </a:extLst>
          </p:cNvPr>
          <p:cNvCxnSpPr>
            <a:cxnSpLocks/>
          </p:cNvCxnSpPr>
          <p:nvPr/>
        </p:nvCxnSpPr>
        <p:spPr>
          <a:xfrm>
            <a:off x="6569019" y="2170285"/>
            <a:ext cx="15615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9A8C546-4C2A-49BA-8CB6-8666FE6A874A}"/>
              </a:ext>
            </a:extLst>
          </p:cNvPr>
          <p:cNvSpPr txBox="1"/>
          <p:nvPr/>
        </p:nvSpPr>
        <p:spPr>
          <a:xfrm>
            <a:off x="76200" y="3738240"/>
            <a:ext cx="609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2800" dirty="0"/>
              <a:t>Lake </a:t>
            </a:r>
            <a:r>
              <a:rPr lang="fr-CA" sz="2800" dirty="0" err="1"/>
              <a:t>productivity</a:t>
            </a:r>
            <a:r>
              <a:rPr lang="fr-CA" sz="2800" dirty="0"/>
              <a:t> (C, N) drives </a:t>
            </a:r>
            <a:r>
              <a:rPr lang="fr-CA" sz="2800" dirty="0" err="1"/>
              <a:t>hypoxia</a:t>
            </a:r>
            <a:endParaRPr lang="en-US" sz="28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7751F1A-59CB-4719-AC52-C99F0E33B847}"/>
              </a:ext>
            </a:extLst>
          </p:cNvPr>
          <p:cNvSpPr txBox="1"/>
          <p:nvPr/>
        </p:nvSpPr>
        <p:spPr>
          <a:xfrm>
            <a:off x="76200" y="5106289"/>
            <a:ext cx="5874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sz="2800" dirty="0" err="1"/>
              <a:t>Shallow</a:t>
            </a:r>
            <a:r>
              <a:rPr lang="fr-CA" sz="2800" dirty="0"/>
              <a:t> </a:t>
            </a:r>
            <a:r>
              <a:rPr lang="fr-CA" sz="2800" dirty="0" err="1"/>
              <a:t>lakes</a:t>
            </a:r>
            <a:r>
              <a:rPr lang="fr-CA" sz="2800" dirty="0"/>
              <a:t> (2–6 m) are more </a:t>
            </a:r>
            <a:r>
              <a:rPr lang="fr-CA" sz="2800" dirty="0" err="1"/>
              <a:t>prone</a:t>
            </a:r>
            <a:r>
              <a:rPr lang="fr-CA" sz="2800" dirty="0"/>
              <a:t> to </a:t>
            </a:r>
            <a:r>
              <a:rPr lang="fr-CA" sz="2800" dirty="0" err="1"/>
              <a:t>hypoxia</a:t>
            </a:r>
            <a:endParaRPr lang="fr-CA" sz="2800" dirty="0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6B62B24-DBD2-4B9E-A95F-08D3A27EFD69}"/>
              </a:ext>
            </a:extLst>
          </p:cNvPr>
          <p:cNvGrpSpPr/>
          <p:nvPr/>
        </p:nvGrpSpPr>
        <p:grpSpPr>
          <a:xfrm>
            <a:off x="5852721" y="5212625"/>
            <a:ext cx="2566781" cy="1153790"/>
            <a:chOff x="5603782" y="5212625"/>
            <a:chExt cx="2566781" cy="1153790"/>
          </a:xfrm>
        </p:grpSpPr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4D3FD480-B372-469C-AB3E-ECE3B173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3782" y="5212625"/>
              <a:ext cx="2566781" cy="1153790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A3E4157-A56E-4982-84F5-5013BC75481F}"/>
                </a:ext>
              </a:extLst>
            </p:cNvPr>
            <p:cNvSpPr txBox="1"/>
            <p:nvPr/>
          </p:nvSpPr>
          <p:spPr>
            <a:xfrm>
              <a:off x="6887172" y="59652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</a:t>
              </a:r>
              <a:r>
                <a:rPr lang="fr-CA" baseline="-25000" dirty="0"/>
                <a:t>2</a:t>
              </a:r>
              <a:endParaRPr lang="en-US" baseline="-25000" dirty="0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01672FA-1632-457E-A854-A51C0CFA586B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60" y="5580394"/>
              <a:ext cx="17234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0F33C1A-5AF7-48DD-AA22-C07B0C2FC39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80" y="5933454"/>
              <a:ext cx="15615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E81FBF9-9DC3-4BC6-8AE6-D4025801BAD4}"/>
              </a:ext>
            </a:extLst>
          </p:cNvPr>
          <p:cNvGrpSpPr/>
          <p:nvPr/>
        </p:nvGrpSpPr>
        <p:grpSpPr>
          <a:xfrm>
            <a:off x="7141319" y="3146638"/>
            <a:ext cx="3584394" cy="1740191"/>
            <a:chOff x="5852721" y="3112634"/>
            <a:chExt cx="3584394" cy="1740191"/>
          </a:xfrm>
        </p:grpSpPr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CD217B2A-B87A-4456-832A-F2096CE7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105379" y="3424923"/>
              <a:ext cx="3176584" cy="1427902"/>
            </a:xfrm>
            <a:prstGeom prst="rect">
              <a:avLst/>
            </a:prstGeom>
          </p:spPr>
        </p:pic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41A9187-64CA-4618-B305-AB05D42821F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70" y="4429277"/>
              <a:ext cx="179412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737CD36-DBED-4CC3-8DDE-66EEB42E0034}"/>
                </a:ext>
              </a:extLst>
            </p:cNvPr>
            <p:cNvSpPr txBox="1"/>
            <p:nvPr/>
          </p:nvSpPr>
          <p:spPr>
            <a:xfrm>
              <a:off x="7244061" y="44292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</a:t>
              </a:r>
              <a:r>
                <a:rPr lang="fr-CA" baseline="-25000" dirty="0"/>
                <a:t>2</a:t>
              </a:r>
              <a:endParaRPr lang="en-US" baseline="-25000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B2829DB-18C5-4FB1-AC80-4FC8F436F662}"/>
                </a:ext>
              </a:extLst>
            </p:cNvPr>
            <p:cNvCxnSpPr/>
            <p:nvPr/>
          </p:nvCxnSpPr>
          <p:spPr>
            <a:xfrm>
              <a:off x="7258050" y="4491990"/>
              <a:ext cx="392430" cy="300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EA801ED-3BAF-4128-AEC5-C33BA8DF4893}"/>
                </a:ext>
              </a:extLst>
            </p:cNvPr>
            <p:cNvSpPr txBox="1"/>
            <p:nvPr/>
          </p:nvSpPr>
          <p:spPr>
            <a:xfrm>
              <a:off x="5852721" y="3136086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browning</a:t>
              </a:r>
              <a:endParaRPr lang="en-US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19D6088-5CD0-4723-B6F3-C647D13DADC9}"/>
                </a:ext>
              </a:extLst>
            </p:cNvPr>
            <p:cNvSpPr txBox="1"/>
            <p:nvPr/>
          </p:nvSpPr>
          <p:spPr>
            <a:xfrm>
              <a:off x="8429916" y="3112634"/>
              <a:ext cx="10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greening</a:t>
              </a:r>
              <a:endParaRPr lang="en-US" dirty="0"/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1E47299-0705-472E-96D7-77643A9C9919}"/>
                </a:ext>
              </a:extLst>
            </p:cNvPr>
            <p:cNvCxnSpPr>
              <a:cxnSpLocks/>
            </p:cNvCxnSpPr>
            <p:nvPr/>
          </p:nvCxnSpPr>
          <p:spPr>
            <a:xfrm>
              <a:off x="6447099" y="3990663"/>
              <a:ext cx="2054916" cy="56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77FC5A9-A355-4366-AE44-185DFD148A6C}"/>
              </a:ext>
            </a:extLst>
          </p:cNvPr>
          <p:cNvGrpSpPr/>
          <p:nvPr/>
        </p:nvGrpSpPr>
        <p:grpSpPr>
          <a:xfrm>
            <a:off x="8933516" y="5212625"/>
            <a:ext cx="2566781" cy="774393"/>
            <a:chOff x="8531995" y="5212625"/>
            <a:chExt cx="2566781" cy="774393"/>
          </a:xfrm>
        </p:grpSpPr>
        <p:pic>
          <p:nvPicPr>
            <p:cNvPr id="33" name="Graphique 32">
              <a:extLst>
                <a:ext uri="{FF2B5EF4-FFF2-40B4-BE49-F238E27FC236}">
                  <a16:creationId xmlns:a16="http://schemas.microsoft.com/office/drawing/2014/main" id="{F3693A9D-5D1C-4435-BD47-73C89A90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1995" y="5212625"/>
              <a:ext cx="2566781" cy="774393"/>
            </a:xfrm>
            <a:prstGeom prst="rect">
              <a:avLst/>
            </a:prstGeom>
          </p:spPr>
        </p:pic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92A1D47-7CF6-4268-94AD-FC10FFD9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20468" y="5407674"/>
              <a:ext cx="17234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19A46ED-C97B-415D-AF42-BA2B44477341}"/>
                </a:ext>
              </a:extLst>
            </p:cNvPr>
            <p:cNvCxnSpPr>
              <a:cxnSpLocks/>
            </p:cNvCxnSpPr>
            <p:nvPr/>
          </p:nvCxnSpPr>
          <p:spPr>
            <a:xfrm>
              <a:off x="9236292" y="5675390"/>
              <a:ext cx="15615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72B955B-3319-40C7-8F78-91AE82D67A9E}"/>
                </a:ext>
              </a:extLst>
            </p:cNvPr>
            <p:cNvSpPr txBox="1"/>
            <p:nvPr/>
          </p:nvSpPr>
          <p:spPr>
            <a:xfrm>
              <a:off x="9815385" y="56176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O</a:t>
              </a:r>
              <a:r>
                <a:rPr lang="fr-CA" baseline="-25000" dirty="0"/>
                <a:t>2</a:t>
              </a:r>
              <a:endParaRPr lang="en-US" baseline="-25000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6AF6DAFD-87DC-48B8-8F2E-9F62AEAF49CB}"/>
                </a:ext>
              </a:extLst>
            </p:cNvPr>
            <p:cNvCxnSpPr>
              <a:cxnSpLocks/>
            </p:cNvCxnSpPr>
            <p:nvPr/>
          </p:nvCxnSpPr>
          <p:spPr>
            <a:xfrm>
              <a:off x="9885680" y="5707380"/>
              <a:ext cx="292735" cy="226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6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A0EDAC45-0936-4ABF-AABA-A7B79B3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572695-D01C-4204-AA7C-DC37B4230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D358-455A-4F76-9691-CCBFB37E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9457"/>
            <a:ext cx="5686425" cy="3265418"/>
          </a:xfrm>
        </p:spPr>
        <p:txBody>
          <a:bodyPr>
            <a:normAutofit/>
          </a:bodyPr>
          <a:lstStyle/>
          <a:p>
            <a:r>
              <a:rPr lang="fr-CA" dirty="0"/>
              <a:t>Nicolas Fortin St-Gelais</a:t>
            </a:r>
          </a:p>
          <a:p>
            <a:r>
              <a:rPr lang="fr-CA" dirty="0" err="1"/>
              <a:t>Lab</a:t>
            </a:r>
            <a:r>
              <a:rPr lang="fr-CA" dirty="0"/>
              <a:t> </a:t>
            </a:r>
            <a:r>
              <a:rPr lang="fr-CA" dirty="0" err="1"/>
              <a:t>colleagues</a:t>
            </a:r>
            <a:endParaRPr lang="fr-CA" dirty="0"/>
          </a:p>
          <a:p>
            <a:endParaRPr lang="fr-CA" dirty="0"/>
          </a:p>
          <a:p>
            <a:r>
              <a:rPr lang="fr-CA" dirty="0"/>
              <a:t>Photo </a:t>
            </a:r>
            <a:r>
              <a:rPr lang="fr-CA" dirty="0" err="1"/>
              <a:t>credits</a:t>
            </a:r>
            <a:r>
              <a:rPr lang="fr-CA" dirty="0"/>
              <a:t>: Andréanne Dupont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25A9-7E4B-4752-A02D-F99761B171E8}"/>
              </a:ext>
            </a:extLst>
          </p:cNvPr>
          <p:cNvSpPr txBox="1"/>
          <p:nvPr/>
        </p:nvSpPr>
        <p:spPr>
          <a:xfrm>
            <a:off x="602681" y="403816"/>
            <a:ext cx="9491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 err="1"/>
              <a:t>Acknowledgements</a:t>
            </a:r>
            <a:endParaRPr lang="en-US" sz="4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CA7FDA-6745-415B-9526-7B2D92870972}"/>
              </a:ext>
            </a:extLst>
          </p:cNvPr>
          <p:cNvSpPr txBox="1">
            <a:spLocks/>
          </p:cNvSpPr>
          <p:nvPr/>
        </p:nvSpPr>
        <p:spPr>
          <a:xfrm>
            <a:off x="217736" y="3873235"/>
            <a:ext cx="3297002" cy="25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 err="1"/>
              <a:t>Funding</a:t>
            </a:r>
            <a:r>
              <a:rPr lang="fr-CA" dirty="0"/>
              <a:t> sources</a:t>
            </a:r>
          </a:p>
          <a:p>
            <a:r>
              <a:rPr lang="fr-CA" dirty="0" err="1"/>
              <a:t>Mitacs</a:t>
            </a:r>
            <a:endParaRPr lang="fr-CA" dirty="0"/>
          </a:p>
          <a:p>
            <a:r>
              <a:rPr lang="fr-CA" dirty="0"/>
              <a:t>FRQNT</a:t>
            </a:r>
          </a:p>
          <a:p>
            <a:r>
              <a:rPr lang="fr-CA" dirty="0"/>
              <a:t>NSERC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</p:txBody>
      </p:sp>
      <p:pic>
        <p:nvPicPr>
          <p:cNvPr id="23" name="Picture 2" descr="http://fesp.umontreal.ca/fileadmin/templates/fesp/images/logo-udem.png">
            <a:extLst>
              <a:ext uri="{FF2B5EF4-FFF2-40B4-BE49-F238E27FC236}">
                <a16:creationId xmlns:a16="http://schemas.microsoft.com/office/drawing/2014/main" id="{C07C35B8-B984-4EEA-906F-5B06C566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" y="6221341"/>
            <a:ext cx="1466850" cy="571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www2.viu.ca/research/images/NSERC_C.jpg">
            <a:extLst>
              <a:ext uri="{FF2B5EF4-FFF2-40B4-BE49-F238E27FC236}">
                <a16:creationId xmlns:a16="http://schemas.microsoft.com/office/drawing/2014/main" id="{551854D8-E18D-4E82-BE89-6E62F5C6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16" y="6221340"/>
            <a:ext cx="1143003" cy="571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E830380-8DB9-4EA0-BD4B-431C113F50C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46" y="6231405"/>
            <a:ext cx="1639095" cy="5614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7260B18-129C-41DE-9577-D6C02D8C426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4" y="6227250"/>
            <a:ext cx="1990178" cy="565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4A64F2-D185-4473-9207-43D5EB0915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97" y="6097014"/>
            <a:ext cx="2087483" cy="69582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310A6AD-3965-4BED-B8F3-1112ABFEC0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6" y="6298438"/>
            <a:ext cx="1304082" cy="49440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385AE7F-E9F3-47BB-95E1-7AD5A533B5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8" b="25887"/>
          <a:stretch/>
        </p:blipFill>
        <p:spPr>
          <a:xfrm>
            <a:off x="7455368" y="6097014"/>
            <a:ext cx="1475002" cy="6958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B5823-7942-47D4-986A-F48E813B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2538"/>
            <a:ext cx="2743200" cy="365125"/>
          </a:xfrm>
        </p:spPr>
        <p:txBody>
          <a:bodyPr/>
          <a:lstStyle/>
          <a:p>
            <a:fld id="{15ADD3D4-2A18-43C4-8E58-46841F7A61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D335-FB02-4DD9-88F5-EE6A68C9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Human pressures on </a:t>
            </a:r>
            <a:r>
              <a:rPr lang="fr-CA" dirty="0" err="1"/>
              <a:t>lakes</a:t>
            </a:r>
            <a:endParaRPr lang="en-US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370E4035-1C8A-4929-9CF7-D22AEA38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30" y="1697999"/>
            <a:ext cx="10658475" cy="47910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6B69FC-D9DD-4D91-A5D7-9E5CB15FCF2F}"/>
              </a:ext>
            </a:extLst>
          </p:cNvPr>
          <p:cNvSpPr txBox="1"/>
          <p:nvPr/>
        </p:nvSpPr>
        <p:spPr>
          <a:xfrm>
            <a:off x="693683" y="1321356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Climate</a:t>
            </a:r>
            <a:r>
              <a:rPr lang="fr-CA" dirty="0"/>
              <a:t> change(T°)</a:t>
            </a:r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2A9BB8E-A366-4CE5-A4F3-FC51C81DC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430" y="1697999"/>
            <a:ext cx="10658475" cy="4791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9C75BC5-CCBB-444E-96BE-2163E5AA89B5}"/>
              </a:ext>
            </a:extLst>
          </p:cNvPr>
          <p:cNvSpPr txBox="1"/>
          <p:nvPr/>
        </p:nvSpPr>
        <p:spPr>
          <a:xfrm>
            <a:off x="5065986" y="1321356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Eutrophication (N-P)</a:t>
            </a:r>
            <a:endParaRPr lang="en-US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CF6555A0-4FB9-4C7D-92F1-B9A7C7BDB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430" y="1697999"/>
            <a:ext cx="10658475" cy="47910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2F110B-BD57-4219-B454-DDCF2A541849}"/>
              </a:ext>
            </a:extLst>
          </p:cNvPr>
          <p:cNvSpPr txBox="1"/>
          <p:nvPr/>
        </p:nvSpPr>
        <p:spPr>
          <a:xfrm>
            <a:off x="8297917" y="1321356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Browning (DOC)</a:t>
            </a:r>
            <a:endParaRPr lang="en-US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36076466-55A1-4229-909F-00F9DB760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429" y="1697999"/>
            <a:ext cx="10658476" cy="47910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E32178-2772-4875-AA81-14772CE9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que 21">
            <a:extLst>
              <a:ext uri="{FF2B5EF4-FFF2-40B4-BE49-F238E27FC236}">
                <a16:creationId xmlns:a16="http://schemas.microsoft.com/office/drawing/2014/main" id="{0BF3DE63-9D54-49D8-86F6-DED978884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934" y="1991214"/>
            <a:ext cx="3033172" cy="13634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296973-1DC7-4FD2-A65D-D668036F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Regulating</a:t>
            </a:r>
            <a:r>
              <a:rPr lang="fr-CA" dirty="0"/>
              <a:t> influence of </a:t>
            </a:r>
            <a:r>
              <a:rPr lang="fr-CA" dirty="0" err="1"/>
              <a:t>morphometry</a:t>
            </a:r>
            <a:endParaRPr lang="en-US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522F175-C604-4917-B8C4-C416853EA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2526" y="4232515"/>
            <a:ext cx="5604536" cy="251928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B0491D-D67B-45E4-A858-65047580C401}"/>
              </a:ext>
            </a:extLst>
          </p:cNvPr>
          <p:cNvSpPr txBox="1"/>
          <p:nvPr/>
        </p:nvSpPr>
        <p:spPr>
          <a:xfrm>
            <a:off x="6211614" y="5261325"/>
            <a:ext cx="181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err="1"/>
              <a:t>Resilience</a:t>
            </a:r>
            <a:r>
              <a:rPr lang="fr-CA" sz="2400" dirty="0"/>
              <a:t> ++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96436C-72F3-4DA2-9A64-BB31526AD5D9}"/>
              </a:ext>
            </a:extLst>
          </p:cNvPr>
          <p:cNvSpPr txBox="1"/>
          <p:nvPr/>
        </p:nvSpPr>
        <p:spPr>
          <a:xfrm>
            <a:off x="3095572" y="2672932"/>
            <a:ext cx="1594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err="1"/>
              <a:t>Resilience</a:t>
            </a:r>
            <a:r>
              <a:rPr lang="fr-CA" sz="2400" dirty="0"/>
              <a:t> -</a:t>
            </a:r>
            <a:endParaRPr lang="en-US" sz="2400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AD6EC8D3-7863-4A71-984D-9DC83D39C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0590" y="2043641"/>
            <a:ext cx="4793210" cy="207320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A5C1268-44F9-4B41-87E3-384F206790B7}"/>
              </a:ext>
            </a:extLst>
          </p:cNvPr>
          <p:cNvSpPr txBox="1"/>
          <p:nvPr/>
        </p:nvSpPr>
        <p:spPr>
          <a:xfrm>
            <a:off x="8565932" y="2211268"/>
            <a:ext cx="1594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err="1"/>
              <a:t>Resilience</a:t>
            </a:r>
            <a:r>
              <a:rPr lang="fr-CA" sz="2400" dirty="0"/>
              <a:t> -</a:t>
            </a:r>
            <a:endParaRPr lang="en-US" sz="2400" dirty="0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B152CC3-EBA2-4F7F-B116-2A20A7AC9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1363" y="2252523"/>
            <a:ext cx="457444" cy="4886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506C57-4F4A-41D1-B2F0-41F1F77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A923-2225-46D6-95AB-CD039290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determines</a:t>
            </a:r>
            <a:r>
              <a:rPr lang="fr-CA" dirty="0"/>
              <a:t> the </a:t>
            </a:r>
            <a:r>
              <a:rPr lang="fr-CA" dirty="0" err="1"/>
              <a:t>presence</a:t>
            </a:r>
            <a:r>
              <a:rPr lang="fr-CA" dirty="0"/>
              <a:t> of an </a:t>
            </a:r>
            <a:r>
              <a:rPr lang="fr-CA" dirty="0" err="1"/>
              <a:t>hypolimion</a:t>
            </a:r>
            <a:r>
              <a:rPr lang="fr-CA" dirty="0"/>
              <a:t> and </a:t>
            </a:r>
            <a:r>
              <a:rPr lang="fr-CA" dirty="0" err="1"/>
              <a:t>hypoxia</a:t>
            </a:r>
            <a:r>
              <a:rPr lang="fr-CA" dirty="0"/>
              <a:t> at the continental </a:t>
            </a:r>
            <a:r>
              <a:rPr lang="fr-CA" dirty="0" err="1"/>
              <a:t>scale</a:t>
            </a:r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402DA6A-978D-49C4-8CBC-88F8606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045" y="1495917"/>
            <a:ext cx="10658475" cy="47910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D45BC71-C97B-49DE-ABF7-CF2B723217E5}"/>
              </a:ext>
            </a:extLst>
          </p:cNvPr>
          <p:cNvCxnSpPr>
            <a:cxnSpLocks/>
          </p:cNvCxnSpPr>
          <p:nvPr/>
        </p:nvCxnSpPr>
        <p:spPr>
          <a:xfrm>
            <a:off x="3153103" y="3322320"/>
            <a:ext cx="69893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0447151-B3C1-4D40-AB4A-A9883C3EA1D8}"/>
              </a:ext>
            </a:extLst>
          </p:cNvPr>
          <p:cNvCxnSpPr>
            <a:cxnSpLocks/>
          </p:cNvCxnSpPr>
          <p:nvPr/>
        </p:nvCxnSpPr>
        <p:spPr>
          <a:xfrm>
            <a:off x="3584028" y="4628882"/>
            <a:ext cx="63797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8C2797-351B-4990-B5C7-6ADDC7A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433BD-AB32-400E-8E7D-4F6DA156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Methods: NLA 2007 and 2012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0D9F4-C143-4EB1-8C95-43F109FB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3DA951-7724-4FB3-8CF9-34F17DB9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17" y="1225235"/>
            <a:ext cx="9041965" cy="53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A1994-5FB9-4D8C-9C10-DD02AA60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All </a:t>
            </a:r>
            <a:r>
              <a:rPr lang="fr-CA" dirty="0" err="1"/>
              <a:t>lakes</a:t>
            </a:r>
            <a:r>
              <a:rPr lang="fr-CA" dirty="0"/>
              <a:t> &gt;40° latitude </a:t>
            </a:r>
            <a:r>
              <a:rPr lang="fr-CA" dirty="0" err="1"/>
              <a:t>corrected</a:t>
            </a:r>
            <a:r>
              <a:rPr lang="fr-CA" dirty="0"/>
              <a:t> for altitudes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D6A43C-EC27-47DB-8F33-9A713757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6" y="1305505"/>
            <a:ext cx="8497954" cy="50508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AF2383-EFD1-467E-B8B3-D1D6A46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B8EB4-A7E8-4ABD-992A-3376CA02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All </a:t>
            </a:r>
            <a:r>
              <a:rPr lang="fr-CA" sz="3600" dirty="0" err="1"/>
              <a:t>lakes</a:t>
            </a:r>
            <a:r>
              <a:rPr lang="fr-CA" sz="3600" dirty="0"/>
              <a:t> &gt;40° </a:t>
            </a:r>
            <a:r>
              <a:rPr lang="fr-CA" sz="3600" dirty="0" err="1"/>
              <a:t>corrected</a:t>
            </a:r>
            <a:r>
              <a:rPr lang="fr-CA" sz="3600" dirty="0"/>
              <a:t> latitude and </a:t>
            </a:r>
            <a:r>
              <a:rPr lang="fr-CA" sz="3600" dirty="0" err="1"/>
              <a:t>deeper</a:t>
            </a:r>
            <a:r>
              <a:rPr lang="fr-CA" sz="3600" dirty="0"/>
              <a:t> </a:t>
            </a:r>
            <a:r>
              <a:rPr lang="fr-CA" sz="3600" dirty="0" err="1"/>
              <a:t>than</a:t>
            </a:r>
            <a:r>
              <a:rPr lang="fr-CA" sz="3600" dirty="0"/>
              <a:t> 2m</a:t>
            </a:r>
            <a:endParaRPr lang="en-US" sz="36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435F4-C874-4B04-ACE4-6A3AEE73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6" y="1365813"/>
            <a:ext cx="8527855" cy="506861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491316-1BB9-419F-85C3-F4B95ED0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D0C90-FDC0-43CE-B601-A1FEA56A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Methods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6E421-F55A-4DC2-B01B-FB9F08D6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Basic </a:t>
            </a:r>
            <a:r>
              <a:rPr lang="fr-CA" dirty="0" err="1"/>
              <a:t>morphometric</a:t>
            </a:r>
            <a:r>
              <a:rPr lang="fr-CA" dirty="0"/>
              <a:t>, </a:t>
            </a:r>
            <a:r>
              <a:rPr lang="fr-CA" dirty="0" err="1"/>
              <a:t>limnological</a:t>
            </a:r>
            <a:r>
              <a:rPr lang="fr-CA" dirty="0"/>
              <a:t> and </a:t>
            </a:r>
            <a:r>
              <a:rPr lang="fr-CA" dirty="0" err="1"/>
              <a:t>geographical</a:t>
            </a:r>
            <a:r>
              <a:rPr lang="fr-CA" dirty="0"/>
              <a:t> variables</a:t>
            </a:r>
          </a:p>
          <a:p>
            <a:r>
              <a:rPr lang="en-US" dirty="0"/>
              <a:t>Random Forest with repeated k-fold cross validation</a:t>
            </a:r>
          </a:p>
          <a:p>
            <a:r>
              <a:rPr lang="en-US" dirty="0"/>
              <a:t>Sensitivity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Can we predict the presence of an hypolimnion?</a:t>
            </a:r>
            <a:endParaRPr lang="fr-CA" dirty="0"/>
          </a:p>
          <a:p>
            <a:pPr marL="0" indent="0">
              <a:buNone/>
            </a:pPr>
            <a:r>
              <a:rPr lang="en-US" dirty="0"/>
              <a:t>2. Can we predict the presence of hypoxia in lake with an hypolimnion?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5C49E-64F7-43D4-B36C-539520C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15714</TotalTime>
  <Words>457</Words>
  <Application>Microsoft Office PowerPoint</Application>
  <PresentationFormat>Grand écran</PresentationFormat>
  <Paragraphs>134</Paragraphs>
  <Slides>22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Predicting the presence of a hypolimnetic zone and whether it is hypoxic at large spatial scales </vt:lpstr>
      <vt:lpstr>Ecosystem services</vt:lpstr>
      <vt:lpstr>Human pressures on lakes</vt:lpstr>
      <vt:lpstr>Regulating influence of morphometry</vt:lpstr>
      <vt:lpstr>What determines the presence of an hypolimion and hypoxia at the continental scale</vt:lpstr>
      <vt:lpstr>Methods: NLA 2007 and 2012</vt:lpstr>
      <vt:lpstr>All lakes &gt;40° latitude corrected for altitudes</vt:lpstr>
      <vt:lpstr>All lakes &gt;40° corrected latitude and deeper than 2m</vt:lpstr>
      <vt:lpstr>Methods</vt:lpstr>
      <vt:lpstr>1. Predicting the presence of an hypolimnion</vt:lpstr>
      <vt:lpstr>No spatial pattern</vt:lpstr>
      <vt:lpstr>Hypolimnion is driven by morphology and water transparency</vt:lpstr>
      <vt:lpstr>Deeper lakes have a higher probability to develop a hypolimnion</vt:lpstr>
      <vt:lpstr>2. Predicting hypoxic conditions</vt:lpstr>
      <vt:lpstr>East-West spatial pattern</vt:lpstr>
      <vt:lpstr>Hypoxia is driven by productivity</vt:lpstr>
      <vt:lpstr>Shallow lakes are more prone to hypoxia</vt:lpstr>
      <vt:lpstr>Exploring the forest: sensitivity analysis</vt:lpstr>
      <vt:lpstr>Synergistic effect of the three major contributors </vt:lpstr>
      <vt:lpstr>Distribution of hypoxia as a function of mean depth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LaBrie</dc:creator>
  <cp:lastModifiedBy>Richard LaBrie</cp:lastModifiedBy>
  <cp:revision>94</cp:revision>
  <dcterms:created xsi:type="dcterms:W3CDTF">2021-03-14T20:11:13Z</dcterms:created>
  <dcterms:modified xsi:type="dcterms:W3CDTF">2021-05-20T09:06:00Z</dcterms:modified>
</cp:coreProperties>
</file>