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5" r:id="rId2"/>
    <p:sldId id="276" r:id="rId3"/>
    <p:sldId id="278" r:id="rId4"/>
    <p:sldId id="279" r:id="rId5"/>
    <p:sldId id="374" r:id="rId6"/>
    <p:sldId id="277" r:id="rId7"/>
    <p:sldId id="362" r:id="rId8"/>
    <p:sldId id="363" r:id="rId9"/>
    <p:sldId id="364" r:id="rId10"/>
    <p:sldId id="370" r:id="rId11"/>
    <p:sldId id="280" r:id="rId12"/>
    <p:sldId id="285" r:id="rId13"/>
    <p:sldId id="281" r:id="rId14"/>
    <p:sldId id="286" r:id="rId15"/>
    <p:sldId id="365" r:id="rId16"/>
    <p:sldId id="258" r:id="rId17"/>
    <p:sldId id="284" r:id="rId18"/>
    <p:sldId id="283" r:id="rId19"/>
    <p:sldId id="366" r:id="rId20"/>
    <p:sldId id="273" r:id="rId21"/>
    <p:sldId id="367" r:id="rId22"/>
    <p:sldId id="368" r:id="rId23"/>
    <p:sldId id="369" r:id="rId24"/>
    <p:sldId id="274" r:id="rId25"/>
    <p:sldId id="282" r:id="rId26"/>
    <p:sldId id="371" r:id="rId27"/>
    <p:sldId id="373" r:id="rId28"/>
    <p:sldId id="372" r:id="rId29"/>
    <p:sldId id="317" r:id="rId30"/>
    <p:sldId id="3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02C"/>
    <a:srgbClr val="00FFFF"/>
    <a:srgbClr val="002060"/>
    <a:srgbClr val="FFFFFF"/>
    <a:srgbClr val="66CD00"/>
    <a:srgbClr val="D1F0B3"/>
    <a:srgbClr val="9932FF"/>
    <a:srgbClr val="00B05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83668" autoAdjust="0"/>
  </p:normalViewPr>
  <p:slideViewPr>
    <p:cSldViewPr snapToGrid="0">
      <p:cViewPr varScale="1">
        <p:scale>
          <a:sx n="72" d="100"/>
          <a:sy n="72" d="100"/>
        </p:scale>
        <p:origin x="874" y="53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7578-7357-4FA8-A8AD-741EDD1E033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5CEC-182F-4585-8350-F131BD2EFF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3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9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12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For </a:t>
            </a:r>
            <a:r>
              <a:rPr lang="fr-CA" dirty="0" err="1"/>
              <a:t>our</a:t>
            </a:r>
            <a:r>
              <a:rPr lang="fr-CA" dirty="0"/>
              <a:t> first question, the </a:t>
            </a:r>
            <a:r>
              <a:rPr lang="fr-CA" dirty="0" err="1"/>
              <a:t>overall</a:t>
            </a:r>
            <a:r>
              <a:rPr lang="fr-CA" dirty="0"/>
              <a:t> </a:t>
            </a:r>
            <a:r>
              <a:rPr lang="fr-CA" dirty="0" err="1"/>
              <a:t>accuracy</a:t>
            </a:r>
            <a:r>
              <a:rPr lang="fr-CA" dirty="0"/>
              <a:t> of the </a:t>
            </a:r>
            <a:r>
              <a:rPr lang="fr-CA" dirty="0" err="1"/>
              <a:t>random</a:t>
            </a:r>
            <a:r>
              <a:rPr lang="fr-CA" dirty="0"/>
              <a:t> </a:t>
            </a:r>
            <a:r>
              <a:rPr lang="fr-CA" dirty="0" err="1"/>
              <a:t>forest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85%, </a:t>
            </a:r>
            <a:r>
              <a:rPr lang="fr-CA" dirty="0" err="1"/>
              <a:t>divided</a:t>
            </a:r>
            <a:r>
              <a:rPr lang="fr-CA" dirty="0"/>
              <a:t> as </a:t>
            </a:r>
            <a:r>
              <a:rPr lang="fr-CA" dirty="0" err="1"/>
              <a:t>such</a:t>
            </a:r>
            <a:r>
              <a:rPr lang="fr-CA" dirty="0"/>
              <a:t>. On the main diagonal, in green, </a:t>
            </a:r>
            <a:r>
              <a:rPr lang="fr-CA" dirty="0" err="1"/>
              <a:t>we</a:t>
            </a:r>
            <a:r>
              <a:rPr lang="fr-CA" dirty="0"/>
              <a:t> have the </a:t>
            </a:r>
            <a:r>
              <a:rPr lang="fr-CA" dirty="0" err="1"/>
              <a:t>number</a:t>
            </a:r>
            <a:r>
              <a:rPr lang="fr-CA" dirty="0"/>
              <a:t> of </a:t>
            </a:r>
            <a:r>
              <a:rPr lang="fr-CA" dirty="0" err="1"/>
              <a:t>lakes</a:t>
            </a:r>
            <a:r>
              <a:rPr lang="fr-CA" dirty="0"/>
              <a:t> and </a:t>
            </a:r>
            <a:r>
              <a:rPr lang="fr-CA" dirty="0" err="1"/>
              <a:t>their</a:t>
            </a:r>
            <a:r>
              <a:rPr lang="fr-CA" dirty="0"/>
              <a:t> proportion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correctly</a:t>
            </a:r>
            <a:r>
              <a:rPr lang="fr-CA" dirty="0"/>
              <a:t> </a:t>
            </a:r>
            <a:r>
              <a:rPr lang="fr-CA" dirty="0" err="1"/>
              <a:t>assigned</a:t>
            </a:r>
            <a:r>
              <a:rPr lang="fr-CA" dirty="0"/>
              <a:t> by the </a:t>
            </a:r>
            <a:r>
              <a:rPr lang="fr-CA" dirty="0" err="1"/>
              <a:t>radom</a:t>
            </a:r>
            <a:r>
              <a:rPr lang="fr-CA" dirty="0"/>
              <a:t> </a:t>
            </a:r>
            <a:r>
              <a:rPr lang="fr-CA" dirty="0" err="1"/>
              <a:t>forest</a:t>
            </a:r>
            <a:r>
              <a:rPr lang="fr-CA" dirty="0"/>
              <a:t>. The </a:t>
            </a:r>
            <a:r>
              <a:rPr lang="fr-CA" dirty="0" err="1"/>
              <a:t>other</a:t>
            </a:r>
            <a:r>
              <a:rPr lang="fr-CA" dirty="0"/>
              <a:t> diagonal, in </a:t>
            </a:r>
            <a:r>
              <a:rPr lang="fr-CA" dirty="0" err="1"/>
              <a:t>red</a:t>
            </a:r>
            <a:r>
              <a:rPr lang="fr-CA" dirty="0"/>
              <a:t>,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where</a:t>
            </a:r>
            <a:r>
              <a:rPr lang="fr-CA" dirty="0"/>
              <a:t> the </a:t>
            </a:r>
            <a:r>
              <a:rPr lang="fr-CA" dirty="0" err="1"/>
              <a:t>random</a:t>
            </a:r>
            <a:r>
              <a:rPr lang="fr-CA" dirty="0"/>
              <a:t> </a:t>
            </a:r>
            <a:r>
              <a:rPr lang="fr-CA" dirty="0" err="1"/>
              <a:t>forest</a:t>
            </a:r>
            <a:r>
              <a:rPr lang="fr-CA" dirty="0"/>
              <a:t> </a:t>
            </a:r>
            <a:r>
              <a:rPr lang="fr-CA" dirty="0" err="1"/>
              <a:t>assigned</a:t>
            </a:r>
            <a:r>
              <a:rPr lang="fr-CA" dirty="0"/>
              <a:t> the </a:t>
            </a:r>
            <a:r>
              <a:rPr lang="fr-CA" dirty="0" err="1"/>
              <a:t>lakes</a:t>
            </a:r>
            <a:r>
              <a:rPr lang="fr-CA" dirty="0"/>
              <a:t> to the </a:t>
            </a:r>
            <a:r>
              <a:rPr lang="fr-CA" dirty="0" err="1"/>
              <a:t>wrong</a:t>
            </a:r>
            <a:r>
              <a:rPr lang="fr-CA" dirty="0"/>
              <a:t> </a:t>
            </a:r>
            <a:r>
              <a:rPr lang="fr-CA" dirty="0" err="1"/>
              <a:t>category</a:t>
            </a:r>
            <a:r>
              <a:rPr lang="fr-CA" dirty="0"/>
              <a:t>. Let </a:t>
            </a:r>
            <a:r>
              <a:rPr lang="fr-CA" dirty="0" err="1"/>
              <a:t>see</a:t>
            </a:r>
            <a:r>
              <a:rPr lang="fr-CA" dirty="0"/>
              <a:t> if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spatial pattern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35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600" dirty="0" err="1"/>
              <a:t>These</a:t>
            </a:r>
            <a:r>
              <a:rPr lang="fr-CA" sz="1600" dirty="0"/>
              <a:t> are the </a:t>
            </a:r>
            <a:r>
              <a:rPr lang="fr-CA" sz="1600" dirty="0" err="1"/>
              <a:t>most</a:t>
            </a:r>
            <a:r>
              <a:rPr lang="fr-CA" sz="1600" dirty="0"/>
              <a:t> important variables in the </a:t>
            </a:r>
            <a:r>
              <a:rPr lang="fr-CA" sz="1600" dirty="0" err="1"/>
              <a:t>random</a:t>
            </a:r>
            <a:r>
              <a:rPr lang="fr-CA" sz="1600" dirty="0"/>
              <a:t> </a:t>
            </a:r>
            <a:r>
              <a:rPr lang="fr-CA" sz="1600" dirty="0" err="1"/>
              <a:t>forest</a:t>
            </a:r>
            <a:r>
              <a:rPr lang="fr-CA" sz="1600" dirty="0"/>
              <a:t>. The X-axis </a:t>
            </a:r>
            <a:r>
              <a:rPr lang="fr-CA" sz="1600" dirty="0" err="1"/>
              <a:t>gives</a:t>
            </a:r>
            <a:r>
              <a:rPr lang="fr-CA" sz="1600" dirty="0"/>
              <a:t> the relative importance of </a:t>
            </a:r>
            <a:r>
              <a:rPr lang="fr-CA" sz="1600" dirty="0" err="1"/>
              <a:t>these</a:t>
            </a:r>
            <a:r>
              <a:rPr lang="fr-CA" sz="1600" dirty="0"/>
              <a:t> variables </a:t>
            </a:r>
            <a:r>
              <a:rPr lang="fr-CA" sz="1600" dirty="0" err="1"/>
              <a:t>compared</a:t>
            </a:r>
            <a:r>
              <a:rPr lang="fr-CA" sz="1600" dirty="0"/>
              <a:t> to the main one, </a:t>
            </a:r>
            <a:r>
              <a:rPr lang="fr-CA" sz="1600" dirty="0" err="1"/>
              <a:t>Average</a:t>
            </a:r>
            <a:r>
              <a:rPr lang="fr-CA" sz="1600" dirty="0"/>
              <a:t> </a:t>
            </a:r>
            <a:r>
              <a:rPr lang="fr-CA" sz="1600" dirty="0" err="1"/>
              <a:t>depth</a:t>
            </a:r>
            <a:r>
              <a:rPr lang="fr-CA" sz="1600" dirty="0"/>
              <a:t>. </a:t>
            </a:r>
          </a:p>
          <a:p>
            <a:r>
              <a:rPr lang="fr-CA" sz="1600" dirty="0" err="1"/>
              <a:t>Deeper</a:t>
            </a:r>
            <a:r>
              <a:rPr lang="fr-CA" sz="1600" dirty="0"/>
              <a:t> </a:t>
            </a:r>
            <a:r>
              <a:rPr lang="fr-CA" sz="1600" dirty="0" err="1"/>
              <a:t>lakes</a:t>
            </a:r>
            <a:r>
              <a:rPr lang="fr-CA" sz="1600" dirty="0"/>
              <a:t> have a </a:t>
            </a:r>
            <a:r>
              <a:rPr lang="fr-CA" sz="1600" dirty="0" err="1"/>
              <a:t>higher</a:t>
            </a:r>
            <a:r>
              <a:rPr lang="fr-CA" sz="1600" dirty="0"/>
              <a:t> </a:t>
            </a:r>
            <a:r>
              <a:rPr lang="fr-CA" sz="1600" dirty="0" err="1"/>
              <a:t>probability</a:t>
            </a:r>
            <a:r>
              <a:rPr lang="fr-CA" sz="1600" dirty="0"/>
              <a:t> of </a:t>
            </a:r>
            <a:r>
              <a:rPr lang="fr-CA" sz="1600" dirty="0" err="1"/>
              <a:t>developing</a:t>
            </a:r>
            <a:r>
              <a:rPr lang="fr-CA" sz="1600" dirty="0"/>
              <a:t> a hypolimnion. If </a:t>
            </a:r>
            <a:r>
              <a:rPr lang="fr-CA" sz="1600" dirty="0" err="1"/>
              <a:t>we</a:t>
            </a:r>
            <a:r>
              <a:rPr lang="fr-CA" sz="1600" dirty="0"/>
              <a:t> look at the </a:t>
            </a:r>
            <a:r>
              <a:rPr lang="fr-CA" sz="1600" dirty="0" err="1"/>
              <a:t>next</a:t>
            </a:r>
            <a:r>
              <a:rPr lang="fr-CA" sz="1600" dirty="0"/>
              <a:t> </a:t>
            </a:r>
            <a:r>
              <a:rPr lang="fr-CA" sz="1600" dirty="0" err="1"/>
              <a:t>three</a:t>
            </a:r>
            <a:r>
              <a:rPr lang="fr-CA" sz="1600" dirty="0"/>
              <a:t> variable, </a:t>
            </a:r>
            <a:r>
              <a:rPr lang="fr-CA" sz="1600" dirty="0" err="1"/>
              <a:t>we</a:t>
            </a:r>
            <a:r>
              <a:rPr lang="fr-CA" sz="1600" dirty="0"/>
              <a:t> have the </a:t>
            </a:r>
            <a:r>
              <a:rPr lang="fr-CA" sz="1600" dirty="0" err="1"/>
              <a:t>dynamic</a:t>
            </a:r>
            <a:r>
              <a:rPr lang="fr-CA" sz="1600" dirty="0"/>
              <a:t> </a:t>
            </a:r>
            <a:r>
              <a:rPr lang="fr-CA" sz="1600" dirty="0" err="1"/>
              <a:t>sediment</a:t>
            </a:r>
            <a:r>
              <a:rPr lang="fr-CA" sz="1600" dirty="0"/>
              <a:t> ratio, </a:t>
            </a:r>
            <a:r>
              <a:rPr lang="fr-CA" sz="1600" dirty="0" err="1"/>
              <a:t>which</a:t>
            </a:r>
            <a:r>
              <a:rPr lang="fr-CA" sz="1600" dirty="0"/>
              <a:t> </a:t>
            </a:r>
            <a:r>
              <a:rPr lang="fr-CA" sz="1600" dirty="0" err="1"/>
              <a:t>gives</a:t>
            </a:r>
            <a:r>
              <a:rPr lang="fr-CA" sz="1600" dirty="0"/>
              <a:t> a </a:t>
            </a:r>
            <a:r>
              <a:rPr lang="fr-CA" sz="1600" dirty="0" err="1"/>
              <a:t>general</a:t>
            </a:r>
            <a:r>
              <a:rPr lang="fr-CA" sz="1600" dirty="0"/>
              <a:t> </a:t>
            </a:r>
            <a:r>
              <a:rPr lang="fr-CA" sz="1600" dirty="0" err="1"/>
              <a:t>idea</a:t>
            </a:r>
            <a:r>
              <a:rPr lang="fr-CA" sz="1600" dirty="0"/>
              <a:t> of the </a:t>
            </a:r>
            <a:r>
              <a:rPr lang="fr-CA" sz="1600" dirty="0" err="1"/>
              <a:t>lake</a:t>
            </a:r>
            <a:r>
              <a:rPr lang="fr-CA" sz="1600" dirty="0"/>
              <a:t> </a:t>
            </a:r>
            <a:r>
              <a:rPr lang="fr-CA" sz="1600" dirty="0" err="1"/>
              <a:t>shape</a:t>
            </a:r>
            <a:r>
              <a:rPr lang="fr-CA" sz="1600" dirty="0"/>
              <a:t>. In </a:t>
            </a:r>
            <a:r>
              <a:rPr lang="fr-CA" sz="1600" dirty="0" err="1"/>
              <a:t>order</a:t>
            </a:r>
            <a:r>
              <a:rPr lang="fr-CA" sz="1600" dirty="0"/>
              <a:t> for a hypolimnion to </a:t>
            </a:r>
            <a:r>
              <a:rPr lang="fr-CA" sz="1600" dirty="0" err="1"/>
              <a:t>develop</a:t>
            </a:r>
            <a:r>
              <a:rPr lang="fr-CA" sz="1600" dirty="0"/>
              <a:t>, the </a:t>
            </a:r>
            <a:r>
              <a:rPr lang="fr-CA" sz="1600" dirty="0" err="1"/>
              <a:t>lake</a:t>
            </a:r>
            <a:r>
              <a:rPr lang="fr-CA" sz="1600" dirty="0"/>
              <a:t> </a:t>
            </a:r>
            <a:r>
              <a:rPr lang="fr-CA" sz="1600" dirty="0" err="1"/>
              <a:t>should</a:t>
            </a:r>
            <a:r>
              <a:rPr lang="fr-CA" sz="1600" dirty="0"/>
              <a:t> look more like a bowl </a:t>
            </a:r>
            <a:r>
              <a:rPr lang="fr-CA" sz="1600" dirty="0" err="1"/>
              <a:t>than</a:t>
            </a:r>
            <a:r>
              <a:rPr lang="fr-CA" sz="1600" dirty="0"/>
              <a:t> a plate. And </a:t>
            </a:r>
            <a:r>
              <a:rPr lang="fr-CA" sz="1600" dirty="0" err="1"/>
              <a:t>we</a:t>
            </a:r>
            <a:r>
              <a:rPr lang="fr-CA" sz="1600" dirty="0"/>
              <a:t> have water </a:t>
            </a:r>
            <a:r>
              <a:rPr lang="fr-CA" sz="1600" dirty="0" err="1"/>
              <a:t>transparency</a:t>
            </a:r>
            <a:r>
              <a:rPr lang="fr-CA" sz="1600" dirty="0"/>
              <a:t>, the </a:t>
            </a:r>
            <a:r>
              <a:rPr lang="fr-CA" sz="1600" dirty="0" err="1"/>
              <a:t>deeper</a:t>
            </a:r>
            <a:r>
              <a:rPr lang="fr-CA" sz="1600" dirty="0"/>
              <a:t> the </a:t>
            </a:r>
            <a:r>
              <a:rPr lang="fr-CA" sz="1600" dirty="0" err="1"/>
              <a:t>secchi</a:t>
            </a:r>
            <a:r>
              <a:rPr lang="fr-CA" sz="1600" dirty="0"/>
              <a:t> </a:t>
            </a:r>
            <a:r>
              <a:rPr lang="fr-CA" sz="1600" dirty="0" err="1"/>
              <a:t>depth</a:t>
            </a:r>
            <a:r>
              <a:rPr lang="fr-CA" sz="1600" dirty="0"/>
              <a:t> </a:t>
            </a:r>
            <a:r>
              <a:rPr lang="fr-CA" sz="1600" dirty="0" err="1"/>
              <a:t>is</a:t>
            </a:r>
            <a:r>
              <a:rPr lang="fr-CA" sz="1600" dirty="0"/>
              <a:t>, the more </a:t>
            </a:r>
            <a:r>
              <a:rPr lang="fr-CA" sz="1600" dirty="0" err="1"/>
              <a:t>likely</a:t>
            </a:r>
            <a:r>
              <a:rPr lang="fr-CA" sz="1600" dirty="0"/>
              <a:t> </a:t>
            </a:r>
            <a:r>
              <a:rPr lang="fr-CA" sz="1600" dirty="0" err="1"/>
              <a:t>there</a:t>
            </a:r>
            <a:r>
              <a:rPr lang="fr-CA" sz="1600" dirty="0"/>
              <a:t> </a:t>
            </a:r>
            <a:r>
              <a:rPr lang="fr-CA" sz="1600" dirty="0" err="1"/>
              <a:t>will</a:t>
            </a:r>
            <a:r>
              <a:rPr lang="fr-CA" sz="1600" dirty="0"/>
              <a:t> </a:t>
            </a:r>
            <a:r>
              <a:rPr lang="fr-CA" sz="1600" dirty="0" err="1"/>
              <a:t>be</a:t>
            </a:r>
            <a:r>
              <a:rPr lang="fr-CA" sz="1600" dirty="0"/>
              <a:t> an hypolimnion. </a:t>
            </a:r>
            <a:endParaRPr lang="en-US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01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Here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see</a:t>
            </a:r>
            <a:r>
              <a:rPr lang="fr-CA" dirty="0"/>
              <a:t> in </a:t>
            </a:r>
            <a:r>
              <a:rPr lang="fr-CA" dirty="0" err="1"/>
              <a:t>dark</a:t>
            </a:r>
            <a:r>
              <a:rPr lang="fr-CA" dirty="0"/>
              <a:t> gray </a:t>
            </a:r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do not have an hypolimnion and in light gray, </a:t>
            </a:r>
            <a:r>
              <a:rPr lang="fr-CA" dirty="0" err="1"/>
              <a:t>those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have one, </a:t>
            </a:r>
            <a:r>
              <a:rPr lang="fr-CA" dirty="0" err="1"/>
              <a:t>grouped</a:t>
            </a:r>
            <a:r>
              <a:rPr lang="fr-CA" dirty="0"/>
              <a:t> by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err="1"/>
              <a:t>depth</a:t>
            </a:r>
            <a:r>
              <a:rPr lang="fr-CA" dirty="0"/>
              <a:t>. </a:t>
            </a:r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an </a:t>
            </a:r>
            <a:r>
              <a:rPr lang="fr-CA" dirty="0" err="1"/>
              <a:t>average</a:t>
            </a:r>
            <a:r>
              <a:rPr lang="fr-CA" dirty="0"/>
              <a:t> </a:t>
            </a:r>
            <a:r>
              <a:rPr lang="fr-CA" dirty="0" err="1"/>
              <a:t>depth</a:t>
            </a:r>
            <a:r>
              <a:rPr lang="fr-CA" dirty="0"/>
              <a:t> of at least 4m have 80% or more chances to </a:t>
            </a:r>
            <a:r>
              <a:rPr lang="fr-CA" dirty="0" err="1"/>
              <a:t>develop</a:t>
            </a:r>
            <a:r>
              <a:rPr lang="fr-CA" dirty="0"/>
              <a:t> an hypolimnion.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87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Here</a:t>
            </a:r>
            <a:r>
              <a:rPr lang="fr-CA" dirty="0"/>
              <a:t> are all the </a:t>
            </a:r>
            <a:r>
              <a:rPr lang="fr-CA" dirty="0" err="1"/>
              <a:t>lakes</a:t>
            </a:r>
            <a:r>
              <a:rPr lang="fr-CA" dirty="0"/>
              <a:t>,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color</a:t>
            </a:r>
            <a:r>
              <a:rPr lang="fr-CA" dirty="0"/>
              <a:t>-code as </a:t>
            </a:r>
            <a:r>
              <a:rPr lang="fr-CA" dirty="0" err="1"/>
              <a:t>before</a:t>
            </a:r>
            <a:r>
              <a:rPr lang="fr-CA" dirty="0"/>
              <a:t> and the </a:t>
            </a:r>
            <a:r>
              <a:rPr lang="fr-CA" dirty="0" err="1"/>
              <a:t>shapes</a:t>
            </a:r>
            <a:r>
              <a:rPr lang="fr-CA" dirty="0"/>
              <a:t> </a:t>
            </a:r>
            <a:r>
              <a:rPr lang="fr-CA" dirty="0" err="1"/>
              <a:t>represent</a:t>
            </a:r>
            <a:r>
              <a:rPr lang="fr-CA" dirty="0"/>
              <a:t> the absence or </a:t>
            </a:r>
            <a:r>
              <a:rPr lang="fr-CA" dirty="0" err="1"/>
              <a:t>presence</a:t>
            </a:r>
            <a:r>
              <a:rPr lang="fr-CA" dirty="0"/>
              <a:t> of an hypolimnion. For </a:t>
            </a:r>
            <a:r>
              <a:rPr lang="fr-CA" dirty="0" err="1"/>
              <a:t>example</a:t>
            </a:r>
            <a:r>
              <a:rPr lang="fr-CA" dirty="0"/>
              <a:t>, a green </a:t>
            </a:r>
            <a:r>
              <a:rPr lang="fr-CA" dirty="0" err="1"/>
              <a:t>circle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lake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correctly</a:t>
            </a:r>
            <a:r>
              <a:rPr lang="fr-CA" dirty="0"/>
              <a:t> </a:t>
            </a:r>
            <a:r>
              <a:rPr lang="fr-CA" dirty="0" err="1"/>
              <a:t>predicted</a:t>
            </a:r>
            <a:r>
              <a:rPr lang="fr-CA" dirty="0"/>
              <a:t> to have an hypolimnion. There </a:t>
            </a:r>
            <a:r>
              <a:rPr lang="fr-CA" dirty="0" err="1"/>
              <a:t>is</a:t>
            </a:r>
            <a:r>
              <a:rPr lang="fr-CA" dirty="0"/>
              <a:t> no spatial pattern in the US, but </a:t>
            </a:r>
            <a:r>
              <a:rPr lang="fr-CA" dirty="0" err="1"/>
              <a:t>what</a:t>
            </a:r>
            <a:r>
              <a:rPr lang="fr-CA" dirty="0"/>
              <a:t> drives the </a:t>
            </a:r>
            <a:r>
              <a:rPr lang="fr-CA" dirty="0" err="1"/>
              <a:t>random</a:t>
            </a:r>
            <a:r>
              <a:rPr lang="fr-CA" dirty="0"/>
              <a:t> </a:t>
            </a:r>
            <a:r>
              <a:rPr lang="fr-CA" dirty="0" err="1"/>
              <a:t>forest</a:t>
            </a:r>
            <a:r>
              <a:rPr lang="fr-CA" dirty="0"/>
              <a:t>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28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 err="1"/>
              <a:t>Now</a:t>
            </a:r>
            <a:r>
              <a:rPr lang="fr-CA" dirty="0"/>
              <a:t> </a:t>
            </a:r>
            <a:r>
              <a:rPr lang="fr-CA" dirty="0" err="1"/>
              <a:t>looking</a:t>
            </a:r>
            <a:r>
              <a:rPr lang="fr-CA" dirty="0"/>
              <a:t> at </a:t>
            </a:r>
            <a:r>
              <a:rPr lang="fr-CA" dirty="0" err="1"/>
              <a:t>hypoxia</a:t>
            </a:r>
            <a:r>
              <a:rPr lang="fr-CA" dirty="0"/>
              <a:t>, the </a:t>
            </a:r>
            <a:r>
              <a:rPr lang="fr-CA" dirty="0" err="1"/>
              <a:t>random</a:t>
            </a:r>
            <a:r>
              <a:rPr lang="fr-CA" dirty="0"/>
              <a:t> </a:t>
            </a:r>
            <a:r>
              <a:rPr lang="fr-CA" dirty="0" err="1"/>
              <a:t>forest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an </a:t>
            </a:r>
            <a:r>
              <a:rPr lang="fr-CA" dirty="0" err="1"/>
              <a:t>overall</a:t>
            </a:r>
            <a:r>
              <a:rPr lang="fr-CA" dirty="0"/>
              <a:t> </a:t>
            </a:r>
            <a:r>
              <a:rPr lang="fr-CA" dirty="0" err="1"/>
              <a:t>accuracy</a:t>
            </a:r>
            <a:r>
              <a:rPr lang="fr-CA" dirty="0"/>
              <a:t> of 82%, </a:t>
            </a:r>
            <a:r>
              <a:rPr lang="fr-CA" dirty="0" err="1"/>
              <a:t>with</a:t>
            </a:r>
            <a:r>
              <a:rPr lang="fr-CA" dirty="0"/>
              <a:t> a good </a:t>
            </a:r>
            <a:r>
              <a:rPr lang="fr-CA" dirty="0" err="1"/>
              <a:t>prediction</a:t>
            </a:r>
            <a:r>
              <a:rPr lang="fr-CA" dirty="0"/>
              <a:t> for </a:t>
            </a:r>
            <a:r>
              <a:rPr lang="fr-CA" dirty="0" err="1"/>
              <a:t>nearly</a:t>
            </a:r>
            <a:r>
              <a:rPr lang="fr-CA" dirty="0"/>
              <a:t> 400 </a:t>
            </a:r>
            <a:r>
              <a:rPr lang="fr-CA" dirty="0" err="1"/>
              <a:t>lakes</a:t>
            </a:r>
            <a:r>
              <a:rPr lang="fr-CA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33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Longitude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the </a:t>
            </a:r>
            <a:r>
              <a:rPr lang="fr-CA" dirty="0" err="1"/>
              <a:t>seventh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useful</a:t>
            </a:r>
            <a:r>
              <a:rPr lang="fr-CA" dirty="0"/>
              <a:t> variable in the </a:t>
            </a:r>
            <a:r>
              <a:rPr lang="fr-CA" dirty="0" err="1"/>
              <a:t>random</a:t>
            </a:r>
            <a:r>
              <a:rPr lang="fr-CA" dirty="0"/>
              <a:t> </a:t>
            </a:r>
            <a:r>
              <a:rPr lang="fr-CA" dirty="0" err="1"/>
              <a:t>forest</a:t>
            </a:r>
            <a:r>
              <a:rPr lang="fr-CA" dirty="0"/>
              <a:t>. In the </a:t>
            </a:r>
            <a:r>
              <a:rPr lang="fr-CA" dirty="0" err="1"/>
              <a:t>conterminous</a:t>
            </a:r>
            <a:r>
              <a:rPr lang="fr-CA" dirty="0"/>
              <a:t> USA, </a:t>
            </a:r>
            <a:r>
              <a:rPr lang="fr-CA" dirty="0" err="1"/>
              <a:t>hypoxia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mostly</a:t>
            </a:r>
            <a:r>
              <a:rPr lang="fr-CA" dirty="0"/>
              <a:t> </a:t>
            </a:r>
            <a:r>
              <a:rPr lang="fr-CA" dirty="0" err="1"/>
              <a:t>driven</a:t>
            </a:r>
            <a:r>
              <a:rPr lang="fr-CA" dirty="0"/>
              <a:t> by </a:t>
            </a:r>
            <a:r>
              <a:rPr lang="fr-CA" dirty="0" err="1"/>
              <a:t>lake</a:t>
            </a:r>
            <a:r>
              <a:rPr lang="fr-CA" dirty="0"/>
              <a:t> </a:t>
            </a:r>
            <a:r>
              <a:rPr lang="fr-CA" dirty="0" err="1"/>
              <a:t>productivity</a:t>
            </a:r>
            <a:r>
              <a:rPr lang="fr-CA" dirty="0"/>
              <a:t>, </a:t>
            </a:r>
            <a:r>
              <a:rPr lang="fr-CA" dirty="0" err="1"/>
              <a:t>with</a:t>
            </a:r>
            <a:r>
              <a:rPr lang="fr-CA" dirty="0"/>
              <a:t> a </a:t>
            </a:r>
            <a:r>
              <a:rPr lang="fr-CA" dirty="0" err="1"/>
              <a:t>significant</a:t>
            </a:r>
            <a:r>
              <a:rPr lang="fr-CA" dirty="0"/>
              <a:t> influence of the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err="1"/>
              <a:t>depth</a:t>
            </a:r>
            <a:r>
              <a:rPr lang="fr-CA" dirty="0"/>
              <a:t>, </a:t>
            </a:r>
            <a:r>
              <a:rPr lang="fr-CA" dirty="0" err="1"/>
              <a:t>elevation</a:t>
            </a:r>
            <a:r>
              <a:rPr lang="fr-CA" dirty="0"/>
              <a:t> and the </a:t>
            </a:r>
            <a:r>
              <a:rPr lang="fr-CA" dirty="0" err="1"/>
              <a:t>day</a:t>
            </a:r>
            <a:r>
              <a:rPr lang="fr-CA" dirty="0"/>
              <a:t> of the </a:t>
            </a:r>
            <a:r>
              <a:rPr lang="fr-CA" dirty="0" err="1"/>
              <a:t>year</a:t>
            </a:r>
            <a:r>
              <a:rPr lang="fr-CA" dirty="0"/>
              <a:t>.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76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In </a:t>
            </a:r>
            <a:r>
              <a:rPr lang="fr-CA" dirty="0" err="1"/>
              <a:t>contrast</a:t>
            </a:r>
            <a:r>
              <a:rPr lang="fr-CA" dirty="0"/>
              <a:t> to the </a:t>
            </a:r>
            <a:r>
              <a:rPr lang="fr-CA" dirty="0" err="1"/>
              <a:t>presence</a:t>
            </a:r>
            <a:r>
              <a:rPr lang="fr-CA" dirty="0"/>
              <a:t> of an hypolimnion, </a:t>
            </a:r>
            <a:r>
              <a:rPr lang="fr-CA" dirty="0" err="1"/>
              <a:t>shallower</a:t>
            </a:r>
            <a:r>
              <a:rPr lang="fr-CA" dirty="0"/>
              <a:t> </a:t>
            </a:r>
            <a:r>
              <a:rPr lang="fr-CA" dirty="0" err="1"/>
              <a:t>lakes</a:t>
            </a:r>
            <a:r>
              <a:rPr lang="fr-CA" dirty="0"/>
              <a:t> have a </a:t>
            </a:r>
            <a:r>
              <a:rPr lang="fr-CA" dirty="0" err="1"/>
              <a:t>higher</a:t>
            </a:r>
            <a:r>
              <a:rPr lang="fr-CA" dirty="0"/>
              <a:t> </a:t>
            </a:r>
            <a:r>
              <a:rPr lang="fr-CA" dirty="0" err="1"/>
              <a:t>probability</a:t>
            </a:r>
            <a:r>
              <a:rPr lang="fr-CA" dirty="0"/>
              <a:t> of </a:t>
            </a:r>
            <a:r>
              <a:rPr lang="fr-CA" dirty="0" err="1"/>
              <a:t>developping</a:t>
            </a:r>
            <a:r>
              <a:rPr lang="fr-CA" dirty="0"/>
              <a:t> </a:t>
            </a:r>
            <a:r>
              <a:rPr lang="fr-CA" dirty="0" err="1"/>
              <a:t>hypoxia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deeper</a:t>
            </a:r>
            <a:r>
              <a:rPr lang="fr-CA" dirty="0"/>
              <a:t> </a:t>
            </a:r>
            <a:r>
              <a:rPr lang="fr-CA" dirty="0" err="1"/>
              <a:t>lakes</a:t>
            </a:r>
            <a:r>
              <a:rPr lang="fr-CA" dirty="0"/>
              <a:t>.. In the </a:t>
            </a:r>
            <a:r>
              <a:rPr lang="fr-CA" dirty="0" err="1"/>
              <a:t>next</a:t>
            </a:r>
            <a:r>
              <a:rPr lang="fr-CA" dirty="0"/>
              <a:t> slides,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explore the </a:t>
            </a:r>
            <a:r>
              <a:rPr lang="fr-CA" dirty="0" err="1"/>
              <a:t>random</a:t>
            </a:r>
            <a:r>
              <a:rPr lang="fr-CA" dirty="0"/>
              <a:t> </a:t>
            </a:r>
            <a:r>
              <a:rPr lang="fr-CA" dirty="0" err="1"/>
              <a:t>forest</a:t>
            </a:r>
            <a:r>
              <a:rPr lang="fr-CA" dirty="0"/>
              <a:t> by </a:t>
            </a:r>
            <a:r>
              <a:rPr lang="fr-CA" dirty="0" err="1"/>
              <a:t>modifying</a:t>
            </a:r>
            <a:r>
              <a:rPr lang="fr-CA" dirty="0"/>
              <a:t> the </a:t>
            </a:r>
            <a:r>
              <a:rPr lang="fr-CA" dirty="0" err="1"/>
              <a:t>three</a:t>
            </a:r>
            <a:r>
              <a:rPr lang="fr-CA" dirty="0"/>
              <a:t> </a:t>
            </a:r>
            <a:r>
              <a:rPr lang="fr-CA" dirty="0" err="1"/>
              <a:t>productivity</a:t>
            </a:r>
            <a:r>
              <a:rPr lang="fr-CA" dirty="0"/>
              <a:t> </a:t>
            </a:r>
            <a:r>
              <a:rPr lang="fr-CA" dirty="0" err="1"/>
              <a:t>metrics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the </a:t>
            </a:r>
            <a:r>
              <a:rPr lang="fr-CA" dirty="0" err="1"/>
              <a:t>most</a:t>
            </a:r>
            <a:r>
              <a:rPr lang="fr-CA" dirty="0"/>
              <a:t> important in the </a:t>
            </a:r>
            <a:r>
              <a:rPr lang="fr-CA" dirty="0" err="1"/>
              <a:t>random</a:t>
            </a:r>
            <a:r>
              <a:rPr lang="fr-CA" dirty="0"/>
              <a:t> </a:t>
            </a:r>
            <a:r>
              <a:rPr lang="fr-CA" dirty="0" err="1"/>
              <a:t>forest</a:t>
            </a:r>
            <a:r>
              <a:rPr lang="fr-CA" dirty="0"/>
              <a:t>, and look at how </a:t>
            </a:r>
            <a:r>
              <a:rPr lang="fr-CA" dirty="0" err="1"/>
              <a:t>this</a:t>
            </a:r>
            <a:r>
              <a:rPr lang="fr-CA" dirty="0"/>
              <a:t> changes </a:t>
            </a:r>
            <a:r>
              <a:rPr lang="fr-CA" dirty="0" err="1"/>
              <a:t>hypoxia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06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By mapping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results</a:t>
            </a:r>
            <a:r>
              <a:rPr lang="fr-CA" dirty="0"/>
              <a:t>,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see</a:t>
            </a:r>
            <a:r>
              <a:rPr lang="fr-CA" dirty="0"/>
              <a:t> a </a:t>
            </a:r>
            <a:r>
              <a:rPr lang="fr-CA" dirty="0" err="1"/>
              <a:t>east-west</a:t>
            </a:r>
            <a:r>
              <a:rPr lang="fr-CA" dirty="0"/>
              <a:t> spatial </a:t>
            </a:r>
            <a:r>
              <a:rPr lang="fr-CA" dirty="0" err="1"/>
              <a:t>partern</a:t>
            </a:r>
            <a:r>
              <a:rPr lang="fr-CA" dirty="0"/>
              <a:t>,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developping</a:t>
            </a:r>
            <a:r>
              <a:rPr lang="fr-CA" dirty="0"/>
              <a:t> </a:t>
            </a:r>
            <a:r>
              <a:rPr lang="fr-CA" dirty="0" err="1"/>
              <a:t>hypoxia</a:t>
            </a:r>
            <a:r>
              <a:rPr lang="fr-CA" dirty="0"/>
              <a:t> in the </a:t>
            </a:r>
            <a:r>
              <a:rPr lang="fr-CA" dirty="0" err="1"/>
              <a:t>mid-east</a:t>
            </a:r>
            <a:r>
              <a:rPr lang="fr-CA" dirty="0"/>
              <a:t> and </a:t>
            </a:r>
            <a:r>
              <a:rPr lang="fr-CA" dirty="0" err="1"/>
              <a:t>near</a:t>
            </a:r>
            <a:r>
              <a:rPr lang="fr-CA" dirty="0"/>
              <a:t> the </a:t>
            </a:r>
            <a:r>
              <a:rPr lang="fr-CA" dirty="0" err="1"/>
              <a:t>great</a:t>
            </a:r>
            <a:r>
              <a:rPr lang="fr-CA" dirty="0"/>
              <a:t> </a:t>
            </a:r>
            <a:r>
              <a:rPr lang="fr-CA" dirty="0" err="1"/>
              <a:t>lakes</a:t>
            </a:r>
            <a:r>
              <a:rPr lang="fr-CA" dirty="0"/>
              <a:t>, and more </a:t>
            </a:r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without</a:t>
            </a:r>
            <a:r>
              <a:rPr lang="fr-CA" dirty="0"/>
              <a:t> </a:t>
            </a:r>
            <a:r>
              <a:rPr lang="fr-CA" dirty="0" err="1"/>
              <a:t>hypoxia</a:t>
            </a:r>
            <a:r>
              <a:rPr lang="fr-CA" dirty="0"/>
              <a:t> in the </a:t>
            </a:r>
            <a:r>
              <a:rPr lang="fr-CA" dirty="0" err="1"/>
              <a:t>mid-west</a:t>
            </a:r>
            <a:r>
              <a:rPr lang="fr-CA" dirty="0"/>
              <a:t>. So let </a:t>
            </a:r>
            <a:r>
              <a:rPr lang="fr-CA" dirty="0" err="1"/>
              <a:t>see</a:t>
            </a:r>
            <a:r>
              <a:rPr lang="fr-CA" dirty="0"/>
              <a:t>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other</a:t>
            </a:r>
            <a:r>
              <a:rPr lang="fr-CA" dirty="0"/>
              <a:t> variables </a:t>
            </a:r>
            <a:r>
              <a:rPr lang="fr-CA" dirty="0" err="1"/>
              <a:t>than</a:t>
            </a:r>
            <a:r>
              <a:rPr lang="fr-CA" dirty="0"/>
              <a:t> longitude </a:t>
            </a:r>
            <a:r>
              <a:rPr lang="fr-CA" dirty="0" err="1"/>
              <a:t>predict</a:t>
            </a:r>
            <a:r>
              <a:rPr lang="fr-CA" dirty="0"/>
              <a:t> </a:t>
            </a:r>
            <a:r>
              <a:rPr lang="fr-CA" dirty="0" err="1"/>
              <a:t>hypoxia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7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All plots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constructed</a:t>
            </a:r>
            <a:r>
              <a:rPr lang="fr-CA" dirty="0"/>
              <a:t> as </a:t>
            </a:r>
            <a:r>
              <a:rPr lang="fr-CA" dirty="0" err="1"/>
              <a:t>such</a:t>
            </a:r>
            <a:r>
              <a:rPr lang="fr-CA" dirty="0"/>
              <a:t>: The Y-axis </a:t>
            </a:r>
            <a:r>
              <a:rPr lang="fr-CA" dirty="0" err="1"/>
              <a:t>is</a:t>
            </a:r>
            <a:r>
              <a:rPr lang="fr-CA" dirty="0"/>
              <a:t> the proportion of </a:t>
            </a:r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hypoxia</a:t>
            </a:r>
            <a:r>
              <a:rPr lang="fr-CA" dirty="0"/>
              <a:t>, the X-axis </a:t>
            </a:r>
            <a:r>
              <a:rPr lang="fr-CA" dirty="0" err="1"/>
              <a:t>represents</a:t>
            </a:r>
            <a:r>
              <a:rPr lang="fr-CA" dirty="0"/>
              <a:t> an </a:t>
            </a:r>
            <a:r>
              <a:rPr lang="fr-CA" dirty="0" err="1"/>
              <a:t>increase</a:t>
            </a:r>
            <a:r>
              <a:rPr lang="fr-CA" dirty="0"/>
              <a:t> of 1 percentile of the variable in the </a:t>
            </a:r>
            <a:r>
              <a:rPr lang="fr-CA" dirty="0" err="1"/>
              <a:t>title</a:t>
            </a:r>
            <a:r>
              <a:rPr lang="fr-CA" dirty="0"/>
              <a:t>, in </a:t>
            </a:r>
            <a:r>
              <a:rPr lang="fr-CA" dirty="0" err="1"/>
              <a:t>this</a:t>
            </a:r>
            <a:r>
              <a:rPr lang="fr-CA" dirty="0"/>
              <a:t> case DOC,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after</a:t>
            </a:r>
            <a:r>
              <a:rPr lang="fr-CA" dirty="0"/>
              <a:t> 25 </a:t>
            </a:r>
            <a:r>
              <a:rPr lang="fr-CA" dirty="0" err="1"/>
              <a:t>increase</a:t>
            </a:r>
            <a:r>
              <a:rPr lang="fr-CA" dirty="0"/>
              <a:t> on the far right of the graph, all values have </a:t>
            </a:r>
            <a:r>
              <a:rPr lang="fr-CA" dirty="0" err="1"/>
              <a:t>increased</a:t>
            </a:r>
            <a:r>
              <a:rPr lang="fr-CA" dirty="0"/>
              <a:t> by the first quartile. For DOC, TN and </a:t>
            </a:r>
            <a:r>
              <a:rPr lang="fr-CA" dirty="0" err="1"/>
              <a:t>Chlorophyll</a:t>
            </a:r>
            <a:r>
              <a:rPr lang="fr-CA" dirty="0"/>
              <a:t>, </a:t>
            </a:r>
            <a:r>
              <a:rPr lang="fr-CA" dirty="0" err="1"/>
              <a:t>we</a:t>
            </a:r>
            <a:r>
              <a:rPr lang="fr-CA" dirty="0"/>
              <a:t> do not </a:t>
            </a:r>
            <a:r>
              <a:rPr lang="fr-CA" dirty="0" err="1"/>
              <a:t>see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</a:t>
            </a:r>
            <a:r>
              <a:rPr lang="fr-CA" dirty="0" err="1"/>
              <a:t>increase</a:t>
            </a:r>
            <a:r>
              <a:rPr lang="fr-CA" dirty="0"/>
              <a:t> </a:t>
            </a:r>
            <a:r>
              <a:rPr lang="fr-CA" dirty="0" err="1"/>
              <a:t>even</a:t>
            </a:r>
            <a:r>
              <a:rPr lang="fr-CA" dirty="0"/>
              <a:t> </a:t>
            </a:r>
            <a:r>
              <a:rPr lang="fr-CA" dirty="0" err="1"/>
              <a:t>though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are the </a:t>
            </a:r>
            <a:r>
              <a:rPr lang="fr-CA" dirty="0" err="1"/>
              <a:t>most</a:t>
            </a:r>
            <a:r>
              <a:rPr lang="fr-CA" dirty="0"/>
              <a:t> important variables. But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look at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combined</a:t>
            </a:r>
            <a:r>
              <a:rPr lang="fr-CA" dirty="0"/>
              <a:t> influence, the proportion of </a:t>
            </a:r>
            <a:r>
              <a:rPr lang="fr-CA" dirty="0" err="1"/>
              <a:t>hypoxia</a:t>
            </a:r>
            <a:r>
              <a:rPr lang="fr-CA" dirty="0"/>
              <a:t> starts to </a:t>
            </a:r>
            <a:r>
              <a:rPr lang="fr-CA" dirty="0" err="1"/>
              <a:t>increase</a:t>
            </a:r>
            <a:r>
              <a:rPr lang="fr-CA" dirty="0"/>
              <a:t>, and </a:t>
            </a:r>
            <a:r>
              <a:rPr lang="fr-CA" dirty="0" err="1"/>
              <a:t>get</a:t>
            </a:r>
            <a:r>
              <a:rPr lang="fr-CA" dirty="0"/>
              <a:t> high </a:t>
            </a:r>
            <a:r>
              <a:rPr lang="fr-CA" dirty="0" err="1"/>
              <a:t>with</a:t>
            </a:r>
            <a:r>
              <a:rPr lang="fr-CA" dirty="0"/>
              <a:t> an </a:t>
            </a:r>
            <a:r>
              <a:rPr lang="fr-CA" dirty="0" err="1"/>
              <a:t>increase</a:t>
            </a:r>
            <a:r>
              <a:rPr lang="fr-CA" dirty="0"/>
              <a:t> in </a:t>
            </a:r>
            <a:r>
              <a:rPr lang="fr-CA" dirty="0" err="1"/>
              <a:t>both</a:t>
            </a:r>
            <a:r>
              <a:rPr lang="fr-CA" dirty="0"/>
              <a:t> DOC and TN.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look at all 3 </a:t>
            </a:r>
            <a:r>
              <a:rPr lang="fr-CA" dirty="0" err="1"/>
              <a:t>together</a:t>
            </a:r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8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worlwide</a:t>
            </a:r>
            <a:r>
              <a:rPr lang="fr-CA" dirty="0"/>
              <a:t> </a:t>
            </a:r>
            <a:r>
              <a:rPr lang="fr-CA" dirty="0" err="1"/>
              <a:t>provide</a:t>
            </a:r>
            <a:r>
              <a:rPr lang="fr-CA" dirty="0"/>
              <a:t> </a:t>
            </a:r>
            <a:r>
              <a:rPr lang="fr-CA" dirty="0" err="1"/>
              <a:t>valuable</a:t>
            </a:r>
            <a:r>
              <a:rPr lang="fr-CA" dirty="0"/>
              <a:t> </a:t>
            </a:r>
            <a:r>
              <a:rPr lang="fr-CA" dirty="0" err="1"/>
              <a:t>ecosystem</a:t>
            </a:r>
            <a:r>
              <a:rPr lang="fr-CA" dirty="0"/>
              <a:t> services like </a:t>
            </a:r>
            <a:r>
              <a:rPr lang="fr-CA" dirty="0" err="1"/>
              <a:t>drinking</a:t>
            </a:r>
            <a:r>
              <a:rPr lang="fr-CA" dirty="0"/>
              <a:t> water, </a:t>
            </a:r>
            <a:r>
              <a:rPr lang="fr-CA" dirty="0" err="1"/>
              <a:t>recreational</a:t>
            </a:r>
            <a:r>
              <a:rPr lang="fr-CA" dirty="0"/>
              <a:t> </a:t>
            </a:r>
            <a:r>
              <a:rPr lang="fr-CA" dirty="0" err="1"/>
              <a:t>opportunities</a:t>
            </a:r>
            <a:r>
              <a:rPr lang="fr-CA" dirty="0"/>
              <a:t>, </a:t>
            </a:r>
            <a:r>
              <a:rPr lang="fr-CA" dirty="0" err="1"/>
              <a:t>storage</a:t>
            </a:r>
            <a:r>
              <a:rPr lang="fr-CA" dirty="0"/>
              <a:t> of </a:t>
            </a:r>
            <a:r>
              <a:rPr lang="fr-CA" dirty="0" err="1"/>
              <a:t>phytoplankton</a:t>
            </a:r>
            <a:r>
              <a:rPr lang="fr-CA" dirty="0"/>
              <a:t> </a:t>
            </a:r>
            <a:r>
              <a:rPr lang="fr-CA" dirty="0" err="1"/>
              <a:t>biomass</a:t>
            </a:r>
            <a:r>
              <a:rPr lang="fr-CA" dirty="0"/>
              <a:t> and </a:t>
            </a:r>
            <a:r>
              <a:rPr lang="fr-CA" dirty="0" err="1"/>
              <a:t>external</a:t>
            </a:r>
            <a:r>
              <a:rPr lang="fr-CA" dirty="0"/>
              <a:t> inputs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watershed</a:t>
            </a:r>
            <a:r>
              <a:rPr lang="fr-CA" dirty="0"/>
              <a:t>. And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provide</a:t>
            </a:r>
            <a:r>
              <a:rPr lang="fr-CA" dirty="0"/>
              <a:t> habitats for </a:t>
            </a:r>
            <a:r>
              <a:rPr lang="fr-CA" dirty="0" err="1"/>
              <a:t>many</a:t>
            </a:r>
            <a:r>
              <a:rPr lang="fr-CA" dirty="0"/>
              <a:t> différents </a:t>
            </a:r>
            <a:r>
              <a:rPr lang="fr-CA" dirty="0" err="1"/>
              <a:t>species</a:t>
            </a:r>
            <a:r>
              <a:rPr lang="fr-CA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9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All plots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constructed</a:t>
            </a:r>
            <a:r>
              <a:rPr lang="fr-CA" dirty="0"/>
              <a:t> as </a:t>
            </a:r>
            <a:r>
              <a:rPr lang="fr-CA" dirty="0" err="1"/>
              <a:t>such</a:t>
            </a:r>
            <a:r>
              <a:rPr lang="fr-CA" dirty="0"/>
              <a:t>: The Y-axis </a:t>
            </a:r>
            <a:r>
              <a:rPr lang="fr-CA" dirty="0" err="1"/>
              <a:t>is</a:t>
            </a:r>
            <a:r>
              <a:rPr lang="fr-CA" dirty="0"/>
              <a:t> the proportion of </a:t>
            </a:r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hypoxia</a:t>
            </a:r>
            <a:r>
              <a:rPr lang="fr-CA" dirty="0"/>
              <a:t>, the X-axis </a:t>
            </a:r>
            <a:r>
              <a:rPr lang="fr-CA" dirty="0" err="1"/>
              <a:t>represents</a:t>
            </a:r>
            <a:r>
              <a:rPr lang="fr-CA" dirty="0"/>
              <a:t> an </a:t>
            </a:r>
            <a:r>
              <a:rPr lang="fr-CA" dirty="0" err="1"/>
              <a:t>increase</a:t>
            </a:r>
            <a:r>
              <a:rPr lang="fr-CA" dirty="0"/>
              <a:t> of 1 percentile of the variable in the </a:t>
            </a:r>
            <a:r>
              <a:rPr lang="fr-CA" dirty="0" err="1"/>
              <a:t>title</a:t>
            </a:r>
            <a:r>
              <a:rPr lang="fr-CA" dirty="0"/>
              <a:t>, in </a:t>
            </a:r>
            <a:r>
              <a:rPr lang="fr-CA" dirty="0" err="1"/>
              <a:t>this</a:t>
            </a:r>
            <a:r>
              <a:rPr lang="fr-CA" dirty="0"/>
              <a:t> case DOC,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after</a:t>
            </a:r>
            <a:r>
              <a:rPr lang="fr-CA" dirty="0"/>
              <a:t> 25 </a:t>
            </a:r>
            <a:r>
              <a:rPr lang="fr-CA" dirty="0" err="1"/>
              <a:t>increase</a:t>
            </a:r>
            <a:r>
              <a:rPr lang="fr-CA" dirty="0"/>
              <a:t> on the far right of the graph, all values have </a:t>
            </a:r>
            <a:r>
              <a:rPr lang="fr-CA" dirty="0" err="1"/>
              <a:t>increased</a:t>
            </a:r>
            <a:r>
              <a:rPr lang="fr-CA" dirty="0"/>
              <a:t> by the first quartile. For DOC, TN and </a:t>
            </a:r>
            <a:r>
              <a:rPr lang="fr-CA" dirty="0" err="1"/>
              <a:t>Chlorophyll</a:t>
            </a:r>
            <a:r>
              <a:rPr lang="fr-CA" dirty="0"/>
              <a:t>, </a:t>
            </a:r>
            <a:r>
              <a:rPr lang="fr-CA" dirty="0" err="1"/>
              <a:t>we</a:t>
            </a:r>
            <a:r>
              <a:rPr lang="fr-CA" dirty="0"/>
              <a:t> do not </a:t>
            </a:r>
            <a:r>
              <a:rPr lang="fr-CA" dirty="0" err="1"/>
              <a:t>see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</a:t>
            </a:r>
            <a:r>
              <a:rPr lang="fr-CA" dirty="0" err="1"/>
              <a:t>increase</a:t>
            </a:r>
            <a:r>
              <a:rPr lang="fr-CA" dirty="0"/>
              <a:t> </a:t>
            </a:r>
            <a:r>
              <a:rPr lang="fr-CA" dirty="0" err="1"/>
              <a:t>even</a:t>
            </a:r>
            <a:r>
              <a:rPr lang="fr-CA" dirty="0"/>
              <a:t> </a:t>
            </a:r>
            <a:r>
              <a:rPr lang="fr-CA" dirty="0" err="1"/>
              <a:t>though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are the </a:t>
            </a:r>
            <a:r>
              <a:rPr lang="fr-CA" dirty="0" err="1"/>
              <a:t>most</a:t>
            </a:r>
            <a:r>
              <a:rPr lang="fr-CA" dirty="0"/>
              <a:t> important variables. But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look at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combined</a:t>
            </a:r>
            <a:r>
              <a:rPr lang="fr-CA" dirty="0"/>
              <a:t> influence, the proportion of </a:t>
            </a:r>
            <a:r>
              <a:rPr lang="fr-CA" dirty="0" err="1"/>
              <a:t>hypoxia</a:t>
            </a:r>
            <a:r>
              <a:rPr lang="fr-CA" dirty="0"/>
              <a:t> starts to </a:t>
            </a:r>
            <a:r>
              <a:rPr lang="fr-CA" dirty="0" err="1"/>
              <a:t>increase</a:t>
            </a:r>
            <a:r>
              <a:rPr lang="fr-CA" dirty="0"/>
              <a:t>, and </a:t>
            </a:r>
            <a:r>
              <a:rPr lang="fr-CA" dirty="0" err="1"/>
              <a:t>get</a:t>
            </a:r>
            <a:r>
              <a:rPr lang="fr-CA" dirty="0"/>
              <a:t> high </a:t>
            </a:r>
            <a:r>
              <a:rPr lang="fr-CA" dirty="0" err="1"/>
              <a:t>with</a:t>
            </a:r>
            <a:r>
              <a:rPr lang="fr-CA" dirty="0"/>
              <a:t> an </a:t>
            </a:r>
            <a:r>
              <a:rPr lang="fr-CA" dirty="0" err="1"/>
              <a:t>increase</a:t>
            </a:r>
            <a:r>
              <a:rPr lang="fr-CA" dirty="0"/>
              <a:t> in </a:t>
            </a:r>
            <a:r>
              <a:rPr lang="fr-CA" dirty="0" err="1"/>
              <a:t>both</a:t>
            </a:r>
            <a:r>
              <a:rPr lang="fr-CA" dirty="0"/>
              <a:t> DOC and TN.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look at all 3 </a:t>
            </a:r>
            <a:r>
              <a:rPr lang="fr-CA" dirty="0" err="1"/>
              <a:t>together</a:t>
            </a:r>
            <a:endParaRPr lang="fr-CA" dirty="0"/>
          </a:p>
          <a:p>
            <a:endParaRPr lang="fr-CA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2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All plots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constructed</a:t>
            </a:r>
            <a:r>
              <a:rPr lang="fr-CA" dirty="0"/>
              <a:t> as </a:t>
            </a:r>
            <a:r>
              <a:rPr lang="fr-CA" dirty="0" err="1"/>
              <a:t>such</a:t>
            </a:r>
            <a:r>
              <a:rPr lang="fr-CA" dirty="0"/>
              <a:t>: The Y-axis </a:t>
            </a:r>
            <a:r>
              <a:rPr lang="fr-CA" dirty="0" err="1"/>
              <a:t>is</a:t>
            </a:r>
            <a:r>
              <a:rPr lang="fr-CA" dirty="0"/>
              <a:t> the proportion of </a:t>
            </a:r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hypoxia</a:t>
            </a:r>
            <a:r>
              <a:rPr lang="fr-CA" dirty="0"/>
              <a:t>, the X-axis </a:t>
            </a:r>
            <a:r>
              <a:rPr lang="fr-CA" dirty="0" err="1"/>
              <a:t>represents</a:t>
            </a:r>
            <a:r>
              <a:rPr lang="fr-CA" dirty="0"/>
              <a:t> an </a:t>
            </a:r>
            <a:r>
              <a:rPr lang="fr-CA" dirty="0" err="1"/>
              <a:t>increase</a:t>
            </a:r>
            <a:r>
              <a:rPr lang="fr-CA" dirty="0"/>
              <a:t> of 1 percentile of the variable in the </a:t>
            </a:r>
            <a:r>
              <a:rPr lang="fr-CA" dirty="0" err="1"/>
              <a:t>title</a:t>
            </a:r>
            <a:r>
              <a:rPr lang="fr-CA" dirty="0"/>
              <a:t>, in </a:t>
            </a:r>
            <a:r>
              <a:rPr lang="fr-CA" dirty="0" err="1"/>
              <a:t>this</a:t>
            </a:r>
            <a:r>
              <a:rPr lang="fr-CA" dirty="0"/>
              <a:t> case DOC,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after</a:t>
            </a:r>
            <a:r>
              <a:rPr lang="fr-CA" dirty="0"/>
              <a:t> 25 </a:t>
            </a:r>
            <a:r>
              <a:rPr lang="fr-CA" dirty="0" err="1"/>
              <a:t>increase</a:t>
            </a:r>
            <a:r>
              <a:rPr lang="fr-CA" dirty="0"/>
              <a:t> on the far right of the graph, all values have </a:t>
            </a:r>
            <a:r>
              <a:rPr lang="fr-CA" dirty="0" err="1"/>
              <a:t>increased</a:t>
            </a:r>
            <a:r>
              <a:rPr lang="fr-CA" dirty="0"/>
              <a:t> by the first quartile. For DOC, TN and </a:t>
            </a:r>
            <a:r>
              <a:rPr lang="fr-CA" dirty="0" err="1"/>
              <a:t>Chlorophyll</a:t>
            </a:r>
            <a:r>
              <a:rPr lang="fr-CA" dirty="0"/>
              <a:t>, </a:t>
            </a:r>
            <a:r>
              <a:rPr lang="fr-CA" dirty="0" err="1"/>
              <a:t>we</a:t>
            </a:r>
            <a:r>
              <a:rPr lang="fr-CA" dirty="0"/>
              <a:t> do not </a:t>
            </a:r>
            <a:r>
              <a:rPr lang="fr-CA" dirty="0" err="1"/>
              <a:t>see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</a:t>
            </a:r>
            <a:r>
              <a:rPr lang="fr-CA" dirty="0" err="1"/>
              <a:t>increase</a:t>
            </a:r>
            <a:r>
              <a:rPr lang="fr-CA" dirty="0"/>
              <a:t> </a:t>
            </a:r>
            <a:r>
              <a:rPr lang="fr-CA" dirty="0" err="1"/>
              <a:t>even</a:t>
            </a:r>
            <a:r>
              <a:rPr lang="fr-CA" dirty="0"/>
              <a:t> </a:t>
            </a:r>
            <a:r>
              <a:rPr lang="fr-CA" dirty="0" err="1"/>
              <a:t>though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are the </a:t>
            </a:r>
            <a:r>
              <a:rPr lang="fr-CA" dirty="0" err="1"/>
              <a:t>most</a:t>
            </a:r>
            <a:r>
              <a:rPr lang="fr-CA" dirty="0"/>
              <a:t> important variables. But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look at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combined</a:t>
            </a:r>
            <a:r>
              <a:rPr lang="fr-CA" dirty="0"/>
              <a:t> influence, the proportion of </a:t>
            </a:r>
            <a:r>
              <a:rPr lang="fr-CA" dirty="0" err="1"/>
              <a:t>hypoxia</a:t>
            </a:r>
            <a:r>
              <a:rPr lang="fr-CA" dirty="0"/>
              <a:t> starts to </a:t>
            </a:r>
            <a:r>
              <a:rPr lang="fr-CA" dirty="0" err="1"/>
              <a:t>increase</a:t>
            </a:r>
            <a:r>
              <a:rPr lang="fr-CA" dirty="0"/>
              <a:t>, and </a:t>
            </a:r>
            <a:r>
              <a:rPr lang="fr-CA" dirty="0" err="1"/>
              <a:t>get</a:t>
            </a:r>
            <a:r>
              <a:rPr lang="fr-CA" dirty="0"/>
              <a:t> high </a:t>
            </a:r>
            <a:r>
              <a:rPr lang="fr-CA" dirty="0" err="1"/>
              <a:t>with</a:t>
            </a:r>
            <a:r>
              <a:rPr lang="fr-CA" dirty="0"/>
              <a:t> an </a:t>
            </a:r>
            <a:r>
              <a:rPr lang="fr-CA" dirty="0" err="1"/>
              <a:t>increase</a:t>
            </a:r>
            <a:r>
              <a:rPr lang="fr-CA" dirty="0"/>
              <a:t> in </a:t>
            </a:r>
            <a:r>
              <a:rPr lang="fr-CA" dirty="0" err="1"/>
              <a:t>both</a:t>
            </a:r>
            <a:r>
              <a:rPr lang="fr-CA" dirty="0"/>
              <a:t> DOC and TN.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look at all 3 </a:t>
            </a:r>
            <a:r>
              <a:rPr lang="fr-CA" dirty="0" err="1"/>
              <a:t>together</a:t>
            </a:r>
            <a:endParaRPr lang="fr-CA" dirty="0"/>
          </a:p>
          <a:p>
            <a:endParaRPr lang="fr-CA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71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All plots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constructed</a:t>
            </a:r>
            <a:r>
              <a:rPr lang="fr-CA" dirty="0"/>
              <a:t> as </a:t>
            </a:r>
            <a:r>
              <a:rPr lang="fr-CA" dirty="0" err="1"/>
              <a:t>such</a:t>
            </a:r>
            <a:r>
              <a:rPr lang="fr-CA" dirty="0"/>
              <a:t>: The Y-axis </a:t>
            </a:r>
            <a:r>
              <a:rPr lang="fr-CA" dirty="0" err="1"/>
              <a:t>is</a:t>
            </a:r>
            <a:r>
              <a:rPr lang="fr-CA" dirty="0"/>
              <a:t> the proportion of </a:t>
            </a:r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hypoxia</a:t>
            </a:r>
            <a:r>
              <a:rPr lang="fr-CA" dirty="0"/>
              <a:t>, the X-axis </a:t>
            </a:r>
            <a:r>
              <a:rPr lang="fr-CA" dirty="0" err="1"/>
              <a:t>represents</a:t>
            </a:r>
            <a:r>
              <a:rPr lang="fr-CA" dirty="0"/>
              <a:t> an </a:t>
            </a:r>
            <a:r>
              <a:rPr lang="fr-CA" dirty="0" err="1"/>
              <a:t>increase</a:t>
            </a:r>
            <a:r>
              <a:rPr lang="fr-CA" dirty="0"/>
              <a:t> of 1 percentile of the variable in the </a:t>
            </a:r>
            <a:r>
              <a:rPr lang="fr-CA" dirty="0" err="1"/>
              <a:t>title</a:t>
            </a:r>
            <a:r>
              <a:rPr lang="fr-CA" dirty="0"/>
              <a:t>, in </a:t>
            </a:r>
            <a:r>
              <a:rPr lang="fr-CA" dirty="0" err="1"/>
              <a:t>this</a:t>
            </a:r>
            <a:r>
              <a:rPr lang="fr-CA" dirty="0"/>
              <a:t> case DOC,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after</a:t>
            </a:r>
            <a:r>
              <a:rPr lang="fr-CA" dirty="0"/>
              <a:t> 25 </a:t>
            </a:r>
            <a:r>
              <a:rPr lang="fr-CA" dirty="0" err="1"/>
              <a:t>increase</a:t>
            </a:r>
            <a:r>
              <a:rPr lang="fr-CA" dirty="0"/>
              <a:t> on the far right of the graph, all values have </a:t>
            </a:r>
            <a:r>
              <a:rPr lang="fr-CA" dirty="0" err="1"/>
              <a:t>increased</a:t>
            </a:r>
            <a:r>
              <a:rPr lang="fr-CA" dirty="0"/>
              <a:t> by the first quartile. For DOC, TN and </a:t>
            </a:r>
            <a:r>
              <a:rPr lang="fr-CA" dirty="0" err="1"/>
              <a:t>Chlorophyll</a:t>
            </a:r>
            <a:r>
              <a:rPr lang="fr-CA" dirty="0"/>
              <a:t>, </a:t>
            </a:r>
            <a:r>
              <a:rPr lang="fr-CA" dirty="0" err="1"/>
              <a:t>we</a:t>
            </a:r>
            <a:r>
              <a:rPr lang="fr-CA" dirty="0"/>
              <a:t> do not </a:t>
            </a:r>
            <a:r>
              <a:rPr lang="fr-CA" dirty="0" err="1"/>
              <a:t>see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</a:t>
            </a:r>
            <a:r>
              <a:rPr lang="fr-CA" dirty="0" err="1"/>
              <a:t>increase</a:t>
            </a:r>
            <a:r>
              <a:rPr lang="fr-CA" dirty="0"/>
              <a:t> </a:t>
            </a:r>
            <a:r>
              <a:rPr lang="fr-CA" dirty="0" err="1"/>
              <a:t>even</a:t>
            </a:r>
            <a:r>
              <a:rPr lang="fr-CA" dirty="0"/>
              <a:t> </a:t>
            </a:r>
            <a:r>
              <a:rPr lang="fr-CA" dirty="0" err="1"/>
              <a:t>though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are the </a:t>
            </a:r>
            <a:r>
              <a:rPr lang="fr-CA" dirty="0" err="1"/>
              <a:t>most</a:t>
            </a:r>
            <a:r>
              <a:rPr lang="fr-CA" dirty="0"/>
              <a:t> important variables. But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look at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combined</a:t>
            </a:r>
            <a:r>
              <a:rPr lang="fr-CA" dirty="0"/>
              <a:t> influence, the proportion of </a:t>
            </a:r>
            <a:r>
              <a:rPr lang="fr-CA" dirty="0" err="1"/>
              <a:t>hypoxia</a:t>
            </a:r>
            <a:r>
              <a:rPr lang="fr-CA" dirty="0"/>
              <a:t> starts to </a:t>
            </a:r>
            <a:r>
              <a:rPr lang="fr-CA" dirty="0" err="1"/>
              <a:t>increase</a:t>
            </a:r>
            <a:r>
              <a:rPr lang="fr-CA" dirty="0"/>
              <a:t>, and </a:t>
            </a:r>
            <a:r>
              <a:rPr lang="fr-CA" dirty="0" err="1"/>
              <a:t>get</a:t>
            </a:r>
            <a:r>
              <a:rPr lang="fr-CA" dirty="0"/>
              <a:t> high </a:t>
            </a:r>
            <a:r>
              <a:rPr lang="fr-CA" dirty="0" err="1"/>
              <a:t>with</a:t>
            </a:r>
            <a:r>
              <a:rPr lang="fr-CA" dirty="0"/>
              <a:t> an </a:t>
            </a:r>
            <a:r>
              <a:rPr lang="fr-CA" dirty="0" err="1"/>
              <a:t>increase</a:t>
            </a:r>
            <a:r>
              <a:rPr lang="fr-CA" dirty="0"/>
              <a:t> in </a:t>
            </a:r>
            <a:r>
              <a:rPr lang="fr-CA" dirty="0" err="1"/>
              <a:t>both</a:t>
            </a:r>
            <a:r>
              <a:rPr lang="fr-CA" dirty="0"/>
              <a:t> DOC and TN.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look at all 3 </a:t>
            </a:r>
            <a:r>
              <a:rPr lang="fr-CA" dirty="0" err="1"/>
              <a:t>together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2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The proportion of </a:t>
            </a:r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an hypolimnion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develops</a:t>
            </a:r>
            <a:r>
              <a:rPr lang="fr-CA" dirty="0"/>
              <a:t> </a:t>
            </a:r>
            <a:r>
              <a:rPr lang="fr-CA" dirty="0" err="1"/>
              <a:t>hypoxia</a:t>
            </a:r>
            <a:r>
              <a:rPr lang="fr-CA" dirty="0"/>
              <a:t> </a:t>
            </a:r>
            <a:r>
              <a:rPr lang="fr-CA" dirty="0" err="1"/>
              <a:t>increased</a:t>
            </a:r>
            <a:r>
              <a:rPr lang="fr-CA" dirty="0"/>
              <a:t> by 11%, and if </a:t>
            </a:r>
            <a:r>
              <a:rPr lang="fr-CA" dirty="0" err="1"/>
              <a:t>we</a:t>
            </a:r>
            <a:r>
              <a:rPr lang="fr-CA" dirty="0"/>
              <a:t> look at </a:t>
            </a:r>
            <a:r>
              <a:rPr lang="fr-CA" dirty="0" err="1"/>
              <a:t>these</a:t>
            </a:r>
            <a:r>
              <a:rPr lang="fr-CA" dirty="0"/>
              <a:t> changes as a </a:t>
            </a:r>
            <a:r>
              <a:rPr lang="fr-CA" dirty="0" err="1"/>
              <a:t>function</a:t>
            </a:r>
            <a:r>
              <a:rPr lang="fr-CA" dirty="0"/>
              <a:t> of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err="1"/>
              <a:t>depth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34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90% of </a:t>
            </a:r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2 and 6 </a:t>
            </a:r>
            <a:r>
              <a:rPr lang="fr-CA" dirty="0" err="1"/>
              <a:t>meters</a:t>
            </a:r>
            <a:r>
              <a:rPr lang="fr-CA" dirty="0"/>
              <a:t> of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err="1"/>
              <a:t>depth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develop</a:t>
            </a:r>
            <a:r>
              <a:rPr lang="fr-CA" dirty="0"/>
              <a:t> </a:t>
            </a:r>
            <a:r>
              <a:rPr lang="fr-CA" dirty="0" err="1"/>
              <a:t>hypoxia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1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 err="1"/>
              <a:t>Now</a:t>
            </a:r>
            <a:r>
              <a:rPr lang="fr-CA" dirty="0"/>
              <a:t> </a:t>
            </a:r>
            <a:r>
              <a:rPr lang="fr-CA" dirty="0" err="1"/>
              <a:t>looking</a:t>
            </a:r>
            <a:r>
              <a:rPr lang="fr-CA" dirty="0"/>
              <a:t> at </a:t>
            </a:r>
            <a:r>
              <a:rPr lang="fr-CA" dirty="0" err="1"/>
              <a:t>hypoxia</a:t>
            </a:r>
            <a:r>
              <a:rPr lang="fr-CA" dirty="0"/>
              <a:t>, the </a:t>
            </a:r>
            <a:r>
              <a:rPr lang="fr-CA" dirty="0" err="1"/>
              <a:t>random</a:t>
            </a:r>
            <a:r>
              <a:rPr lang="fr-CA" dirty="0"/>
              <a:t> </a:t>
            </a:r>
            <a:r>
              <a:rPr lang="fr-CA" dirty="0" err="1"/>
              <a:t>forest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an </a:t>
            </a:r>
            <a:r>
              <a:rPr lang="fr-CA" dirty="0" err="1"/>
              <a:t>overall</a:t>
            </a:r>
            <a:r>
              <a:rPr lang="fr-CA" dirty="0"/>
              <a:t> </a:t>
            </a:r>
            <a:r>
              <a:rPr lang="fr-CA" dirty="0" err="1"/>
              <a:t>accuracy</a:t>
            </a:r>
            <a:r>
              <a:rPr lang="fr-CA" dirty="0"/>
              <a:t> of 82%, </a:t>
            </a:r>
            <a:r>
              <a:rPr lang="fr-CA" dirty="0" err="1"/>
              <a:t>with</a:t>
            </a:r>
            <a:r>
              <a:rPr lang="fr-CA" dirty="0"/>
              <a:t> a good </a:t>
            </a:r>
            <a:r>
              <a:rPr lang="fr-CA" dirty="0" err="1"/>
              <a:t>prediction</a:t>
            </a:r>
            <a:r>
              <a:rPr lang="fr-CA" dirty="0"/>
              <a:t> for </a:t>
            </a:r>
            <a:r>
              <a:rPr lang="fr-CA" dirty="0" err="1"/>
              <a:t>nearly</a:t>
            </a:r>
            <a:r>
              <a:rPr lang="fr-CA" dirty="0"/>
              <a:t> 400 </a:t>
            </a:r>
            <a:r>
              <a:rPr lang="fr-CA" dirty="0" err="1"/>
              <a:t>lakes</a:t>
            </a:r>
            <a:r>
              <a:rPr lang="fr-CA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2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And </a:t>
            </a:r>
            <a:r>
              <a:rPr lang="fr-CA" dirty="0" err="1"/>
              <a:t>most</a:t>
            </a:r>
            <a:r>
              <a:rPr lang="fr-CA" dirty="0"/>
              <a:t> of the </a:t>
            </a:r>
            <a:r>
              <a:rPr lang="fr-CA" dirty="0" err="1"/>
              <a:t>shallow</a:t>
            </a:r>
            <a:r>
              <a:rPr lang="fr-CA" dirty="0"/>
              <a:t> </a:t>
            </a:r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are « </a:t>
            </a:r>
            <a:r>
              <a:rPr lang="fr-CA" dirty="0" err="1"/>
              <a:t>protected</a:t>
            </a:r>
            <a:r>
              <a:rPr lang="fr-CA" dirty="0"/>
              <a:t> »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hypoxia</a:t>
            </a:r>
            <a:r>
              <a:rPr lang="fr-CA" dirty="0"/>
              <a:t> are high altitude </a:t>
            </a:r>
            <a:r>
              <a:rPr lang="fr-CA"/>
              <a:t>lakes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3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C4312-508A-4E82-BDD1-7DB5EC07FD9D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81653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CA" dirty="0"/>
            </a:b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C4312-508A-4E82-BDD1-7DB5EC07FD9D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989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But </a:t>
            </a:r>
            <a:r>
              <a:rPr lang="fr-CA" dirty="0" err="1"/>
              <a:t>several</a:t>
            </a:r>
            <a:r>
              <a:rPr lang="fr-CA" dirty="0"/>
              <a:t> of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ecosystem</a:t>
            </a:r>
            <a:r>
              <a:rPr lang="fr-CA" dirty="0"/>
              <a:t> services </a:t>
            </a:r>
            <a:r>
              <a:rPr lang="fr-CA" dirty="0" err="1"/>
              <a:t>require</a:t>
            </a:r>
            <a:r>
              <a:rPr lang="fr-CA" dirty="0"/>
              <a:t> the </a:t>
            </a:r>
            <a:r>
              <a:rPr lang="fr-CA" dirty="0" err="1"/>
              <a:t>presence</a:t>
            </a:r>
            <a:r>
              <a:rPr lang="fr-CA" dirty="0"/>
              <a:t> of a cool, </a:t>
            </a:r>
            <a:r>
              <a:rPr lang="fr-CA" dirty="0" err="1"/>
              <a:t>oxygenated</a:t>
            </a:r>
            <a:r>
              <a:rPr lang="fr-CA" dirty="0"/>
              <a:t> hypolimnion. </a:t>
            </a:r>
            <a:r>
              <a:rPr lang="fr-CA" dirty="0" err="1"/>
              <a:t>However</a:t>
            </a:r>
            <a:r>
              <a:rPr lang="fr-CA" dirty="0"/>
              <a:t>, global and </a:t>
            </a:r>
            <a:r>
              <a:rPr lang="fr-CA" dirty="0" err="1"/>
              <a:t>regional</a:t>
            </a:r>
            <a:r>
              <a:rPr lang="fr-CA" dirty="0"/>
              <a:t> </a:t>
            </a:r>
            <a:r>
              <a:rPr lang="fr-CA" dirty="0" err="1"/>
              <a:t>scales</a:t>
            </a:r>
            <a:r>
              <a:rPr lang="fr-CA" dirty="0"/>
              <a:t> </a:t>
            </a:r>
            <a:r>
              <a:rPr lang="fr-CA" dirty="0" err="1"/>
              <a:t>human</a:t>
            </a:r>
            <a:r>
              <a:rPr lang="fr-CA" dirty="0"/>
              <a:t> pressures like </a:t>
            </a:r>
            <a:r>
              <a:rPr lang="fr-CA" dirty="0" err="1"/>
              <a:t>Climate</a:t>
            </a:r>
            <a:r>
              <a:rPr lang="fr-CA" dirty="0"/>
              <a:t> change, Eutrophication and Browning </a:t>
            </a:r>
            <a:r>
              <a:rPr lang="fr-CA" dirty="0" err="1"/>
              <a:t>may</a:t>
            </a:r>
            <a:r>
              <a:rPr lang="fr-CA" dirty="0"/>
              <a:t> alter the </a:t>
            </a:r>
            <a:r>
              <a:rPr lang="fr-CA" dirty="0" err="1"/>
              <a:t>ability</a:t>
            </a:r>
            <a:r>
              <a:rPr lang="fr-CA" dirty="0"/>
              <a:t> of a </a:t>
            </a:r>
            <a:r>
              <a:rPr lang="fr-CA" dirty="0" err="1"/>
              <a:t>lake</a:t>
            </a:r>
            <a:r>
              <a:rPr lang="fr-CA" dirty="0"/>
              <a:t> to </a:t>
            </a:r>
            <a:r>
              <a:rPr lang="fr-CA" dirty="0" err="1"/>
              <a:t>provide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services by </a:t>
            </a:r>
            <a:r>
              <a:rPr lang="fr-CA" dirty="0" err="1"/>
              <a:t>creating</a:t>
            </a:r>
            <a:r>
              <a:rPr lang="fr-CA" dirty="0"/>
              <a:t> </a:t>
            </a:r>
            <a:r>
              <a:rPr lang="fr-CA" dirty="0" err="1"/>
              <a:t>episodic</a:t>
            </a:r>
            <a:r>
              <a:rPr lang="fr-CA" dirty="0"/>
              <a:t> or </a:t>
            </a:r>
            <a:r>
              <a:rPr lang="fr-CA" dirty="0" err="1"/>
              <a:t>prolonged</a:t>
            </a:r>
            <a:r>
              <a:rPr lang="fr-CA" dirty="0"/>
              <a:t> </a:t>
            </a:r>
            <a:r>
              <a:rPr lang="fr-CA" dirty="0" err="1"/>
              <a:t>periods</a:t>
            </a:r>
            <a:r>
              <a:rPr lang="fr-CA" dirty="0"/>
              <a:t> of </a:t>
            </a:r>
            <a:r>
              <a:rPr lang="fr-CA" dirty="0" err="1"/>
              <a:t>hypoxia</a:t>
            </a:r>
            <a:r>
              <a:rPr lang="fr-CA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2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human</a:t>
            </a:r>
            <a:r>
              <a:rPr lang="fr-CA" dirty="0"/>
              <a:t> pressures are </a:t>
            </a:r>
            <a:r>
              <a:rPr lang="fr-CA" dirty="0" err="1"/>
              <a:t>modulated</a:t>
            </a:r>
            <a:r>
              <a:rPr lang="fr-CA" dirty="0"/>
              <a:t> by the </a:t>
            </a:r>
            <a:r>
              <a:rPr lang="fr-CA" dirty="0" err="1"/>
              <a:t>lake’s</a:t>
            </a:r>
            <a:r>
              <a:rPr lang="fr-CA" dirty="0"/>
              <a:t> </a:t>
            </a:r>
            <a:r>
              <a:rPr lang="fr-CA" dirty="0" err="1"/>
              <a:t>morphometry</a:t>
            </a:r>
            <a:r>
              <a:rPr lang="fr-CA" dirty="0"/>
              <a:t>. Small </a:t>
            </a:r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become</a:t>
            </a:r>
            <a:r>
              <a:rPr lang="fr-CA" dirty="0"/>
              <a:t> green and </a:t>
            </a:r>
            <a:r>
              <a:rPr lang="fr-CA" dirty="0" err="1"/>
              <a:t>brown</a:t>
            </a:r>
            <a:r>
              <a:rPr lang="fr-CA" dirty="0"/>
              <a:t> more </a:t>
            </a:r>
            <a:r>
              <a:rPr lang="fr-CA" dirty="0" err="1"/>
              <a:t>easily</a:t>
            </a:r>
            <a:r>
              <a:rPr lang="fr-CA" dirty="0"/>
              <a:t>; </a:t>
            </a:r>
            <a:r>
              <a:rPr lang="fr-CA" dirty="0" err="1"/>
              <a:t>shallow</a:t>
            </a:r>
            <a:r>
              <a:rPr lang="fr-CA" dirty="0"/>
              <a:t> </a:t>
            </a:r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an </a:t>
            </a:r>
            <a:r>
              <a:rPr lang="fr-CA" dirty="0" err="1"/>
              <a:t>extended</a:t>
            </a:r>
            <a:r>
              <a:rPr lang="fr-CA" dirty="0"/>
              <a:t> littoral zone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amplify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pressures by </a:t>
            </a:r>
            <a:r>
              <a:rPr lang="fr-CA" dirty="0" err="1"/>
              <a:t>recirculating</a:t>
            </a:r>
            <a:r>
              <a:rPr lang="fr-CA" dirty="0"/>
              <a:t> </a:t>
            </a:r>
            <a:r>
              <a:rPr lang="fr-CA" dirty="0" err="1"/>
              <a:t>nutrients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sediments</a:t>
            </a:r>
            <a:r>
              <a:rPr lang="fr-CA" dirty="0"/>
              <a:t> </a:t>
            </a:r>
            <a:r>
              <a:rPr lang="fr-CA" dirty="0" err="1"/>
              <a:t>into</a:t>
            </a:r>
            <a:r>
              <a:rPr lang="fr-CA" dirty="0"/>
              <a:t> the water </a:t>
            </a:r>
            <a:r>
              <a:rPr lang="fr-CA" dirty="0" err="1"/>
              <a:t>column</a:t>
            </a:r>
            <a:r>
              <a:rPr lang="fr-CA" dirty="0"/>
              <a:t>, and big, </a:t>
            </a:r>
            <a:r>
              <a:rPr lang="fr-CA" dirty="0" err="1"/>
              <a:t>deep</a:t>
            </a:r>
            <a:r>
              <a:rPr lang="fr-CA" dirty="0"/>
              <a:t> </a:t>
            </a:r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sustain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more inputs </a:t>
            </a:r>
            <a:r>
              <a:rPr lang="fr-CA" dirty="0" err="1"/>
              <a:t>before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trophic</a:t>
            </a:r>
            <a:r>
              <a:rPr lang="fr-CA" dirty="0"/>
              <a:t> state changes.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1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5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In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study</a:t>
            </a:r>
            <a:r>
              <a:rPr lang="fr-CA" dirty="0"/>
              <a:t>,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explored</a:t>
            </a:r>
            <a:r>
              <a:rPr lang="fr-CA" dirty="0"/>
              <a:t> the influence of </a:t>
            </a:r>
            <a:r>
              <a:rPr lang="fr-CA" dirty="0" err="1"/>
              <a:t>morphometry</a:t>
            </a:r>
            <a:r>
              <a:rPr lang="fr-CA" dirty="0"/>
              <a:t> and </a:t>
            </a:r>
            <a:r>
              <a:rPr lang="fr-CA" dirty="0" err="1"/>
              <a:t>lake</a:t>
            </a:r>
            <a:r>
              <a:rPr lang="fr-CA" dirty="0"/>
              <a:t> </a:t>
            </a:r>
            <a:r>
              <a:rPr lang="fr-CA" dirty="0" err="1"/>
              <a:t>characteristics</a:t>
            </a:r>
            <a:r>
              <a:rPr lang="fr-CA" dirty="0"/>
              <a:t> to </a:t>
            </a:r>
            <a:r>
              <a:rPr lang="fr-CA" dirty="0" err="1"/>
              <a:t>better</a:t>
            </a:r>
            <a:r>
              <a:rPr lang="fr-CA" dirty="0"/>
              <a:t> </a:t>
            </a:r>
            <a:r>
              <a:rPr lang="fr-CA" dirty="0" err="1"/>
              <a:t>understand</a:t>
            </a:r>
            <a:r>
              <a:rPr lang="fr-CA" dirty="0"/>
              <a:t>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determines</a:t>
            </a:r>
            <a:r>
              <a:rPr lang="fr-CA" dirty="0"/>
              <a:t> the </a:t>
            </a:r>
            <a:r>
              <a:rPr lang="fr-CA" dirty="0" err="1"/>
              <a:t>presence</a:t>
            </a:r>
            <a:r>
              <a:rPr lang="fr-CA" dirty="0"/>
              <a:t> of an hypolimnion and </a:t>
            </a:r>
            <a:r>
              <a:rPr lang="fr-CA" dirty="0" err="1"/>
              <a:t>hypoxia</a:t>
            </a:r>
            <a:r>
              <a:rPr lang="fr-CA" dirty="0"/>
              <a:t> at large spatial </a:t>
            </a:r>
            <a:r>
              <a:rPr lang="fr-CA" dirty="0" err="1"/>
              <a:t>scales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1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To do </a:t>
            </a:r>
            <a:r>
              <a:rPr lang="fr-CA" dirty="0" err="1"/>
              <a:t>so</a:t>
            </a:r>
            <a:r>
              <a:rPr lang="fr-CA" dirty="0"/>
              <a:t>,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worked</a:t>
            </a:r>
            <a:r>
              <a:rPr lang="fr-CA" dirty="0"/>
              <a:t> the National Lake </a:t>
            </a:r>
            <a:r>
              <a:rPr lang="fr-CA" dirty="0" err="1"/>
              <a:t>Assesment</a:t>
            </a:r>
            <a:r>
              <a:rPr lang="fr-CA" dirty="0"/>
              <a:t> 2007 and 2012 in the US.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selected</a:t>
            </a:r>
            <a:r>
              <a:rPr lang="fr-CA" dirty="0"/>
              <a:t> cold </a:t>
            </a:r>
            <a:r>
              <a:rPr lang="fr-CA" dirty="0" err="1"/>
              <a:t>lakes</a:t>
            </a:r>
            <a:r>
              <a:rPr lang="fr-CA" dirty="0"/>
              <a:t>,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those</a:t>
            </a:r>
            <a:r>
              <a:rPr lang="fr-CA" dirty="0"/>
              <a:t> of more </a:t>
            </a:r>
            <a:r>
              <a:rPr lang="fr-CA" dirty="0" err="1"/>
              <a:t>than</a:t>
            </a:r>
            <a:r>
              <a:rPr lang="fr-CA" dirty="0"/>
              <a:t> 40° of latitudes </a:t>
            </a:r>
            <a:r>
              <a:rPr lang="fr-CA" dirty="0" err="1"/>
              <a:t>after</a:t>
            </a:r>
            <a:r>
              <a:rPr lang="fr-CA" dirty="0"/>
              <a:t> </a:t>
            </a:r>
            <a:r>
              <a:rPr lang="fr-CA" dirty="0" err="1"/>
              <a:t>correcting</a:t>
            </a:r>
            <a:r>
              <a:rPr lang="fr-CA" dirty="0"/>
              <a:t> for altitude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0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And </a:t>
            </a:r>
            <a:r>
              <a:rPr lang="fr-CA" dirty="0" err="1"/>
              <a:t>selected</a:t>
            </a:r>
            <a:r>
              <a:rPr lang="fr-CA" dirty="0"/>
              <a:t> </a:t>
            </a:r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at least 2 </a:t>
            </a:r>
            <a:r>
              <a:rPr lang="fr-CA" dirty="0" err="1"/>
              <a:t>meters</a:t>
            </a:r>
            <a:r>
              <a:rPr lang="fr-CA" dirty="0"/>
              <a:t> </a:t>
            </a:r>
            <a:r>
              <a:rPr lang="fr-CA" dirty="0" err="1"/>
              <a:t>deep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3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to have </a:t>
            </a:r>
            <a:r>
              <a:rPr lang="fr-CA" dirty="0" err="1"/>
              <a:t>enough</a:t>
            </a:r>
            <a:r>
              <a:rPr lang="fr-CA" dirty="0"/>
              <a:t> vertical </a:t>
            </a:r>
            <a:r>
              <a:rPr lang="fr-CA" dirty="0" err="1"/>
              <a:t>resolution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able to </a:t>
            </a:r>
            <a:r>
              <a:rPr lang="fr-CA" dirty="0" err="1"/>
              <a:t>detect</a:t>
            </a:r>
            <a:r>
              <a:rPr lang="fr-CA" dirty="0"/>
              <a:t> an hypolimnion and 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seasonally</a:t>
            </a:r>
            <a:r>
              <a:rPr lang="fr-CA" dirty="0"/>
              <a:t> </a:t>
            </a:r>
            <a:r>
              <a:rPr lang="fr-CA" dirty="0" err="1"/>
              <a:t>stratified</a:t>
            </a:r>
            <a:r>
              <a:rPr lang="fr-CA" dirty="0"/>
              <a:t>. 1250 </a:t>
            </a:r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satified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criteria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F2F6-6A99-4BD5-98E1-27BEC34F1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48A21-240F-46BA-9226-92F61CACC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80A3E-DDBD-43DC-AD1A-7B440F39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D84-0C49-4682-A5E2-AB631713BA53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CC87-1CC3-4F0F-B880-1A2DBE7D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AB3E7-6E6D-477F-9681-51895C82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7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E2A3-B4F3-40FB-93D0-52052320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84875-3947-4782-9EB3-A1BDE13F6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609EF-6EDC-44D0-8508-FC005018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DFBD-0182-418E-AA3B-A61720AC6BFA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F66B-1D57-456E-8F4A-1B4EA1E8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65446-8F3E-4D2F-8004-09A35C87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9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D8C9F-95D9-46AC-A8B8-9A1F1B357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4B20F-9F92-4513-A437-0425C1379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66E5-74C6-4242-A4DF-F302169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B7BA-0F86-492B-8BB7-3093A27EFC38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A33D3-744D-4F67-9B81-105041D2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F75D-DC8C-486F-BA86-CA828DD4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4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41E6-3A07-4C75-A7B3-5B5AEDD1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91D32-71A6-44BC-A7A0-C6E84E1E9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AEB8E-C90F-43DC-A75B-D263FDB6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FDB-FE86-44AD-A2ED-06C95206BE78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DD7E-1336-4FCA-B0AF-A5BA415F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7955-8833-474C-814B-E09BD49B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8535-E783-4616-815F-A9553BD7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75848-65D9-4F8E-A57E-BCE8B01FD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19CF-0AC6-4672-90A9-5444536B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95C9-6356-4BAA-A1FE-CE1DADB707D8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A200-B4AC-4CB3-9097-52649B8E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3E48-0A0E-4455-AB83-1740C737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366C-0EA5-4805-8EDF-6CB86A1F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8D84-AA6F-4EDD-8E2B-25059052A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5755-B508-4AE0-8573-4DBF7E88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9F6B7-6705-46C4-95B1-2408ABAF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A3CD-BB03-4E64-A911-7AC9FC4A8A97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D3A89-E6D8-483A-AECD-C714B40B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F58A-089A-40D7-8A17-4020CE9F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275E-ACAA-4C54-BBE2-19B74893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19705-D3A4-4F07-AF01-2384B0CA4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C6812-2DEE-430D-960F-387C0B51D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BA1DA-5781-409B-A03C-51856F121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25BD4-75C9-4C2F-81D3-5EE0B5E07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58BEB-26AF-48F9-91D4-A587FDCD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0059-E4B1-4C1D-9F9E-418D2F149AB3}" type="datetime1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4185F-CBF4-438B-A3D3-D5205D9D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4DFB6-ECFF-42A3-B6FC-506A1551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4455-FD3A-4E8A-9AF4-1BE4F9A3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C215B-F0B8-4B68-8B19-9321ED4E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5E0B-7A86-4F2A-A403-04323B0D859B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D76EF-E54E-4A2E-9E23-DDDB76FA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B0FBE-1566-4EC4-BE59-A6494F20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2CC48-3ECB-4A60-945B-8C7231E9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CC17-7EC0-4E82-A349-E549825B7A4A}" type="datetime1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F3D40-1884-4DDD-BF8A-E561639D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3E613-E262-4F8E-9103-5CD7E7D7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1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D3EF-2662-44F1-8C88-B30DFBDA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0A1D-2AA9-4ECF-99A4-A6616437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246A5-D7E5-4334-9C6F-2A4EDA48E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A63FE-F1E7-4DCE-9FC0-FA91293D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9A6-6FC5-404F-9262-A47D7045B71F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74EF5-CCDC-4C25-B690-D833F190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159A5-CC89-4ACB-9EC6-539E9934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7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BD0-D908-46EE-9B34-C2AA5027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BEE3F-BB2A-4089-B78D-A4771843A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2D60B-5FAB-4B14-A233-48BC423A9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D800E-6A58-408F-8DC9-FEA18C5F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2B5C-A2D6-4989-924B-315CF1EC1698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98BFB-3164-42F5-98EC-F5A94AA6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42138-51F4-4DB6-8DD6-65BE76C7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0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DA7C0-2B6F-4D54-BAC7-929EDF44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D78C8-CDAE-490C-94FA-8B1BB241A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BB6CE-39AF-4DC1-B82D-45A4D85A6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6392-6185-467E-90EC-4326478E9BD1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E661-CBB1-4835-AFDA-F5CE50248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4FC1C-0FA0-45A1-8963-9D3DF0610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0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48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48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48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48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48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48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48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48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48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48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5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svg"/><Relationship Id="rId4" Type="http://schemas.openxmlformats.org/officeDocument/2006/relationships/image" Target="../media/image21.svg"/><Relationship Id="rId9" Type="http://schemas.openxmlformats.org/officeDocument/2006/relationships/image" Target="../media/image10.png"/><Relationship Id="rId1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37.png"/><Relationship Id="rId5" Type="http://schemas.openxmlformats.org/officeDocument/2006/relationships/image" Target="../media/image10.png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C8942C7-CB8F-4ADC-BE01-38DA70E99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F009B8F-B659-4B2F-ACDD-64DB6A7850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E65D2E-46C4-4D75-8E4B-868B845B5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277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the presence of a hypolimnetic zone and whether it is hypoxic at large spatial scales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B9B4FC-32AA-4BDB-BC6D-3FD4DB69C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fr-CA" sz="4000"/>
              <a:t>Richard LaBrie &amp; Roxane Maranger</a:t>
            </a:r>
            <a:endParaRPr lang="fr-CA" sz="4000" dirty="0"/>
          </a:p>
        </p:txBody>
      </p:sp>
      <p:pic>
        <p:nvPicPr>
          <p:cNvPr id="11" name="Picture 2" descr="http://fesp.umontreal.ca/fileadmin/templates/fesp/images/logo-udem.png">
            <a:extLst>
              <a:ext uri="{FF2B5EF4-FFF2-40B4-BE49-F238E27FC236}">
                <a16:creationId xmlns:a16="http://schemas.microsoft.com/office/drawing/2014/main" id="{6B169D72-7E13-4F7D-9F65-C16C41E59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1" y="6230827"/>
            <a:ext cx="146685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www2.viu.ca/research/images/NSERC_C.jpg">
            <a:extLst>
              <a:ext uri="{FF2B5EF4-FFF2-40B4-BE49-F238E27FC236}">
                <a16:creationId xmlns:a16="http://schemas.microsoft.com/office/drawing/2014/main" id="{66C03BBB-56AC-4CDE-9F86-13AE08F80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14" y="6230826"/>
            <a:ext cx="1143003" cy="57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A81C1C8-C40F-48FB-B560-9489102B626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045" y="6250955"/>
            <a:ext cx="1639095" cy="5614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8387ED2-F3E5-4491-A82C-21937215537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13" y="6246800"/>
            <a:ext cx="1990178" cy="5655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F255C04-9E20-4120-88FB-EB0E4A2743D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96" y="6230826"/>
            <a:ext cx="2087483" cy="69582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5212010-1EC8-48D5-AAB1-AC7D58FE78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55" y="6230826"/>
            <a:ext cx="1304082" cy="49440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29120F6-C0FF-4986-A942-697D210FB2F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8" b="25887"/>
          <a:stretch/>
        </p:blipFill>
        <p:spPr>
          <a:xfrm>
            <a:off x="7455367" y="6094573"/>
            <a:ext cx="1475002" cy="695828"/>
          </a:xfrm>
          <a:prstGeom prst="rect">
            <a:avLst/>
          </a:prstGeom>
        </p:spPr>
      </p:pic>
      <p:pic>
        <p:nvPicPr>
          <p:cNvPr id="22" name="Image 2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1A1EA81-9B89-4B68-AE27-07B552CF1F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04" y="4285634"/>
            <a:ext cx="2829993" cy="117727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3BD2530-FF8B-46E2-A51C-5DD051140DB1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9BB65-D484-40CC-A3E0-F96D1231AAB6}"/>
              </a:ext>
            </a:extLst>
          </p:cNvPr>
          <p:cNvSpPr/>
          <p:nvPr/>
        </p:nvSpPr>
        <p:spPr>
          <a:xfrm>
            <a:off x="1733933" y="5559647"/>
            <a:ext cx="8724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SS58 Shallow Lakes: Ecology, Biogeochemistry, and Human Health</a:t>
            </a:r>
          </a:p>
        </p:txBody>
      </p:sp>
    </p:spTree>
    <p:extLst>
      <p:ext uri="{BB962C8B-B14F-4D97-AF65-F5344CB8AC3E}">
        <p14:creationId xmlns:p14="http://schemas.microsoft.com/office/powerpoint/2010/main" val="382696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CD4218-7184-4BAD-A663-C4C3EEED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10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7EE499-1A33-48F6-B597-185452E2C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" t="1622"/>
          <a:stretch/>
        </p:blipFill>
        <p:spPr>
          <a:xfrm>
            <a:off x="609600" y="1473199"/>
            <a:ext cx="9117948" cy="52482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04A39AC-791E-4270-89DB-AA5C7288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93958" cy="1325563"/>
          </a:xfrm>
        </p:spPr>
        <p:txBody>
          <a:bodyPr/>
          <a:lstStyle/>
          <a:p>
            <a:r>
              <a:rPr lang="fr-CA" dirty="0"/>
              <a:t>That are </a:t>
            </a:r>
            <a:r>
              <a:rPr lang="fr-CA" dirty="0" err="1"/>
              <a:t>shallower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3m (495 </a:t>
            </a:r>
            <a:r>
              <a:rPr lang="fr-CA" dirty="0" err="1"/>
              <a:t>lakes</a:t>
            </a:r>
            <a:r>
              <a:rPr lang="fr-CA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2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D0C90-FDC0-43CE-B601-A1FEA56A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Methods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6E421-F55A-4DC2-B01B-FB9F08D62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Basic </a:t>
            </a:r>
            <a:r>
              <a:rPr lang="fr-CA" dirty="0" err="1"/>
              <a:t>morphometric</a:t>
            </a:r>
            <a:r>
              <a:rPr lang="fr-CA" dirty="0"/>
              <a:t>, </a:t>
            </a:r>
            <a:r>
              <a:rPr lang="fr-CA" dirty="0" err="1"/>
              <a:t>limnological</a:t>
            </a:r>
            <a:r>
              <a:rPr lang="fr-CA" dirty="0"/>
              <a:t> and </a:t>
            </a:r>
            <a:r>
              <a:rPr lang="fr-CA" dirty="0" err="1"/>
              <a:t>geographical</a:t>
            </a:r>
            <a:r>
              <a:rPr lang="fr-CA" dirty="0"/>
              <a:t> </a:t>
            </a:r>
            <a:r>
              <a:rPr lang="fr-CA" dirty="0" err="1"/>
              <a:t>characteristics</a:t>
            </a:r>
            <a:r>
              <a:rPr lang="fr-CA" dirty="0"/>
              <a:t> of 1230 </a:t>
            </a:r>
            <a:r>
              <a:rPr lang="fr-CA" dirty="0" err="1"/>
              <a:t>lakes</a:t>
            </a:r>
            <a:endParaRPr lang="fr-CA" dirty="0"/>
          </a:p>
          <a:p>
            <a:r>
              <a:rPr lang="en-US" dirty="0"/>
              <a:t>Random Forest of 1000 trees with repeated k-fold cross validation</a:t>
            </a:r>
          </a:p>
          <a:p>
            <a:pPr lvl="1"/>
            <a:r>
              <a:rPr lang="en-US" dirty="0"/>
              <a:t>Sensitivity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1. Can we predict the presence of an hypolimnion?</a:t>
            </a:r>
            <a:endParaRPr lang="fr-CA" dirty="0"/>
          </a:p>
          <a:p>
            <a:pPr marL="0" indent="0">
              <a:buNone/>
            </a:pPr>
            <a:r>
              <a:rPr lang="en-US" dirty="0"/>
              <a:t>2. Can we predict the presence of hypoxia in lake with an hypolimnion?</a:t>
            </a:r>
          </a:p>
          <a:p>
            <a:pPr marL="0" indent="0">
              <a:buNone/>
            </a:pPr>
            <a:r>
              <a:rPr lang="en-US" dirty="0"/>
              <a:t>3. Can we predict the presence of hypoxia in shallow lakes?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75C49E-64F7-43D4-B36C-539520C9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876FDD2C-E709-47DE-8FD8-89E0F9DF8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47" y="3669799"/>
            <a:ext cx="8165716" cy="21329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4FE3358-8BBA-440F-881D-6CBD72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47" y="365125"/>
            <a:ext cx="9192427" cy="1325563"/>
          </a:xfrm>
        </p:spPr>
        <p:txBody>
          <a:bodyPr/>
          <a:lstStyle/>
          <a:p>
            <a:r>
              <a:rPr lang="fr-CA" dirty="0" err="1"/>
              <a:t>Predicting</a:t>
            </a:r>
            <a:r>
              <a:rPr lang="fr-CA" dirty="0"/>
              <a:t> the </a:t>
            </a:r>
            <a:r>
              <a:rPr lang="fr-CA" dirty="0" err="1"/>
              <a:t>presence</a:t>
            </a:r>
            <a:r>
              <a:rPr lang="fr-CA" dirty="0"/>
              <a:t> of an hypolimnion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A64ADA-F93C-48E3-9364-A4B88C2C19CA}"/>
              </a:ext>
            </a:extLst>
          </p:cNvPr>
          <p:cNvSpPr txBox="1"/>
          <p:nvPr/>
        </p:nvSpPr>
        <p:spPr>
          <a:xfrm>
            <a:off x="560408" y="2285978"/>
            <a:ext cx="627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err="1"/>
              <a:t>Overall</a:t>
            </a:r>
            <a:r>
              <a:rPr lang="fr-CA" sz="3200" dirty="0"/>
              <a:t> </a:t>
            </a:r>
            <a:r>
              <a:rPr lang="fr-CA" sz="3200" dirty="0" err="1"/>
              <a:t>accuracy</a:t>
            </a:r>
            <a:r>
              <a:rPr lang="fr-CA" sz="3200" dirty="0"/>
              <a:t> of the </a:t>
            </a:r>
            <a:r>
              <a:rPr lang="fr-CA" sz="3200" dirty="0" err="1"/>
              <a:t>forest</a:t>
            </a:r>
            <a:r>
              <a:rPr lang="fr-CA" sz="3200" dirty="0"/>
              <a:t>: 84.5%</a:t>
            </a:r>
            <a:endParaRPr lang="en-US" sz="3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FC2B76-2BEF-41D4-9D42-26B2E3324F40}"/>
              </a:ext>
            </a:extLst>
          </p:cNvPr>
          <p:cNvSpPr txBox="1"/>
          <p:nvPr/>
        </p:nvSpPr>
        <p:spPr>
          <a:xfrm>
            <a:off x="10177333" y="4070095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Legend</a:t>
            </a:r>
            <a:endParaRPr lang="en-US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1B4E2D9-869A-4874-B78F-A654AE46D6E9}"/>
              </a:ext>
            </a:extLst>
          </p:cNvPr>
          <p:cNvSpPr txBox="1"/>
          <p:nvPr/>
        </p:nvSpPr>
        <p:spPr>
          <a:xfrm>
            <a:off x="9686543" y="4425062"/>
            <a:ext cx="125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Nr </a:t>
            </a:r>
            <a:r>
              <a:rPr lang="fr-CA" dirty="0" err="1"/>
              <a:t>lakes</a:t>
            </a:r>
            <a:endParaRPr lang="fr-CA" dirty="0"/>
          </a:p>
          <a:p>
            <a:r>
              <a:rPr lang="fr-CA" dirty="0"/>
              <a:t>(% of </a:t>
            </a:r>
            <a:r>
              <a:rPr lang="fr-CA" dirty="0" err="1"/>
              <a:t>lakes</a:t>
            </a:r>
            <a:r>
              <a:rPr lang="fr-CA" dirty="0"/>
              <a:t>)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ED7750-1009-4CED-8B10-8F1CB7B2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0E57EA-93C2-457D-98FB-49329DC70BEB}"/>
              </a:ext>
            </a:extLst>
          </p:cNvPr>
          <p:cNvSpPr/>
          <p:nvPr/>
        </p:nvSpPr>
        <p:spPr>
          <a:xfrm>
            <a:off x="4434595" y="5293864"/>
            <a:ext cx="2206133" cy="520587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000" dirty="0">
                <a:solidFill>
                  <a:schemeClr val="tx1"/>
                </a:solidFill>
              </a:rPr>
              <a:t>100 (8.9%)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400B-48AF-49D0-B335-923A1EEE18A8}"/>
              </a:ext>
            </a:extLst>
          </p:cNvPr>
          <p:cNvSpPr/>
          <p:nvPr/>
        </p:nvSpPr>
        <p:spPr>
          <a:xfrm>
            <a:off x="6640728" y="4748228"/>
            <a:ext cx="2206133" cy="5280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000" dirty="0"/>
              <a:t>75 (6.6%)</a:t>
            </a:r>
            <a:endParaRPr lang="en-US" sz="3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D7824-86FE-46B4-9E1E-BA5DB91598F0}"/>
              </a:ext>
            </a:extLst>
          </p:cNvPr>
          <p:cNvSpPr/>
          <p:nvPr/>
        </p:nvSpPr>
        <p:spPr>
          <a:xfrm>
            <a:off x="4546600" y="4755728"/>
            <a:ext cx="2094128" cy="520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02A372-7623-49CA-AA49-01047B597528}"/>
              </a:ext>
            </a:extLst>
          </p:cNvPr>
          <p:cNvSpPr/>
          <p:nvPr/>
        </p:nvSpPr>
        <p:spPr>
          <a:xfrm>
            <a:off x="4434595" y="4751087"/>
            <a:ext cx="2206133" cy="540995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000" dirty="0">
                <a:solidFill>
                  <a:schemeClr val="tx1"/>
                </a:solidFill>
              </a:rPr>
              <a:t>552 (48.9%)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EC24A-E793-47D9-9328-1E13A36F7A6C}"/>
              </a:ext>
            </a:extLst>
          </p:cNvPr>
          <p:cNvSpPr/>
          <p:nvPr/>
        </p:nvSpPr>
        <p:spPr>
          <a:xfrm>
            <a:off x="6752732" y="5285270"/>
            <a:ext cx="2094128" cy="479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B107D1-2BDA-46B3-B020-B99B1B06B2B1}"/>
              </a:ext>
            </a:extLst>
          </p:cNvPr>
          <p:cNvSpPr/>
          <p:nvPr/>
        </p:nvSpPr>
        <p:spPr>
          <a:xfrm>
            <a:off x="6640727" y="5276315"/>
            <a:ext cx="2206133" cy="54099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000" dirty="0">
                <a:solidFill>
                  <a:schemeClr val="bg1"/>
                </a:solidFill>
              </a:rPr>
              <a:t>401 (35.6%)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BB6DE511-E09F-4BB1-A7DB-3F2DA1280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5720" y="590242"/>
            <a:ext cx="487169" cy="4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5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FD10A-7170-46D4-A412-5ED9FEDB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>
            <a:normAutofit fontScale="90000"/>
          </a:bodyPr>
          <a:lstStyle/>
          <a:p>
            <a:r>
              <a:rPr lang="fr-CA" dirty="0"/>
              <a:t>Hypolimnion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driven</a:t>
            </a:r>
            <a:r>
              <a:rPr lang="fr-CA" dirty="0"/>
              <a:t> by </a:t>
            </a:r>
            <a:r>
              <a:rPr lang="fr-CA" dirty="0" err="1"/>
              <a:t>morphology</a:t>
            </a:r>
            <a:r>
              <a:rPr lang="fr-CA" dirty="0"/>
              <a:t> and water </a:t>
            </a:r>
            <a:r>
              <a:rPr lang="fr-CA" dirty="0" err="1"/>
              <a:t>transparency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8408E4-EDCC-40C8-8494-F072A73818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0" t="1172"/>
          <a:stretch/>
        </p:blipFill>
        <p:spPr>
          <a:xfrm>
            <a:off x="1706755" y="1586312"/>
            <a:ext cx="8778489" cy="527168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AE2E87A-724F-41DE-B93D-7CF0E4E1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A859A0-4175-46D3-9208-037A5589EEA4}"/>
              </a:ext>
            </a:extLst>
          </p:cNvPr>
          <p:cNvSpPr/>
          <p:nvPr/>
        </p:nvSpPr>
        <p:spPr>
          <a:xfrm>
            <a:off x="2379216" y="2272683"/>
            <a:ext cx="7513817" cy="198143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D79A9C-FE1B-4E0E-9653-8A0AF67E0330}"/>
              </a:ext>
            </a:extLst>
          </p:cNvPr>
          <p:cNvSpPr/>
          <p:nvPr/>
        </p:nvSpPr>
        <p:spPr>
          <a:xfrm>
            <a:off x="2379216" y="2470826"/>
            <a:ext cx="7513817" cy="485734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56AD8BA4-DB5E-43AB-BBE0-E33F7397D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5720" y="590242"/>
            <a:ext cx="487169" cy="487169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4556370C-45D7-4827-BA62-D22EF38465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66848" y="2073401"/>
            <a:ext cx="1424426" cy="640292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FA328E13-CF34-4692-A7DE-439C8845B9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66848" y="3298049"/>
            <a:ext cx="1424426" cy="2619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94BCC02-8E36-499F-BE76-0FF73BC79C3F}"/>
              </a:ext>
            </a:extLst>
          </p:cNvPr>
          <p:cNvSpPr txBox="1"/>
          <p:nvPr/>
        </p:nvSpPr>
        <p:spPr>
          <a:xfrm>
            <a:off x="10916941" y="150602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DSR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0C863D1-3FFE-498F-9E2A-5241092E297A}"/>
              </a:ext>
            </a:extLst>
          </p:cNvPr>
          <p:cNvSpPr txBox="1"/>
          <p:nvPr/>
        </p:nvSpPr>
        <p:spPr>
          <a:xfrm>
            <a:off x="10871705" y="2719555"/>
            <a:ext cx="64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Bowl</a:t>
            </a:r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4D77E3-B905-4141-808A-4B690B76A60C}"/>
              </a:ext>
            </a:extLst>
          </p:cNvPr>
          <p:cNvSpPr txBox="1"/>
          <p:nvPr/>
        </p:nvSpPr>
        <p:spPr>
          <a:xfrm>
            <a:off x="10868755" y="3574026"/>
            <a:ext cx="6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7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B3F46AA6-111C-4C2E-84ED-DA6DC4D7F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" t="2782"/>
          <a:stretch/>
        </p:blipFill>
        <p:spPr>
          <a:xfrm>
            <a:off x="191656" y="1706873"/>
            <a:ext cx="8610600" cy="50328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C77FE39-DAB4-4255-9B78-A3C60340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76837" cy="1325563"/>
          </a:xfrm>
        </p:spPr>
        <p:txBody>
          <a:bodyPr>
            <a:normAutofit fontScale="90000"/>
          </a:bodyPr>
          <a:lstStyle/>
          <a:p>
            <a:r>
              <a:rPr lang="fr-CA" dirty="0" err="1"/>
              <a:t>Deeper</a:t>
            </a:r>
            <a:r>
              <a:rPr lang="fr-CA" dirty="0"/>
              <a:t> </a:t>
            </a:r>
            <a:r>
              <a:rPr lang="fr-CA" dirty="0" err="1"/>
              <a:t>lakes</a:t>
            </a:r>
            <a:r>
              <a:rPr lang="fr-CA" dirty="0"/>
              <a:t> have a </a:t>
            </a:r>
            <a:r>
              <a:rPr lang="fr-CA" dirty="0" err="1"/>
              <a:t>higher</a:t>
            </a:r>
            <a:r>
              <a:rPr lang="fr-CA" dirty="0"/>
              <a:t> </a:t>
            </a:r>
            <a:r>
              <a:rPr lang="fr-CA" dirty="0" err="1"/>
              <a:t>probability</a:t>
            </a:r>
            <a:r>
              <a:rPr lang="fr-CA" dirty="0"/>
              <a:t> to </a:t>
            </a:r>
            <a:r>
              <a:rPr lang="fr-CA" dirty="0" err="1"/>
              <a:t>develop</a:t>
            </a:r>
            <a:r>
              <a:rPr lang="fr-CA" dirty="0"/>
              <a:t> a hypolimnion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41BE37-C5C8-4215-A8E7-A7C430D8ACE2}"/>
              </a:ext>
            </a:extLst>
          </p:cNvPr>
          <p:cNvSpPr txBox="1"/>
          <p:nvPr/>
        </p:nvSpPr>
        <p:spPr>
          <a:xfrm>
            <a:off x="522525" y="2512004"/>
            <a:ext cx="4855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Yes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154000-507B-4A67-A80D-06D81DE3D2C0}"/>
              </a:ext>
            </a:extLst>
          </p:cNvPr>
          <p:cNvSpPr txBox="1"/>
          <p:nvPr/>
        </p:nvSpPr>
        <p:spPr>
          <a:xfrm>
            <a:off x="552469" y="4099797"/>
            <a:ext cx="4555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No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BA6979-4D7D-407B-9AAA-D499CD8BCFF1}"/>
              </a:ext>
            </a:extLst>
          </p:cNvPr>
          <p:cNvSpPr txBox="1"/>
          <p:nvPr/>
        </p:nvSpPr>
        <p:spPr>
          <a:xfrm>
            <a:off x="8527244" y="229638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1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FC1DCC-9B0E-4E81-8144-63E0CE2BBEAF}"/>
              </a:ext>
            </a:extLst>
          </p:cNvPr>
          <p:cNvSpPr txBox="1"/>
          <p:nvPr/>
        </p:nvSpPr>
        <p:spPr>
          <a:xfrm>
            <a:off x="8527244" y="2934066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0.8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79CEC9-51AC-464D-963C-B01292FE552D}"/>
              </a:ext>
            </a:extLst>
          </p:cNvPr>
          <p:cNvSpPr txBox="1"/>
          <p:nvPr/>
        </p:nvSpPr>
        <p:spPr>
          <a:xfrm>
            <a:off x="8527244" y="3553979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0.6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19C8092-7E17-4B76-84AA-D9B51A70C5AB}"/>
              </a:ext>
            </a:extLst>
          </p:cNvPr>
          <p:cNvSpPr txBox="1"/>
          <p:nvPr/>
        </p:nvSpPr>
        <p:spPr>
          <a:xfrm>
            <a:off x="8527244" y="4164117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0.4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F0F809-A25F-461A-8478-8CD8981C1ADD}"/>
              </a:ext>
            </a:extLst>
          </p:cNvPr>
          <p:cNvSpPr txBox="1"/>
          <p:nvPr/>
        </p:nvSpPr>
        <p:spPr>
          <a:xfrm>
            <a:off x="8527244" y="478559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0.2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C7E0AC1-E107-4850-8EDA-609F5DE8579A}"/>
              </a:ext>
            </a:extLst>
          </p:cNvPr>
          <p:cNvSpPr txBox="1"/>
          <p:nvPr/>
        </p:nvSpPr>
        <p:spPr>
          <a:xfrm>
            <a:off x="8527244" y="541051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BAFC40-8590-4030-8A71-AEEB591DFDCF}"/>
              </a:ext>
            </a:extLst>
          </p:cNvPr>
          <p:cNvSpPr txBox="1"/>
          <p:nvPr/>
        </p:nvSpPr>
        <p:spPr>
          <a:xfrm>
            <a:off x="9114813" y="3575075"/>
            <a:ext cx="157041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or </a:t>
            </a:r>
            <a:r>
              <a:rPr lang="fr-CA" dirty="0" err="1"/>
              <a:t>without</a:t>
            </a:r>
            <a:r>
              <a:rPr lang="fr-CA" dirty="0"/>
              <a:t> hypolimnion (%)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3563D2-EB44-4261-BB1F-712C8A88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14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C105CE-EBA4-475A-B911-49E3C7754584}"/>
              </a:ext>
            </a:extLst>
          </p:cNvPr>
          <p:cNvSpPr txBox="1"/>
          <p:nvPr/>
        </p:nvSpPr>
        <p:spPr>
          <a:xfrm>
            <a:off x="10450277" y="2324530"/>
            <a:ext cx="1335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Bar’s</a:t>
            </a:r>
            <a:r>
              <a:rPr lang="fr-CA" sz="1400" dirty="0"/>
              <a:t> </a:t>
            </a:r>
            <a:r>
              <a:rPr lang="fr-CA" sz="1400" dirty="0" err="1"/>
              <a:t>width</a:t>
            </a:r>
            <a:r>
              <a:rPr lang="fr-CA" sz="1400" dirty="0"/>
              <a:t>: </a:t>
            </a:r>
            <a:r>
              <a:rPr lang="fr-CA" sz="1400" dirty="0" err="1"/>
              <a:t>number</a:t>
            </a:r>
            <a:r>
              <a:rPr lang="fr-CA" sz="1400" dirty="0"/>
              <a:t> of </a:t>
            </a:r>
            <a:r>
              <a:rPr lang="fr-CA" sz="1400" dirty="0" err="1"/>
              <a:t>lake</a:t>
            </a:r>
            <a:r>
              <a:rPr lang="fr-CA" sz="1400" dirty="0"/>
              <a:t> in the group</a:t>
            </a:r>
            <a:endParaRPr lang="en-US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B1364BA-3536-4CB6-A4AE-B355E1AF440B}"/>
              </a:ext>
            </a:extLst>
          </p:cNvPr>
          <p:cNvSpPr txBox="1"/>
          <p:nvPr/>
        </p:nvSpPr>
        <p:spPr>
          <a:xfrm>
            <a:off x="10685225" y="1998555"/>
            <a:ext cx="712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Legend</a:t>
            </a:r>
            <a:endParaRPr lang="en-US" sz="1400" dirty="0"/>
          </a:p>
        </p:txBody>
      </p:sp>
      <p:pic>
        <p:nvPicPr>
          <p:cNvPr id="18" name="Graphique 17">
            <a:extLst>
              <a:ext uri="{FF2B5EF4-FFF2-40B4-BE49-F238E27FC236}">
                <a16:creationId xmlns:a16="http://schemas.microsoft.com/office/drawing/2014/main" id="{55341412-5C9B-47A8-B9CE-9E9047CBB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5720" y="590242"/>
            <a:ext cx="487169" cy="4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4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A4C77-F1D9-4C9D-9590-2773E092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No spatial pattern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165908-3C8B-4E14-A176-1F11F626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15</a:t>
            </a:fld>
            <a:endParaRPr lang="en-US"/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FE876C4-F6A8-4064-BD9C-3BDC7246C35B}"/>
              </a:ext>
            </a:extLst>
          </p:cNvPr>
          <p:cNvSpPr/>
          <p:nvPr/>
        </p:nvSpPr>
        <p:spPr>
          <a:xfrm rot="10800000">
            <a:off x="9919939" y="2854892"/>
            <a:ext cx="203190" cy="1707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7980934-BE87-459B-80AD-CECBB87CC954}"/>
              </a:ext>
            </a:extLst>
          </p:cNvPr>
          <p:cNvSpPr/>
          <p:nvPr/>
        </p:nvSpPr>
        <p:spPr>
          <a:xfrm>
            <a:off x="9911080" y="2521481"/>
            <a:ext cx="220909" cy="2161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F723CA-3B25-4C27-B536-C7E2FF3EB5E4}"/>
              </a:ext>
            </a:extLst>
          </p:cNvPr>
          <p:cNvSpPr txBox="1"/>
          <p:nvPr/>
        </p:nvSpPr>
        <p:spPr>
          <a:xfrm>
            <a:off x="10210348" y="1759974"/>
            <a:ext cx="1682384" cy="369332"/>
          </a:xfrm>
          <a:prstGeom prst="rect">
            <a:avLst/>
          </a:prstGeom>
          <a:solidFill>
            <a:srgbClr val="00FFFF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No hypolimnion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A0461-3DF1-4729-B912-5A5E95493FEF}"/>
              </a:ext>
            </a:extLst>
          </p:cNvPr>
          <p:cNvSpPr txBox="1"/>
          <p:nvPr/>
        </p:nvSpPr>
        <p:spPr>
          <a:xfrm>
            <a:off x="10208148" y="2124453"/>
            <a:ext cx="1385316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Hypolimnion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4A6C5-A1D3-46A5-B2FA-EB3B25C71529}"/>
              </a:ext>
            </a:extLst>
          </p:cNvPr>
          <p:cNvSpPr/>
          <p:nvPr/>
        </p:nvSpPr>
        <p:spPr>
          <a:xfrm>
            <a:off x="9911080" y="2405420"/>
            <a:ext cx="2280920" cy="446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Correct </a:t>
            </a:r>
            <a:r>
              <a:rPr lang="fr-CA" dirty="0" err="1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603C3A-8839-467B-9AC2-4CCBF85F99BF}"/>
              </a:ext>
            </a:extLst>
          </p:cNvPr>
          <p:cNvSpPr/>
          <p:nvPr/>
        </p:nvSpPr>
        <p:spPr>
          <a:xfrm>
            <a:off x="9467400" y="2714028"/>
            <a:ext cx="3353205" cy="446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Incorrect </a:t>
            </a:r>
            <a:r>
              <a:rPr lang="fr-CA" dirty="0" err="1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3E5AC9F1-3914-47D5-860E-8669E2EB5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5720" y="590242"/>
            <a:ext cx="487169" cy="48716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D214247-F864-4033-9104-F5CF93FA74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0" t="11350" r="23352" b="13550"/>
          <a:stretch/>
        </p:blipFill>
        <p:spPr>
          <a:xfrm>
            <a:off x="473035" y="1282700"/>
            <a:ext cx="9254513" cy="54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90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39145CF-0FD4-4FAA-95F4-D7B086AE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30" y="3618084"/>
            <a:ext cx="8662170" cy="217653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4FE3358-8BBA-440F-881D-6CBD72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A" dirty="0" err="1"/>
              <a:t>Predicting</a:t>
            </a:r>
            <a:r>
              <a:rPr lang="fr-CA" dirty="0"/>
              <a:t> </a:t>
            </a:r>
            <a:r>
              <a:rPr lang="fr-CA" dirty="0" err="1"/>
              <a:t>hypoxic</a:t>
            </a:r>
            <a:r>
              <a:rPr lang="fr-CA" dirty="0"/>
              <a:t> condition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A64ADA-F93C-48E3-9364-A4B88C2C19CA}"/>
              </a:ext>
            </a:extLst>
          </p:cNvPr>
          <p:cNvSpPr txBox="1"/>
          <p:nvPr/>
        </p:nvSpPr>
        <p:spPr>
          <a:xfrm>
            <a:off x="560408" y="2285978"/>
            <a:ext cx="634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err="1"/>
              <a:t>Overall</a:t>
            </a:r>
            <a:r>
              <a:rPr lang="fr-CA" sz="3200" dirty="0"/>
              <a:t> </a:t>
            </a:r>
            <a:r>
              <a:rPr lang="fr-CA" sz="3200" dirty="0" err="1"/>
              <a:t>precision</a:t>
            </a:r>
            <a:r>
              <a:rPr lang="fr-CA" sz="3200" dirty="0"/>
              <a:t> of the </a:t>
            </a:r>
            <a:r>
              <a:rPr lang="fr-CA" sz="3200" dirty="0" err="1"/>
              <a:t>forest</a:t>
            </a:r>
            <a:r>
              <a:rPr lang="fr-CA" sz="3200" dirty="0"/>
              <a:t>: 80.6%</a:t>
            </a:r>
            <a:endParaRPr lang="en-US" sz="3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FC2B76-2BEF-41D4-9D42-26B2E3324F40}"/>
              </a:ext>
            </a:extLst>
          </p:cNvPr>
          <p:cNvSpPr txBox="1"/>
          <p:nvPr/>
        </p:nvSpPr>
        <p:spPr>
          <a:xfrm>
            <a:off x="10167618" y="3522870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Legend</a:t>
            </a:r>
            <a:endParaRPr lang="en-US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1B4E2D9-869A-4874-B78F-A654AE46D6E9}"/>
              </a:ext>
            </a:extLst>
          </p:cNvPr>
          <p:cNvSpPr txBox="1"/>
          <p:nvPr/>
        </p:nvSpPr>
        <p:spPr>
          <a:xfrm>
            <a:off x="9676828" y="3877837"/>
            <a:ext cx="125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Nr </a:t>
            </a:r>
            <a:r>
              <a:rPr lang="fr-CA" dirty="0" err="1"/>
              <a:t>lakes</a:t>
            </a:r>
            <a:endParaRPr lang="fr-CA" dirty="0"/>
          </a:p>
          <a:p>
            <a:r>
              <a:rPr lang="fr-CA" dirty="0"/>
              <a:t>(% of </a:t>
            </a:r>
            <a:r>
              <a:rPr lang="fr-CA" dirty="0" err="1"/>
              <a:t>lakes</a:t>
            </a:r>
            <a:r>
              <a:rPr lang="fr-CA" dirty="0"/>
              <a:t>)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E2FFE0F-03EC-41C5-9369-B38D02D2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02A372-7623-49CA-AA49-01047B597528}"/>
              </a:ext>
            </a:extLst>
          </p:cNvPr>
          <p:cNvSpPr/>
          <p:nvPr/>
        </p:nvSpPr>
        <p:spPr>
          <a:xfrm>
            <a:off x="4389570" y="4775178"/>
            <a:ext cx="2206133" cy="540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0E57EA-93C2-457D-98FB-49329DC70BEB}"/>
              </a:ext>
            </a:extLst>
          </p:cNvPr>
          <p:cNvSpPr/>
          <p:nvPr/>
        </p:nvSpPr>
        <p:spPr>
          <a:xfrm>
            <a:off x="4389570" y="5257507"/>
            <a:ext cx="2206133" cy="540994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000" dirty="0">
                <a:solidFill>
                  <a:schemeClr val="tx1"/>
                </a:solidFill>
              </a:rPr>
              <a:t>41 (8.2%)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400B-48AF-49D0-B335-923A1EEE18A8}"/>
              </a:ext>
            </a:extLst>
          </p:cNvPr>
          <p:cNvSpPr/>
          <p:nvPr/>
        </p:nvSpPr>
        <p:spPr>
          <a:xfrm>
            <a:off x="6595703" y="4729989"/>
            <a:ext cx="2206133" cy="540995"/>
          </a:xfrm>
          <a:prstGeom prst="rect">
            <a:avLst/>
          </a:prstGeom>
          <a:solidFill>
            <a:srgbClr val="33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000" dirty="0"/>
              <a:t>56 (11.2%)</a:t>
            </a:r>
            <a:endParaRPr lang="en-US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85ADDA-B165-48C0-B95D-4FFF86F8C354}"/>
              </a:ext>
            </a:extLst>
          </p:cNvPr>
          <p:cNvSpPr/>
          <p:nvPr/>
        </p:nvSpPr>
        <p:spPr>
          <a:xfrm>
            <a:off x="6595703" y="5274033"/>
            <a:ext cx="2206133" cy="520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F30E4F-CA2B-4D0B-B394-AED5512763E6}"/>
              </a:ext>
            </a:extLst>
          </p:cNvPr>
          <p:cNvSpPr/>
          <p:nvPr/>
        </p:nvSpPr>
        <p:spPr>
          <a:xfrm>
            <a:off x="4389570" y="4724536"/>
            <a:ext cx="2206133" cy="53297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000" dirty="0">
                <a:solidFill>
                  <a:schemeClr val="tx1"/>
                </a:solidFill>
              </a:rPr>
              <a:t>118 (23.6%)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8BC9BD-BB15-4D90-9CFC-6DC2AA6717B9}"/>
              </a:ext>
            </a:extLst>
          </p:cNvPr>
          <p:cNvSpPr/>
          <p:nvPr/>
        </p:nvSpPr>
        <p:spPr>
          <a:xfrm>
            <a:off x="6595703" y="5260078"/>
            <a:ext cx="2206133" cy="534541"/>
          </a:xfrm>
          <a:prstGeom prst="rect">
            <a:avLst/>
          </a:prstGeom>
          <a:solidFill>
            <a:srgbClr val="33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000" dirty="0">
                <a:solidFill>
                  <a:schemeClr val="bg1"/>
                </a:solidFill>
              </a:rPr>
              <a:t>285 (57.0%)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23" name="Graphique 22">
            <a:extLst>
              <a:ext uri="{FF2B5EF4-FFF2-40B4-BE49-F238E27FC236}">
                <a16:creationId xmlns:a16="http://schemas.microsoft.com/office/drawing/2014/main" id="{4A364C53-E9CB-4724-9CFC-8C728D583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8750" y="590242"/>
            <a:ext cx="487168" cy="487168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0D7B529C-E164-4C06-9B39-CB84C94AC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5720" y="590242"/>
            <a:ext cx="487169" cy="487169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AAC8BEF-8964-4D8A-9D1D-FADA85E8B787}"/>
              </a:ext>
            </a:extLst>
          </p:cNvPr>
          <p:cNvCxnSpPr>
            <a:stCxn id="24" idx="3"/>
            <a:endCxn id="23" idx="1"/>
          </p:cNvCxnSpPr>
          <p:nvPr/>
        </p:nvCxnSpPr>
        <p:spPr>
          <a:xfrm flipV="1">
            <a:off x="9342889" y="833826"/>
            <a:ext cx="365861" cy="1"/>
          </a:xfrm>
          <a:prstGeom prst="straightConnector1">
            <a:avLst/>
          </a:prstGeom>
          <a:ln>
            <a:solidFill>
              <a:srgbClr val="33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4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556C6EA-7EAA-447F-BCAF-2B6DD9528C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"/>
          <a:stretch/>
        </p:blipFill>
        <p:spPr>
          <a:xfrm>
            <a:off x="1710466" y="1489721"/>
            <a:ext cx="8640935" cy="52317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035904-8692-4F4D-9900-3DE95BB8C4EA}"/>
              </a:ext>
            </a:extLst>
          </p:cNvPr>
          <p:cNvSpPr/>
          <p:nvPr/>
        </p:nvSpPr>
        <p:spPr>
          <a:xfrm>
            <a:off x="2469927" y="2256138"/>
            <a:ext cx="7399283" cy="31706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1D1F9-B4E6-4A4F-AE4E-4112ACF3D51D}"/>
              </a:ext>
            </a:extLst>
          </p:cNvPr>
          <p:cNvSpPr/>
          <p:nvPr/>
        </p:nvSpPr>
        <p:spPr>
          <a:xfrm>
            <a:off x="2469927" y="2716222"/>
            <a:ext cx="7399283" cy="17482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340D1F2-98DE-4E17-962E-D734DB9B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17</a:t>
            </a:fld>
            <a:endParaRPr lang="en-US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6DF2992-2F8F-454A-A91A-F89CB0E73021}"/>
              </a:ext>
            </a:extLst>
          </p:cNvPr>
          <p:cNvCxnSpPr/>
          <p:nvPr/>
        </p:nvCxnSpPr>
        <p:spPr>
          <a:xfrm>
            <a:off x="2469927" y="3103702"/>
            <a:ext cx="6985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que 9">
            <a:extLst>
              <a:ext uri="{FF2B5EF4-FFF2-40B4-BE49-F238E27FC236}">
                <a16:creationId xmlns:a16="http://schemas.microsoft.com/office/drawing/2014/main" id="{2E6AEB05-9102-4A90-B344-AABEE3A85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8750" y="590242"/>
            <a:ext cx="487168" cy="487168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D4F0D50-34B3-4E32-9879-9E0750680091}"/>
              </a:ext>
            </a:extLst>
          </p:cNvPr>
          <p:cNvCxnSpPr/>
          <p:nvPr/>
        </p:nvCxnSpPr>
        <p:spPr>
          <a:xfrm flipV="1">
            <a:off x="9342889" y="833826"/>
            <a:ext cx="365861" cy="1"/>
          </a:xfrm>
          <a:prstGeom prst="straightConnector1">
            <a:avLst/>
          </a:prstGeom>
          <a:ln>
            <a:solidFill>
              <a:srgbClr val="33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que 11">
            <a:extLst>
              <a:ext uri="{FF2B5EF4-FFF2-40B4-BE49-F238E27FC236}">
                <a16:creationId xmlns:a16="http://schemas.microsoft.com/office/drawing/2014/main" id="{F6F6493D-9E93-4DA0-AEB1-9193482932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5720" y="590242"/>
            <a:ext cx="487169" cy="48716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7B62675-7B9A-47C9-BFA5-B95D805F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99283" cy="1325563"/>
          </a:xfrm>
        </p:spPr>
        <p:txBody>
          <a:bodyPr/>
          <a:lstStyle/>
          <a:p>
            <a:r>
              <a:rPr lang="fr-CA" dirty="0" err="1"/>
              <a:t>Hypoxia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driven</a:t>
            </a:r>
            <a:r>
              <a:rPr lang="fr-CA" dirty="0"/>
              <a:t> by </a:t>
            </a:r>
            <a:r>
              <a:rPr lang="fr-CA" dirty="0" err="1"/>
              <a:t>productivity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825D4C03-D06C-454C-87C1-AF23DD7D9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" t="3148"/>
          <a:stretch/>
        </p:blipFill>
        <p:spPr>
          <a:xfrm>
            <a:off x="65825" y="1749700"/>
            <a:ext cx="8384955" cy="48906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359C7F0-773C-4BA5-8B54-8EDEA0D2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5565" cy="1325563"/>
          </a:xfrm>
        </p:spPr>
        <p:txBody>
          <a:bodyPr/>
          <a:lstStyle/>
          <a:p>
            <a:r>
              <a:rPr lang="fr-CA" dirty="0" err="1"/>
              <a:t>Shallower</a:t>
            </a:r>
            <a:r>
              <a:rPr lang="fr-CA" dirty="0"/>
              <a:t> </a:t>
            </a:r>
            <a:r>
              <a:rPr lang="fr-CA" dirty="0" err="1"/>
              <a:t>lakes</a:t>
            </a:r>
            <a:r>
              <a:rPr lang="fr-CA" dirty="0"/>
              <a:t> are more </a:t>
            </a:r>
            <a:r>
              <a:rPr lang="fr-CA" dirty="0" err="1"/>
              <a:t>prone</a:t>
            </a:r>
            <a:r>
              <a:rPr lang="fr-CA" dirty="0"/>
              <a:t> to </a:t>
            </a:r>
            <a:r>
              <a:rPr lang="fr-CA" dirty="0" err="1"/>
              <a:t>hypoxia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F06572-5898-41A2-8110-335C62E8AE4B}"/>
              </a:ext>
            </a:extLst>
          </p:cNvPr>
          <p:cNvSpPr txBox="1"/>
          <p:nvPr/>
        </p:nvSpPr>
        <p:spPr>
          <a:xfrm>
            <a:off x="402658" y="3079531"/>
            <a:ext cx="4855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Yes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9917F5-76BF-4D5A-86E7-A3B759220436}"/>
              </a:ext>
            </a:extLst>
          </p:cNvPr>
          <p:cNvSpPr txBox="1"/>
          <p:nvPr/>
        </p:nvSpPr>
        <p:spPr>
          <a:xfrm>
            <a:off x="417630" y="4429159"/>
            <a:ext cx="4555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No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524B65-40C0-4E20-8CD2-BC33CBC92223}"/>
              </a:ext>
            </a:extLst>
          </p:cNvPr>
          <p:cNvSpPr txBox="1"/>
          <p:nvPr/>
        </p:nvSpPr>
        <p:spPr>
          <a:xfrm>
            <a:off x="8149094" y="230563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1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3E9061-DFAF-4C22-8A1B-B1AADB83ED09}"/>
              </a:ext>
            </a:extLst>
          </p:cNvPr>
          <p:cNvSpPr txBox="1"/>
          <p:nvPr/>
        </p:nvSpPr>
        <p:spPr>
          <a:xfrm>
            <a:off x="8149094" y="2905276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0.8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63FA4C0-3910-4CA8-A134-3CAB31BD91B7}"/>
              </a:ext>
            </a:extLst>
          </p:cNvPr>
          <p:cNvSpPr txBox="1"/>
          <p:nvPr/>
        </p:nvSpPr>
        <p:spPr>
          <a:xfrm>
            <a:off x="8149094" y="3528067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0.6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7B76A29-1D09-4E45-92A3-BC7C02CE51E2}"/>
              </a:ext>
            </a:extLst>
          </p:cNvPr>
          <p:cNvSpPr txBox="1"/>
          <p:nvPr/>
        </p:nvSpPr>
        <p:spPr>
          <a:xfrm>
            <a:off x="8149094" y="4119694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0.4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0CACD0-5812-4505-9CDC-D6DB16F2265C}"/>
              </a:ext>
            </a:extLst>
          </p:cNvPr>
          <p:cNvSpPr txBox="1"/>
          <p:nvPr/>
        </p:nvSpPr>
        <p:spPr>
          <a:xfrm>
            <a:off x="8149094" y="4702445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0.2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9E601BE-2CC2-4EDF-BDEB-1E30B6836788}"/>
              </a:ext>
            </a:extLst>
          </p:cNvPr>
          <p:cNvSpPr txBox="1"/>
          <p:nvPr/>
        </p:nvSpPr>
        <p:spPr>
          <a:xfrm>
            <a:off x="8149094" y="529862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2FC5DB-CB20-4B1B-BE9A-ED3FE007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18</a:t>
            </a:fld>
            <a:endParaRPr lang="en-US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DAA8E8-D241-4AB3-AD6C-1885881B5459}"/>
              </a:ext>
            </a:extLst>
          </p:cNvPr>
          <p:cNvSpPr txBox="1"/>
          <p:nvPr/>
        </p:nvSpPr>
        <p:spPr>
          <a:xfrm>
            <a:off x="8625506" y="3547120"/>
            <a:ext cx="157041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or </a:t>
            </a:r>
            <a:r>
              <a:rPr lang="fr-CA" dirty="0" err="1"/>
              <a:t>without</a:t>
            </a:r>
            <a:r>
              <a:rPr lang="fr-CA" dirty="0"/>
              <a:t> </a:t>
            </a:r>
            <a:r>
              <a:rPr lang="fr-CA" dirty="0" err="1"/>
              <a:t>hypoxia</a:t>
            </a:r>
            <a:r>
              <a:rPr lang="fr-CA" dirty="0"/>
              <a:t> (%)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B25E05-80B5-4935-A700-8DB786944749}"/>
              </a:ext>
            </a:extLst>
          </p:cNvPr>
          <p:cNvSpPr txBox="1"/>
          <p:nvPr/>
        </p:nvSpPr>
        <p:spPr>
          <a:xfrm>
            <a:off x="10450277" y="2324530"/>
            <a:ext cx="1335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Bar’s</a:t>
            </a:r>
            <a:r>
              <a:rPr lang="fr-CA" sz="1400" dirty="0"/>
              <a:t> </a:t>
            </a:r>
            <a:r>
              <a:rPr lang="fr-CA" sz="1400" dirty="0" err="1"/>
              <a:t>width</a:t>
            </a:r>
            <a:r>
              <a:rPr lang="fr-CA" sz="1400" dirty="0"/>
              <a:t>: </a:t>
            </a:r>
            <a:r>
              <a:rPr lang="fr-CA" sz="1400" dirty="0" err="1"/>
              <a:t>number</a:t>
            </a:r>
            <a:r>
              <a:rPr lang="fr-CA" sz="1400" dirty="0"/>
              <a:t> of </a:t>
            </a:r>
            <a:r>
              <a:rPr lang="fr-CA" sz="1400" dirty="0" err="1"/>
              <a:t>lake</a:t>
            </a:r>
            <a:r>
              <a:rPr lang="fr-CA" sz="1400" dirty="0"/>
              <a:t> in the group</a:t>
            </a:r>
            <a:endParaRPr lang="en-US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787D162-F5B4-4230-BC77-DB4731EC804C}"/>
              </a:ext>
            </a:extLst>
          </p:cNvPr>
          <p:cNvSpPr txBox="1"/>
          <p:nvPr/>
        </p:nvSpPr>
        <p:spPr>
          <a:xfrm>
            <a:off x="10685225" y="1998555"/>
            <a:ext cx="712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Legend</a:t>
            </a:r>
            <a:endParaRPr lang="en-US" sz="1400" dirty="0"/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512DB056-0B87-4711-B808-504461D70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8750" y="590242"/>
            <a:ext cx="487168" cy="487168"/>
          </a:xfrm>
          <a:prstGeom prst="rect">
            <a:avLst/>
          </a:prstGeom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D8DA4C-4A99-4456-90F1-A317485ACBD1}"/>
              </a:ext>
            </a:extLst>
          </p:cNvPr>
          <p:cNvCxnSpPr/>
          <p:nvPr/>
        </p:nvCxnSpPr>
        <p:spPr>
          <a:xfrm flipV="1">
            <a:off x="9342889" y="833826"/>
            <a:ext cx="365861" cy="1"/>
          </a:xfrm>
          <a:prstGeom prst="straightConnector1">
            <a:avLst/>
          </a:prstGeom>
          <a:ln>
            <a:solidFill>
              <a:srgbClr val="33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que 23">
            <a:extLst>
              <a:ext uri="{FF2B5EF4-FFF2-40B4-BE49-F238E27FC236}">
                <a16:creationId xmlns:a16="http://schemas.microsoft.com/office/drawing/2014/main" id="{865BF823-6E4F-4EC8-B700-9D71ED77A3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5720" y="590242"/>
            <a:ext cx="487169" cy="4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66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78A38815-1E65-4315-9B47-C0B0D3132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" t="15387" r="28456" b="14228"/>
          <a:stretch/>
        </p:blipFill>
        <p:spPr>
          <a:xfrm>
            <a:off x="838200" y="1482782"/>
            <a:ext cx="8905239" cy="52386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2A4A977-A349-4D89-B1DF-F7C5B06A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East-West spatial pattern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118E4A-AFA1-40A1-A8A2-37F36B50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19</a:t>
            </a:fld>
            <a:endParaRPr lang="en-US"/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30D7293A-5B7A-419D-83BF-76204CC7869D}"/>
              </a:ext>
            </a:extLst>
          </p:cNvPr>
          <p:cNvSpPr/>
          <p:nvPr/>
        </p:nvSpPr>
        <p:spPr>
          <a:xfrm rot="10800000">
            <a:off x="9718040" y="1988792"/>
            <a:ext cx="203190" cy="1707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F59AFAD-B454-4424-9200-D1AFAB195B09}"/>
              </a:ext>
            </a:extLst>
          </p:cNvPr>
          <p:cNvSpPr/>
          <p:nvPr/>
        </p:nvSpPr>
        <p:spPr>
          <a:xfrm>
            <a:off x="9718040" y="2306025"/>
            <a:ext cx="220909" cy="2161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A4427B-4779-4B5D-8C00-4DC2C7D7BAFB}"/>
              </a:ext>
            </a:extLst>
          </p:cNvPr>
          <p:cNvSpPr txBox="1"/>
          <p:nvPr/>
        </p:nvSpPr>
        <p:spPr>
          <a:xfrm>
            <a:off x="9938949" y="1873254"/>
            <a:ext cx="20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Incorrect </a:t>
            </a:r>
            <a:r>
              <a:rPr lang="fr-CA" dirty="0" err="1"/>
              <a:t>prediction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BFD42B-E7EA-49E9-B68D-8DAAAAB71F60}"/>
              </a:ext>
            </a:extLst>
          </p:cNvPr>
          <p:cNvSpPr txBox="1"/>
          <p:nvPr/>
        </p:nvSpPr>
        <p:spPr>
          <a:xfrm>
            <a:off x="9938949" y="2229418"/>
            <a:ext cx="1890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Correct </a:t>
            </a:r>
            <a:r>
              <a:rPr lang="fr-CA" dirty="0" err="1"/>
              <a:t>prediction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A21858-2424-46A0-A167-77DA93BCA8F9}"/>
              </a:ext>
            </a:extLst>
          </p:cNvPr>
          <p:cNvSpPr/>
          <p:nvPr/>
        </p:nvSpPr>
        <p:spPr>
          <a:xfrm>
            <a:off x="9718040" y="2882940"/>
            <a:ext cx="1822450" cy="446907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No </a:t>
            </a:r>
            <a:r>
              <a:rPr lang="fr-CA" dirty="0" err="1">
                <a:solidFill>
                  <a:schemeClr val="tx1"/>
                </a:solidFill>
              </a:rPr>
              <a:t>hypoxia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A6690-A063-4C0D-8093-9C6990129BF6}"/>
              </a:ext>
            </a:extLst>
          </p:cNvPr>
          <p:cNvSpPr/>
          <p:nvPr/>
        </p:nvSpPr>
        <p:spPr>
          <a:xfrm>
            <a:off x="9718040" y="3329847"/>
            <a:ext cx="1822450" cy="446907"/>
          </a:xfrm>
          <a:prstGeom prst="rect">
            <a:avLst/>
          </a:prstGeom>
          <a:solidFill>
            <a:srgbClr val="33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Hypoxia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1280395-256A-43BD-AF48-6FDFA4E613B9}"/>
              </a:ext>
            </a:extLst>
          </p:cNvPr>
          <p:cNvSpPr/>
          <p:nvPr/>
        </p:nvSpPr>
        <p:spPr>
          <a:xfrm>
            <a:off x="4521200" y="1602909"/>
            <a:ext cx="2717800" cy="26781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5026559-91E5-47CA-A932-3219D43C371C}"/>
              </a:ext>
            </a:extLst>
          </p:cNvPr>
          <p:cNvSpPr/>
          <p:nvPr/>
        </p:nvSpPr>
        <p:spPr>
          <a:xfrm>
            <a:off x="3162300" y="2496742"/>
            <a:ext cx="1478280" cy="219045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que 15">
            <a:extLst>
              <a:ext uri="{FF2B5EF4-FFF2-40B4-BE49-F238E27FC236}">
                <a16:creationId xmlns:a16="http://schemas.microsoft.com/office/drawing/2014/main" id="{9E13E014-FA49-43DB-9A3C-815A717FE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8750" y="590242"/>
            <a:ext cx="487168" cy="487168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F49673C-0876-461D-830D-474793828B3E}"/>
              </a:ext>
            </a:extLst>
          </p:cNvPr>
          <p:cNvCxnSpPr/>
          <p:nvPr/>
        </p:nvCxnSpPr>
        <p:spPr>
          <a:xfrm flipV="1">
            <a:off x="9342889" y="833826"/>
            <a:ext cx="365861" cy="1"/>
          </a:xfrm>
          <a:prstGeom prst="straightConnector1">
            <a:avLst/>
          </a:prstGeom>
          <a:ln>
            <a:solidFill>
              <a:srgbClr val="33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que 17">
            <a:extLst>
              <a:ext uri="{FF2B5EF4-FFF2-40B4-BE49-F238E27FC236}">
                <a16:creationId xmlns:a16="http://schemas.microsoft.com/office/drawing/2014/main" id="{ABE984A3-47CC-4A95-BA37-6B831A0D86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5720" y="590242"/>
            <a:ext cx="487169" cy="4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3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C08F322C-D41F-4A82-BCAD-681567FF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7036" y="2146379"/>
            <a:ext cx="9029572" cy="405886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421726-AA2C-45DD-BD7F-2F44682A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Ecosystem</a:t>
            </a:r>
            <a:r>
              <a:rPr lang="fr-CA" dirty="0"/>
              <a:t> services</a:t>
            </a:r>
            <a:endParaRPr lang="en-US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FC179F35-EB22-4982-9754-D9720399A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210870" y="4584525"/>
            <a:ext cx="696410" cy="350246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74B8BEA9-CC90-4A3F-B43C-8DEA83773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8108" y="5055476"/>
            <a:ext cx="799998" cy="44159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F1C17FD-6B80-4C71-B95B-BAF2CE8D2682}"/>
              </a:ext>
            </a:extLst>
          </p:cNvPr>
          <p:cNvSpPr/>
          <p:nvPr/>
        </p:nvSpPr>
        <p:spPr>
          <a:xfrm>
            <a:off x="6177160" y="5929316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500B9FC-6A55-4AE9-B35D-05D32C39DF07}"/>
              </a:ext>
            </a:extLst>
          </p:cNvPr>
          <p:cNvSpPr/>
          <p:nvPr/>
        </p:nvSpPr>
        <p:spPr>
          <a:xfrm>
            <a:off x="6675888" y="5798175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93860AC-8C78-4AAF-8A19-3AFB4F870D76}"/>
              </a:ext>
            </a:extLst>
          </p:cNvPr>
          <p:cNvSpPr/>
          <p:nvPr/>
        </p:nvSpPr>
        <p:spPr>
          <a:xfrm>
            <a:off x="6430382" y="5745600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6E876E7-E094-42A6-AE49-A72C91259FEB}"/>
              </a:ext>
            </a:extLst>
          </p:cNvPr>
          <p:cNvSpPr/>
          <p:nvPr/>
        </p:nvSpPr>
        <p:spPr>
          <a:xfrm>
            <a:off x="6861799" y="5947433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E9504F2-664C-42E9-859A-8E70F1DC558F}"/>
              </a:ext>
            </a:extLst>
          </p:cNvPr>
          <p:cNvSpPr/>
          <p:nvPr/>
        </p:nvSpPr>
        <p:spPr>
          <a:xfrm>
            <a:off x="7476198" y="5777468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05BC82A-3FE2-4579-8220-8FFF6D7D75D1}"/>
              </a:ext>
            </a:extLst>
          </p:cNvPr>
          <p:cNvSpPr/>
          <p:nvPr/>
        </p:nvSpPr>
        <p:spPr>
          <a:xfrm>
            <a:off x="7877582" y="5572609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6E06CAF-AE4B-4E24-821E-D8D089136818}"/>
              </a:ext>
            </a:extLst>
          </p:cNvPr>
          <p:cNvSpPr/>
          <p:nvPr/>
        </p:nvSpPr>
        <p:spPr>
          <a:xfrm>
            <a:off x="6116442" y="5497075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774FBAD-8AFE-415F-84EF-766EF1FA6498}"/>
              </a:ext>
            </a:extLst>
          </p:cNvPr>
          <p:cNvSpPr/>
          <p:nvPr/>
        </p:nvSpPr>
        <p:spPr>
          <a:xfrm>
            <a:off x="5837651" y="5755400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CEA84F4-5AA7-4814-9214-2DE377ED5330}"/>
              </a:ext>
            </a:extLst>
          </p:cNvPr>
          <p:cNvSpPr/>
          <p:nvPr/>
        </p:nvSpPr>
        <p:spPr>
          <a:xfrm>
            <a:off x="5545867" y="5688374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B555517-85B4-483D-8258-4857943ACC90}"/>
              </a:ext>
            </a:extLst>
          </p:cNvPr>
          <p:cNvSpPr/>
          <p:nvPr/>
        </p:nvSpPr>
        <p:spPr>
          <a:xfrm>
            <a:off x="7547631" y="5554335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7D05F17-BE41-4C53-A912-8CFF5C0DFFD3}"/>
              </a:ext>
            </a:extLst>
          </p:cNvPr>
          <p:cNvSpPr/>
          <p:nvPr/>
        </p:nvSpPr>
        <p:spPr>
          <a:xfrm>
            <a:off x="5504786" y="5511560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D62AEC4-67A2-4BF5-B3AB-3F0F8BCD911D}"/>
              </a:ext>
            </a:extLst>
          </p:cNvPr>
          <p:cNvSpPr/>
          <p:nvPr/>
        </p:nvSpPr>
        <p:spPr>
          <a:xfrm>
            <a:off x="6878164" y="5555731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C45B6C6-D40C-45B2-9CF4-7C207231A81D}"/>
              </a:ext>
            </a:extLst>
          </p:cNvPr>
          <p:cNvSpPr/>
          <p:nvPr/>
        </p:nvSpPr>
        <p:spPr>
          <a:xfrm>
            <a:off x="6184176" y="5766830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A3E7C33-3955-499B-937F-1646DBE80632}"/>
              </a:ext>
            </a:extLst>
          </p:cNvPr>
          <p:cNvSpPr/>
          <p:nvPr/>
        </p:nvSpPr>
        <p:spPr>
          <a:xfrm>
            <a:off x="5963660" y="5372102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AB844CC-15FD-42AC-8E77-8E52A915CAEA}"/>
              </a:ext>
            </a:extLst>
          </p:cNvPr>
          <p:cNvSpPr/>
          <p:nvPr/>
        </p:nvSpPr>
        <p:spPr>
          <a:xfrm>
            <a:off x="7032267" y="5843742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8DB367D-5E61-4F3D-BB38-832EC8537EDA}"/>
              </a:ext>
            </a:extLst>
          </p:cNvPr>
          <p:cNvSpPr/>
          <p:nvPr/>
        </p:nvSpPr>
        <p:spPr>
          <a:xfrm>
            <a:off x="6565140" y="5530659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8FE8B62-8F7C-4764-ABEE-9CAF25923010}"/>
              </a:ext>
            </a:extLst>
          </p:cNvPr>
          <p:cNvSpPr/>
          <p:nvPr/>
        </p:nvSpPr>
        <p:spPr>
          <a:xfrm>
            <a:off x="7317567" y="5821639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9AF1C6-5DDA-4159-84D6-EF5C06F9657A}"/>
              </a:ext>
            </a:extLst>
          </p:cNvPr>
          <p:cNvSpPr/>
          <p:nvPr/>
        </p:nvSpPr>
        <p:spPr>
          <a:xfrm>
            <a:off x="7079435" y="5554976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60D0137-8C78-44B7-89D5-37A2D13703BF}"/>
              </a:ext>
            </a:extLst>
          </p:cNvPr>
          <p:cNvSpPr/>
          <p:nvPr/>
        </p:nvSpPr>
        <p:spPr>
          <a:xfrm>
            <a:off x="7246135" y="5667058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A3F4854-8FB5-48D4-ABD0-9F88D214101F}"/>
              </a:ext>
            </a:extLst>
          </p:cNvPr>
          <p:cNvSpPr/>
          <p:nvPr/>
        </p:nvSpPr>
        <p:spPr>
          <a:xfrm>
            <a:off x="6390735" y="5404065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92C24949-5E65-40D1-B761-84C30A8D73F8}"/>
              </a:ext>
            </a:extLst>
          </p:cNvPr>
          <p:cNvSpPr/>
          <p:nvPr/>
        </p:nvSpPr>
        <p:spPr>
          <a:xfrm>
            <a:off x="5229544" y="2331769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1A3CB96-DBE0-49C5-8091-FBDC8C3A6C4F}"/>
              </a:ext>
            </a:extLst>
          </p:cNvPr>
          <p:cNvSpPr/>
          <p:nvPr/>
        </p:nvSpPr>
        <p:spPr>
          <a:xfrm>
            <a:off x="5434206" y="2743249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920C558-E8F0-4C19-8D91-FA45E201B852}"/>
              </a:ext>
            </a:extLst>
          </p:cNvPr>
          <p:cNvSpPr/>
          <p:nvPr/>
        </p:nvSpPr>
        <p:spPr>
          <a:xfrm>
            <a:off x="5370703" y="3407738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BF9F48A-AFF5-4B14-993C-FF8EF2FF3647}"/>
              </a:ext>
            </a:extLst>
          </p:cNvPr>
          <p:cNvSpPr/>
          <p:nvPr/>
        </p:nvSpPr>
        <p:spPr>
          <a:xfrm>
            <a:off x="5158964" y="3819884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255D144-B4ED-4911-9B8E-79FDB5FFBDAB}"/>
              </a:ext>
            </a:extLst>
          </p:cNvPr>
          <p:cNvSpPr/>
          <p:nvPr/>
        </p:nvSpPr>
        <p:spPr>
          <a:xfrm>
            <a:off x="5350860" y="3066439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34B57C8-DD23-4F88-942B-0224FD478C54}"/>
              </a:ext>
            </a:extLst>
          </p:cNvPr>
          <p:cNvSpPr/>
          <p:nvPr/>
        </p:nvSpPr>
        <p:spPr>
          <a:xfrm>
            <a:off x="5402510" y="4094318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57C1670-2DF3-4B6F-B1F5-60611CFF1C02}"/>
              </a:ext>
            </a:extLst>
          </p:cNvPr>
          <p:cNvSpPr/>
          <p:nvPr/>
        </p:nvSpPr>
        <p:spPr>
          <a:xfrm>
            <a:off x="5229544" y="4473384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que 44">
            <a:extLst>
              <a:ext uri="{FF2B5EF4-FFF2-40B4-BE49-F238E27FC236}">
                <a16:creationId xmlns:a16="http://schemas.microsoft.com/office/drawing/2014/main" id="{8C941348-B7CC-4D1A-959E-B369167A29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514150" y="2309938"/>
            <a:ext cx="391610" cy="196953"/>
          </a:xfrm>
          <a:prstGeom prst="rect">
            <a:avLst/>
          </a:prstGeom>
        </p:spPr>
      </p:pic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55DD7E1-6DE7-442D-9A13-ABDBFB18D7FB}"/>
              </a:ext>
            </a:extLst>
          </p:cNvPr>
          <p:cNvCxnSpPr/>
          <p:nvPr/>
        </p:nvCxnSpPr>
        <p:spPr>
          <a:xfrm>
            <a:off x="3403600" y="3322320"/>
            <a:ext cx="60858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DE9D66B-F00A-41DC-81A7-9127398A6499}"/>
              </a:ext>
            </a:extLst>
          </p:cNvPr>
          <p:cNvCxnSpPr>
            <a:cxnSpLocks/>
          </p:cNvCxnSpPr>
          <p:nvPr/>
        </p:nvCxnSpPr>
        <p:spPr>
          <a:xfrm>
            <a:off x="3835244" y="4628882"/>
            <a:ext cx="55119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5B92BEE8-64E8-47F5-B7E8-D4079B5791A2}"/>
              </a:ext>
            </a:extLst>
          </p:cNvPr>
          <p:cNvSpPr/>
          <p:nvPr/>
        </p:nvSpPr>
        <p:spPr>
          <a:xfrm>
            <a:off x="9322278" y="2523886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3269580-7DC5-46D4-A4FE-68C2B8D7AA74}"/>
              </a:ext>
            </a:extLst>
          </p:cNvPr>
          <p:cNvSpPr/>
          <p:nvPr/>
        </p:nvSpPr>
        <p:spPr>
          <a:xfrm>
            <a:off x="9201754" y="3357422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EE0A571-385E-4BE6-BE16-8EC3A731ABBF}"/>
              </a:ext>
            </a:extLst>
          </p:cNvPr>
          <p:cNvSpPr/>
          <p:nvPr/>
        </p:nvSpPr>
        <p:spPr>
          <a:xfrm>
            <a:off x="8260939" y="5250182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9A1AE2F-BCE6-4CAB-8766-24525D28F0DE}"/>
              </a:ext>
            </a:extLst>
          </p:cNvPr>
          <p:cNvSpPr/>
          <p:nvPr/>
        </p:nvSpPr>
        <p:spPr>
          <a:xfrm>
            <a:off x="9141015" y="4480891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C956E8-DC4E-4AB8-8A26-DEF77C8E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2</a:t>
            </a:fld>
            <a:endParaRPr lang="en-US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C483756B-26B9-43C8-A720-88E2DB23FA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28400" y="1950720"/>
            <a:ext cx="571500" cy="695086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0B27DF43-2403-4994-B5F1-B18F4EC163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26426" y="1568530"/>
            <a:ext cx="1397817" cy="92196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A1D3C5F-0E6B-46B1-A259-11C5114E28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81462" y="2046977"/>
            <a:ext cx="693896" cy="2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9" grpId="0" animBg="1"/>
      <p:bldP spid="50" grpId="0" animBg="1"/>
      <p:bldP spid="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34">
            <a:extLst>
              <a:ext uri="{FF2B5EF4-FFF2-40B4-BE49-F238E27FC236}">
                <a16:creationId xmlns:a16="http://schemas.microsoft.com/office/drawing/2014/main" id="{CCF07A8B-73A6-4C3C-A111-9CD0A12EC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"/>
          <a:stretch/>
        </p:blipFill>
        <p:spPr>
          <a:xfrm>
            <a:off x="1397798" y="1145062"/>
            <a:ext cx="9396403" cy="557641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C30F93-CD85-4341-85D7-AA687DBC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20</a:t>
            </a:fld>
            <a:endParaRPr lang="en-US"/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2A67F8A3-F021-4824-98CD-49D3F44D03E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ADD3D4-2A18-43C4-8E58-46841F7A614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FB726B-1803-4BD2-B6C5-360BE31E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24956" cy="1325563"/>
          </a:xfrm>
        </p:spPr>
        <p:txBody>
          <a:bodyPr/>
          <a:lstStyle/>
          <a:p>
            <a:r>
              <a:rPr lang="fr-CA" dirty="0" err="1"/>
              <a:t>Exploring</a:t>
            </a:r>
            <a:r>
              <a:rPr lang="fr-CA" dirty="0"/>
              <a:t> the </a:t>
            </a:r>
            <a:r>
              <a:rPr lang="fr-CA" dirty="0" err="1"/>
              <a:t>forest</a:t>
            </a:r>
            <a:r>
              <a:rPr lang="fr-CA" dirty="0"/>
              <a:t>: </a:t>
            </a:r>
            <a:r>
              <a:rPr lang="fr-CA" dirty="0" err="1"/>
              <a:t>sensitivity</a:t>
            </a:r>
            <a:r>
              <a:rPr lang="fr-CA" dirty="0"/>
              <a:t> </a:t>
            </a:r>
            <a:r>
              <a:rPr lang="fr-CA" dirty="0" err="1"/>
              <a:t>analysis</a:t>
            </a:r>
            <a:endParaRPr lang="en-US" dirty="0"/>
          </a:p>
        </p:txBody>
      </p:sp>
      <p:pic>
        <p:nvPicPr>
          <p:cNvPr id="36" name="Graphique 35">
            <a:extLst>
              <a:ext uri="{FF2B5EF4-FFF2-40B4-BE49-F238E27FC236}">
                <a16:creationId xmlns:a16="http://schemas.microsoft.com/office/drawing/2014/main" id="{AA17BA54-DAD6-46DF-8610-09F61503E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8750" y="590242"/>
            <a:ext cx="487168" cy="487168"/>
          </a:xfrm>
          <a:prstGeom prst="rect">
            <a:avLst/>
          </a:prstGeom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2B1FDBF-5650-4F9E-95D1-1507D8D7DF02}"/>
              </a:ext>
            </a:extLst>
          </p:cNvPr>
          <p:cNvCxnSpPr/>
          <p:nvPr/>
        </p:nvCxnSpPr>
        <p:spPr>
          <a:xfrm flipV="1">
            <a:off x="9342889" y="833826"/>
            <a:ext cx="365861" cy="1"/>
          </a:xfrm>
          <a:prstGeom prst="straightConnector1">
            <a:avLst/>
          </a:prstGeom>
          <a:ln>
            <a:solidFill>
              <a:srgbClr val="33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que 37">
            <a:extLst>
              <a:ext uri="{FF2B5EF4-FFF2-40B4-BE49-F238E27FC236}">
                <a16:creationId xmlns:a16="http://schemas.microsoft.com/office/drawing/2014/main" id="{ECB0B79A-63DB-4A3D-9961-EA5DC29AA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5720" y="590242"/>
            <a:ext cx="487169" cy="4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63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4E1954F-3F26-4AA3-8AEB-1CC0AD007E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" b="50986"/>
          <a:stretch/>
        </p:blipFill>
        <p:spPr>
          <a:xfrm>
            <a:off x="1712686" y="1546998"/>
            <a:ext cx="8752782" cy="25460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33E948-751A-4FD1-82DC-50DEB00C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71718" cy="1325563"/>
          </a:xfrm>
        </p:spPr>
        <p:txBody>
          <a:bodyPr/>
          <a:lstStyle/>
          <a:p>
            <a:r>
              <a:rPr lang="fr-CA" dirty="0" err="1"/>
              <a:t>Exploring</a:t>
            </a:r>
            <a:r>
              <a:rPr lang="fr-CA" dirty="0"/>
              <a:t> the </a:t>
            </a:r>
            <a:r>
              <a:rPr lang="fr-CA" dirty="0" err="1"/>
              <a:t>forest</a:t>
            </a:r>
            <a:r>
              <a:rPr lang="fr-CA" dirty="0"/>
              <a:t>: </a:t>
            </a:r>
            <a:r>
              <a:rPr lang="fr-CA" dirty="0" err="1"/>
              <a:t>sensitivity</a:t>
            </a:r>
            <a:r>
              <a:rPr lang="fr-CA" dirty="0"/>
              <a:t> </a:t>
            </a:r>
            <a:r>
              <a:rPr lang="fr-CA" dirty="0" err="1"/>
              <a:t>analysis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01A2AD-DC63-4FB4-B618-B5205939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BBEC5-ED01-4876-84F1-D70CA7C7473E}"/>
              </a:ext>
            </a:extLst>
          </p:cNvPr>
          <p:cNvSpPr/>
          <p:nvPr/>
        </p:nvSpPr>
        <p:spPr>
          <a:xfrm>
            <a:off x="10046825" y="3683769"/>
            <a:ext cx="22454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dirty="0"/>
              <a:t>First quartile </a:t>
            </a:r>
            <a:r>
              <a:rPr lang="fr-CA" sz="1400" dirty="0" err="1"/>
              <a:t>is</a:t>
            </a:r>
            <a:endParaRPr lang="fr-CA" sz="1400" dirty="0"/>
          </a:p>
          <a:p>
            <a:r>
              <a:rPr lang="fr-CA" sz="1400" dirty="0"/>
              <a:t>DOC: 212.52µM (2.55 mg/L)</a:t>
            </a:r>
          </a:p>
          <a:p>
            <a:r>
              <a:rPr lang="fr-CA" sz="1400" dirty="0"/>
              <a:t>TN: 12.9 µM (180.75 µg/L)</a:t>
            </a:r>
          </a:p>
          <a:p>
            <a:r>
              <a:rPr lang="fr-CA" sz="1400" dirty="0" err="1"/>
              <a:t>Chla</a:t>
            </a:r>
            <a:r>
              <a:rPr lang="fr-CA" sz="1400" dirty="0"/>
              <a:t>: 1.46 µg/L</a:t>
            </a:r>
            <a:endParaRPr lang="en-US" sz="1400" dirty="0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488E3782-AC5E-4665-86F4-9754CD9B5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8750" y="590242"/>
            <a:ext cx="487168" cy="487168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1C41245-1C1C-4402-9D61-1FF85EAAFFB8}"/>
              </a:ext>
            </a:extLst>
          </p:cNvPr>
          <p:cNvCxnSpPr/>
          <p:nvPr/>
        </p:nvCxnSpPr>
        <p:spPr>
          <a:xfrm flipV="1">
            <a:off x="9342889" y="833826"/>
            <a:ext cx="365861" cy="1"/>
          </a:xfrm>
          <a:prstGeom prst="straightConnector1">
            <a:avLst/>
          </a:prstGeom>
          <a:ln>
            <a:solidFill>
              <a:srgbClr val="33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2D6FD99F-A3A6-41C5-A9D5-B74AD1153F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5720" y="590242"/>
            <a:ext cx="487169" cy="4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46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399A8F30-3BD4-403F-8CF0-735600D15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" r="1"/>
          <a:stretch/>
        </p:blipFill>
        <p:spPr>
          <a:xfrm>
            <a:off x="1727200" y="1546998"/>
            <a:ext cx="8738267" cy="51945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9CFA68B-59B7-4A55-B85F-3E34A23F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28314" cy="1325563"/>
          </a:xfrm>
        </p:spPr>
        <p:txBody>
          <a:bodyPr/>
          <a:lstStyle/>
          <a:p>
            <a:r>
              <a:rPr lang="fr-CA" dirty="0" err="1"/>
              <a:t>Exploring</a:t>
            </a:r>
            <a:r>
              <a:rPr lang="fr-CA" dirty="0"/>
              <a:t> the </a:t>
            </a:r>
            <a:r>
              <a:rPr lang="fr-CA" dirty="0" err="1"/>
              <a:t>forest</a:t>
            </a:r>
            <a:r>
              <a:rPr lang="fr-CA" dirty="0"/>
              <a:t>: </a:t>
            </a:r>
            <a:r>
              <a:rPr lang="fr-CA" dirty="0" err="1"/>
              <a:t>sensitivity</a:t>
            </a:r>
            <a:r>
              <a:rPr lang="fr-CA" dirty="0"/>
              <a:t> </a:t>
            </a:r>
            <a:r>
              <a:rPr lang="fr-CA" dirty="0" err="1"/>
              <a:t>analysis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665EC4-5400-4420-AC97-13F85D28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22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EBAC77-13CB-466F-8E15-3C4E5F298384}"/>
              </a:ext>
            </a:extLst>
          </p:cNvPr>
          <p:cNvSpPr/>
          <p:nvPr/>
        </p:nvSpPr>
        <p:spPr>
          <a:xfrm>
            <a:off x="4528457" y="4223657"/>
            <a:ext cx="5936343" cy="249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B5A9D4-2DE3-4236-9CCA-8EE20CF5E6D0}"/>
              </a:ext>
            </a:extLst>
          </p:cNvPr>
          <p:cNvSpPr/>
          <p:nvPr/>
        </p:nvSpPr>
        <p:spPr>
          <a:xfrm>
            <a:off x="10046825" y="3683769"/>
            <a:ext cx="22454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dirty="0"/>
              <a:t>First quartile </a:t>
            </a:r>
            <a:r>
              <a:rPr lang="fr-CA" sz="1400" dirty="0" err="1"/>
              <a:t>is</a:t>
            </a:r>
            <a:endParaRPr lang="fr-CA" sz="1400" dirty="0"/>
          </a:p>
          <a:p>
            <a:r>
              <a:rPr lang="fr-CA" sz="1400" dirty="0"/>
              <a:t>DOC: 212.52µM (2.55 mg/L)</a:t>
            </a:r>
          </a:p>
          <a:p>
            <a:r>
              <a:rPr lang="fr-CA" sz="1400" dirty="0"/>
              <a:t>TN: 12.9 µM (180.75 µg/L)</a:t>
            </a:r>
          </a:p>
          <a:p>
            <a:r>
              <a:rPr lang="fr-CA" sz="1400" dirty="0" err="1"/>
              <a:t>Chla</a:t>
            </a:r>
            <a:r>
              <a:rPr lang="fr-CA" sz="1400" dirty="0"/>
              <a:t>: 1.46 µg/L</a:t>
            </a:r>
            <a:endParaRPr lang="en-US" sz="1400" dirty="0"/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B5D0D074-8094-47B3-81F2-50E36B665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8750" y="590242"/>
            <a:ext cx="487168" cy="487168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B87DF4B-E28D-4ED7-98DF-DB82F9A6E30F}"/>
              </a:ext>
            </a:extLst>
          </p:cNvPr>
          <p:cNvCxnSpPr/>
          <p:nvPr/>
        </p:nvCxnSpPr>
        <p:spPr>
          <a:xfrm flipV="1">
            <a:off x="9342889" y="833826"/>
            <a:ext cx="365861" cy="1"/>
          </a:xfrm>
          <a:prstGeom prst="straightConnector1">
            <a:avLst/>
          </a:prstGeom>
          <a:ln>
            <a:solidFill>
              <a:srgbClr val="33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que 12">
            <a:extLst>
              <a:ext uri="{FF2B5EF4-FFF2-40B4-BE49-F238E27FC236}">
                <a16:creationId xmlns:a16="http://schemas.microsoft.com/office/drawing/2014/main" id="{90652EAD-3F95-4533-AAC7-9B5F431B1F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5720" y="590242"/>
            <a:ext cx="487169" cy="4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05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D201790E-8A18-4124-8E98-477CEE54EE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"/>
          <a:stretch/>
        </p:blipFill>
        <p:spPr>
          <a:xfrm>
            <a:off x="1724238" y="1546998"/>
            <a:ext cx="8741229" cy="51945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2060271-D157-411B-9A77-863A35F3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41229" cy="1325563"/>
          </a:xfrm>
        </p:spPr>
        <p:txBody>
          <a:bodyPr/>
          <a:lstStyle/>
          <a:p>
            <a:r>
              <a:rPr lang="fr-CA" dirty="0" err="1"/>
              <a:t>Exploring</a:t>
            </a:r>
            <a:r>
              <a:rPr lang="fr-CA" dirty="0"/>
              <a:t> the </a:t>
            </a:r>
            <a:r>
              <a:rPr lang="fr-CA" dirty="0" err="1"/>
              <a:t>forest</a:t>
            </a:r>
            <a:r>
              <a:rPr lang="fr-CA" dirty="0"/>
              <a:t>: </a:t>
            </a:r>
            <a:r>
              <a:rPr lang="fr-CA" dirty="0" err="1"/>
              <a:t>sensitivity</a:t>
            </a:r>
            <a:r>
              <a:rPr lang="fr-CA" dirty="0"/>
              <a:t> </a:t>
            </a:r>
            <a:r>
              <a:rPr lang="fr-CA" dirty="0" err="1"/>
              <a:t>analysis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BF1A71-D358-48B0-816C-BAA78B67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B858D-03CB-4A6E-BC8B-25AC4E727629}"/>
              </a:ext>
            </a:extLst>
          </p:cNvPr>
          <p:cNvSpPr/>
          <p:nvPr/>
        </p:nvSpPr>
        <p:spPr>
          <a:xfrm>
            <a:off x="10046825" y="3683769"/>
            <a:ext cx="22454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dirty="0"/>
              <a:t>First quartile </a:t>
            </a:r>
            <a:r>
              <a:rPr lang="fr-CA" sz="1400" dirty="0" err="1"/>
              <a:t>is</a:t>
            </a:r>
            <a:endParaRPr lang="fr-CA" sz="1400" dirty="0"/>
          </a:p>
          <a:p>
            <a:r>
              <a:rPr lang="fr-CA" sz="1400" dirty="0"/>
              <a:t>DOC: 212.52µM (2.55 mg/L)</a:t>
            </a:r>
          </a:p>
          <a:p>
            <a:r>
              <a:rPr lang="fr-CA" sz="1400" dirty="0"/>
              <a:t>TN: 12.9 µM (180.75 µg/L)</a:t>
            </a:r>
          </a:p>
          <a:p>
            <a:r>
              <a:rPr lang="fr-CA" sz="1400" dirty="0" err="1"/>
              <a:t>Chla</a:t>
            </a:r>
            <a:r>
              <a:rPr lang="fr-CA" sz="1400" dirty="0"/>
              <a:t>: 1.46 µg/L</a:t>
            </a:r>
            <a:endParaRPr lang="en-US" sz="1400" dirty="0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FE91C3C4-CF55-4FCB-B8C8-1545B9C02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8750" y="590242"/>
            <a:ext cx="487168" cy="487168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2866550-E781-4F79-B5FF-2E8C793E868A}"/>
              </a:ext>
            </a:extLst>
          </p:cNvPr>
          <p:cNvCxnSpPr/>
          <p:nvPr/>
        </p:nvCxnSpPr>
        <p:spPr>
          <a:xfrm flipV="1">
            <a:off x="9342889" y="833826"/>
            <a:ext cx="365861" cy="1"/>
          </a:xfrm>
          <a:prstGeom prst="straightConnector1">
            <a:avLst/>
          </a:prstGeom>
          <a:ln>
            <a:solidFill>
              <a:srgbClr val="33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que 11">
            <a:extLst>
              <a:ext uri="{FF2B5EF4-FFF2-40B4-BE49-F238E27FC236}">
                <a16:creationId xmlns:a16="http://schemas.microsoft.com/office/drawing/2014/main" id="{26AFA473-5432-40D8-B793-C011BE447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5720" y="590242"/>
            <a:ext cx="487169" cy="4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73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A2F4A3E6-0AD7-4028-84D2-8354429FC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"/>
          <a:stretch/>
        </p:blipFill>
        <p:spPr>
          <a:xfrm>
            <a:off x="667656" y="1267948"/>
            <a:ext cx="8887823" cy="528907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7425EFD-216E-4FD8-BEA0-1C619770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7280" cy="1325563"/>
          </a:xfrm>
        </p:spPr>
        <p:txBody>
          <a:bodyPr>
            <a:normAutofit/>
          </a:bodyPr>
          <a:lstStyle/>
          <a:p>
            <a:r>
              <a:rPr lang="en-CA" sz="4000" dirty="0"/>
              <a:t>Synergistic effect of the three major contributors 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E5A10F-4553-411C-8628-BB3632257169}"/>
              </a:ext>
            </a:extLst>
          </p:cNvPr>
          <p:cNvGrpSpPr/>
          <p:nvPr/>
        </p:nvGrpSpPr>
        <p:grpSpPr>
          <a:xfrm>
            <a:off x="9273092" y="2697386"/>
            <a:ext cx="282388" cy="2430199"/>
            <a:chOff x="9342120" y="2631440"/>
            <a:chExt cx="213360" cy="1991360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D8E532D-69CE-415C-9937-B691D438E3EE}"/>
                </a:ext>
              </a:extLst>
            </p:cNvPr>
            <p:cNvCxnSpPr/>
            <p:nvPr/>
          </p:nvCxnSpPr>
          <p:spPr>
            <a:xfrm>
              <a:off x="9448800" y="2631440"/>
              <a:ext cx="0" cy="19913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4E3B655-3A9B-45D9-B7FE-FBEC0DD34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2120" y="2631440"/>
              <a:ext cx="2133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CD4015C1-F2E4-400A-98F2-FC1B3F59D5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2120" y="4622800"/>
              <a:ext cx="2133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227D4492-86FB-4D50-9284-CB552C3FADC2}"/>
              </a:ext>
            </a:extLst>
          </p:cNvPr>
          <p:cNvSpPr txBox="1"/>
          <p:nvPr/>
        </p:nvSpPr>
        <p:spPr>
          <a:xfrm>
            <a:off x="9578299" y="2423056"/>
            <a:ext cx="937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47 </a:t>
            </a:r>
            <a:r>
              <a:rPr lang="fr-CA" dirty="0" err="1"/>
              <a:t>lakes</a:t>
            </a:r>
            <a:endParaRPr lang="fr-CA" dirty="0"/>
          </a:p>
          <a:p>
            <a:r>
              <a:rPr lang="fr-CA" dirty="0"/>
              <a:t>~10%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9E25860-E189-4CBB-A640-EAA07DAC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24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C92DAA-5058-4C3A-A81F-15C6C167C7D1}"/>
              </a:ext>
            </a:extLst>
          </p:cNvPr>
          <p:cNvSpPr/>
          <p:nvPr/>
        </p:nvSpPr>
        <p:spPr>
          <a:xfrm>
            <a:off x="10046825" y="3683769"/>
            <a:ext cx="22454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dirty="0"/>
              <a:t>First quartile </a:t>
            </a:r>
            <a:r>
              <a:rPr lang="fr-CA" sz="1400" dirty="0" err="1"/>
              <a:t>is</a:t>
            </a:r>
            <a:endParaRPr lang="fr-CA" sz="1400" dirty="0"/>
          </a:p>
          <a:p>
            <a:r>
              <a:rPr lang="fr-CA" sz="1400" dirty="0"/>
              <a:t>DOC: 212.52µM (2.55 mg/L)</a:t>
            </a:r>
          </a:p>
          <a:p>
            <a:r>
              <a:rPr lang="fr-CA" sz="1400" dirty="0"/>
              <a:t>TN: 12.9 µM (180.75 µg/L)</a:t>
            </a:r>
          </a:p>
          <a:p>
            <a:r>
              <a:rPr lang="fr-CA" sz="1400" dirty="0" err="1"/>
              <a:t>Chla</a:t>
            </a:r>
            <a:r>
              <a:rPr lang="fr-CA" sz="1400" dirty="0"/>
              <a:t>: 1.46 µg/L</a:t>
            </a:r>
            <a:endParaRPr lang="en-US" sz="1400" dirty="0"/>
          </a:p>
        </p:txBody>
      </p:sp>
      <p:pic>
        <p:nvPicPr>
          <p:cNvPr id="16" name="Graphique 15">
            <a:extLst>
              <a:ext uri="{FF2B5EF4-FFF2-40B4-BE49-F238E27FC236}">
                <a16:creationId xmlns:a16="http://schemas.microsoft.com/office/drawing/2014/main" id="{A370CD03-0B1B-447E-8431-3B3294021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8750" y="590242"/>
            <a:ext cx="487168" cy="487168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BCB6B59-230D-4D86-AEE7-2AA13BDDA215}"/>
              </a:ext>
            </a:extLst>
          </p:cNvPr>
          <p:cNvCxnSpPr/>
          <p:nvPr/>
        </p:nvCxnSpPr>
        <p:spPr>
          <a:xfrm flipV="1">
            <a:off x="9342889" y="833826"/>
            <a:ext cx="365861" cy="1"/>
          </a:xfrm>
          <a:prstGeom prst="straightConnector1">
            <a:avLst/>
          </a:prstGeom>
          <a:ln>
            <a:solidFill>
              <a:srgbClr val="33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que 17">
            <a:extLst>
              <a:ext uri="{FF2B5EF4-FFF2-40B4-BE49-F238E27FC236}">
                <a16:creationId xmlns:a16="http://schemas.microsoft.com/office/drawing/2014/main" id="{80766868-D017-4FC4-A6B9-20BB6DC55F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5720" y="590242"/>
            <a:ext cx="487169" cy="4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89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 52">
            <a:extLst>
              <a:ext uri="{FF2B5EF4-FFF2-40B4-BE49-F238E27FC236}">
                <a16:creationId xmlns:a16="http://schemas.microsoft.com/office/drawing/2014/main" id="{DB6E52CB-2B96-45F6-A211-1982394EF0BB}"/>
              </a:ext>
            </a:extLst>
          </p:cNvPr>
          <p:cNvGrpSpPr/>
          <p:nvPr/>
        </p:nvGrpSpPr>
        <p:grpSpPr>
          <a:xfrm>
            <a:off x="65825" y="1600201"/>
            <a:ext cx="8384955" cy="5040184"/>
            <a:chOff x="1134658" y="1958697"/>
            <a:chExt cx="6971614" cy="4160881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C616C91-1B1E-4294-9936-1151CF27F9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7"/>
            <a:stretch/>
          </p:blipFill>
          <p:spPr>
            <a:xfrm>
              <a:off x="1134658" y="1958697"/>
              <a:ext cx="6971614" cy="4160881"/>
            </a:xfrm>
            <a:prstGeom prst="rect">
              <a:avLst/>
            </a:prstGeom>
          </p:spPr>
        </p:pic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30D78ABB-C3F4-45C7-A8DE-79F7740B44D2}"/>
                </a:ext>
              </a:extLst>
            </p:cNvPr>
            <p:cNvCxnSpPr>
              <a:cxnSpLocks/>
            </p:cNvCxnSpPr>
            <p:nvPr/>
          </p:nvCxnSpPr>
          <p:spPr>
            <a:xfrm>
              <a:off x="1840339" y="3913982"/>
              <a:ext cx="39232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61D831C1-2A1A-4B03-A3D6-D81E7BE349B7}"/>
                </a:ext>
              </a:extLst>
            </p:cNvPr>
            <p:cNvCxnSpPr>
              <a:cxnSpLocks/>
            </p:cNvCxnSpPr>
            <p:nvPr/>
          </p:nvCxnSpPr>
          <p:spPr>
            <a:xfrm>
              <a:off x="2221339" y="4576579"/>
              <a:ext cx="139054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B9201F98-C6FD-44FC-B3BA-AAF8AF2401CD}"/>
                </a:ext>
              </a:extLst>
            </p:cNvPr>
            <p:cNvCxnSpPr>
              <a:cxnSpLocks/>
            </p:cNvCxnSpPr>
            <p:nvPr/>
          </p:nvCxnSpPr>
          <p:spPr>
            <a:xfrm>
              <a:off x="3608179" y="4707065"/>
              <a:ext cx="170520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34B638DB-EFD3-4F85-850F-BF73A05E31E7}"/>
                </a:ext>
              </a:extLst>
            </p:cNvPr>
            <p:cNvCxnSpPr>
              <a:cxnSpLocks/>
            </p:cNvCxnSpPr>
            <p:nvPr/>
          </p:nvCxnSpPr>
          <p:spPr>
            <a:xfrm>
              <a:off x="5313767" y="4394042"/>
              <a:ext cx="86235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6397E31B-EE74-45C8-A3BA-00392B606F89}"/>
                </a:ext>
              </a:extLst>
            </p:cNvPr>
            <p:cNvCxnSpPr>
              <a:cxnSpLocks/>
            </p:cNvCxnSpPr>
            <p:nvPr/>
          </p:nvCxnSpPr>
          <p:spPr>
            <a:xfrm>
              <a:off x="6191359" y="3998714"/>
              <a:ext cx="62536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A29AC102-8711-4419-BC06-8B1FB99C3CCD}"/>
                </a:ext>
              </a:extLst>
            </p:cNvPr>
            <p:cNvCxnSpPr>
              <a:cxnSpLocks/>
            </p:cNvCxnSpPr>
            <p:nvPr/>
          </p:nvCxnSpPr>
          <p:spPr>
            <a:xfrm>
              <a:off x="6832096" y="4044262"/>
              <a:ext cx="333879" cy="3863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B589574-BB0C-4BF6-B5EF-22C6AFAE6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449" y="3949700"/>
              <a:ext cx="156101" cy="543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FCA195C1-1B7C-4FD6-8AAB-5B40CC133ADD}"/>
                </a:ext>
              </a:extLst>
            </p:cNvPr>
            <p:cNvCxnSpPr>
              <a:cxnSpLocks/>
            </p:cNvCxnSpPr>
            <p:nvPr/>
          </p:nvCxnSpPr>
          <p:spPr>
            <a:xfrm>
              <a:off x="7328009" y="2889158"/>
              <a:ext cx="16181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499ACE4A-1220-42F5-B75F-40C18EDC724F}"/>
                </a:ext>
              </a:extLst>
            </p:cNvPr>
            <p:cNvCxnSpPr>
              <a:cxnSpLocks/>
            </p:cNvCxnSpPr>
            <p:nvPr/>
          </p:nvCxnSpPr>
          <p:spPr>
            <a:xfrm>
              <a:off x="7496997" y="2959285"/>
              <a:ext cx="1099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C5BE266-F905-4D4D-BB09-7A68F0D07012}"/>
                </a:ext>
              </a:extLst>
            </p:cNvPr>
            <p:cNvCxnSpPr>
              <a:cxnSpLocks/>
            </p:cNvCxnSpPr>
            <p:nvPr/>
          </p:nvCxnSpPr>
          <p:spPr>
            <a:xfrm>
              <a:off x="7621970" y="3533174"/>
              <a:ext cx="9010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6E0C4D8-7A61-4261-811C-E07E2F1F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00" y="451720"/>
            <a:ext cx="8023542" cy="1325563"/>
          </a:xfrm>
        </p:spPr>
        <p:txBody>
          <a:bodyPr>
            <a:normAutofit/>
          </a:bodyPr>
          <a:lstStyle/>
          <a:p>
            <a:r>
              <a:rPr lang="fr-CA" sz="4000" dirty="0"/>
              <a:t>Distribution of </a:t>
            </a:r>
            <a:r>
              <a:rPr lang="fr-CA" sz="4000" dirty="0" err="1"/>
              <a:t>hypoxia</a:t>
            </a:r>
            <a:r>
              <a:rPr lang="fr-CA" sz="4000" dirty="0"/>
              <a:t> as a </a:t>
            </a:r>
            <a:r>
              <a:rPr lang="fr-CA" sz="4000" dirty="0" err="1"/>
              <a:t>function</a:t>
            </a:r>
            <a:r>
              <a:rPr lang="fr-CA" sz="4000" dirty="0"/>
              <a:t> of </a:t>
            </a:r>
            <a:r>
              <a:rPr lang="fr-CA" sz="4000" dirty="0" err="1"/>
              <a:t>mean</a:t>
            </a:r>
            <a:r>
              <a:rPr lang="fr-CA" sz="4000" dirty="0"/>
              <a:t> </a:t>
            </a:r>
            <a:r>
              <a:rPr lang="fr-CA" sz="4000" dirty="0" err="1"/>
              <a:t>depth</a:t>
            </a:r>
            <a:endParaRPr lang="en-US" sz="4000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A79FFAF9-166D-4833-B500-C7A0E20171F2}"/>
              </a:ext>
            </a:extLst>
          </p:cNvPr>
          <p:cNvCxnSpPr/>
          <p:nvPr/>
        </p:nvCxnSpPr>
        <p:spPr>
          <a:xfrm>
            <a:off x="9117439" y="2664368"/>
            <a:ext cx="68317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D170A76D-00CC-4BC7-BBAA-255B69960AED}"/>
              </a:ext>
            </a:extLst>
          </p:cNvPr>
          <p:cNvSpPr txBox="1"/>
          <p:nvPr/>
        </p:nvSpPr>
        <p:spPr>
          <a:xfrm>
            <a:off x="9800612" y="2476142"/>
            <a:ext cx="17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Original data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0AD399-2A87-4CDC-84CD-359A362F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25</a:t>
            </a:fld>
            <a:endParaRPr lang="en-US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85C0D41-72BC-41C1-85BF-CBE4939C7DF3}"/>
              </a:ext>
            </a:extLst>
          </p:cNvPr>
          <p:cNvSpPr txBox="1"/>
          <p:nvPr/>
        </p:nvSpPr>
        <p:spPr>
          <a:xfrm>
            <a:off x="8149094" y="230563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1</a:t>
            </a:r>
            <a:endParaRPr lang="en-US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F6FB53C-352A-4398-AC37-C70F044A8426}"/>
              </a:ext>
            </a:extLst>
          </p:cNvPr>
          <p:cNvSpPr txBox="1"/>
          <p:nvPr/>
        </p:nvSpPr>
        <p:spPr>
          <a:xfrm>
            <a:off x="8149094" y="2905276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0.8</a:t>
            </a:r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9C052A4-EB37-4EC9-87AA-6F07629E002B}"/>
              </a:ext>
            </a:extLst>
          </p:cNvPr>
          <p:cNvSpPr txBox="1"/>
          <p:nvPr/>
        </p:nvSpPr>
        <p:spPr>
          <a:xfrm>
            <a:off x="8149094" y="3528067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0.6</a:t>
            </a:r>
            <a:endParaRPr lang="en-US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68F5833-B829-4163-AB6C-51AB3DCC4919}"/>
              </a:ext>
            </a:extLst>
          </p:cNvPr>
          <p:cNvSpPr txBox="1"/>
          <p:nvPr/>
        </p:nvSpPr>
        <p:spPr>
          <a:xfrm>
            <a:off x="8149094" y="4119694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0.4</a:t>
            </a:r>
            <a:endParaRPr lang="en-US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26B7DCA-C2A7-4711-A6EA-42BF77D5693C}"/>
              </a:ext>
            </a:extLst>
          </p:cNvPr>
          <p:cNvSpPr txBox="1"/>
          <p:nvPr/>
        </p:nvSpPr>
        <p:spPr>
          <a:xfrm>
            <a:off x="8149094" y="4702445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0.2</a:t>
            </a:r>
            <a:endParaRPr lang="en-US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819D79D-600E-416E-9559-4FF6F781CF45}"/>
              </a:ext>
            </a:extLst>
          </p:cNvPr>
          <p:cNvSpPr txBox="1"/>
          <p:nvPr/>
        </p:nvSpPr>
        <p:spPr>
          <a:xfrm>
            <a:off x="8149094" y="529862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</a:t>
            </a:r>
            <a:endParaRPr lang="en-US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27A818D-7F3E-4536-968B-24C83929691E}"/>
              </a:ext>
            </a:extLst>
          </p:cNvPr>
          <p:cNvSpPr txBox="1"/>
          <p:nvPr/>
        </p:nvSpPr>
        <p:spPr>
          <a:xfrm>
            <a:off x="8625506" y="3547120"/>
            <a:ext cx="157041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Lakes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or </a:t>
            </a:r>
            <a:r>
              <a:rPr lang="fr-CA" dirty="0" err="1"/>
              <a:t>without</a:t>
            </a:r>
            <a:r>
              <a:rPr lang="fr-CA" dirty="0"/>
              <a:t> </a:t>
            </a:r>
            <a:r>
              <a:rPr lang="fr-CA" dirty="0" err="1"/>
              <a:t>hypoxia</a:t>
            </a:r>
            <a:r>
              <a:rPr lang="fr-CA" dirty="0"/>
              <a:t> (%)</a:t>
            </a:r>
            <a:endParaRPr lang="en-US" dirty="0"/>
          </a:p>
        </p:txBody>
      </p:sp>
      <p:pic>
        <p:nvPicPr>
          <p:cNvPr id="64" name="Graphique 63">
            <a:extLst>
              <a:ext uri="{FF2B5EF4-FFF2-40B4-BE49-F238E27FC236}">
                <a16:creationId xmlns:a16="http://schemas.microsoft.com/office/drawing/2014/main" id="{E6675D5E-4863-4938-94AF-E00918F35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8750" y="590242"/>
            <a:ext cx="487168" cy="487168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04C4585E-6BF9-4259-A899-D0D937C1C0EE}"/>
              </a:ext>
            </a:extLst>
          </p:cNvPr>
          <p:cNvCxnSpPr/>
          <p:nvPr/>
        </p:nvCxnSpPr>
        <p:spPr>
          <a:xfrm flipV="1">
            <a:off x="9342889" y="833826"/>
            <a:ext cx="365861" cy="1"/>
          </a:xfrm>
          <a:prstGeom prst="straightConnector1">
            <a:avLst/>
          </a:prstGeom>
          <a:ln>
            <a:solidFill>
              <a:srgbClr val="33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que 65">
            <a:extLst>
              <a:ext uri="{FF2B5EF4-FFF2-40B4-BE49-F238E27FC236}">
                <a16:creationId xmlns:a16="http://schemas.microsoft.com/office/drawing/2014/main" id="{306CCA5C-2708-498B-9650-B7AD48C119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5720" y="590242"/>
            <a:ext cx="487169" cy="4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02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FE3358-8BBA-440F-881D-6CBD72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39000" cy="1325563"/>
          </a:xfrm>
        </p:spPr>
        <p:txBody>
          <a:bodyPr/>
          <a:lstStyle/>
          <a:p>
            <a:r>
              <a:rPr lang="fr-CA" dirty="0" err="1"/>
              <a:t>Predicting</a:t>
            </a:r>
            <a:r>
              <a:rPr lang="fr-CA" dirty="0"/>
              <a:t> </a:t>
            </a:r>
            <a:r>
              <a:rPr lang="fr-CA" dirty="0" err="1"/>
              <a:t>hypoxic</a:t>
            </a:r>
            <a:r>
              <a:rPr lang="fr-CA" dirty="0"/>
              <a:t> condition in </a:t>
            </a:r>
            <a:r>
              <a:rPr lang="fr-CA" dirty="0" err="1"/>
              <a:t>shallow</a:t>
            </a:r>
            <a:r>
              <a:rPr lang="fr-CA" dirty="0"/>
              <a:t> </a:t>
            </a:r>
            <a:r>
              <a:rPr lang="fr-CA" dirty="0" err="1"/>
              <a:t>lakes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A64ADA-F93C-48E3-9364-A4B88C2C19CA}"/>
              </a:ext>
            </a:extLst>
          </p:cNvPr>
          <p:cNvSpPr txBox="1"/>
          <p:nvPr/>
        </p:nvSpPr>
        <p:spPr>
          <a:xfrm>
            <a:off x="560408" y="2285978"/>
            <a:ext cx="6254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err="1"/>
              <a:t>Overall</a:t>
            </a:r>
            <a:r>
              <a:rPr lang="fr-CA" sz="3200" dirty="0"/>
              <a:t> </a:t>
            </a:r>
            <a:r>
              <a:rPr lang="fr-CA" sz="3200" dirty="0" err="1"/>
              <a:t>precision</a:t>
            </a:r>
            <a:r>
              <a:rPr lang="fr-CA" sz="3200" dirty="0"/>
              <a:t> of the </a:t>
            </a:r>
            <a:r>
              <a:rPr lang="fr-CA" sz="3200" dirty="0" err="1"/>
              <a:t>forest</a:t>
            </a:r>
            <a:r>
              <a:rPr lang="fr-CA" sz="3200" dirty="0"/>
              <a:t>: 87% !</a:t>
            </a:r>
            <a:endParaRPr lang="en-US" sz="32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E2FFE0F-03EC-41C5-9369-B38D02D2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26</a:t>
            </a:fld>
            <a:endParaRPr lang="en-US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A3FDE1B-8B6A-48DC-9B25-0C5713F7E1B5}"/>
              </a:ext>
            </a:extLst>
          </p:cNvPr>
          <p:cNvGrpSpPr/>
          <p:nvPr/>
        </p:nvGrpSpPr>
        <p:grpSpPr>
          <a:xfrm>
            <a:off x="225930" y="3522870"/>
            <a:ext cx="10805707" cy="2275631"/>
            <a:chOff x="225930" y="3522870"/>
            <a:chExt cx="10805707" cy="227563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39145CF-0FD4-4FAA-95F4-D7B086AE6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930" y="3618084"/>
              <a:ext cx="8662170" cy="2176535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67FC2B76-2BEF-41D4-9D42-26B2E3324F40}"/>
                </a:ext>
              </a:extLst>
            </p:cNvPr>
            <p:cNvSpPr txBox="1"/>
            <p:nvPr/>
          </p:nvSpPr>
          <p:spPr>
            <a:xfrm>
              <a:off x="10167618" y="3522870"/>
              <a:ext cx="864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 err="1"/>
                <a:t>Legend</a:t>
              </a:r>
              <a:endParaRPr lang="en-US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E1B4E2D9-869A-4874-B78F-A654AE46D6E9}"/>
                </a:ext>
              </a:extLst>
            </p:cNvPr>
            <p:cNvSpPr txBox="1"/>
            <p:nvPr/>
          </p:nvSpPr>
          <p:spPr>
            <a:xfrm>
              <a:off x="9676828" y="3877837"/>
              <a:ext cx="1254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Nr </a:t>
              </a:r>
              <a:r>
                <a:rPr lang="fr-CA" dirty="0" err="1"/>
                <a:t>lakes</a:t>
              </a:r>
              <a:endParaRPr lang="fr-CA" dirty="0"/>
            </a:p>
            <a:p>
              <a:r>
                <a:rPr lang="fr-CA" dirty="0"/>
                <a:t>(% of </a:t>
              </a:r>
              <a:r>
                <a:rPr lang="fr-CA" dirty="0" err="1"/>
                <a:t>lakes</a:t>
              </a:r>
              <a:r>
                <a:rPr lang="fr-CA" dirty="0"/>
                <a:t>)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02A372-7623-49CA-AA49-01047B597528}"/>
                </a:ext>
              </a:extLst>
            </p:cNvPr>
            <p:cNvSpPr/>
            <p:nvPr/>
          </p:nvSpPr>
          <p:spPr>
            <a:xfrm>
              <a:off x="4389570" y="4775178"/>
              <a:ext cx="2206133" cy="5409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0E57EA-93C2-457D-98FB-49329DC70BEB}"/>
                </a:ext>
              </a:extLst>
            </p:cNvPr>
            <p:cNvSpPr/>
            <p:nvPr/>
          </p:nvSpPr>
          <p:spPr>
            <a:xfrm>
              <a:off x="4389570" y="5257507"/>
              <a:ext cx="2206133" cy="54099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3000" dirty="0">
                  <a:solidFill>
                    <a:schemeClr val="tx1"/>
                  </a:solidFill>
                </a:rPr>
                <a:t>0 (0%)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F3400B-48AF-49D0-B335-923A1EEE18A8}"/>
                </a:ext>
              </a:extLst>
            </p:cNvPr>
            <p:cNvSpPr/>
            <p:nvPr/>
          </p:nvSpPr>
          <p:spPr>
            <a:xfrm>
              <a:off x="6595703" y="4729989"/>
              <a:ext cx="2206133" cy="540995"/>
            </a:xfrm>
            <a:prstGeom prst="rect">
              <a:avLst/>
            </a:prstGeom>
            <a:solidFill>
              <a:srgbClr val="33A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3000" dirty="0"/>
                <a:t>56 (12.6%)</a:t>
              </a:r>
              <a:endParaRPr lang="en-US" sz="30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85ADDA-B165-48C0-B95D-4FFF86F8C354}"/>
                </a:ext>
              </a:extLst>
            </p:cNvPr>
            <p:cNvSpPr/>
            <p:nvPr/>
          </p:nvSpPr>
          <p:spPr>
            <a:xfrm>
              <a:off x="6595703" y="5274033"/>
              <a:ext cx="2206133" cy="520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FF30E4F-CA2B-4D0B-B394-AED5512763E6}"/>
                </a:ext>
              </a:extLst>
            </p:cNvPr>
            <p:cNvSpPr/>
            <p:nvPr/>
          </p:nvSpPr>
          <p:spPr>
            <a:xfrm>
              <a:off x="4389570" y="4724536"/>
              <a:ext cx="2206133" cy="53297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3000" dirty="0">
                  <a:solidFill>
                    <a:schemeClr val="tx1"/>
                  </a:solidFill>
                </a:rPr>
                <a:t>388 (87.4%)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8BC9BD-BB15-4D90-9CFC-6DC2AA6717B9}"/>
                </a:ext>
              </a:extLst>
            </p:cNvPr>
            <p:cNvSpPr/>
            <p:nvPr/>
          </p:nvSpPr>
          <p:spPr>
            <a:xfrm>
              <a:off x="6595703" y="5260078"/>
              <a:ext cx="2206133" cy="534541"/>
            </a:xfrm>
            <a:prstGeom prst="rect">
              <a:avLst/>
            </a:prstGeom>
            <a:solidFill>
              <a:srgbClr val="33A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3000" dirty="0">
                  <a:solidFill>
                    <a:schemeClr val="bg1"/>
                  </a:solidFill>
                </a:rPr>
                <a:t>0 (0%)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Graphique 22">
            <a:extLst>
              <a:ext uri="{FF2B5EF4-FFF2-40B4-BE49-F238E27FC236}">
                <a16:creationId xmlns:a16="http://schemas.microsoft.com/office/drawing/2014/main" id="{4A364C53-E9CB-4724-9CFC-8C728D583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8750" y="590242"/>
            <a:ext cx="487168" cy="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83FF4-E20A-4C20-BB0D-25011AB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NLA </a:t>
            </a:r>
            <a:r>
              <a:rPr lang="fr-CA" dirty="0" err="1"/>
              <a:t>methodology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3DE0EB-F614-4340-868F-1CE233D0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27</a:t>
            </a:fld>
            <a:endParaRPr lang="en-US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121F25D9-6AB7-47EC-AA3E-ABA3E0C2E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90" y="1711786"/>
            <a:ext cx="8564730" cy="3849918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8119AE94-B524-4EE5-A3F2-6AC5A4879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495" y="3429000"/>
            <a:ext cx="3983915" cy="1011376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0BECA36A-6215-42DF-AC5A-24FA826C63C7}"/>
              </a:ext>
            </a:extLst>
          </p:cNvPr>
          <p:cNvSpPr/>
          <p:nvPr/>
        </p:nvSpPr>
        <p:spPr>
          <a:xfrm>
            <a:off x="4916245" y="1776333"/>
            <a:ext cx="123115" cy="1185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AD9337B-46D0-41B2-8353-5E1FDE7C5EB0}"/>
              </a:ext>
            </a:extLst>
          </p:cNvPr>
          <p:cNvSpPr/>
          <p:nvPr/>
        </p:nvSpPr>
        <p:spPr>
          <a:xfrm>
            <a:off x="4916245" y="2435154"/>
            <a:ext cx="123115" cy="1185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90AD7A9-EA9F-41A1-9F9A-52E07DA02C61}"/>
              </a:ext>
            </a:extLst>
          </p:cNvPr>
          <p:cNvSpPr/>
          <p:nvPr/>
        </p:nvSpPr>
        <p:spPr>
          <a:xfrm>
            <a:off x="4916245" y="3093975"/>
            <a:ext cx="123115" cy="1185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423EE88-CA55-45AC-8FF8-51CAFC3558D3}"/>
              </a:ext>
            </a:extLst>
          </p:cNvPr>
          <p:cNvSpPr/>
          <p:nvPr/>
        </p:nvSpPr>
        <p:spPr>
          <a:xfrm>
            <a:off x="4916245" y="3752796"/>
            <a:ext cx="123115" cy="1185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E971781-F66E-4A47-9F31-2554618E800F}"/>
              </a:ext>
            </a:extLst>
          </p:cNvPr>
          <p:cNvSpPr/>
          <p:nvPr/>
        </p:nvSpPr>
        <p:spPr>
          <a:xfrm>
            <a:off x="4916245" y="4411617"/>
            <a:ext cx="123115" cy="1185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B64D941-3050-4386-BE1B-EC780CB71831}"/>
              </a:ext>
            </a:extLst>
          </p:cNvPr>
          <p:cNvSpPr/>
          <p:nvPr/>
        </p:nvSpPr>
        <p:spPr>
          <a:xfrm>
            <a:off x="4916245" y="5070439"/>
            <a:ext cx="123115" cy="1185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7E61DE8-4A17-495A-B914-0276B195E53D}"/>
              </a:ext>
            </a:extLst>
          </p:cNvPr>
          <p:cNvSpPr/>
          <p:nvPr/>
        </p:nvSpPr>
        <p:spPr>
          <a:xfrm>
            <a:off x="10415196" y="3407902"/>
            <a:ext cx="123115" cy="1185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81487C4-66DC-44DA-B71F-D150D8493CF5}"/>
              </a:ext>
            </a:extLst>
          </p:cNvPr>
          <p:cNvSpPr/>
          <p:nvPr/>
        </p:nvSpPr>
        <p:spPr>
          <a:xfrm>
            <a:off x="10415196" y="3871304"/>
            <a:ext cx="123115" cy="1185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8" name="Graphique 17">
            <a:extLst>
              <a:ext uri="{FF2B5EF4-FFF2-40B4-BE49-F238E27FC236}">
                <a16:creationId xmlns:a16="http://schemas.microsoft.com/office/drawing/2014/main" id="{CB76EE1A-0739-4736-BAC7-9801F1C37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72" y="1711786"/>
            <a:ext cx="8564728" cy="3849918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C5BD629-68FB-4C78-B5A1-ADF1DCC23A14}"/>
              </a:ext>
            </a:extLst>
          </p:cNvPr>
          <p:cNvCxnSpPr>
            <a:cxnSpLocks/>
          </p:cNvCxnSpPr>
          <p:nvPr/>
        </p:nvCxnSpPr>
        <p:spPr>
          <a:xfrm flipV="1">
            <a:off x="9433932" y="4259766"/>
            <a:ext cx="1070517" cy="1059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41B1D3FA-DFDD-40BD-88D0-801F5ECD4D34}"/>
              </a:ext>
            </a:extLst>
          </p:cNvPr>
          <p:cNvSpPr txBox="1"/>
          <p:nvPr/>
        </p:nvSpPr>
        <p:spPr>
          <a:xfrm>
            <a:off x="9031417" y="5235022"/>
            <a:ext cx="805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000" dirty="0"/>
              <a:t>O</a:t>
            </a:r>
            <a:r>
              <a:rPr lang="fr-CA" sz="3000" baseline="-25000" dirty="0"/>
              <a:t>2 </a:t>
            </a:r>
            <a:r>
              <a:rPr lang="fr-CA" sz="3000" dirty="0"/>
              <a:t>?</a:t>
            </a:r>
            <a:endParaRPr lang="en-US" sz="3000" baseline="-25000" dirty="0"/>
          </a:p>
        </p:txBody>
      </p:sp>
      <p:pic>
        <p:nvPicPr>
          <p:cNvPr id="29" name="Graphique 28">
            <a:extLst>
              <a:ext uri="{FF2B5EF4-FFF2-40B4-BE49-F238E27FC236}">
                <a16:creationId xmlns:a16="http://schemas.microsoft.com/office/drawing/2014/main" id="{E9585741-BF81-4789-B70F-3C309C617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750" y="590242"/>
            <a:ext cx="487168" cy="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3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E881E-81FA-4BA7-8490-6143A4FC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5047" cy="1325563"/>
          </a:xfrm>
        </p:spPr>
        <p:txBody>
          <a:bodyPr/>
          <a:lstStyle/>
          <a:p>
            <a:r>
              <a:rPr lang="en-CA" dirty="0"/>
              <a:t>88% of shallow lakes could develop hypoxia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9FD57E-CAA6-4FE8-9F0D-12119B53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28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42E274-C541-4640-BDE1-F5886E40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" t="19764" r="29757" b="19321"/>
          <a:stretch/>
        </p:blipFill>
        <p:spPr>
          <a:xfrm>
            <a:off x="779182" y="1546111"/>
            <a:ext cx="8997876" cy="51424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E7D72D-3CE9-4407-AD07-4A9C29AB6F07}"/>
              </a:ext>
            </a:extLst>
          </p:cNvPr>
          <p:cNvSpPr/>
          <p:nvPr/>
        </p:nvSpPr>
        <p:spPr>
          <a:xfrm>
            <a:off x="9718040" y="2882940"/>
            <a:ext cx="1822450" cy="446907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No </a:t>
            </a:r>
            <a:r>
              <a:rPr lang="fr-CA" dirty="0" err="1">
                <a:solidFill>
                  <a:schemeClr val="tx1"/>
                </a:solidFill>
              </a:rPr>
              <a:t>hypoxia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3F877-0977-4B78-AECD-8B6320ACD0B2}"/>
              </a:ext>
            </a:extLst>
          </p:cNvPr>
          <p:cNvSpPr/>
          <p:nvPr/>
        </p:nvSpPr>
        <p:spPr>
          <a:xfrm>
            <a:off x="9718040" y="3329847"/>
            <a:ext cx="1822450" cy="446907"/>
          </a:xfrm>
          <a:prstGeom prst="rect">
            <a:avLst/>
          </a:prstGeom>
          <a:solidFill>
            <a:srgbClr val="33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Hypoxia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ABD789DB-30D6-4DF2-9C08-4EB383F83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8750" y="590242"/>
            <a:ext cx="487168" cy="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88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ED358-455A-4F76-9691-CCBFB37E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49457"/>
            <a:ext cx="5686425" cy="16631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err="1"/>
              <a:t>depth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strongest</a:t>
            </a:r>
            <a:r>
              <a:rPr lang="fr-CA" dirty="0"/>
              <a:t> </a:t>
            </a:r>
            <a:r>
              <a:rPr lang="fr-CA" dirty="0" err="1"/>
              <a:t>predictor</a:t>
            </a:r>
            <a:r>
              <a:rPr lang="fr-CA" dirty="0"/>
              <a:t> for the </a:t>
            </a:r>
            <a:r>
              <a:rPr lang="fr-CA" dirty="0" err="1"/>
              <a:t>presence</a:t>
            </a:r>
            <a:r>
              <a:rPr lang="fr-CA" dirty="0"/>
              <a:t> of an hypolimnion, </a:t>
            </a:r>
            <a:r>
              <a:rPr lang="fr-CA" dirty="0" err="1"/>
              <a:t>followed</a:t>
            </a:r>
            <a:r>
              <a:rPr lang="fr-CA" dirty="0"/>
              <a:t> by </a:t>
            </a:r>
            <a:r>
              <a:rPr lang="fr-CA" dirty="0" err="1"/>
              <a:t>lake’s</a:t>
            </a:r>
            <a:r>
              <a:rPr lang="fr-CA" dirty="0"/>
              <a:t> </a:t>
            </a:r>
            <a:r>
              <a:rPr lang="fr-CA" dirty="0" err="1"/>
              <a:t>shape</a:t>
            </a:r>
            <a:endParaRPr lang="fr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E473A8-E0A4-4C43-94BF-FBBDC01A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8DBF-68F7-4798-8075-23FE863E84B9}" type="slidenum">
              <a:rPr lang="fr-CA" smtClean="0"/>
              <a:t>29</a:t>
            </a:fld>
            <a:endParaRPr lang="fr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A25A9-7E4B-4752-A02D-F99761B171E8}"/>
              </a:ext>
            </a:extLst>
          </p:cNvPr>
          <p:cNvSpPr txBox="1"/>
          <p:nvPr/>
        </p:nvSpPr>
        <p:spPr>
          <a:xfrm>
            <a:off x="4436541" y="199410"/>
            <a:ext cx="3457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 err="1"/>
              <a:t>Take</a:t>
            </a:r>
            <a:r>
              <a:rPr lang="fr-CA" sz="4400" dirty="0"/>
              <a:t> home</a:t>
            </a:r>
            <a:endParaRPr lang="en-US" sz="4400" dirty="0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B486697B-CC42-4880-97E4-56B79643F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2721" y="1449456"/>
            <a:ext cx="2566781" cy="1153790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E6585437-D429-4A28-AC4D-D0FE14265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3516" y="1449456"/>
            <a:ext cx="2566781" cy="4719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DE34C71-2335-473C-BC18-76E133113934}"/>
              </a:ext>
            </a:extLst>
          </p:cNvPr>
          <p:cNvSpPr txBox="1"/>
          <p:nvPr/>
        </p:nvSpPr>
        <p:spPr>
          <a:xfrm>
            <a:off x="6632665" y="210606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Hypolimnion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3962406-C1BF-46AC-BC71-894EDCCD4ECA}"/>
              </a:ext>
            </a:extLst>
          </p:cNvPr>
          <p:cNvSpPr txBox="1"/>
          <p:nvPr/>
        </p:nvSpPr>
        <p:spPr>
          <a:xfrm>
            <a:off x="9545022" y="1921397"/>
            <a:ext cx="168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 hypolimnion</a:t>
            </a:r>
            <a:endParaRPr lang="en-US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E31A349-0A9F-43BA-9040-E0FAD9391E7B}"/>
              </a:ext>
            </a:extLst>
          </p:cNvPr>
          <p:cNvCxnSpPr>
            <a:cxnSpLocks/>
          </p:cNvCxnSpPr>
          <p:nvPr/>
        </p:nvCxnSpPr>
        <p:spPr>
          <a:xfrm>
            <a:off x="6447099" y="1817225"/>
            <a:ext cx="172346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8A97CB3-28FC-43BA-8D10-D69705ABCA98}"/>
              </a:ext>
            </a:extLst>
          </p:cNvPr>
          <p:cNvCxnSpPr>
            <a:cxnSpLocks/>
          </p:cNvCxnSpPr>
          <p:nvPr/>
        </p:nvCxnSpPr>
        <p:spPr>
          <a:xfrm>
            <a:off x="6569019" y="2170285"/>
            <a:ext cx="156152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29A8C546-4C2A-49BA-8CB6-8666FE6A874A}"/>
              </a:ext>
            </a:extLst>
          </p:cNvPr>
          <p:cNvSpPr txBox="1"/>
          <p:nvPr/>
        </p:nvSpPr>
        <p:spPr>
          <a:xfrm>
            <a:off x="76200" y="3738240"/>
            <a:ext cx="609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2800" dirty="0"/>
              <a:t>Lake </a:t>
            </a:r>
            <a:r>
              <a:rPr lang="fr-CA" sz="2800" dirty="0" err="1"/>
              <a:t>productivity</a:t>
            </a:r>
            <a:r>
              <a:rPr lang="fr-CA" sz="2800" dirty="0"/>
              <a:t> (C, N) drives </a:t>
            </a:r>
            <a:r>
              <a:rPr lang="fr-CA" sz="2800" dirty="0" err="1"/>
              <a:t>hypoxia</a:t>
            </a:r>
            <a:endParaRPr lang="en-US" sz="28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7751F1A-59CB-4719-AC52-C99F0E33B847}"/>
              </a:ext>
            </a:extLst>
          </p:cNvPr>
          <p:cNvSpPr txBox="1"/>
          <p:nvPr/>
        </p:nvSpPr>
        <p:spPr>
          <a:xfrm>
            <a:off x="76200" y="5106289"/>
            <a:ext cx="5874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sz="2800" dirty="0" err="1"/>
              <a:t>Shallow</a:t>
            </a:r>
            <a:r>
              <a:rPr lang="fr-CA" sz="2800" dirty="0"/>
              <a:t> </a:t>
            </a:r>
            <a:r>
              <a:rPr lang="fr-CA" sz="2800" dirty="0" err="1"/>
              <a:t>lakes</a:t>
            </a:r>
            <a:r>
              <a:rPr lang="fr-CA" sz="2800" dirty="0"/>
              <a:t> (2–6 m) are more </a:t>
            </a:r>
            <a:r>
              <a:rPr lang="fr-CA" sz="2800" dirty="0" err="1"/>
              <a:t>prone</a:t>
            </a:r>
            <a:r>
              <a:rPr lang="fr-CA" sz="2800" dirty="0"/>
              <a:t> to </a:t>
            </a:r>
            <a:r>
              <a:rPr lang="fr-CA" sz="2800" dirty="0" err="1"/>
              <a:t>hypoxia</a:t>
            </a:r>
            <a:endParaRPr lang="fr-CA" sz="2800" dirty="0"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E6B62B24-DBD2-4B9E-A95F-08D3A27EFD69}"/>
              </a:ext>
            </a:extLst>
          </p:cNvPr>
          <p:cNvGrpSpPr/>
          <p:nvPr/>
        </p:nvGrpSpPr>
        <p:grpSpPr>
          <a:xfrm>
            <a:off x="5852721" y="5212625"/>
            <a:ext cx="2566781" cy="1153790"/>
            <a:chOff x="5603782" y="5212625"/>
            <a:chExt cx="2566781" cy="1153790"/>
          </a:xfrm>
        </p:grpSpPr>
        <p:pic>
          <p:nvPicPr>
            <p:cNvPr id="32" name="Graphique 31">
              <a:extLst>
                <a:ext uri="{FF2B5EF4-FFF2-40B4-BE49-F238E27FC236}">
                  <a16:creationId xmlns:a16="http://schemas.microsoft.com/office/drawing/2014/main" id="{4D3FD480-B372-469C-AB3E-ECE3B173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03782" y="5212625"/>
              <a:ext cx="2566781" cy="1153790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CA3E4157-A56E-4982-84F5-5013BC75481F}"/>
                </a:ext>
              </a:extLst>
            </p:cNvPr>
            <p:cNvSpPr txBox="1"/>
            <p:nvPr/>
          </p:nvSpPr>
          <p:spPr>
            <a:xfrm>
              <a:off x="6887172" y="59652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O</a:t>
              </a:r>
              <a:r>
                <a:rPr lang="fr-CA" baseline="-25000" dirty="0"/>
                <a:t>2</a:t>
              </a:r>
              <a:endParaRPr lang="en-US" baseline="-25000" dirty="0"/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501672FA-1632-457E-A854-A51C0CFA586B}"/>
                </a:ext>
              </a:extLst>
            </p:cNvPr>
            <p:cNvCxnSpPr>
              <a:cxnSpLocks/>
            </p:cNvCxnSpPr>
            <p:nvPr/>
          </p:nvCxnSpPr>
          <p:spPr>
            <a:xfrm>
              <a:off x="6198160" y="5580394"/>
              <a:ext cx="172346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60F33C1A-5AF7-48DD-AA22-C07B0C2FC394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80" y="5933454"/>
              <a:ext cx="15615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E81FBF9-9DC3-4BC6-8AE6-D4025801BAD4}"/>
              </a:ext>
            </a:extLst>
          </p:cNvPr>
          <p:cNvGrpSpPr/>
          <p:nvPr/>
        </p:nvGrpSpPr>
        <p:grpSpPr>
          <a:xfrm>
            <a:off x="7141319" y="3146638"/>
            <a:ext cx="3584394" cy="1740191"/>
            <a:chOff x="5852721" y="3112634"/>
            <a:chExt cx="3584394" cy="1740191"/>
          </a:xfrm>
        </p:grpSpPr>
        <p:pic>
          <p:nvPicPr>
            <p:cNvPr id="14" name="Graphique 13">
              <a:extLst>
                <a:ext uri="{FF2B5EF4-FFF2-40B4-BE49-F238E27FC236}">
                  <a16:creationId xmlns:a16="http://schemas.microsoft.com/office/drawing/2014/main" id="{CD217B2A-B87A-4456-832A-F2096CE7F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105379" y="3424923"/>
              <a:ext cx="3176584" cy="1427902"/>
            </a:xfrm>
            <a:prstGeom prst="rect">
              <a:avLst/>
            </a:prstGeom>
          </p:spPr>
        </p:pic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441A9187-64CA-4618-B305-AB05D42821FC}"/>
                </a:ext>
              </a:extLst>
            </p:cNvPr>
            <p:cNvCxnSpPr>
              <a:cxnSpLocks/>
            </p:cNvCxnSpPr>
            <p:nvPr/>
          </p:nvCxnSpPr>
          <p:spPr>
            <a:xfrm>
              <a:off x="6528070" y="4429277"/>
              <a:ext cx="179412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737CD36-DBED-4CC3-8DDE-66EEB42E0034}"/>
                </a:ext>
              </a:extLst>
            </p:cNvPr>
            <p:cNvSpPr txBox="1"/>
            <p:nvPr/>
          </p:nvSpPr>
          <p:spPr>
            <a:xfrm>
              <a:off x="7244061" y="44292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O</a:t>
              </a:r>
              <a:r>
                <a:rPr lang="fr-CA" baseline="-25000" dirty="0"/>
                <a:t>2</a:t>
              </a:r>
              <a:endParaRPr lang="en-US" baseline="-25000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B2829DB-18C5-4FB1-AC80-4FC8F436F662}"/>
                </a:ext>
              </a:extLst>
            </p:cNvPr>
            <p:cNvCxnSpPr/>
            <p:nvPr/>
          </p:nvCxnSpPr>
          <p:spPr>
            <a:xfrm>
              <a:off x="7258050" y="4491990"/>
              <a:ext cx="392430" cy="300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5EA801ED-3BAF-4128-AEC5-C33BA8DF4893}"/>
                </a:ext>
              </a:extLst>
            </p:cNvPr>
            <p:cNvSpPr txBox="1"/>
            <p:nvPr/>
          </p:nvSpPr>
          <p:spPr>
            <a:xfrm>
              <a:off x="5852721" y="3136086"/>
              <a:ext cx="1074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browning</a:t>
              </a:r>
              <a:endParaRPr lang="en-US" dirty="0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219D6088-5CD0-4723-B6F3-C647D13DADC9}"/>
                </a:ext>
              </a:extLst>
            </p:cNvPr>
            <p:cNvSpPr txBox="1"/>
            <p:nvPr/>
          </p:nvSpPr>
          <p:spPr>
            <a:xfrm>
              <a:off x="8429916" y="3112634"/>
              <a:ext cx="1007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 err="1"/>
                <a:t>greening</a:t>
              </a:r>
              <a:endParaRPr lang="en-US" dirty="0"/>
            </a:p>
          </p:txBody>
        </p: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1E47299-0705-472E-96D7-77643A9C9919}"/>
                </a:ext>
              </a:extLst>
            </p:cNvPr>
            <p:cNvCxnSpPr>
              <a:cxnSpLocks/>
            </p:cNvCxnSpPr>
            <p:nvPr/>
          </p:nvCxnSpPr>
          <p:spPr>
            <a:xfrm>
              <a:off x="6447099" y="3990663"/>
              <a:ext cx="2054916" cy="565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77FC5A9-A355-4366-AE44-185DFD148A6C}"/>
              </a:ext>
            </a:extLst>
          </p:cNvPr>
          <p:cNvGrpSpPr/>
          <p:nvPr/>
        </p:nvGrpSpPr>
        <p:grpSpPr>
          <a:xfrm>
            <a:off x="8933516" y="5212625"/>
            <a:ext cx="2566781" cy="774393"/>
            <a:chOff x="8531995" y="5212625"/>
            <a:chExt cx="2566781" cy="774393"/>
          </a:xfrm>
        </p:grpSpPr>
        <p:pic>
          <p:nvPicPr>
            <p:cNvPr id="33" name="Graphique 32">
              <a:extLst>
                <a:ext uri="{FF2B5EF4-FFF2-40B4-BE49-F238E27FC236}">
                  <a16:creationId xmlns:a16="http://schemas.microsoft.com/office/drawing/2014/main" id="{F3693A9D-5D1C-4435-BD47-73C89A900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31995" y="5212625"/>
              <a:ext cx="2566781" cy="774393"/>
            </a:xfrm>
            <a:prstGeom prst="rect">
              <a:avLst/>
            </a:prstGeom>
          </p:spPr>
        </p:pic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92A1D47-7CF6-4268-94AD-FC10FFD9EBB0}"/>
                </a:ext>
              </a:extLst>
            </p:cNvPr>
            <p:cNvCxnSpPr>
              <a:cxnSpLocks/>
            </p:cNvCxnSpPr>
            <p:nvPr/>
          </p:nvCxnSpPr>
          <p:spPr>
            <a:xfrm>
              <a:off x="9120468" y="5407674"/>
              <a:ext cx="172346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19A46ED-C97B-415D-AF42-BA2B44477341}"/>
                </a:ext>
              </a:extLst>
            </p:cNvPr>
            <p:cNvCxnSpPr>
              <a:cxnSpLocks/>
            </p:cNvCxnSpPr>
            <p:nvPr/>
          </p:nvCxnSpPr>
          <p:spPr>
            <a:xfrm>
              <a:off x="9236292" y="5675390"/>
              <a:ext cx="15615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972B955B-3319-40C7-8F78-91AE82D67A9E}"/>
                </a:ext>
              </a:extLst>
            </p:cNvPr>
            <p:cNvSpPr txBox="1"/>
            <p:nvPr/>
          </p:nvSpPr>
          <p:spPr>
            <a:xfrm>
              <a:off x="9815385" y="561768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O</a:t>
              </a:r>
              <a:r>
                <a:rPr lang="fr-CA" baseline="-25000" dirty="0"/>
                <a:t>2</a:t>
              </a:r>
              <a:endParaRPr lang="en-US" baseline="-25000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6AF6DAFD-87DC-48B8-8F2E-9F62AEAF49CB}"/>
                </a:ext>
              </a:extLst>
            </p:cNvPr>
            <p:cNvCxnSpPr>
              <a:cxnSpLocks/>
            </p:cNvCxnSpPr>
            <p:nvPr/>
          </p:nvCxnSpPr>
          <p:spPr>
            <a:xfrm>
              <a:off x="9885680" y="5707380"/>
              <a:ext cx="292735" cy="226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066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1D335-FB02-4DD9-88F5-EE6A68C9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Human pressures on </a:t>
            </a:r>
            <a:r>
              <a:rPr lang="fr-CA" dirty="0" err="1"/>
              <a:t>lakes</a:t>
            </a:r>
            <a:endParaRPr lang="en-US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370E4035-1C8A-4929-9CF7-D22AEA380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430" y="1697999"/>
            <a:ext cx="10658475" cy="47910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26B69FC-D9DD-4D91-A5D7-9E5CB15FCF2F}"/>
              </a:ext>
            </a:extLst>
          </p:cNvPr>
          <p:cNvSpPr txBox="1"/>
          <p:nvPr/>
        </p:nvSpPr>
        <p:spPr>
          <a:xfrm>
            <a:off x="693683" y="1321356"/>
            <a:ext cx="298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Climate</a:t>
            </a:r>
            <a:r>
              <a:rPr lang="fr-CA" dirty="0"/>
              <a:t> change(T°)</a:t>
            </a:r>
            <a:endParaRPr lang="en-US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A2A9BB8E-A366-4CE5-A4F3-FC51C81DC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430" y="1697999"/>
            <a:ext cx="10658475" cy="47910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9C75BC5-CCBB-444E-96BE-2163E5AA89B5}"/>
              </a:ext>
            </a:extLst>
          </p:cNvPr>
          <p:cNvSpPr txBox="1"/>
          <p:nvPr/>
        </p:nvSpPr>
        <p:spPr>
          <a:xfrm>
            <a:off x="5065986" y="1321356"/>
            <a:ext cx="26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Eutrophication (N-P)</a:t>
            </a:r>
            <a:endParaRPr lang="en-US" dirty="0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CF6555A0-4FB9-4C7D-92F1-B9A7C7BDB6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430" y="1697999"/>
            <a:ext cx="10658475" cy="47910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D2F110B-BD57-4219-B454-DDCF2A541849}"/>
              </a:ext>
            </a:extLst>
          </p:cNvPr>
          <p:cNvSpPr txBox="1"/>
          <p:nvPr/>
        </p:nvSpPr>
        <p:spPr>
          <a:xfrm>
            <a:off x="8297917" y="1321356"/>
            <a:ext cx="26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Browning (DOC)</a:t>
            </a:r>
            <a:endParaRPr lang="en-US" dirty="0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36076466-55A1-4229-909F-00F9DB760D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0429" y="1697999"/>
            <a:ext cx="10658476" cy="479107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0E32178-2772-4875-AA81-14772CE9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3</a:t>
            </a:fld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BDB9348-4CD1-4FA5-9DDE-B66EA75BFFB7}"/>
              </a:ext>
            </a:extLst>
          </p:cNvPr>
          <p:cNvCxnSpPr>
            <a:cxnSpLocks/>
          </p:cNvCxnSpPr>
          <p:nvPr/>
        </p:nvCxnSpPr>
        <p:spPr>
          <a:xfrm>
            <a:off x="2984938" y="3322320"/>
            <a:ext cx="7073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88C16A4-DF39-41EC-9667-D7DE4F2FA6BC}"/>
              </a:ext>
            </a:extLst>
          </p:cNvPr>
          <p:cNvCxnSpPr>
            <a:cxnSpLocks/>
          </p:cNvCxnSpPr>
          <p:nvPr/>
        </p:nvCxnSpPr>
        <p:spPr>
          <a:xfrm>
            <a:off x="3373821" y="4628882"/>
            <a:ext cx="6519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C535D8C-DA55-4BA6-B558-0047C7FBB5EF}"/>
              </a:ext>
            </a:extLst>
          </p:cNvPr>
          <p:cNvSpPr txBox="1"/>
          <p:nvPr/>
        </p:nvSpPr>
        <p:spPr>
          <a:xfrm>
            <a:off x="6521669" y="583313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/>
              <a:t>O</a:t>
            </a:r>
            <a:r>
              <a:rPr lang="fr-CA" sz="2800" baseline="-25000" dirty="0"/>
              <a:t>2</a:t>
            </a:r>
            <a:endParaRPr lang="en-US" baseline="-250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60429E-33B4-4540-9793-E6C5E6205BB2}"/>
              </a:ext>
            </a:extLst>
          </p:cNvPr>
          <p:cNvSpPr txBox="1"/>
          <p:nvPr/>
        </p:nvSpPr>
        <p:spPr>
          <a:xfrm>
            <a:off x="10098842" y="295298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Epi</a:t>
            </a:r>
            <a:r>
              <a:rPr lang="fr-CA" dirty="0"/>
              <a:t>-</a:t>
            </a:r>
            <a:endParaRPr 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52BD593-997A-476F-ABD3-D389D2DA8AAB}"/>
              </a:ext>
            </a:extLst>
          </p:cNvPr>
          <p:cNvSpPr txBox="1"/>
          <p:nvPr/>
        </p:nvSpPr>
        <p:spPr>
          <a:xfrm>
            <a:off x="10098842" y="5910074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Hypolimnion</a:t>
            </a:r>
            <a:endParaRPr lang="en-US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87151A1-6BED-45ED-BEEE-7380D495FE03}"/>
              </a:ext>
            </a:extLst>
          </p:cNvPr>
          <p:cNvSpPr txBox="1"/>
          <p:nvPr/>
        </p:nvSpPr>
        <p:spPr>
          <a:xfrm>
            <a:off x="10098842" y="4246865"/>
            <a:ext cx="75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Meta-</a:t>
            </a:r>
            <a:endParaRPr lang="en-US" dirty="0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CE4456-C10F-4BB7-AADC-44806772DF65}"/>
              </a:ext>
            </a:extLst>
          </p:cNvPr>
          <p:cNvCxnSpPr>
            <a:cxnSpLocks/>
          </p:cNvCxnSpPr>
          <p:nvPr/>
        </p:nvCxnSpPr>
        <p:spPr>
          <a:xfrm>
            <a:off x="6572468" y="5973544"/>
            <a:ext cx="468085" cy="34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110B3A0-7D71-4F55-AF6F-642EA1B33EE4}"/>
              </a:ext>
            </a:extLst>
          </p:cNvPr>
          <p:cNvGrpSpPr/>
          <p:nvPr/>
        </p:nvGrpSpPr>
        <p:grpSpPr>
          <a:xfrm>
            <a:off x="4921207" y="5176763"/>
            <a:ext cx="4753302" cy="1239824"/>
            <a:chOff x="5738648" y="4782208"/>
            <a:chExt cx="4753302" cy="1239824"/>
          </a:xfrm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F19DB98F-401B-4BAD-894C-9CDE21DDB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01709" y="4945583"/>
              <a:ext cx="4690241" cy="1076449"/>
            </a:xfrm>
            <a:prstGeom prst="rect">
              <a:avLst/>
            </a:prstGeom>
          </p:spPr>
        </p:pic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5DBA966D-87AA-44E8-9FD7-9A598F303543}"/>
                </a:ext>
              </a:extLst>
            </p:cNvPr>
            <p:cNvSpPr txBox="1"/>
            <p:nvPr/>
          </p:nvSpPr>
          <p:spPr>
            <a:xfrm>
              <a:off x="5738648" y="4782208"/>
              <a:ext cx="181812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CA" sz="1100" dirty="0"/>
                <a:t>Global Change </a:t>
              </a:r>
              <a:r>
                <a:rPr lang="fr-CA" sz="1100" dirty="0" err="1"/>
                <a:t>Biology</a:t>
              </a:r>
              <a:r>
                <a:rPr lang="fr-CA" sz="1100" dirty="0"/>
                <a:t>, 2021</a:t>
              </a:r>
              <a:endParaRPr lang="en-US" sz="1100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C20B9F3-9976-4672-B333-9EF5C6CCFFAB}"/>
              </a:ext>
            </a:extLst>
          </p:cNvPr>
          <p:cNvGrpSpPr/>
          <p:nvPr/>
        </p:nvGrpSpPr>
        <p:grpSpPr>
          <a:xfrm>
            <a:off x="407300" y="2330064"/>
            <a:ext cx="5059145" cy="1106546"/>
            <a:chOff x="367862" y="5435962"/>
            <a:chExt cx="5059145" cy="1106546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F6204CF9-5A62-44C7-A685-0ED6217F1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7862" y="5712961"/>
              <a:ext cx="5059145" cy="829547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6F0E62C-285A-449E-BE25-514069B39BF1}"/>
                </a:ext>
              </a:extLst>
            </p:cNvPr>
            <p:cNvSpPr txBox="1"/>
            <p:nvPr/>
          </p:nvSpPr>
          <p:spPr>
            <a:xfrm>
              <a:off x="367862" y="5435962"/>
              <a:ext cx="29323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A" sz="1200" dirty="0" err="1"/>
                <a:t>Hydrology</a:t>
              </a:r>
              <a:r>
                <a:rPr lang="fr-CA" sz="1200" dirty="0"/>
                <a:t> and </a:t>
              </a:r>
              <a:r>
                <a:rPr lang="fr-CA" sz="1200" dirty="0" err="1"/>
                <a:t>earth</a:t>
              </a:r>
              <a:r>
                <a:rPr lang="fr-CA" sz="1200" dirty="0"/>
                <a:t> system sciences, 2021</a:t>
              </a:r>
              <a:endParaRPr lang="en-US" sz="1200" dirty="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F385B55-277D-4859-A8B8-B9CA1E0F03F1}"/>
              </a:ext>
            </a:extLst>
          </p:cNvPr>
          <p:cNvGrpSpPr/>
          <p:nvPr/>
        </p:nvGrpSpPr>
        <p:grpSpPr>
          <a:xfrm>
            <a:off x="5803910" y="2012749"/>
            <a:ext cx="6053959" cy="1255902"/>
            <a:chOff x="5803910" y="2012749"/>
            <a:chExt cx="6053959" cy="1255902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2228B39B-BC4E-4017-B199-C8D481BAE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03910" y="2012749"/>
              <a:ext cx="6053959" cy="1255902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4C15B00-0939-4A03-8087-C883287EAD58}"/>
                </a:ext>
              </a:extLst>
            </p:cNvPr>
            <p:cNvSpPr txBox="1"/>
            <p:nvPr/>
          </p:nvSpPr>
          <p:spPr>
            <a:xfrm>
              <a:off x="5803910" y="2046783"/>
              <a:ext cx="280669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A" sz="1100" dirty="0" err="1"/>
                <a:t>Limnology</a:t>
              </a:r>
              <a:r>
                <a:rPr lang="fr-CA" sz="1100" dirty="0"/>
                <a:t> and </a:t>
              </a:r>
              <a:r>
                <a:rPr lang="fr-CA" sz="1100" dirty="0" err="1"/>
                <a:t>Oceanography</a:t>
              </a:r>
              <a:r>
                <a:rPr lang="fr-CA" sz="1100" dirty="0"/>
                <a:t>, 2014</a:t>
              </a:r>
              <a:endParaRPr lang="en-US" sz="1100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4664653-3E87-42A2-B0AD-A9E047CCDC5D}"/>
              </a:ext>
            </a:extLst>
          </p:cNvPr>
          <p:cNvGrpSpPr/>
          <p:nvPr/>
        </p:nvGrpSpPr>
        <p:grpSpPr>
          <a:xfrm>
            <a:off x="96204" y="4024460"/>
            <a:ext cx="6425465" cy="1054380"/>
            <a:chOff x="96204" y="4024460"/>
            <a:chExt cx="6425465" cy="1054380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C822DA8-0A6A-4F33-9666-291F6C6020C9}"/>
                </a:ext>
              </a:extLst>
            </p:cNvPr>
            <p:cNvGrpSpPr/>
            <p:nvPr/>
          </p:nvGrpSpPr>
          <p:grpSpPr>
            <a:xfrm>
              <a:off x="96204" y="4024460"/>
              <a:ext cx="6425465" cy="1054380"/>
              <a:chOff x="5648159" y="2028825"/>
              <a:chExt cx="6425465" cy="1054380"/>
            </a:xfrm>
          </p:grpSpPr>
          <p:pic>
            <p:nvPicPr>
              <p:cNvPr id="26" name="Image 25">
                <a:extLst>
                  <a:ext uri="{FF2B5EF4-FFF2-40B4-BE49-F238E27FC236}">
                    <a16:creationId xmlns:a16="http://schemas.microsoft.com/office/drawing/2014/main" id="{2BE9655D-E3A3-4A2E-AE23-2D196C0CB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48159" y="2028825"/>
                <a:ext cx="5924882" cy="771633"/>
              </a:xfrm>
              <a:prstGeom prst="rect">
                <a:avLst/>
              </a:prstGeom>
            </p:spPr>
          </p:pic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DC2D75E-15D5-44AD-8B38-D1A5349CB59F}"/>
                  </a:ext>
                </a:extLst>
              </p:cNvPr>
              <p:cNvSpPr txBox="1"/>
              <p:nvPr/>
            </p:nvSpPr>
            <p:spPr>
              <a:xfrm>
                <a:off x="9805246" y="2775428"/>
                <a:ext cx="226837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CA" sz="1400" dirty="0" err="1"/>
                  <a:t>Jankowski</a:t>
                </a:r>
                <a:r>
                  <a:rPr lang="fr-CA" sz="1400" dirty="0"/>
                  <a:t>, Livingstone et al. </a:t>
                </a:r>
                <a:endParaRPr lang="en-US" sz="1400" dirty="0"/>
              </a:p>
            </p:txBody>
          </p:sp>
        </p:grp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41506907-0709-4FE9-AE5E-59DE3995680B}"/>
                </a:ext>
              </a:extLst>
            </p:cNvPr>
            <p:cNvSpPr txBox="1"/>
            <p:nvPr/>
          </p:nvSpPr>
          <p:spPr>
            <a:xfrm>
              <a:off x="165534" y="4037578"/>
              <a:ext cx="280669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A" sz="1100" dirty="0" err="1"/>
                <a:t>Limnology</a:t>
              </a:r>
              <a:r>
                <a:rPr lang="fr-CA" sz="1100" dirty="0"/>
                <a:t> and </a:t>
              </a:r>
              <a:r>
                <a:rPr lang="fr-CA" sz="1100" dirty="0" err="1"/>
                <a:t>Oceanography</a:t>
              </a:r>
              <a:r>
                <a:rPr lang="fr-CA" sz="1100" dirty="0"/>
                <a:t>, 2006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83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A0EDAC45-0936-4ABF-AABA-A7B79B3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9572695-D01C-4204-AA7C-DC37B4230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ED358-455A-4F76-9691-CCBFB37E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49457"/>
            <a:ext cx="5686425" cy="3265418"/>
          </a:xfrm>
        </p:spPr>
        <p:txBody>
          <a:bodyPr>
            <a:normAutofit/>
          </a:bodyPr>
          <a:lstStyle/>
          <a:p>
            <a:r>
              <a:rPr lang="fr-CA" dirty="0"/>
              <a:t>Nicolas Fortin St-Gelais</a:t>
            </a:r>
          </a:p>
          <a:p>
            <a:r>
              <a:rPr lang="fr-CA" dirty="0" err="1"/>
              <a:t>Lab</a:t>
            </a:r>
            <a:r>
              <a:rPr lang="fr-CA" dirty="0"/>
              <a:t> </a:t>
            </a:r>
            <a:r>
              <a:rPr lang="fr-CA" dirty="0" err="1"/>
              <a:t>colleagues</a:t>
            </a:r>
            <a:endParaRPr lang="fr-CA" dirty="0"/>
          </a:p>
          <a:p>
            <a:endParaRPr lang="fr-CA" dirty="0"/>
          </a:p>
          <a:p>
            <a:r>
              <a:rPr lang="fr-CA" dirty="0"/>
              <a:t>Photo </a:t>
            </a:r>
            <a:r>
              <a:rPr lang="fr-CA" dirty="0" err="1"/>
              <a:t>credits</a:t>
            </a:r>
            <a:r>
              <a:rPr lang="fr-CA" dirty="0"/>
              <a:t>: Andréanne Dupont</a:t>
            </a:r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A25A9-7E4B-4752-A02D-F99761B171E8}"/>
              </a:ext>
            </a:extLst>
          </p:cNvPr>
          <p:cNvSpPr txBox="1"/>
          <p:nvPr/>
        </p:nvSpPr>
        <p:spPr>
          <a:xfrm>
            <a:off x="602681" y="403816"/>
            <a:ext cx="9491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 err="1"/>
              <a:t>Acknowledgements</a:t>
            </a:r>
            <a:endParaRPr lang="en-US" sz="4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FCA7FDA-6745-415B-9526-7B2D92870972}"/>
              </a:ext>
            </a:extLst>
          </p:cNvPr>
          <p:cNvSpPr txBox="1">
            <a:spLocks/>
          </p:cNvSpPr>
          <p:nvPr/>
        </p:nvSpPr>
        <p:spPr>
          <a:xfrm>
            <a:off x="217736" y="3873235"/>
            <a:ext cx="3297002" cy="250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 err="1"/>
              <a:t>Funding</a:t>
            </a:r>
            <a:r>
              <a:rPr lang="fr-CA" dirty="0"/>
              <a:t> sources</a:t>
            </a:r>
          </a:p>
          <a:p>
            <a:r>
              <a:rPr lang="fr-CA" dirty="0" err="1"/>
              <a:t>Mitacs</a:t>
            </a:r>
            <a:endParaRPr lang="fr-CA" dirty="0"/>
          </a:p>
          <a:p>
            <a:r>
              <a:rPr lang="fr-CA" dirty="0"/>
              <a:t>FRQNT</a:t>
            </a:r>
          </a:p>
          <a:p>
            <a:r>
              <a:rPr lang="fr-CA" dirty="0"/>
              <a:t>NSERC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A" dirty="0"/>
          </a:p>
        </p:txBody>
      </p:sp>
      <p:pic>
        <p:nvPicPr>
          <p:cNvPr id="23" name="Picture 2" descr="http://fesp.umontreal.ca/fileadmin/templates/fesp/images/logo-udem.png">
            <a:extLst>
              <a:ext uri="{FF2B5EF4-FFF2-40B4-BE49-F238E27FC236}">
                <a16:creationId xmlns:a16="http://schemas.microsoft.com/office/drawing/2014/main" id="{C07C35B8-B984-4EEA-906F-5B06C566A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1" y="6221341"/>
            <a:ext cx="146685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www2.viu.ca/research/images/NSERC_C.jpg">
            <a:extLst>
              <a:ext uri="{FF2B5EF4-FFF2-40B4-BE49-F238E27FC236}">
                <a16:creationId xmlns:a16="http://schemas.microsoft.com/office/drawing/2014/main" id="{551854D8-E18D-4E82-BE89-6E62F5C62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16" y="6221340"/>
            <a:ext cx="1143003" cy="57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E830380-8DB9-4EA0-BD4B-431C113F50C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046" y="6231405"/>
            <a:ext cx="1639095" cy="5614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87260B18-129C-41DE-9577-D6C02D8C426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14" y="6227250"/>
            <a:ext cx="1990178" cy="5655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44A64F2-D185-4473-9207-43D5EB0915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97" y="6097014"/>
            <a:ext cx="2087483" cy="695828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310A6AD-3965-4BED-B8F3-1112ABFEC0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56" y="6298438"/>
            <a:ext cx="1304082" cy="49440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385AE7F-E9F3-47BB-95E1-7AD5A533B5F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8" b="25887"/>
          <a:stretch/>
        </p:blipFill>
        <p:spPr>
          <a:xfrm>
            <a:off x="7455368" y="6097014"/>
            <a:ext cx="1475002" cy="6958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5B5823-7942-47D4-986A-F48E813B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22538"/>
            <a:ext cx="2743200" cy="365125"/>
          </a:xfrm>
        </p:spPr>
        <p:txBody>
          <a:bodyPr/>
          <a:lstStyle/>
          <a:p>
            <a:fld id="{15ADD3D4-2A18-43C4-8E58-46841F7A61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8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que 21">
            <a:extLst>
              <a:ext uri="{FF2B5EF4-FFF2-40B4-BE49-F238E27FC236}">
                <a16:creationId xmlns:a16="http://schemas.microsoft.com/office/drawing/2014/main" id="{0BF3DE63-9D54-49D8-86F6-DED978884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8934" y="1991214"/>
            <a:ext cx="3033172" cy="136343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296973-1DC7-4FD2-A65D-D668036F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Regulating</a:t>
            </a:r>
            <a:r>
              <a:rPr lang="fr-CA" dirty="0"/>
              <a:t> influence of </a:t>
            </a:r>
            <a:r>
              <a:rPr lang="fr-CA" dirty="0" err="1"/>
              <a:t>morphometry</a:t>
            </a:r>
            <a:endParaRPr lang="en-US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5522F175-C604-4917-B8C4-C416853EA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02526" y="4232515"/>
            <a:ext cx="5604536" cy="251928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B0491D-D67B-45E4-A858-65047580C401}"/>
              </a:ext>
            </a:extLst>
          </p:cNvPr>
          <p:cNvSpPr txBox="1"/>
          <p:nvPr/>
        </p:nvSpPr>
        <p:spPr>
          <a:xfrm>
            <a:off x="6211614" y="5261325"/>
            <a:ext cx="1810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 err="1"/>
              <a:t>Resilience</a:t>
            </a:r>
            <a:r>
              <a:rPr lang="fr-CA" sz="2400" dirty="0"/>
              <a:t> ++</a:t>
            </a:r>
            <a:endParaRPr lang="en-US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396436C-72F3-4DA2-9A64-BB31526AD5D9}"/>
              </a:ext>
            </a:extLst>
          </p:cNvPr>
          <p:cNvSpPr txBox="1"/>
          <p:nvPr/>
        </p:nvSpPr>
        <p:spPr>
          <a:xfrm>
            <a:off x="3095572" y="2672932"/>
            <a:ext cx="1594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 err="1"/>
              <a:t>Resilience</a:t>
            </a:r>
            <a:r>
              <a:rPr lang="fr-CA" sz="2400" dirty="0"/>
              <a:t> -</a:t>
            </a:r>
            <a:endParaRPr lang="en-US" sz="2400" dirty="0"/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AD6EC8D3-7863-4A71-984D-9DC83D39C6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0590" y="2043641"/>
            <a:ext cx="4793210" cy="207320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A5C1268-44F9-4B41-87E3-384F206790B7}"/>
              </a:ext>
            </a:extLst>
          </p:cNvPr>
          <p:cNvSpPr txBox="1"/>
          <p:nvPr/>
        </p:nvSpPr>
        <p:spPr>
          <a:xfrm>
            <a:off x="8565932" y="2211268"/>
            <a:ext cx="1689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 err="1"/>
              <a:t>Resilience</a:t>
            </a:r>
            <a:r>
              <a:rPr lang="fr-CA" sz="2400" dirty="0"/>
              <a:t> --</a:t>
            </a:r>
            <a:endParaRPr lang="en-US" sz="2400" dirty="0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8B152CC3-EBA2-4F7F-B116-2A20A7AC96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1363" y="2252523"/>
            <a:ext cx="457444" cy="4886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8506C57-4F4A-41D1-B2F0-41F1F770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4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519D006-E58C-4EF5-A70D-D9D46589E3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914" y="5492157"/>
            <a:ext cx="3594040" cy="10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5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420E6F5F-BB12-4990-83A1-A881D5F3D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7" y="1438576"/>
            <a:ext cx="10658475" cy="47910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BE7A923-2225-46D6-95AB-CD039290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31485" cy="1325563"/>
          </a:xfrm>
        </p:spPr>
        <p:txBody>
          <a:bodyPr>
            <a:normAutofit/>
          </a:bodyPr>
          <a:lstStyle/>
          <a:p>
            <a:r>
              <a:rPr lang="fr-CA" sz="4000" dirty="0" err="1"/>
              <a:t>Consequences</a:t>
            </a:r>
            <a:r>
              <a:rPr lang="fr-CA" sz="4000" dirty="0"/>
              <a:t> of </a:t>
            </a:r>
            <a:r>
              <a:rPr lang="fr-CA" sz="4000" dirty="0" err="1"/>
              <a:t>hypoxia</a:t>
            </a:r>
            <a:endParaRPr lang="en-US" sz="400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D45BC71-C97B-49DE-ABF7-CF2B723217E5}"/>
              </a:ext>
            </a:extLst>
          </p:cNvPr>
          <p:cNvCxnSpPr>
            <a:cxnSpLocks/>
          </p:cNvCxnSpPr>
          <p:nvPr/>
        </p:nvCxnSpPr>
        <p:spPr>
          <a:xfrm>
            <a:off x="3153103" y="3322320"/>
            <a:ext cx="69893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0447151-B3C1-4D40-AB4A-A9883C3EA1D8}"/>
              </a:ext>
            </a:extLst>
          </p:cNvPr>
          <p:cNvCxnSpPr>
            <a:cxnSpLocks/>
          </p:cNvCxnSpPr>
          <p:nvPr/>
        </p:nvCxnSpPr>
        <p:spPr>
          <a:xfrm>
            <a:off x="3613150" y="4628882"/>
            <a:ext cx="63182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48C2797-351B-4990-B5C7-6ADDC7A3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5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0DB1E7-84B4-4C0C-821A-CE490B20113D}"/>
              </a:ext>
            </a:extLst>
          </p:cNvPr>
          <p:cNvSpPr txBox="1"/>
          <p:nvPr/>
        </p:nvSpPr>
        <p:spPr>
          <a:xfrm>
            <a:off x="7624822" y="5284002"/>
            <a:ext cx="1315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/>
              <a:t>P release</a:t>
            </a:r>
            <a:endParaRPr lang="en-US" sz="24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658300-F489-46FC-A05E-7667DDAFA967}"/>
              </a:ext>
            </a:extLst>
          </p:cNvPr>
          <p:cNvSpPr/>
          <p:nvPr/>
        </p:nvSpPr>
        <p:spPr>
          <a:xfrm>
            <a:off x="5252198" y="5799668"/>
            <a:ext cx="135777" cy="135777"/>
          </a:xfrm>
          <a:prstGeom prst="ellipse">
            <a:avLst/>
          </a:prstGeom>
          <a:solidFill>
            <a:schemeClr val="bg1"/>
          </a:solidFill>
          <a:ln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ED88101-8830-4792-854B-E99849ED21A2}"/>
              </a:ext>
            </a:extLst>
          </p:cNvPr>
          <p:cNvSpPr/>
          <p:nvPr/>
        </p:nvSpPr>
        <p:spPr>
          <a:xfrm>
            <a:off x="5878974" y="4327883"/>
            <a:ext cx="135777" cy="135777"/>
          </a:xfrm>
          <a:prstGeom prst="ellipse">
            <a:avLst/>
          </a:prstGeom>
          <a:solidFill>
            <a:schemeClr val="bg1"/>
          </a:solidFill>
          <a:ln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E492827-7159-4F56-90DE-F7CBC4C4075F}"/>
              </a:ext>
            </a:extLst>
          </p:cNvPr>
          <p:cNvSpPr/>
          <p:nvPr/>
        </p:nvSpPr>
        <p:spPr>
          <a:xfrm>
            <a:off x="5687173" y="4752777"/>
            <a:ext cx="135777" cy="135777"/>
          </a:xfrm>
          <a:prstGeom prst="ellipse">
            <a:avLst/>
          </a:prstGeom>
          <a:solidFill>
            <a:schemeClr val="bg1"/>
          </a:solidFill>
          <a:ln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6F6B889-42D8-4484-8F2F-D57EE4031D95}"/>
              </a:ext>
            </a:extLst>
          </p:cNvPr>
          <p:cNvSpPr/>
          <p:nvPr/>
        </p:nvSpPr>
        <p:spPr>
          <a:xfrm>
            <a:off x="5468165" y="5499854"/>
            <a:ext cx="135777" cy="135777"/>
          </a:xfrm>
          <a:prstGeom prst="ellipse">
            <a:avLst/>
          </a:prstGeom>
          <a:solidFill>
            <a:schemeClr val="bg1"/>
          </a:solidFill>
          <a:ln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100AACB-9FCA-484C-B354-B7C2F7D2596A}"/>
              </a:ext>
            </a:extLst>
          </p:cNvPr>
          <p:cNvSpPr/>
          <p:nvPr/>
        </p:nvSpPr>
        <p:spPr>
          <a:xfrm>
            <a:off x="5848494" y="3986927"/>
            <a:ext cx="135777" cy="135777"/>
          </a:xfrm>
          <a:prstGeom prst="ellipse">
            <a:avLst/>
          </a:prstGeom>
          <a:solidFill>
            <a:schemeClr val="bg1"/>
          </a:solidFill>
          <a:ln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C9C9CE-C6FC-4FAE-8FFF-626DF1ED5465}"/>
              </a:ext>
            </a:extLst>
          </p:cNvPr>
          <p:cNvSpPr/>
          <p:nvPr/>
        </p:nvSpPr>
        <p:spPr>
          <a:xfrm>
            <a:off x="6028111" y="3535680"/>
            <a:ext cx="135777" cy="135777"/>
          </a:xfrm>
          <a:prstGeom prst="ellipse">
            <a:avLst/>
          </a:prstGeom>
          <a:solidFill>
            <a:schemeClr val="bg1"/>
          </a:solidFill>
          <a:ln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4768A87-4F9E-4E86-9AA1-4106E513B5E9}"/>
              </a:ext>
            </a:extLst>
          </p:cNvPr>
          <p:cNvSpPr/>
          <p:nvPr/>
        </p:nvSpPr>
        <p:spPr>
          <a:xfrm>
            <a:off x="6156989" y="1741322"/>
            <a:ext cx="135777" cy="135777"/>
          </a:xfrm>
          <a:prstGeom prst="ellipse">
            <a:avLst/>
          </a:prstGeom>
          <a:solidFill>
            <a:schemeClr val="bg1"/>
          </a:solidFill>
          <a:ln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EADBE3B-17B8-4235-A7D9-E750EB478941}"/>
              </a:ext>
            </a:extLst>
          </p:cNvPr>
          <p:cNvSpPr/>
          <p:nvPr/>
        </p:nvSpPr>
        <p:spPr>
          <a:xfrm>
            <a:off x="6156990" y="2228751"/>
            <a:ext cx="135777" cy="135777"/>
          </a:xfrm>
          <a:prstGeom prst="ellipse">
            <a:avLst/>
          </a:prstGeom>
          <a:solidFill>
            <a:schemeClr val="bg1"/>
          </a:solidFill>
          <a:ln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A7F3BA-A606-4580-82CF-70F5C2BD3275}"/>
              </a:ext>
            </a:extLst>
          </p:cNvPr>
          <p:cNvSpPr/>
          <p:nvPr/>
        </p:nvSpPr>
        <p:spPr>
          <a:xfrm>
            <a:off x="6115885" y="2912107"/>
            <a:ext cx="135777" cy="135777"/>
          </a:xfrm>
          <a:prstGeom prst="ellipse">
            <a:avLst/>
          </a:prstGeom>
          <a:solidFill>
            <a:schemeClr val="bg1"/>
          </a:solidFill>
          <a:ln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E2B4787-7DEE-4D1D-8320-D4596880954B}"/>
              </a:ext>
            </a:extLst>
          </p:cNvPr>
          <p:cNvSpPr txBox="1"/>
          <p:nvPr/>
        </p:nvSpPr>
        <p:spPr>
          <a:xfrm>
            <a:off x="804170" y="3596757"/>
            <a:ext cx="257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Loss</a:t>
            </a:r>
            <a:r>
              <a:rPr lang="fr-CA" dirty="0"/>
              <a:t> of habitats</a:t>
            </a:r>
          </a:p>
          <a:p>
            <a:r>
              <a:rPr lang="fr-CA" dirty="0"/>
              <a:t>CH</a:t>
            </a:r>
            <a:r>
              <a:rPr lang="fr-CA" baseline="-25000" dirty="0"/>
              <a:t>4</a:t>
            </a:r>
            <a:r>
              <a:rPr lang="fr-CA" dirty="0"/>
              <a:t> and N</a:t>
            </a:r>
            <a:r>
              <a:rPr lang="fr-CA" baseline="-25000" dirty="0"/>
              <a:t>2</a:t>
            </a:r>
            <a:r>
              <a:rPr lang="fr-CA" dirty="0"/>
              <a:t>O production</a:t>
            </a:r>
          </a:p>
          <a:p>
            <a:r>
              <a:rPr lang="fr-CA" dirty="0" err="1"/>
              <a:t>Phosphorus</a:t>
            </a:r>
            <a:r>
              <a:rPr lang="fr-CA" dirty="0"/>
              <a:t> release</a:t>
            </a:r>
          </a:p>
          <a:p>
            <a:r>
              <a:rPr lang="en-US" dirty="0"/>
              <a:t>Metal toxicity</a:t>
            </a:r>
          </a:p>
        </p:txBody>
      </p:sp>
    </p:spTree>
    <p:extLst>
      <p:ext uri="{BB962C8B-B14F-4D97-AF65-F5344CB8AC3E}">
        <p14:creationId xmlns:p14="http://schemas.microsoft.com/office/powerpoint/2010/main" val="23636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7A923-2225-46D6-95AB-CD039290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31485" cy="1325563"/>
          </a:xfrm>
        </p:spPr>
        <p:txBody>
          <a:bodyPr>
            <a:normAutofit/>
          </a:bodyPr>
          <a:lstStyle/>
          <a:p>
            <a:r>
              <a:rPr lang="fr-CA" sz="4000" dirty="0" err="1"/>
              <a:t>What</a:t>
            </a:r>
            <a:r>
              <a:rPr lang="fr-CA" sz="4000" dirty="0"/>
              <a:t> </a:t>
            </a:r>
            <a:r>
              <a:rPr lang="fr-CA" sz="4000" dirty="0" err="1"/>
              <a:t>determines</a:t>
            </a:r>
            <a:r>
              <a:rPr lang="fr-CA" sz="4000" dirty="0"/>
              <a:t> the </a:t>
            </a:r>
            <a:r>
              <a:rPr lang="fr-CA" sz="4000" dirty="0" err="1"/>
              <a:t>presence</a:t>
            </a:r>
            <a:r>
              <a:rPr lang="fr-CA" sz="4000" dirty="0"/>
              <a:t> of an </a:t>
            </a:r>
            <a:r>
              <a:rPr lang="fr-CA" sz="4000" dirty="0" err="1"/>
              <a:t>hypolimion</a:t>
            </a:r>
            <a:r>
              <a:rPr lang="fr-CA" sz="4000" dirty="0"/>
              <a:t> and </a:t>
            </a:r>
            <a:r>
              <a:rPr lang="fr-CA" sz="4000" dirty="0" err="1"/>
              <a:t>hypoxia</a:t>
            </a:r>
            <a:r>
              <a:rPr lang="fr-CA" sz="4000" dirty="0"/>
              <a:t> at large spatial </a:t>
            </a:r>
            <a:r>
              <a:rPr lang="fr-CA" sz="4000" dirty="0" err="1"/>
              <a:t>scales</a:t>
            </a:r>
            <a:endParaRPr lang="en-US" sz="4000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402DA6A-978D-49C4-8CBC-88F8606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045" y="1495917"/>
            <a:ext cx="10658475" cy="4791075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D45BC71-C97B-49DE-ABF7-CF2B723217E5}"/>
              </a:ext>
            </a:extLst>
          </p:cNvPr>
          <p:cNvCxnSpPr>
            <a:cxnSpLocks/>
          </p:cNvCxnSpPr>
          <p:nvPr/>
        </p:nvCxnSpPr>
        <p:spPr>
          <a:xfrm>
            <a:off x="3153103" y="3322320"/>
            <a:ext cx="69893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0447151-B3C1-4D40-AB4A-A9883C3EA1D8}"/>
              </a:ext>
            </a:extLst>
          </p:cNvPr>
          <p:cNvCxnSpPr>
            <a:cxnSpLocks/>
          </p:cNvCxnSpPr>
          <p:nvPr/>
        </p:nvCxnSpPr>
        <p:spPr>
          <a:xfrm>
            <a:off x="3584028" y="4628882"/>
            <a:ext cx="637977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48C2797-351B-4990-B5C7-6ADDC7A3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6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433BD-AB32-400E-8E7D-4F6DA156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Methods: NLA 2007 and 2012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10D9F4-C143-4EB1-8C95-43F109FB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7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44228C-D8C7-4EEB-81B7-AFC4858965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" t="2336"/>
          <a:stretch/>
        </p:blipFill>
        <p:spPr>
          <a:xfrm>
            <a:off x="609600" y="1511299"/>
            <a:ext cx="9117948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9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AF2383-EFD1-467E-B8B3-D1D6A460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8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2AE7634-5CFC-4D93-937B-2F5CB6B4C8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2099"/>
          <a:stretch/>
        </p:blipFill>
        <p:spPr>
          <a:xfrm>
            <a:off x="622300" y="1498599"/>
            <a:ext cx="9105248" cy="52228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31A1994-5FB9-4D8C-9C10-DD02AA60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29536" cy="1325563"/>
          </a:xfrm>
        </p:spPr>
        <p:txBody>
          <a:bodyPr>
            <a:normAutofit/>
          </a:bodyPr>
          <a:lstStyle/>
          <a:p>
            <a:r>
              <a:rPr lang="fr-CA" dirty="0"/>
              <a:t>All </a:t>
            </a:r>
            <a:r>
              <a:rPr lang="fr-CA" dirty="0" err="1"/>
              <a:t>lakes</a:t>
            </a:r>
            <a:r>
              <a:rPr lang="fr-CA" dirty="0"/>
              <a:t> &gt;40° latitude </a:t>
            </a:r>
            <a:r>
              <a:rPr lang="fr-CA" dirty="0" err="1"/>
              <a:t>corrected</a:t>
            </a:r>
            <a:r>
              <a:rPr lang="fr-CA" dirty="0"/>
              <a:t> for altitude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1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491316-1BB9-419F-85C3-F4B95ED0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9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4F295B-574B-4B1B-83BB-2527591FE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" t="1384"/>
          <a:stretch/>
        </p:blipFill>
        <p:spPr>
          <a:xfrm>
            <a:off x="596900" y="1460499"/>
            <a:ext cx="9130648" cy="52609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B4B8EB4-A7E8-4ABD-992A-3376CA02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15493" cy="1325563"/>
          </a:xfrm>
        </p:spPr>
        <p:txBody>
          <a:bodyPr>
            <a:normAutofit/>
          </a:bodyPr>
          <a:lstStyle/>
          <a:p>
            <a:r>
              <a:rPr lang="fr-CA" dirty="0"/>
              <a:t>That are </a:t>
            </a:r>
            <a:r>
              <a:rPr lang="fr-CA" dirty="0" err="1"/>
              <a:t>deeper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3m (1243 </a:t>
            </a:r>
            <a:r>
              <a:rPr lang="fr-CA" dirty="0" err="1"/>
              <a:t>lakes</a:t>
            </a:r>
            <a:r>
              <a:rPr lang="fr-CA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6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20223</TotalTime>
  <Words>1991</Words>
  <Application>Microsoft Office PowerPoint</Application>
  <PresentationFormat>Grand écran</PresentationFormat>
  <Paragraphs>247</Paragraphs>
  <Slides>30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Predicting the presence of a hypolimnetic zone and whether it is hypoxic at large spatial scales</vt:lpstr>
      <vt:lpstr>Ecosystem services</vt:lpstr>
      <vt:lpstr>Human pressures on lakes</vt:lpstr>
      <vt:lpstr>Regulating influence of morphometry</vt:lpstr>
      <vt:lpstr>Consequences of hypoxia</vt:lpstr>
      <vt:lpstr>What determines the presence of an hypolimion and hypoxia at large spatial scales</vt:lpstr>
      <vt:lpstr>Methods: NLA 2007 and 2012</vt:lpstr>
      <vt:lpstr>All lakes &gt;40° latitude corrected for altitude</vt:lpstr>
      <vt:lpstr>That are deeper than 3m (1243 lakes)</vt:lpstr>
      <vt:lpstr>That are shallower than 3m (495 lakes)</vt:lpstr>
      <vt:lpstr>Methods</vt:lpstr>
      <vt:lpstr>Predicting the presence of an hypolimnion</vt:lpstr>
      <vt:lpstr>Hypolimnion is driven by morphology and water transparency</vt:lpstr>
      <vt:lpstr>Deeper lakes have a higher probability to develop a hypolimnion</vt:lpstr>
      <vt:lpstr>No spatial pattern</vt:lpstr>
      <vt:lpstr>Predicting hypoxic condition</vt:lpstr>
      <vt:lpstr>Hypoxia is driven by productivity</vt:lpstr>
      <vt:lpstr>Shallower lakes are more prone to hypoxia</vt:lpstr>
      <vt:lpstr>East-West spatial pattern</vt:lpstr>
      <vt:lpstr>Exploring the forest: sensitivity analysis</vt:lpstr>
      <vt:lpstr>Exploring the forest: sensitivity analysis</vt:lpstr>
      <vt:lpstr>Exploring the forest: sensitivity analysis</vt:lpstr>
      <vt:lpstr>Exploring the forest: sensitivity analysis</vt:lpstr>
      <vt:lpstr>Synergistic effect of the three major contributors </vt:lpstr>
      <vt:lpstr>Distribution of hypoxia as a function of mean depth</vt:lpstr>
      <vt:lpstr>Predicting hypoxic condition in shallow lakes</vt:lpstr>
      <vt:lpstr>NLA methodology</vt:lpstr>
      <vt:lpstr>88% of shallow lakes could develop hypoxia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LaBrie</dc:creator>
  <cp:lastModifiedBy>Richard LaBrie</cp:lastModifiedBy>
  <cp:revision>239</cp:revision>
  <dcterms:created xsi:type="dcterms:W3CDTF">2021-03-14T20:11:13Z</dcterms:created>
  <dcterms:modified xsi:type="dcterms:W3CDTF">2021-05-31T08:53:52Z</dcterms:modified>
</cp:coreProperties>
</file>