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283" autoAdjust="0"/>
  </p:normalViewPr>
  <p:slideViewPr>
    <p:cSldViewPr snapToGrid="0">
      <p:cViewPr varScale="1">
        <p:scale>
          <a:sx n="80" d="100"/>
          <a:sy n="80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3278E-D319-4631-AB0E-6E796C6CBCD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93AD-AF81-4B29-9338-E1A1D5AD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L’effet profondeur est extrême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93AD-AF81-4B29-9338-E1A1D5AD2C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93AD-AF81-4B29-9338-E1A1D5AD2C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En utilisant des données transformées (log, </a:t>
            </a:r>
            <a:r>
              <a:rPr lang="fr-CA" dirty="0" err="1"/>
              <a:t>etc</a:t>
            </a:r>
            <a:r>
              <a:rPr lang="fr-CA" dirty="0"/>
              <a:t>), la seule différence est </a:t>
            </a:r>
            <a:r>
              <a:rPr lang="fr-CA" dirty="0" err="1"/>
              <a:t>Trnasp.index</a:t>
            </a:r>
            <a:r>
              <a:rPr lang="fr-CA" dirty="0"/>
              <a:t> -&gt; </a:t>
            </a:r>
            <a:r>
              <a:rPr lang="fr-CA" dirty="0" err="1"/>
              <a:t>Color_PCU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93AD-AF81-4B29-9338-E1A1D5AD2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</a:t>
            </a:r>
            <a:r>
              <a:rPr lang="en-US" dirty="0"/>
              <a:t> = BF0712[,c(6,8,10,17,20,21)]</a:t>
            </a:r>
          </a:p>
          <a:p>
            <a:r>
              <a:rPr lang="en-US" dirty="0"/>
              <a:t>#x1 = TP ; y1 = </a:t>
            </a:r>
            <a:r>
              <a:rPr lang="en-US" dirty="0" err="1"/>
              <a:t>chla</a:t>
            </a:r>
            <a:r>
              <a:rPr lang="en-US" dirty="0"/>
              <a:t> ; y2 = </a:t>
            </a:r>
            <a:r>
              <a:rPr lang="en-US" dirty="0" err="1"/>
              <a:t>secchi</a:t>
            </a:r>
            <a:r>
              <a:rPr lang="en-US" dirty="0"/>
              <a:t>; x2 = </a:t>
            </a:r>
            <a:r>
              <a:rPr lang="en-US" dirty="0" err="1"/>
              <a:t>Zmax</a:t>
            </a:r>
            <a:r>
              <a:rPr lang="en-US" dirty="0"/>
              <a:t> ; y3 = </a:t>
            </a:r>
            <a:r>
              <a:rPr lang="en-US" dirty="0" err="1"/>
              <a:t>Zmean</a:t>
            </a:r>
            <a:r>
              <a:rPr lang="en-US" dirty="0"/>
              <a:t> ; z = </a:t>
            </a:r>
            <a:r>
              <a:rPr lang="en-US" dirty="0" err="1"/>
              <a:t>Binhypo</a:t>
            </a:r>
            <a:endParaRPr lang="en-US" dirty="0"/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) = c("y1", "x1", "y2", "y3", "x2", "z1")</a:t>
            </a:r>
          </a:p>
          <a:p>
            <a:r>
              <a:rPr lang="en-US" dirty="0"/>
              <a:t>attach(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=c(2,3))</a:t>
            </a:r>
          </a:p>
          <a:p>
            <a:r>
              <a:rPr lang="en-US" dirty="0" err="1"/>
              <a:t>qqnorm</a:t>
            </a:r>
            <a:r>
              <a:rPr lang="en-US" dirty="0"/>
              <a:t>(log(y1+1),main = 'y1')</a:t>
            </a:r>
          </a:p>
          <a:p>
            <a:r>
              <a:rPr lang="en-US" dirty="0" err="1"/>
              <a:t>qqline</a:t>
            </a:r>
            <a:r>
              <a:rPr lang="en-US" dirty="0"/>
              <a:t>(log(y1))</a:t>
            </a:r>
          </a:p>
          <a:p>
            <a:r>
              <a:rPr lang="en-US" dirty="0" err="1"/>
              <a:t>qqnorm</a:t>
            </a:r>
            <a:r>
              <a:rPr lang="en-US" dirty="0"/>
              <a:t>(log(x1),main = 'x1')</a:t>
            </a:r>
          </a:p>
          <a:p>
            <a:r>
              <a:rPr lang="en-US" dirty="0" err="1"/>
              <a:t>qqline</a:t>
            </a:r>
            <a:r>
              <a:rPr lang="en-US" dirty="0"/>
              <a:t>(log(x1))</a:t>
            </a:r>
          </a:p>
          <a:p>
            <a:r>
              <a:rPr lang="en-US" dirty="0" err="1"/>
              <a:t>qqnorm</a:t>
            </a:r>
            <a:r>
              <a:rPr lang="en-US" dirty="0"/>
              <a:t>(log(y2),main = 'y2')</a:t>
            </a:r>
          </a:p>
          <a:p>
            <a:r>
              <a:rPr lang="en-US" dirty="0" err="1"/>
              <a:t>qqline</a:t>
            </a:r>
            <a:r>
              <a:rPr lang="en-US" dirty="0"/>
              <a:t>(log(y2))</a:t>
            </a:r>
          </a:p>
          <a:p>
            <a:r>
              <a:rPr lang="en-US" dirty="0" err="1"/>
              <a:t>qqnorm</a:t>
            </a:r>
            <a:r>
              <a:rPr lang="en-US" dirty="0"/>
              <a:t>(log(y3),main = 'y3')</a:t>
            </a:r>
          </a:p>
          <a:p>
            <a:r>
              <a:rPr lang="en-US" dirty="0" err="1"/>
              <a:t>qqline</a:t>
            </a:r>
            <a:r>
              <a:rPr lang="en-US" dirty="0"/>
              <a:t>(log(y3))</a:t>
            </a:r>
          </a:p>
          <a:p>
            <a:r>
              <a:rPr lang="en-US" dirty="0" err="1"/>
              <a:t>qqnorm</a:t>
            </a:r>
            <a:r>
              <a:rPr lang="en-US" dirty="0"/>
              <a:t>(log(x2),main = 'x2')</a:t>
            </a:r>
          </a:p>
          <a:p>
            <a:r>
              <a:rPr lang="en-US" dirty="0" err="1"/>
              <a:t>qqline</a:t>
            </a:r>
            <a:r>
              <a:rPr lang="en-US" dirty="0"/>
              <a:t>(log(x2))</a:t>
            </a:r>
          </a:p>
          <a:p>
            <a:r>
              <a:rPr lang="en-US" dirty="0" err="1"/>
              <a:t>qqnorm</a:t>
            </a:r>
            <a:r>
              <a:rPr lang="en-US" dirty="0"/>
              <a:t>(z1,main = 'z1')</a:t>
            </a:r>
          </a:p>
          <a:p>
            <a:r>
              <a:rPr lang="en-US" dirty="0" err="1"/>
              <a:t>qqline</a:t>
            </a:r>
            <a:r>
              <a:rPr lang="en-US" dirty="0"/>
              <a:t>(z1)</a:t>
            </a:r>
          </a:p>
          <a:p>
            <a:endParaRPr lang="en-US" dirty="0"/>
          </a:p>
          <a:p>
            <a:r>
              <a:rPr lang="en-US" dirty="0" err="1"/>
              <a:t>dat</a:t>
            </a:r>
            <a:r>
              <a:rPr lang="en-US" dirty="0"/>
              <a:t>[,1] = log(</a:t>
            </a:r>
            <a:r>
              <a:rPr lang="en-US" dirty="0" err="1"/>
              <a:t>dat</a:t>
            </a:r>
            <a:r>
              <a:rPr lang="en-US" dirty="0"/>
              <a:t>[,1]+1)</a:t>
            </a:r>
          </a:p>
          <a:p>
            <a:r>
              <a:rPr lang="en-US" dirty="0" err="1"/>
              <a:t>dat</a:t>
            </a:r>
            <a:r>
              <a:rPr lang="en-US" dirty="0"/>
              <a:t>[,c(2,3)] = log(</a:t>
            </a:r>
            <a:r>
              <a:rPr lang="en-US" dirty="0" err="1"/>
              <a:t>dat</a:t>
            </a:r>
            <a:r>
              <a:rPr lang="en-US" dirty="0"/>
              <a:t>[,c(2,3)])</a:t>
            </a:r>
          </a:p>
          <a:p>
            <a:r>
              <a:rPr lang="en-US" dirty="0" err="1"/>
              <a:t>dat</a:t>
            </a:r>
            <a:r>
              <a:rPr lang="en-US" dirty="0"/>
              <a:t>[,c(4,5)] = log(</a:t>
            </a:r>
            <a:r>
              <a:rPr lang="en-US" dirty="0" err="1"/>
              <a:t>dat</a:t>
            </a:r>
            <a:r>
              <a:rPr lang="en-US" dirty="0"/>
              <a:t>[,c(4,5)])</a:t>
            </a:r>
          </a:p>
          <a:p>
            <a:r>
              <a:rPr lang="en-US" dirty="0" err="1"/>
              <a:t>dat</a:t>
            </a:r>
            <a:r>
              <a:rPr lang="en-US" dirty="0"/>
              <a:t>[,6] = ordered(</a:t>
            </a:r>
            <a:r>
              <a:rPr lang="en-US" dirty="0" err="1"/>
              <a:t>dat</a:t>
            </a:r>
            <a:r>
              <a:rPr lang="en-US" dirty="0"/>
              <a:t>[,6])</a:t>
            </a:r>
          </a:p>
          <a:p>
            <a:endParaRPr lang="en-US" dirty="0"/>
          </a:p>
          <a:p>
            <a:r>
              <a:rPr lang="en-US" dirty="0"/>
              <a:t>### Model 1</a:t>
            </a:r>
          </a:p>
          <a:p>
            <a:r>
              <a:rPr lang="en-US" dirty="0"/>
              <a:t># Step 1: Specify model</a:t>
            </a:r>
          </a:p>
          <a:p>
            <a:r>
              <a:rPr lang="en-US" dirty="0"/>
              <a:t>#x1 = TP ; y1 = </a:t>
            </a:r>
            <a:r>
              <a:rPr lang="en-US" dirty="0" err="1"/>
              <a:t>chla</a:t>
            </a:r>
            <a:r>
              <a:rPr lang="en-US" dirty="0"/>
              <a:t> ; y2 = </a:t>
            </a:r>
            <a:r>
              <a:rPr lang="en-US" dirty="0" err="1"/>
              <a:t>secchi</a:t>
            </a:r>
            <a:r>
              <a:rPr lang="en-US" dirty="0"/>
              <a:t>; x2 = </a:t>
            </a:r>
            <a:r>
              <a:rPr lang="en-US" dirty="0" err="1"/>
              <a:t>Zmax</a:t>
            </a:r>
            <a:r>
              <a:rPr lang="en-US" dirty="0"/>
              <a:t> ; y3 = </a:t>
            </a:r>
            <a:r>
              <a:rPr lang="en-US" dirty="0" err="1"/>
              <a:t>Zmean</a:t>
            </a:r>
            <a:r>
              <a:rPr lang="en-US" dirty="0"/>
              <a:t> ; z = </a:t>
            </a:r>
            <a:r>
              <a:rPr lang="en-US" dirty="0" err="1"/>
              <a:t>Binhypo</a:t>
            </a:r>
            <a:endParaRPr lang="en-US" dirty="0"/>
          </a:p>
          <a:p>
            <a:r>
              <a:rPr lang="en-US" dirty="0"/>
              <a:t>mod.1 &lt;- "y1 ~ x1</a:t>
            </a:r>
          </a:p>
          <a:p>
            <a:r>
              <a:rPr lang="en-US" dirty="0"/>
              <a:t>          y2 ~ y1</a:t>
            </a:r>
          </a:p>
          <a:p>
            <a:r>
              <a:rPr lang="en-US" dirty="0"/>
              <a:t>          y3 ~ x2</a:t>
            </a:r>
          </a:p>
          <a:p>
            <a:r>
              <a:rPr lang="en-US" dirty="0"/>
              <a:t>          z1 ~ y2 + y3 + x2"</a:t>
            </a:r>
          </a:p>
          <a:p>
            <a:endParaRPr lang="en-US" dirty="0"/>
          </a:p>
          <a:p>
            <a:r>
              <a:rPr lang="en-US" dirty="0"/>
              <a:t># Step 2: Estimate model</a:t>
            </a:r>
          </a:p>
          <a:p>
            <a:r>
              <a:rPr lang="en-US" dirty="0"/>
              <a:t>mod.1.fit &lt;- </a:t>
            </a:r>
            <a:r>
              <a:rPr lang="en-US" dirty="0" err="1"/>
              <a:t>sem</a:t>
            </a:r>
            <a:r>
              <a:rPr lang="en-US" dirty="0"/>
              <a:t>(mod.1, data=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Step 3: Extract results</a:t>
            </a:r>
          </a:p>
          <a:p>
            <a:r>
              <a:rPr lang="en-US" dirty="0"/>
              <a:t>summary(mod.1.fit)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The p-value is very significant: the fit of the model is very poor.</a:t>
            </a:r>
          </a:p>
          <a:p>
            <a:r>
              <a:rPr lang="en-US" dirty="0"/>
              <a:t># We need to re-evaluate our hypotheses</a:t>
            </a:r>
          </a:p>
          <a:p>
            <a:endParaRPr lang="en-US" dirty="0"/>
          </a:p>
          <a:p>
            <a:r>
              <a:rPr lang="en-US" dirty="0"/>
              <a:t># Request Modification Indices</a:t>
            </a:r>
          </a:p>
          <a:p>
            <a:r>
              <a:rPr lang="en-US" dirty="0" err="1"/>
              <a:t>modindices</a:t>
            </a:r>
            <a:r>
              <a:rPr lang="en-US" dirty="0"/>
              <a:t>(mod.1.fit) #Requires to add Secchi ~ </a:t>
            </a:r>
            <a:r>
              <a:rPr lang="en-US" dirty="0" err="1"/>
              <a:t>Zmean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### Model 2  </a:t>
            </a:r>
          </a:p>
          <a:p>
            <a:r>
              <a:rPr lang="en-US" dirty="0"/>
              <a:t>#Step 1: Specify model</a:t>
            </a:r>
          </a:p>
          <a:p>
            <a:r>
              <a:rPr lang="en-US" dirty="0"/>
              <a:t>mod.2 &lt;- "y1 ~ x1</a:t>
            </a:r>
          </a:p>
          <a:p>
            <a:r>
              <a:rPr lang="en-US" dirty="0"/>
              <a:t>          y2 ~ y1</a:t>
            </a:r>
          </a:p>
          <a:p>
            <a:r>
              <a:rPr lang="en-US" dirty="0"/>
              <a:t>          y2 ~ y3</a:t>
            </a:r>
          </a:p>
          <a:p>
            <a:r>
              <a:rPr lang="en-US" dirty="0"/>
              <a:t>          y3 ~ x2</a:t>
            </a:r>
          </a:p>
          <a:p>
            <a:r>
              <a:rPr lang="en-US" dirty="0"/>
              <a:t>          z1 ~ y2 + y3 + x2"</a:t>
            </a:r>
          </a:p>
          <a:p>
            <a:endParaRPr lang="en-US" dirty="0"/>
          </a:p>
          <a:p>
            <a:r>
              <a:rPr lang="en-US" dirty="0"/>
              <a:t># Step 2: Estimate model</a:t>
            </a:r>
          </a:p>
          <a:p>
            <a:r>
              <a:rPr lang="en-US" dirty="0"/>
              <a:t>mod.2.fit &lt;- </a:t>
            </a:r>
            <a:r>
              <a:rPr lang="en-US" dirty="0" err="1"/>
              <a:t>sem</a:t>
            </a:r>
            <a:r>
              <a:rPr lang="en-US" dirty="0"/>
              <a:t>(mod.2, data=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Step 3: Extract results</a:t>
            </a:r>
          </a:p>
          <a:p>
            <a:r>
              <a:rPr lang="en-US" dirty="0"/>
              <a:t>summary(mod.2.fit, </a:t>
            </a:r>
            <a:r>
              <a:rPr lang="en-US" dirty="0" err="1"/>
              <a:t>rsq</a:t>
            </a:r>
            <a:r>
              <a:rPr lang="en-US" dirty="0"/>
              <a:t>=T, standardized=T)</a:t>
            </a:r>
          </a:p>
          <a:p>
            <a:r>
              <a:rPr lang="en-US" dirty="0"/>
              <a:t># Request Modification Indices</a:t>
            </a:r>
          </a:p>
          <a:p>
            <a:r>
              <a:rPr lang="en-US" dirty="0" err="1"/>
              <a:t>modindices</a:t>
            </a:r>
            <a:r>
              <a:rPr lang="en-US" dirty="0"/>
              <a:t>(mod.2.fit) #Secchi ~ TP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### Model 3  </a:t>
            </a:r>
          </a:p>
          <a:p>
            <a:r>
              <a:rPr lang="en-US" dirty="0"/>
              <a:t>#Step 1: Specify model</a:t>
            </a:r>
          </a:p>
          <a:p>
            <a:r>
              <a:rPr lang="en-US" dirty="0"/>
              <a:t>mod.3 &lt;- "y1 ~ x1</a:t>
            </a:r>
          </a:p>
          <a:p>
            <a:r>
              <a:rPr lang="en-US" dirty="0"/>
              <a:t>          y2 ~ x1 + y1 + y3</a:t>
            </a:r>
          </a:p>
          <a:p>
            <a:r>
              <a:rPr lang="en-US" dirty="0"/>
              <a:t>          y3 ~ x2</a:t>
            </a:r>
          </a:p>
          <a:p>
            <a:r>
              <a:rPr lang="en-US" dirty="0"/>
              <a:t>          z1 ~ y2 + y3 + x2"</a:t>
            </a:r>
          </a:p>
          <a:p>
            <a:endParaRPr lang="en-US" dirty="0"/>
          </a:p>
          <a:p>
            <a:r>
              <a:rPr lang="en-US" dirty="0"/>
              <a:t># Step 2: Estimate model</a:t>
            </a:r>
          </a:p>
          <a:p>
            <a:r>
              <a:rPr lang="en-US" dirty="0"/>
              <a:t>mod.3.fit &lt;- </a:t>
            </a:r>
            <a:r>
              <a:rPr lang="en-US" dirty="0" err="1"/>
              <a:t>sem</a:t>
            </a:r>
            <a:r>
              <a:rPr lang="en-US" dirty="0"/>
              <a:t>(mod.3, data=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Step 3: Extract results</a:t>
            </a:r>
          </a:p>
          <a:p>
            <a:r>
              <a:rPr lang="en-US" dirty="0"/>
              <a:t>summary(mod.3.fit, </a:t>
            </a:r>
            <a:r>
              <a:rPr lang="en-US" dirty="0" err="1"/>
              <a:t>rsq</a:t>
            </a:r>
            <a:r>
              <a:rPr lang="en-US" dirty="0"/>
              <a:t>=T, standardized=T)</a:t>
            </a:r>
          </a:p>
          <a:p>
            <a:r>
              <a:rPr lang="en-US" dirty="0"/>
              <a:t># Request Modification Indices</a:t>
            </a:r>
          </a:p>
          <a:p>
            <a:r>
              <a:rPr lang="en-US" dirty="0" err="1"/>
              <a:t>modindices</a:t>
            </a:r>
            <a:r>
              <a:rPr lang="en-US" dirty="0"/>
              <a:t>(mod.3.fit) #Secchi ~ TP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93AD-AF81-4B29-9338-E1A1D5AD2C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</a:t>
            </a:r>
            <a:r>
              <a:rPr lang="en-US" dirty="0"/>
              <a:t> = BF0712[,c(6,8,10,16,17,20,21)]</a:t>
            </a:r>
          </a:p>
          <a:p>
            <a:r>
              <a:rPr lang="en-US" dirty="0"/>
              <a:t>#x1 = TP ; y1 = </a:t>
            </a:r>
            <a:r>
              <a:rPr lang="en-US" dirty="0" err="1"/>
              <a:t>chla</a:t>
            </a:r>
            <a:r>
              <a:rPr lang="en-US" dirty="0"/>
              <a:t> ; y2 = </a:t>
            </a:r>
            <a:r>
              <a:rPr lang="en-US" dirty="0" err="1"/>
              <a:t>secchi</a:t>
            </a:r>
            <a:r>
              <a:rPr lang="en-US" dirty="0"/>
              <a:t>; x2 = </a:t>
            </a:r>
            <a:r>
              <a:rPr lang="en-US" dirty="0" err="1"/>
              <a:t>Zmax</a:t>
            </a:r>
            <a:r>
              <a:rPr lang="en-US" dirty="0"/>
              <a:t> ; y3 = </a:t>
            </a:r>
            <a:r>
              <a:rPr lang="en-US" dirty="0" err="1"/>
              <a:t>Transp.index</a:t>
            </a:r>
            <a:r>
              <a:rPr lang="en-US" dirty="0"/>
              <a:t> ; y4 = </a:t>
            </a:r>
            <a:r>
              <a:rPr lang="en-US" dirty="0" err="1"/>
              <a:t>Zmean</a:t>
            </a:r>
            <a:r>
              <a:rPr lang="en-US" dirty="0"/>
              <a:t> ; z = </a:t>
            </a:r>
            <a:r>
              <a:rPr lang="en-US" dirty="0" err="1"/>
              <a:t>Binhypo</a:t>
            </a:r>
            <a:endParaRPr lang="en-US" dirty="0"/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) = c("y1", "x1", "y2", "y3", "y4", "x2", "z1")</a:t>
            </a:r>
          </a:p>
          <a:p>
            <a:r>
              <a:rPr lang="en-US" dirty="0"/>
              <a:t>attach(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=c(2,3))</a:t>
            </a:r>
          </a:p>
          <a:p>
            <a:r>
              <a:rPr lang="en-US" dirty="0" err="1"/>
              <a:t>qqnorm</a:t>
            </a:r>
            <a:r>
              <a:rPr lang="en-US" dirty="0"/>
              <a:t>(log(y1+1),main = 'y1')</a:t>
            </a:r>
          </a:p>
          <a:p>
            <a:r>
              <a:rPr lang="en-US" dirty="0" err="1"/>
              <a:t>qqline</a:t>
            </a:r>
            <a:r>
              <a:rPr lang="en-US" dirty="0"/>
              <a:t>(log(y1))</a:t>
            </a:r>
          </a:p>
          <a:p>
            <a:r>
              <a:rPr lang="en-US" dirty="0" err="1"/>
              <a:t>qqnorm</a:t>
            </a:r>
            <a:r>
              <a:rPr lang="en-US" dirty="0"/>
              <a:t>(log(x1),main = 'x1')</a:t>
            </a:r>
          </a:p>
          <a:p>
            <a:r>
              <a:rPr lang="en-US" dirty="0" err="1"/>
              <a:t>qqline</a:t>
            </a:r>
            <a:r>
              <a:rPr lang="en-US" dirty="0"/>
              <a:t>(log(x1))</a:t>
            </a:r>
          </a:p>
          <a:p>
            <a:r>
              <a:rPr lang="en-US" dirty="0" err="1"/>
              <a:t>qqnorm</a:t>
            </a:r>
            <a:r>
              <a:rPr lang="en-US" dirty="0"/>
              <a:t>(log(y2),main = 'y2')</a:t>
            </a:r>
          </a:p>
          <a:p>
            <a:r>
              <a:rPr lang="en-US" dirty="0" err="1"/>
              <a:t>qqline</a:t>
            </a:r>
            <a:r>
              <a:rPr lang="en-US" dirty="0"/>
              <a:t>(log(y2))</a:t>
            </a:r>
          </a:p>
          <a:p>
            <a:r>
              <a:rPr lang="en-US" dirty="0" err="1"/>
              <a:t>qqnorm</a:t>
            </a:r>
            <a:r>
              <a:rPr lang="en-US" dirty="0"/>
              <a:t>(y3,main = 'y3')</a:t>
            </a:r>
          </a:p>
          <a:p>
            <a:r>
              <a:rPr lang="en-US" dirty="0" err="1"/>
              <a:t>qqline</a:t>
            </a:r>
            <a:r>
              <a:rPr lang="en-US" dirty="0"/>
              <a:t>(y3)</a:t>
            </a:r>
          </a:p>
          <a:p>
            <a:r>
              <a:rPr lang="en-US" dirty="0" err="1"/>
              <a:t>qqnorm</a:t>
            </a:r>
            <a:r>
              <a:rPr lang="en-US" dirty="0"/>
              <a:t>(log(y4),main = 'y4')</a:t>
            </a:r>
          </a:p>
          <a:p>
            <a:r>
              <a:rPr lang="en-US" dirty="0" err="1"/>
              <a:t>qqline</a:t>
            </a:r>
            <a:r>
              <a:rPr lang="en-US" dirty="0"/>
              <a:t>(log(y4))</a:t>
            </a:r>
          </a:p>
          <a:p>
            <a:r>
              <a:rPr lang="en-US" dirty="0" err="1"/>
              <a:t>qqnorm</a:t>
            </a:r>
            <a:r>
              <a:rPr lang="en-US" dirty="0"/>
              <a:t>(log(x2),main = 'x2')</a:t>
            </a:r>
          </a:p>
          <a:p>
            <a:r>
              <a:rPr lang="en-US" dirty="0" err="1"/>
              <a:t>qqline</a:t>
            </a:r>
            <a:r>
              <a:rPr lang="en-US" dirty="0"/>
              <a:t>(log(x2))</a:t>
            </a:r>
          </a:p>
          <a:p>
            <a:r>
              <a:rPr lang="en-US" dirty="0" err="1"/>
              <a:t>qqnorm</a:t>
            </a:r>
            <a:r>
              <a:rPr lang="en-US" dirty="0"/>
              <a:t>(z1,main = 'z1')</a:t>
            </a:r>
          </a:p>
          <a:p>
            <a:r>
              <a:rPr lang="en-US" dirty="0" err="1"/>
              <a:t>qqline</a:t>
            </a:r>
            <a:r>
              <a:rPr lang="en-US" dirty="0"/>
              <a:t>(z1)</a:t>
            </a:r>
          </a:p>
          <a:p>
            <a:endParaRPr lang="en-US" dirty="0"/>
          </a:p>
          <a:p>
            <a:r>
              <a:rPr lang="en-US" dirty="0" err="1"/>
              <a:t>dat</a:t>
            </a:r>
            <a:r>
              <a:rPr lang="en-US" dirty="0"/>
              <a:t>[,1] = log(</a:t>
            </a:r>
            <a:r>
              <a:rPr lang="en-US" dirty="0" err="1"/>
              <a:t>dat</a:t>
            </a:r>
            <a:r>
              <a:rPr lang="en-US" dirty="0"/>
              <a:t>[,1]+1)</a:t>
            </a:r>
          </a:p>
          <a:p>
            <a:r>
              <a:rPr lang="en-US" dirty="0" err="1"/>
              <a:t>dat</a:t>
            </a:r>
            <a:r>
              <a:rPr lang="en-US" dirty="0"/>
              <a:t>[,c(2,3,5,6)] = log(</a:t>
            </a:r>
            <a:r>
              <a:rPr lang="en-US" dirty="0" err="1"/>
              <a:t>dat</a:t>
            </a:r>
            <a:r>
              <a:rPr lang="en-US" dirty="0"/>
              <a:t>[,c(2,3,5,6)])</a:t>
            </a:r>
          </a:p>
          <a:p>
            <a:r>
              <a:rPr lang="en-US" dirty="0" err="1"/>
              <a:t>dat</a:t>
            </a:r>
            <a:r>
              <a:rPr lang="en-US" dirty="0"/>
              <a:t>[,7] = ordered(</a:t>
            </a:r>
            <a:r>
              <a:rPr lang="en-US" dirty="0" err="1"/>
              <a:t>dat</a:t>
            </a:r>
            <a:r>
              <a:rPr lang="en-US" dirty="0"/>
              <a:t>[,7])</a:t>
            </a:r>
          </a:p>
          <a:p>
            <a:endParaRPr lang="en-US" dirty="0"/>
          </a:p>
          <a:p>
            <a:r>
              <a:rPr lang="en-US" dirty="0"/>
              <a:t>### Model 1</a:t>
            </a:r>
          </a:p>
          <a:p>
            <a:r>
              <a:rPr lang="en-US" dirty="0"/>
              <a:t># Step 1: Specify model</a:t>
            </a:r>
          </a:p>
          <a:p>
            <a:r>
              <a:rPr lang="en-US" dirty="0"/>
              <a:t>#x1 = TP ; y1 = </a:t>
            </a:r>
            <a:r>
              <a:rPr lang="en-US" dirty="0" err="1"/>
              <a:t>chla</a:t>
            </a:r>
            <a:r>
              <a:rPr lang="en-US" dirty="0"/>
              <a:t> ; y2 = </a:t>
            </a:r>
            <a:r>
              <a:rPr lang="en-US" dirty="0" err="1"/>
              <a:t>secchi</a:t>
            </a:r>
            <a:r>
              <a:rPr lang="en-US" dirty="0"/>
              <a:t>; x2 = </a:t>
            </a:r>
            <a:r>
              <a:rPr lang="en-US" dirty="0" err="1"/>
              <a:t>Zmax</a:t>
            </a:r>
            <a:r>
              <a:rPr lang="en-US" dirty="0"/>
              <a:t> ; y3 = </a:t>
            </a:r>
            <a:r>
              <a:rPr lang="en-US" dirty="0" err="1"/>
              <a:t>Zmean</a:t>
            </a:r>
            <a:r>
              <a:rPr lang="en-US" dirty="0"/>
              <a:t> ; z = </a:t>
            </a:r>
            <a:r>
              <a:rPr lang="en-US" dirty="0" err="1"/>
              <a:t>Binhypo</a:t>
            </a:r>
            <a:endParaRPr lang="en-US" dirty="0"/>
          </a:p>
          <a:p>
            <a:r>
              <a:rPr lang="en-US" dirty="0"/>
              <a:t>mod.1 &lt;- "y1 ~ x1</a:t>
            </a:r>
          </a:p>
          <a:p>
            <a:r>
              <a:rPr lang="en-US" dirty="0"/>
              <a:t>          y2 ~ y1 + x1</a:t>
            </a:r>
          </a:p>
          <a:p>
            <a:r>
              <a:rPr lang="en-US" dirty="0"/>
              <a:t>          y3 ~ y2 + x2</a:t>
            </a:r>
          </a:p>
          <a:p>
            <a:r>
              <a:rPr lang="en-US" dirty="0"/>
              <a:t>          y4 ~ x2</a:t>
            </a:r>
          </a:p>
          <a:p>
            <a:r>
              <a:rPr lang="en-US" dirty="0"/>
              <a:t>          z1 ~ y3 + y4 + x2"</a:t>
            </a:r>
          </a:p>
          <a:p>
            <a:endParaRPr lang="en-US" dirty="0"/>
          </a:p>
          <a:p>
            <a:r>
              <a:rPr lang="en-US" dirty="0"/>
              <a:t># Step 2: Estimate model</a:t>
            </a:r>
          </a:p>
          <a:p>
            <a:r>
              <a:rPr lang="en-US" dirty="0"/>
              <a:t>mod.1.fit &lt;- </a:t>
            </a:r>
            <a:r>
              <a:rPr lang="en-US" dirty="0" err="1"/>
              <a:t>sem</a:t>
            </a:r>
            <a:r>
              <a:rPr lang="en-US" dirty="0"/>
              <a:t>(mod.1, data=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Step 3: Extract results</a:t>
            </a:r>
          </a:p>
          <a:p>
            <a:r>
              <a:rPr lang="en-US" dirty="0"/>
              <a:t>summary(mod.1.fit)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The p-value is very significant: the fit of the model is very poor.</a:t>
            </a:r>
          </a:p>
          <a:p>
            <a:r>
              <a:rPr lang="en-US" dirty="0"/>
              <a:t># We need to re-evaluate our hypotheses</a:t>
            </a:r>
          </a:p>
          <a:p>
            <a:endParaRPr lang="en-US" dirty="0"/>
          </a:p>
          <a:p>
            <a:r>
              <a:rPr lang="en-US" dirty="0"/>
              <a:t># Request Modification Indices</a:t>
            </a:r>
          </a:p>
          <a:p>
            <a:r>
              <a:rPr lang="en-US" dirty="0" err="1"/>
              <a:t>modindices</a:t>
            </a:r>
            <a:r>
              <a:rPr lang="en-US" dirty="0"/>
              <a:t>(mod.1.fit) #Requires to add Secchi ~ </a:t>
            </a:r>
            <a:r>
              <a:rPr lang="en-US" dirty="0" err="1"/>
              <a:t>Zmean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### Model 2  </a:t>
            </a:r>
          </a:p>
          <a:p>
            <a:r>
              <a:rPr lang="en-US" dirty="0"/>
              <a:t>#Step 1: Specify model</a:t>
            </a:r>
          </a:p>
          <a:p>
            <a:r>
              <a:rPr lang="en-US" dirty="0"/>
              <a:t>mod.2 &lt;- "y1 ~ x1</a:t>
            </a:r>
          </a:p>
          <a:p>
            <a:r>
              <a:rPr lang="en-US" dirty="0"/>
              <a:t>          y2 ~ y1 + x1 + y4</a:t>
            </a:r>
          </a:p>
          <a:p>
            <a:r>
              <a:rPr lang="en-US" dirty="0"/>
              <a:t>          y3 ~ y2 + x2</a:t>
            </a:r>
          </a:p>
          <a:p>
            <a:r>
              <a:rPr lang="en-US" dirty="0"/>
              <a:t>          y4 ~ x2</a:t>
            </a:r>
          </a:p>
          <a:p>
            <a:r>
              <a:rPr lang="en-US" dirty="0"/>
              <a:t>          z1 ~ y3 + y4 + x2"</a:t>
            </a:r>
          </a:p>
          <a:p>
            <a:endParaRPr lang="en-US" dirty="0"/>
          </a:p>
          <a:p>
            <a:r>
              <a:rPr lang="en-US" dirty="0"/>
              <a:t># Step 2: Estimate model</a:t>
            </a:r>
          </a:p>
          <a:p>
            <a:r>
              <a:rPr lang="en-US" dirty="0"/>
              <a:t>mod.2.fit &lt;- </a:t>
            </a:r>
            <a:r>
              <a:rPr lang="en-US" dirty="0" err="1"/>
              <a:t>sem</a:t>
            </a:r>
            <a:r>
              <a:rPr lang="en-US" dirty="0"/>
              <a:t>(mod.2, data=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Step 3: Extract results</a:t>
            </a:r>
          </a:p>
          <a:p>
            <a:r>
              <a:rPr lang="en-US" dirty="0"/>
              <a:t>summary(mod.2.fit, </a:t>
            </a:r>
            <a:r>
              <a:rPr lang="en-US" dirty="0" err="1"/>
              <a:t>rsq</a:t>
            </a:r>
            <a:r>
              <a:rPr lang="en-US" dirty="0"/>
              <a:t>=T, standardized=T)</a:t>
            </a:r>
          </a:p>
          <a:p>
            <a:r>
              <a:rPr lang="en-US" dirty="0"/>
              <a:t># Request Modification Indices</a:t>
            </a:r>
          </a:p>
          <a:p>
            <a:r>
              <a:rPr lang="en-US" dirty="0" err="1"/>
              <a:t>modindices</a:t>
            </a:r>
            <a:r>
              <a:rPr lang="en-US" dirty="0"/>
              <a:t>(mod.2.fit) #Secchi ~ 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93AD-AF81-4B29-9338-E1A1D5AD2C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A62B-826C-46E5-AF58-9081B811E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1E214-F030-4BB3-A3E7-4241EA83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60A1-EDCC-4D1E-A64C-5AA4355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C6AE-EAF8-41B6-82E0-C553199A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138B-7038-4258-AC7C-BE8902DF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0C7-E0FD-43E3-A663-8D95DC6B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D7883-1A2F-4BA1-856C-31DD1CE0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E12C-16DA-4BA0-9FE9-CE98134E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0532-5412-4E89-9ABA-8CC8404B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8417-76BD-4A5E-8F61-0D447D21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7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CEF51-FCF7-4068-9C3E-DEEB7E63F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2605-CF02-46C5-A97A-CEEC3A90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7170-85F6-4E42-83EA-5328BBDF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A172-BCBD-45BD-8D74-D0318916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D837-5497-46C1-9D68-52A9E89B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6C1-BE5D-4C9C-9A8D-5FA60CF1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EE4F-79E6-4405-9BB0-4480923B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9293-2613-449D-BE1C-320891E7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967B-3B60-4D3F-AEC1-8B8888D7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3C71-1E9A-4DDC-A9D3-535CFD40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7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F8D8-9202-4CC9-AF2D-17D1DA4C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3A86E-4FF0-4D35-B7D3-D6046FE8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4341-B0C7-42BE-B908-425AE6F1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A21D-6EBC-4BA9-A68B-6220DB26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8E77-3BD6-41F7-9508-815DFDFF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A2-6637-4CBC-B655-C019A4F7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053C-BABE-4E48-829A-58394CB2E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A9722-2859-4F76-AE23-57973CFC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08F1-ED25-486F-A0A7-237EA752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EA75-53F3-4634-A901-E91CBA82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9531-E159-4041-B3F4-C80CEC1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9971-A66F-499B-BB9F-C3F87330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3A73-F619-4218-85FC-8E67AA1E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77C86-4075-4DEB-89D1-3074CA46C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EDAA4-DA56-496A-8AE4-3C9452B81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230FB-D9B1-44B4-A3AC-2412EDC2B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58385-7ACB-4BF1-8F44-DC35615C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F5EDD-781A-4073-B702-BBE5C3C3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90371-D386-4DF1-B45C-48A0FBA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F9D2-E4ED-4B95-B30D-2508C6BE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EAC51-2F93-4B68-AC74-61ACB459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B9E7-47A4-4906-9F3E-C4526B6B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7035-3B7A-4801-83D9-D36F371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D5C0D-CB6D-49E1-9C1D-661CFD86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80263-F7FB-4FB1-B3A0-C86CD0B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523C4-72EA-430A-BEEB-A53FA34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EEAC-786A-4263-9139-D389613A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8CCD-8C4C-44D8-B4AA-16E95269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D76FB-55D4-45F4-8259-F9E84000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C93D-06CF-474D-BAD9-21CF524A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665A9-D9AB-4B54-B76B-A77A37A9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B72F-50F6-4F5D-8C46-C9BEE4D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9215-10ED-4158-AFFF-74A1424F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60EAD-1102-4572-BC00-3D000EE6C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0F01F-0027-4318-B9DE-419ED761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9B03C-589C-424D-8668-88832AE8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7F4B9-6AAE-4FA2-AEDB-714BD5EF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A80B-76D5-4EB8-B91B-2DE15C1E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38C78-B67A-4573-8596-90CB4EC1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43F6-F54B-48E7-ADE1-D0A2E22B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49D1-9194-4BF1-A46D-C5FE7DF8D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62343-A6A9-4087-AB35-079BBF38913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8EAB-5282-4080-9768-99B51F19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DAAC-67F0-4219-B492-3F0296CF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292D-84EB-44E2-B98E-08D4231A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626-D4BD-4174-AA33-9594B50E3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Predicting</a:t>
            </a:r>
            <a:r>
              <a:rPr lang="fr-CA" dirty="0"/>
              <a:t> </a:t>
            </a:r>
            <a:r>
              <a:rPr lang="fr-CA" dirty="0" err="1"/>
              <a:t>lake</a:t>
            </a:r>
            <a:r>
              <a:rPr lang="fr-CA" dirty="0"/>
              <a:t> </a:t>
            </a:r>
            <a:r>
              <a:rPr lang="fr-CA" dirty="0" err="1"/>
              <a:t>hypolimnitic</a:t>
            </a:r>
            <a:r>
              <a:rPr lang="fr-CA" dirty="0"/>
              <a:t> </a:t>
            </a:r>
            <a:r>
              <a:rPr lang="fr-CA" dirty="0" err="1"/>
              <a:t>characteristics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9B842-1BE0-4B65-BE90-7C0407AF5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4E028-B031-4CA0-A9A4-E8D14D988F8C}"/>
              </a:ext>
            </a:extLst>
          </p:cNvPr>
          <p:cNvSpPr txBox="1"/>
          <p:nvPr/>
        </p:nvSpPr>
        <p:spPr>
          <a:xfrm>
            <a:off x="5276194" y="5325249"/>
            <a:ext cx="183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Hypolimnion (z1)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0F3E1-8392-4EE2-B436-D40B99DD5BD3}"/>
              </a:ext>
            </a:extLst>
          </p:cNvPr>
          <p:cNvSpPr txBox="1"/>
          <p:nvPr/>
        </p:nvSpPr>
        <p:spPr>
          <a:xfrm>
            <a:off x="5356759" y="2246540"/>
            <a:ext cx="1284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Zmean</a:t>
            </a:r>
            <a:r>
              <a:rPr lang="fr-CA" dirty="0"/>
              <a:t> (y1)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95431-6F48-4B35-BC37-A8D5A82A3309}"/>
              </a:ext>
            </a:extLst>
          </p:cNvPr>
          <p:cNvSpPr txBox="1"/>
          <p:nvPr/>
        </p:nvSpPr>
        <p:spPr>
          <a:xfrm>
            <a:off x="6768325" y="801946"/>
            <a:ext cx="1150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Zmax</a:t>
            </a:r>
            <a:r>
              <a:rPr lang="fr-CA" dirty="0"/>
              <a:t> (x2)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A39F1-11C9-42A9-8E27-88704BE5BEE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193222" y="1171278"/>
            <a:ext cx="1150545" cy="4153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7BC526-17CF-4A07-B619-605BE89F2E2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998779" y="1171278"/>
            <a:ext cx="1344988" cy="1075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5AF24-D1F0-4911-AA0F-B79EA6E6C71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98779" y="2615872"/>
            <a:ext cx="194443" cy="2709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32DD3-9F15-4BB9-AA01-45724E5C66BE}"/>
              </a:ext>
            </a:extLst>
          </p:cNvPr>
          <p:cNvSpPr txBox="1"/>
          <p:nvPr/>
        </p:nvSpPr>
        <p:spPr>
          <a:xfrm>
            <a:off x="3208283" y="3306661"/>
            <a:ext cx="1303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Secchi (x1)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1D5F2-DB56-42F6-8FE0-C4EECF200A48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3859925" y="3675993"/>
            <a:ext cx="2333297" cy="1649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F26D236-408E-4F25-8D82-22361CFA98D6}"/>
              </a:ext>
            </a:extLst>
          </p:cNvPr>
          <p:cNvSpPr txBox="1"/>
          <p:nvPr/>
        </p:nvSpPr>
        <p:spPr>
          <a:xfrm>
            <a:off x="848031" y="417871"/>
            <a:ext cx="505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This model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work</a:t>
            </a:r>
            <a:r>
              <a:rPr lang="fr-CA" dirty="0"/>
              <a:t> (SEM </a:t>
            </a:r>
            <a:r>
              <a:rPr lang="fr-CA" dirty="0" err="1"/>
              <a:t>wants</a:t>
            </a:r>
            <a:r>
              <a:rPr lang="fr-CA" dirty="0"/>
              <a:t> </a:t>
            </a:r>
            <a:r>
              <a:rPr lang="fr-CA" dirty="0" err="1"/>
              <a:t>Zmean</a:t>
            </a:r>
            <a:r>
              <a:rPr lang="fr-CA" dirty="0"/>
              <a:t> ~</a:t>
            </a:r>
            <a:r>
              <a:rPr lang="fr-CA" dirty="0" err="1"/>
              <a:t>Chla</a:t>
            </a:r>
            <a:r>
              <a:rPr lang="fr-CA" dirty="0"/>
              <a:t> to </a:t>
            </a:r>
            <a:r>
              <a:rPr lang="fr-CA" dirty="0" err="1"/>
              <a:t>improve</a:t>
            </a:r>
            <a:r>
              <a:rPr lang="fr-CA" dirty="0"/>
              <a:t> the model,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makes</a:t>
            </a:r>
            <a:r>
              <a:rPr lang="fr-CA" dirty="0"/>
              <a:t> no </a:t>
            </a:r>
            <a:r>
              <a:rPr lang="fr-CA" dirty="0" err="1"/>
              <a:t>sense</a:t>
            </a:r>
            <a:r>
              <a:rPr lang="fr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2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4E028-B031-4CA0-A9A4-E8D14D988F8C}"/>
              </a:ext>
            </a:extLst>
          </p:cNvPr>
          <p:cNvSpPr txBox="1"/>
          <p:nvPr/>
        </p:nvSpPr>
        <p:spPr>
          <a:xfrm>
            <a:off x="5276194" y="5325249"/>
            <a:ext cx="183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Hypolimnion (z1)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0F3E1-8392-4EE2-B436-D40B99DD5BD3}"/>
              </a:ext>
            </a:extLst>
          </p:cNvPr>
          <p:cNvSpPr txBox="1"/>
          <p:nvPr/>
        </p:nvSpPr>
        <p:spPr>
          <a:xfrm>
            <a:off x="5356759" y="2246540"/>
            <a:ext cx="1284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Zmean</a:t>
            </a:r>
            <a:r>
              <a:rPr lang="fr-CA" dirty="0"/>
              <a:t> (x3)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5AF24-D1F0-4911-AA0F-B79EA6E6C71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98779" y="2615872"/>
            <a:ext cx="194443" cy="2709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BA77D7-00A6-451C-8917-E489445DFA66}"/>
              </a:ext>
            </a:extLst>
          </p:cNvPr>
          <p:cNvSpPr txBox="1"/>
          <p:nvPr/>
        </p:nvSpPr>
        <p:spPr>
          <a:xfrm>
            <a:off x="708688" y="1705370"/>
            <a:ext cx="1303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TP (x1)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3CBCD-A439-4A6A-8662-9E47A49A1FC3}"/>
              </a:ext>
            </a:extLst>
          </p:cNvPr>
          <p:cNvSpPr txBox="1"/>
          <p:nvPr/>
        </p:nvSpPr>
        <p:spPr>
          <a:xfrm>
            <a:off x="2454167" y="2293570"/>
            <a:ext cx="1303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Chla</a:t>
            </a:r>
            <a:r>
              <a:rPr lang="fr-CA" dirty="0"/>
              <a:t> (y1)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32DD3-9F15-4BB9-AA01-45724E5C66BE}"/>
              </a:ext>
            </a:extLst>
          </p:cNvPr>
          <p:cNvSpPr txBox="1"/>
          <p:nvPr/>
        </p:nvSpPr>
        <p:spPr>
          <a:xfrm>
            <a:off x="3208283" y="3306661"/>
            <a:ext cx="1303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Secchi (y2)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A5DD20-C517-48A7-B2FC-5577C413E38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360330" y="2074702"/>
            <a:ext cx="1745479" cy="2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64E055-6414-4B2D-8AC5-48E8F21E3EF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105809" y="2662902"/>
            <a:ext cx="754116" cy="64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1D5F2-DB56-42F6-8FE0-C4EECF200A48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3859925" y="3675993"/>
            <a:ext cx="2333297" cy="1649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F26D236-408E-4F25-8D82-22361CFA98D6}"/>
              </a:ext>
            </a:extLst>
          </p:cNvPr>
          <p:cNvSpPr txBox="1"/>
          <p:nvPr/>
        </p:nvSpPr>
        <p:spPr>
          <a:xfrm>
            <a:off x="848031" y="417871"/>
            <a:ext cx="505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This model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work</a:t>
            </a:r>
            <a:r>
              <a:rPr lang="fr-CA" dirty="0"/>
              <a:t> (SEM </a:t>
            </a:r>
            <a:r>
              <a:rPr lang="fr-CA" dirty="0" err="1"/>
              <a:t>wants</a:t>
            </a:r>
            <a:r>
              <a:rPr lang="fr-CA" dirty="0"/>
              <a:t> </a:t>
            </a:r>
            <a:r>
              <a:rPr lang="fr-CA" dirty="0" err="1"/>
              <a:t>Zmean</a:t>
            </a:r>
            <a:r>
              <a:rPr lang="fr-CA" dirty="0"/>
              <a:t> ~</a:t>
            </a:r>
            <a:r>
              <a:rPr lang="fr-CA" dirty="0" err="1"/>
              <a:t>Chla</a:t>
            </a:r>
            <a:r>
              <a:rPr lang="fr-CA" dirty="0"/>
              <a:t> to </a:t>
            </a:r>
            <a:r>
              <a:rPr lang="fr-CA" dirty="0" err="1"/>
              <a:t>improve</a:t>
            </a:r>
            <a:r>
              <a:rPr lang="fr-CA" dirty="0"/>
              <a:t> the model,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makes</a:t>
            </a:r>
            <a:r>
              <a:rPr lang="fr-CA" dirty="0"/>
              <a:t> no </a:t>
            </a:r>
            <a:r>
              <a:rPr lang="fr-CA" dirty="0" err="1"/>
              <a:t>sense</a:t>
            </a:r>
            <a:r>
              <a:rPr lang="fr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1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4E028-B031-4CA0-A9A4-E8D14D988F8C}"/>
              </a:ext>
            </a:extLst>
          </p:cNvPr>
          <p:cNvSpPr txBox="1"/>
          <p:nvPr/>
        </p:nvSpPr>
        <p:spPr>
          <a:xfrm>
            <a:off x="5276194" y="5325249"/>
            <a:ext cx="183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Hypolimnion (z1)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0F3E1-8392-4EE2-B436-D40B99DD5BD3}"/>
              </a:ext>
            </a:extLst>
          </p:cNvPr>
          <p:cNvSpPr txBox="1"/>
          <p:nvPr/>
        </p:nvSpPr>
        <p:spPr>
          <a:xfrm>
            <a:off x="6468230" y="2585776"/>
            <a:ext cx="1284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Zmean</a:t>
            </a:r>
            <a:r>
              <a:rPr lang="fr-CA" dirty="0"/>
              <a:t> (y4)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95431-6F48-4B35-BC37-A8D5A82A3309}"/>
              </a:ext>
            </a:extLst>
          </p:cNvPr>
          <p:cNvSpPr txBox="1"/>
          <p:nvPr/>
        </p:nvSpPr>
        <p:spPr>
          <a:xfrm>
            <a:off x="5276194" y="1754991"/>
            <a:ext cx="1150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Zmax</a:t>
            </a:r>
            <a:r>
              <a:rPr lang="fr-CA" dirty="0"/>
              <a:t> (x2)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A39F1-11C9-42A9-8E27-88704BE5BEE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851636" y="2124323"/>
            <a:ext cx="341586" cy="3200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7BC526-17CF-4A07-B619-605BE89F2E2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851636" y="2124323"/>
            <a:ext cx="1258614" cy="461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5AF24-D1F0-4911-AA0F-B79EA6E6C71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6193222" y="2955108"/>
            <a:ext cx="917028" cy="237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BA77D7-00A6-451C-8917-E489445DFA66}"/>
              </a:ext>
            </a:extLst>
          </p:cNvPr>
          <p:cNvSpPr txBox="1"/>
          <p:nvPr/>
        </p:nvSpPr>
        <p:spPr>
          <a:xfrm>
            <a:off x="622190" y="1159253"/>
            <a:ext cx="1303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TP (x1)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3CBCD-A439-4A6A-8662-9E47A49A1FC3}"/>
              </a:ext>
            </a:extLst>
          </p:cNvPr>
          <p:cNvSpPr txBox="1"/>
          <p:nvPr/>
        </p:nvSpPr>
        <p:spPr>
          <a:xfrm>
            <a:off x="2078988" y="1754991"/>
            <a:ext cx="1303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Chla</a:t>
            </a:r>
            <a:r>
              <a:rPr lang="fr-CA" dirty="0"/>
              <a:t> (y1)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32DD3-9F15-4BB9-AA01-45724E5C66BE}"/>
              </a:ext>
            </a:extLst>
          </p:cNvPr>
          <p:cNvSpPr txBox="1"/>
          <p:nvPr/>
        </p:nvSpPr>
        <p:spPr>
          <a:xfrm>
            <a:off x="2002231" y="2886338"/>
            <a:ext cx="1303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Secchi (y2)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A5DD20-C517-48A7-B2FC-5577C413E38E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>
            <a:off x="1273832" y="1528585"/>
            <a:ext cx="805156" cy="411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64E055-6414-4B2D-8AC5-48E8F21E3EF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2653873" y="2124323"/>
            <a:ext cx="76757" cy="76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1D5F2-DB56-42F6-8FE0-C4EECF200A48}"/>
              </a:ext>
            </a:extLst>
          </p:cNvPr>
          <p:cNvCxnSpPr>
            <a:cxnSpLocks/>
            <a:stCxn id="33" idx="2"/>
            <a:endCxn id="4" idx="1"/>
          </p:cNvCxnSpPr>
          <p:nvPr/>
        </p:nvCxnSpPr>
        <p:spPr>
          <a:xfrm>
            <a:off x="3214329" y="4155226"/>
            <a:ext cx="2061865" cy="1354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DF0E14-D312-4CDA-805A-58DE00C54FCD}"/>
              </a:ext>
            </a:extLst>
          </p:cNvPr>
          <p:cNvCxnSpPr>
            <a:cxnSpLocks/>
            <a:stCxn id="17" idx="2"/>
            <a:endCxn id="19" idx="1"/>
          </p:cNvCxnSpPr>
          <p:nvPr/>
        </p:nvCxnSpPr>
        <p:spPr>
          <a:xfrm>
            <a:off x="1273832" y="1528585"/>
            <a:ext cx="728399" cy="154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F1497E-2F11-4243-9B3B-991E058A37A0}"/>
              </a:ext>
            </a:extLst>
          </p:cNvPr>
          <p:cNvSpPr txBox="1"/>
          <p:nvPr/>
        </p:nvSpPr>
        <p:spPr>
          <a:xfrm>
            <a:off x="2134675" y="3785894"/>
            <a:ext cx="2159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Transp.index</a:t>
            </a:r>
            <a:r>
              <a:rPr lang="fr-CA" dirty="0"/>
              <a:t> (y3)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B2A144-736D-481C-99BA-630F6850E864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2653873" y="3255670"/>
            <a:ext cx="560456" cy="530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614836-9B6A-4ED4-83BF-028FDF3A4948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3214329" y="2124323"/>
            <a:ext cx="2637307" cy="1661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3FFAF70-ED8B-4EA3-9BB0-0521042B5562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H="1" flipV="1">
            <a:off x="4965268" y="926022"/>
            <a:ext cx="485228" cy="3804736"/>
          </a:xfrm>
          <a:prstGeom prst="bentConnector4">
            <a:avLst>
              <a:gd name="adj1" fmla="val -375622"/>
              <a:gd name="adj2" fmla="val 84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C14-204B-47A9-BCCA-D8E0E18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Presence</a:t>
            </a:r>
            <a:r>
              <a:rPr lang="fr-CA" dirty="0"/>
              <a:t>/absence hypolimnion – machine </a:t>
            </a:r>
            <a:r>
              <a:rPr lang="fr-CA" dirty="0" err="1"/>
              <a:t>learning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B3CEDD-A947-47B6-8952-09DAD1D7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16" y="1690688"/>
            <a:ext cx="4351338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98B9FED-152A-4360-BF94-6E81C0B8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59" y="147002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C14-204B-47A9-BCCA-D8E0E18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Presence</a:t>
            </a:r>
            <a:r>
              <a:rPr lang="fr-CA" dirty="0"/>
              <a:t>/absence hypolimnion – </a:t>
            </a:r>
            <a:r>
              <a:rPr lang="fr-CA" dirty="0" err="1"/>
              <a:t>logistic</a:t>
            </a:r>
            <a:r>
              <a:rPr lang="fr-CA" dirty="0"/>
              <a:t> </a:t>
            </a:r>
            <a:r>
              <a:rPr lang="fr-CA" dirty="0" err="1"/>
              <a:t>regression</a:t>
            </a:r>
            <a:endParaRPr lang="en-US" dirty="0"/>
          </a:p>
        </p:txBody>
      </p:sp>
      <p:pic>
        <p:nvPicPr>
          <p:cNvPr id="13" name="Content Placeholder 12" descr="A picture containing chart&#10;&#10;Description automatically generated">
            <a:extLst>
              <a:ext uri="{FF2B5EF4-FFF2-40B4-BE49-F238E27FC236}">
                <a16:creationId xmlns:a16="http://schemas.microsoft.com/office/drawing/2014/main" id="{E013619B-9D95-4B87-960E-78390C58B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05F1E0-41DA-4E4C-807D-BF5549104CE7}"/>
              </a:ext>
            </a:extLst>
          </p:cNvPr>
          <p:cNvSpPr txBox="1"/>
          <p:nvPr/>
        </p:nvSpPr>
        <p:spPr>
          <a:xfrm>
            <a:off x="2821020" y="4980400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AIC = 957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8BCCC-3ADC-47AC-B565-D028D7ECEA7E}"/>
              </a:ext>
            </a:extLst>
          </p:cNvPr>
          <p:cNvSpPr txBox="1"/>
          <p:nvPr/>
        </p:nvSpPr>
        <p:spPr>
          <a:xfrm>
            <a:off x="6198139" y="4980400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AIC = 962,4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6BAC1-83BF-4B20-AA22-7C5B51DA621C}"/>
              </a:ext>
            </a:extLst>
          </p:cNvPr>
          <p:cNvSpPr txBox="1"/>
          <p:nvPr/>
        </p:nvSpPr>
        <p:spPr>
          <a:xfrm>
            <a:off x="9575258" y="4980400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AIC = 1323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C14-204B-47A9-BCCA-D8E0E18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Hypolimnion </a:t>
            </a:r>
            <a:r>
              <a:rPr lang="fr-CA" dirty="0" err="1"/>
              <a:t>thickness</a:t>
            </a:r>
            <a:r>
              <a:rPr lang="fr-CA" dirty="0"/>
              <a:t> – machine </a:t>
            </a:r>
            <a:r>
              <a:rPr lang="fr-CA" dirty="0" err="1"/>
              <a:t>learning</a:t>
            </a:r>
            <a:endParaRPr lang="en-US" dirty="0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F6A96A3B-179E-4185-AEA6-61379DEE8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4"/>
          <a:stretch/>
        </p:blipFill>
        <p:spPr>
          <a:xfrm>
            <a:off x="172058" y="1690688"/>
            <a:ext cx="12019942" cy="4504674"/>
          </a:xfr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39B533BC-BE33-43EF-9F06-32656A0EA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5" y="1515125"/>
            <a:ext cx="10510907" cy="45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C14-204B-47A9-BCCA-D8E0E18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Hypolimnion </a:t>
            </a:r>
            <a:r>
              <a:rPr lang="fr-CA" dirty="0" err="1"/>
              <a:t>thickness</a:t>
            </a:r>
            <a:r>
              <a:rPr lang="fr-CA" dirty="0"/>
              <a:t> – </a:t>
            </a:r>
            <a:r>
              <a:rPr lang="fr-CA" dirty="0" err="1"/>
              <a:t>regression</a:t>
            </a:r>
            <a:endParaRPr lang="en-US" dirty="0"/>
          </a:p>
        </p:txBody>
      </p:sp>
      <p:pic>
        <p:nvPicPr>
          <p:cNvPr id="21" name="Content Placeholder 20" descr="Chart, scatter chart&#10;&#10;Description automatically generated">
            <a:extLst>
              <a:ext uri="{FF2B5EF4-FFF2-40B4-BE49-F238E27FC236}">
                <a16:creationId xmlns:a16="http://schemas.microsoft.com/office/drawing/2014/main" id="{ED6C40C9-5EF9-48DF-A369-A7A13120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</p:spTree>
    <p:extLst>
      <p:ext uri="{BB962C8B-B14F-4D97-AF65-F5344CB8AC3E}">
        <p14:creationId xmlns:p14="http://schemas.microsoft.com/office/powerpoint/2010/main" val="374547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C14-204B-47A9-BCCA-D8E0E18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Relative hypolimnion </a:t>
            </a:r>
            <a:r>
              <a:rPr lang="fr-CA" dirty="0" err="1"/>
              <a:t>thickness</a:t>
            </a:r>
            <a:r>
              <a:rPr lang="fr-CA" dirty="0"/>
              <a:t> – machine </a:t>
            </a:r>
            <a:r>
              <a:rPr lang="fr-CA" dirty="0" err="1"/>
              <a:t>learning</a:t>
            </a:r>
            <a:endParaRPr lang="en-US" dirty="0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52BC360B-74C7-496D-AC55-133BEDE8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2B79378-3F89-4494-BA13-F0DEC8DEC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037"/>
            <a:ext cx="12192000" cy="48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C14-204B-47A9-BCCA-D8E0E18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Relative hypolimnion </a:t>
            </a:r>
            <a:r>
              <a:rPr lang="fr-CA" dirty="0" err="1"/>
              <a:t>thickness</a:t>
            </a:r>
            <a:r>
              <a:rPr lang="fr-CA" dirty="0"/>
              <a:t> – </a:t>
            </a:r>
            <a:r>
              <a:rPr lang="fr-CA" dirty="0" err="1"/>
              <a:t>regression</a:t>
            </a:r>
            <a:endParaRPr lang="en-US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B04095E8-86E7-432A-9416-5D62E3841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499757"/>
            <a:ext cx="11650609" cy="4993118"/>
          </a:xfrm>
        </p:spPr>
      </p:pic>
    </p:spTree>
    <p:extLst>
      <p:ext uri="{BB962C8B-B14F-4D97-AF65-F5344CB8AC3E}">
        <p14:creationId xmlns:p14="http://schemas.microsoft.com/office/powerpoint/2010/main" val="6346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CB8A-844F-44E6-A52B-770E63CD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Relative </a:t>
            </a:r>
            <a:r>
              <a:rPr lang="fr-CA" dirty="0" err="1"/>
              <a:t>anoxia</a:t>
            </a:r>
            <a:r>
              <a:rPr lang="fr-CA" dirty="0"/>
              <a:t> volume (&lt;0.5mg/L) – machine </a:t>
            </a:r>
            <a:r>
              <a:rPr lang="fr-CA" dirty="0" err="1"/>
              <a:t>learning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8931CB6-EECA-4D6B-AAE0-54769DF3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6" y="1485900"/>
            <a:ext cx="11723953" cy="5024551"/>
          </a:xfrm>
        </p:spPr>
      </p:pic>
    </p:spTree>
    <p:extLst>
      <p:ext uri="{BB962C8B-B14F-4D97-AF65-F5344CB8AC3E}">
        <p14:creationId xmlns:p14="http://schemas.microsoft.com/office/powerpoint/2010/main" val="134045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CB8A-844F-44E6-A52B-770E63CD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Relative </a:t>
            </a:r>
            <a:r>
              <a:rPr lang="fr-CA" dirty="0" err="1"/>
              <a:t>hypoxia</a:t>
            </a:r>
            <a:r>
              <a:rPr lang="fr-CA" dirty="0"/>
              <a:t> volume – machine </a:t>
            </a:r>
            <a:r>
              <a:rPr lang="fr-CA" dirty="0" err="1"/>
              <a:t>learning</a:t>
            </a:r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7F363C3-6165-4D50-A9A8-79B6AC93C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1422400"/>
            <a:ext cx="12238566" cy="5245100"/>
          </a:xfrm>
        </p:spPr>
      </p:pic>
    </p:spTree>
    <p:extLst>
      <p:ext uri="{BB962C8B-B14F-4D97-AF65-F5344CB8AC3E}">
        <p14:creationId xmlns:p14="http://schemas.microsoft.com/office/powerpoint/2010/main" val="34668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23573</TotalTime>
  <Words>1216</Words>
  <Application>Microsoft Office PowerPoint</Application>
  <PresentationFormat>Widescreen</PresentationFormat>
  <Paragraphs>177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lake hypolimnitic characteristics</vt:lpstr>
      <vt:lpstr>Presence/absence hypolimnion – machine learning</vt:lpstr>
      <vt:lpstr>Presence/absence hypolimnion – logistic regression</vt:lpstr>
      <vt:lpstr>Hypolimnion thickness – machine learning</vt:lpstr>
      <vt:lpstr>Hypolimnion thickness – regression</vt:lpstr>
      <vt:lpstr>Relative hypolimnion thickness – machine learning</vt:lpstr>
      <vt:lpstr>Relative hypolimnion thickness – regression</vt:lpstr>
      <vt:lpstr>Relative anoxia volume (&lt;0.5mg/L) – machine learning</vt:lpstr>
      <vt:lpstr>Relative hypoxia volume – machine 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lake hypolimnitic characteristics</dc:title>
  <dc:creator>Richard LaBrie</dc:creator>
  <cp:lastModifiedBy>Richard LaBrie</cp:lastModifiedBy>
  <cp:revision>29</cp:revision>
  <dcterms:created xsi:type="dcterms:W3CDTF">2020-11-19T15:08:03Z</dcterms:created>
  <dcterms:modified xsi:type="dcterms:W3CDTF">2020-12-09T15:53:39Z</dcterms:modified>
</cp:coreProperties>
</file>