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71" r:id="rId14"/>
    <p:sldId id="272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39" autoAdjust="0"/>
  </p:normalViewPr>
  <p:slideViewPr>
    <p:cSldViewPr snapToGrid="0">
      <p:cViewPr varScale="1">
        <p:scale>
          <a:sx n="99" d="100"/>
          <a:sy n="99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CABAD-5B81-40AE-B940-41BC0A675DB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95704-A586-4EB8-A1D9-34D21DD7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Quantité de substrat disponible pour la respiration: </a:t>
            </a:r>
            <a:r>
              <a:rPr lang="fr-CA" dirty="0" err="1"/>
              <a:t>Chla</a:t>
            </a:r>
            <a:r>
              <a:rPr lang="fr-CA" dirty="0"/>
              <a:t>, DOC, TN, TP</a:t>
            </a:r>
          </a:p>
          <a:p>
            <a:r>
              <a:rPr lang="en-US" dirty="0" err="1"/>
              <a:t>Morphométrie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95704-A586-4EB8-A1D9-34D21DD79F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1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regions where deep lakes are cold </a:t>
            </a:r>
            <a:r>
              <a:rPr lang="en-US" dirty="0" err="1"/>
              <a:t>rnonomictic</a:t>
            </a:r>
            <a:r>
              <a:rPr lang="en-US" dirty="0"/>
              <a:t>, shallow lakes will be continuous or discontinuous cold polymictic. </a:t>
            </a:r>
          </a:p>
          <a:p>
            <a:r>
              <a:rPr lang="en-US" dirty="0"/>
              <a:t>A Bake that would be warm </a:t>
            </a:r>
            <a:r>
              <a:rPr lang="en-US" dirty="0" err="1"/>
              <a:t>monomictic</a:t>
            </a:r>
            <a:r>
              <a:rPr lang="en-US" dirty="0"/>
              <a:t> except that it is too shallow to sustain stratification for an entire season will be either discontinuous or continuous warm polymictic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95704-A586-4EB8-A1D9-34D21DD79F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Quelque chose d’étrange: l’erreur diminue en enlevant TN et 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95704-A586-4EB8-A1D9-34D21DD79F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6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95704-A586-4EB8-A1D9-34D21DD79F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B586-D290-4F98-B296-9FAC6C519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AD9F2-F5BF-4420-AEC5-73876ABA2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ADFF-AF36-4000-B407-329A2B6A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BAA1-1684-4F0E-BDD5-96550389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28EFD-39CF-4FF1-BF07-DE86301F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3A11-341B-432D-8282-7E0FA5CA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E5CDC-7A62-4061-8A1D-0EBBB1235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3A4C-41B4-45FB-B62C-C56DE8C6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B1829-C2E0-4D3F-8408-FA8ECBFF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1E3C-C47B-4002-BAFA-159671E3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EB5F6-2A55-419D-9E10-C1CDA0DED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5A69E-4A18-4EC8-8190-C2BF8BE8C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ABFD-3613-4A6D-90CE-B44DEF9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B02FD-FDF7-4778-A148-55DD43E0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B81F-908C-48C1-9665-AA4274F3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6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3C4A-F707-4E7B-BADB-4E6D3B62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3A2C-BEC1-4C3C-B2AC-C47A84E1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03A9-58E8-4C1F-B0EC-79409FA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9F5A-CFA8-4FE7-9BBC-FC0FF81E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D626E-9B52-40EB-9FEB-B0825E6C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0FFC-BECC-457D-A995-C9498F1F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2BD1B-164E-42A3-8E75-CAAE331F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E9FE-A114-41AD-BC59-71F6609C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9C0B6-0149-4A18-B478-C8208F6C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E172-8BC8-4692-8398-0C8617EF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5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BCB0-619B-4263-A854-63AFA1F5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BE6D-D7E5-4E3B-9AE2-279C68DA9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C99E0-9823-43C1-BE31-5CF9513A4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C2523-96F6-432E-A761-8EDB3554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58437-2AD9-442F-B674-BF805957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0A786-14BF-4944-97EE-E29B13F8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704B-F105-4167-B939-9477EC3C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40A23-ADD7-41B3-8A7D-D786BFEC0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E24C8-7254-47E2-8652-54B7D4566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0DD0B-47D5-4A13-94E3-72363896D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AED2E-D602-4E83-B748-5FF18BC3B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0F22C-B2AF-43A3-949F-5D4983E9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9BE6E-90FF-4E54-A6A1-A56C738F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C013F-6293-4B94-8AE3-64E9BF83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2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EE4-72A1-461D-96C8-5520029C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D4F24-7B41-4E40-B1F3-7C610C8E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90875-8D4B-48F0-AC86-38E99B82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8C8BC-DBC0-4C2A-AC17-24C0709A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1527A-C9B9-4E95-8A93-C7C7E29C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2E9F4-EB6E-49CA-B59F-FE77469D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320A-F9CC-463E-B811-18FDB662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AA29-C05A-4557-B723-59A56C4E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3021-BDDE-46D0-98BB-875CD34C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9E53D-7AFC-4C4E-8EC5-ADBC671C7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36611-2727-4F1C-A9F0-ABE42053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A286A-9EBE-4D09-9754-1AC78787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653FB-5FE7-4222-83A9-16446052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A2AB-C3C6-476D-8CCC-3FD70338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4B574-43C6-4C98-91B1-958D5BDB1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70E8D-1DC7-4503-882F-29AF9A383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3AC6-E107-4AF9-81A1-62C61D2A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FA80C-3BF4-4F13-9477-A494C942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8812F-E4F4-464C-98D3-DDB12D63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33506-2709-42AB-835A-DB93FD98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B4980-F6A3-4113-B80A-52C9C09B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64340-D5A4-42E3-9CDC-87AADC424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DDC4-370D-457D-9A27-6FE41179E5E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41D89-51BA-42C8-BDD3-786A18F11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CE0E9-8569-48CC-9AEF-06ACE8549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C9A8-AEAB-4E64-9B0A-1839B085B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Predicting</a:t>
            </a:r>
            <a:r>
              <a:rPr lang="fr-CA" dirty="0"/>
              <a:t> </a:t>
            </a:r>
            <a:r>
              <a:rPr lang="fr-CA" dirty="0" err="1"/>
              <a:t>hypoxia</a:t>
            </a:r>
            <a:r>
              <a:rPr lang="fr-CA" dirty="0"/>
              <a:t> in </a:t>
            </a:r>
            <a:r>
              <a:rPr lang="fr-CA" dirty="0" err="1"/>
              <a:t>lake</a:t>
            </a:r>
            <a:r>
              <a:rPr lang="fr-CA" dirty="0"/>
              <a:t> hypolimnion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9652-A258-40F8-BBEE-FEB4C8F56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4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3CCA-F088-432C-9E9B-9EB9652E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Hypoxia</a:t>
            </a:r>
            <a:r>
              <a:rPr lang="fr-CA" dirty="0"/>
              <a:t> </a:t>
            </a:r>
            <a:r>
              <a:rPr lang="fr-CA" dirty="0" err="1"/>
              <a:t>presence</a:t>
            </a:r>
            <a:r>
              <a:rPr lang="fr-CA" dirty="0"/>
              <a:t>/absence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067AB7-1D3D-4B56-9DA3-1E24AEE9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309" y="1891067"/>
            <a:ext cx="6163691" cy="4224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0FCF0C-CB6C-4AB3-9921-A53F039A2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91" y="2106277"/>
            <a:ext cx="5349704" cy="4061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16EF5-4A50-4FB2-AE7C-ABD1B352B801}"/>
              </a:ext>
            </a:extLst>
          </p:cNvPr>
          <p:cNvSpPr txBox="1"/>
          <p:nvPr/>
        </p:nvSpPr>
        <p:spPr>
          <a:xfrm>
            <a:off x="2494678" y="2351486"/>
            <a:ext cx="347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Erreur de 21,9%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7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1E4E-AF2C-4AEE-B978-9F6B9D0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Hypoxia</a:t>
            </a:r>
            <a:r>
              <a:rPr lang="fr-CA" dirty="0"/>
              <a:t> (proportion colonne d’eau)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795C9-9268-4FBB-B0BE-C3461F640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434" y="1469874"/>
            <a:ext cx="5349704" cy="4061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CC3A7-9646-4AB3-8F76-F30DDF8A7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749" y="1568470"/>
            <a:ext cx="6584251" cy="4679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79F205-5057-498F-AA3C-26FA74C168D6}"/>
              </a:ext>
            </a:extLst>
          </p:cNvPr>
          <p:cNvSpPr txBox="1"/>
          <p:nvPr/>
        </p:nvSpPr>
        <p:spPr>
          <a:xfrm>
            <a:off x="255132" y="5924389"/>
            <a:ext cx="347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Précision de la forêt: 38,2%</a:t>
            </a:r>
          </a:p>
          <a:p>
            <a:r>
              <a:rPr lang="fr-CA" dirty="0"/>
              <a:t>R² de la relation = 0,45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6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E0C3-233C-4260-BB2F-4F15F21C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Hypoxia</a:t>
            </a:r>
            <a:r>
              <a:rPr lang="fr-CA" dirty="0"/>
              <a:t> (proportion colonne d’eau, sans 0)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A059B-BAF1-414D-A2B3-4AEF0C53C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95" y="1911012"/>
            <a:ext cx="5349704" cy="4061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FB5CB7-82D1-465B-A258-321618753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773" y="1882375"/>
            <a:ext cx="6607113" cy="461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D0CEC-DAEE-4B50-A551-566B768BC0A5}"/>
              </a:ext>
            </a:extLst>
          </p:cNvPr>
          <p:cNvSpPr txBox="1"/>
          <p:nvPr/>
        </p:nvSpPr>
        <p:spPr>
          <a:xfrm>
            <a:off x="399511" y="6001461"/>
            <a:ext cx="347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Précision de la forêt: 32,5%</a:t>
            </a:r>
          </a:p>
          <a:p>
            <a:r>
              <a:rPr lang="fr-CA" dirty="0"/>
              <a:t>R² de la relation = 0,31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4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57EE-3EE5-435F-8D75-2F46F0FE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Relation avec </a:t>
            </a:r>
            <a:r>
              <a:rPr lang="fr-CA" dirty="0" err="1"/>
              <a:t>nutrient-color</a:t>
            </a:r>
            <a:r>
              <a:rPr lang="fr-CA" dirty="0"/>
              <a:t> (</a:t>
            </a:r>
            <a:r>
              <a:rPr lang="fr-CA" dirty="0" err="1"/>
              <a:t>Leech</a:t>
            </a:r>
            <a:r>
              <a:rPr lang="fr-CA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FD0A-8ABC-4B4E-9F28-BA41DBD4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B1703-47DD-4259-866E-144C58BC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6" y="1690688"/>
            <a:ext cx="5349704" cy="4061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FD80B-F0FF-491F-BD45-D2E878AC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4968"/>
            <a:ext cx="5349704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0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CD29-3823-4FF0-9894-31C99CBF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116CF8-6AAC-483F-B935-0BCAB803A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0483" y="1419751"/>
            <a:ext cx="5349704" cy="4061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411FA1-BC7F-4BA5-A385-223E297A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8094"/>
            <a:ext cx="5349704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7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6206-DA64-4FB7-A5D2-87A4B78A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2AB3-0E52-4CFE-8F76-79BFEDCC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70402-64F5-4543-8466-5BBC5C6E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746" y="670662"/>
            <a:ext cx="7668281" cy="58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1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B944-DFA4-424E-8267-4AA51F72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5A82-950E-484D-9F45-7336486BF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09213-0119-4BD2-9DBF-094CC13A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49704" cy="4061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5142D-C907-482A-9688-41385FBE7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79" y="1970388"/>
            <a:ext cx="5349704" cy="4061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CB5EE-A74F-4F74-BC91-5759814B8C1C}"/>
              </a:ext>
            </a:extLst>
          </p:cNvPr>
          <p:cNvSpPr txBox="1"/>
          <p:nvPr/>
        </p:nvSpPr>
        <p:spPr>
          <a:xfrm>
            <a:off x="8930244" y="19703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2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551A-E9EC-47B9-AF5C-BDA440BF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s’intéresser à l’oxygène dans l’hypolimnion?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2AA0-1FDD-4ABF-8DB9-E39787CB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A" dirty="0"/>
              <a:t>Concentration en oxygène influence le type de service écosystémique</a:t>
            </a:r>
          </a:p>
          <a:p>
            <a:pPr lvl="2"/>
            <a:r>
              <a:rPr lang="fr-CA" dirty="0"/>
              <a:t>Riche en oxygène: habitat pour les poissons et invertébrés</a:t>
            </a:r>
          </a:p>
          <a:p>
            <a:pPr lvl="2"/>
            <a:r>
              <a:rPr lang="fr-CA" dirty="0"/>
              <a:t>Faible en oxygène: séquestration de C et processus anaérobie (</a:t>
            </a:r>
            <a:r>
              <a:rPr lang="fr-CA" dirty="0" err="1"/>
              <a:t>méthanogénèse</a:t>
            </a:r>
            <a:r>
              <a:rPr lang="fr-CA" dirty="0"/>
              <a:t>, nitrification-dénitrification), mobilisation du P dans les sédiments et toxicité de </a:t>
            </a:r>
            <a:r>
              <a:rPr lang="fr-CA"/>
              <a:t>certains métaux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3723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7942-B8E3-4B64-B811-C368D63E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Ce qui a été fait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9D29-F117-4F98-98E9-F28693BF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fr-CA" dirty="0" err="1"/>
              <a:t>Areal</a:t>
            </a:r>
            <a:r>
              <a:rPr lang="fr-CA" dirty="0"/>
              <a:t> </a:t>
            </a:r>
            <a:r>
              <a:rPr lang="fr-CA" dirty="0" err="1"/>
              <a:t>hypolymnetic</a:t>
            </a:r>
            <a:r>
              <a:rPr lang="fr-CA" dirty="0"/>
              <a:t> </a:t>
            </a:r>
            <a:r>
              <a:rPr lang="fr-CA" dirty="0" err="1"/>
              <a:t>oxygen</a:t>
            </a:r>
            <a:r>
              <a:rPr lang="fr-CA" dirty="0"/>
              <a:t> </a:t>
            </a:r>
            <a:r>
              <a:rPr lang="fr-CA" dirty="0" err="1"/>
              <a:t>deficit</a:t>
            </a:r>
            <a:r>
              <a:rPr lang="fr-CA" dirty="0"/>
              <a:t> (</a:t>
            </a:r>
            <a:r>
              <a:rPr lang="fr-CA" dirty="0" err="1"/>
              <a:t>ahod</a:t>
            </a:r>
            <a:r>
              <a:rPr lang="fr-CA" dirty="0"/>
              <a:t>): assume que pour une même production </a:t>
            </a:r>
            <a:r>
              <a:rPr lang="fr-CA" dirty="0" err="1"/>
              <a:t>épilimnétique</a:t>
            </a:r>
            <a:r>
              <a:rPr lang="fr-CA" dirty="0"/>
              <a:t>, un hypo plus mince sera plus pauvre en O2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volumetric oxygen demand (</a:t>
            </a:r>
            <a:r>
              <a:rPr lang="en-US" dirty="0" err="1"/>
              <a:t>vod</a:t>
            </a:r>
            <a:r>
              <a:rPr lang="en-US" dirty="0"/>
              <a:t>): </a:t>
            </a:r>
            <a:r>
              <a:rPr lang="en-US" dirty="0" err="1"/>
              <a:t>demande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resolution </a:t>
            </a:r>
            <a:r>
              <a:rPr lang="en-US" dirty="0" err="1"/>
              <a:t>temporelle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Volumetric hypolimnetic oxygen depletion rate (</a:t>
            </a:r>
            <a:r>
              <a:rPr lang="en-US" dirty="0" err="1"/>
              <a:t>vhdr</a:t>
            </a:r>
            <a:r>
              <a:rPr lang="en-US" dirty="0"/>
              <a:t>): idem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Des </a:t>
            </a:r>
            <a:r>
              <a:rPr lang="en-US" dirty="0" err="1"/>
              <a:t>modèles</a:t>
            </a:r>
            <a:r>
              <a:rPr lang="en-US" dirty="0"/>
              <a:t> </a:t>
            </a:r>
            <a:r>
              <a:rPr lang="en-US" dirty="0" err="1"/>
              <a:t>compliqués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Steinsberger</a:t>
            </a:r>
            <a:r>
              <a:rPr lang="en-US" dirty="0"/>
              <a:t> et al. (2020): water column mineralization + sediment oxygen uptake + flux of reduced compounds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Yuan &amp; Jones (2020): bonne </a:t>
            </a:r>
            <a:r>
              <a:rPr lang="en-US" dirty="0" err="1"/>
              <a:t>série</a:t>
            </a:r>
            <a:r>
              <a:rPr lang="en-US" dirty="0"/>
              <a:t> </a:t>
            </a:r>
            <a:r>
              <a:rPr lang="en-US" dirty="0" err="1"/>
              <a:t>temporelle</a:t>
            </a:r>
            <a:r>
              <a:rPr lang="en-US" dirty="0"/>
              <a:t> + large sweep (NLA) + 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bayésien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5CCF4E-B029-4D86-88B4-B7785EBDA9A4}"/>
              </a:ext>
            </a:extLst>
          </p:cNvPr>
          <p:cNvCxnSpPr>
            <a:cxnSpLocks/>
          </p:cNvCxnSpPr>
          <p:nvPr/>
        </p:nvCxnSpPr>
        <p:spPr>
          <a:xfrm flipH="1">
            <a:off x="1416150" y="1960229"/>
            <a:ext cx="124288" cy="16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C38D6-1243-4069-B36C-2A4AD995B055}"/>
              </a:ext>
            </a:extLst>
          </p:cNvPr>
          <p:cNvCxnSpPr>
            <a:cxnSpLocks/>
          </p:cNvCxnSpPr>
          <p:nvPr/>
        </p:nvCxnSpPr>
        <p:spPr>
          <a:xfrm flipH="1">
            <a:off x="1414717" y="2692899"/>
            <a:ext cx="124288" cy="16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03E9D-44E9-4D53-B02C-9F6CEAFA0846}"/>
              </a:ext>
            </a:extLst>
          </p:cNvPr>
          <p:cNvCxnSpPr>
            <a:cxnSpLocks/>
          </p:cNvCxnSpPr>
          <p:nvPr/>
        </p:nvCxnSpPr>
        <p:spPr>
          <a:xfrm flipH="1">
            <a:off x="1414717" y="3413736"/>
            <a:ext cx="124288" cy="16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4EF0DE-E012-46E0-9E08-3042453535E8}"/>
              </a:ext>
            </a:extLst>
          </p:cNvPr>
          <p:cNvSpPr/>
          <p:nvPr/>
        </p:nvSpPr>
        <p:spPr>
          <a:xfrm>
            <a:off x="1322773" y="2565647"/>
            <a:ext cx="9454510" cy="710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B7136F-667E-4DE0-830B-E6BBD3951769}"/>
              </a:ext>
            </a:extLst>
          </p:cNvPr>
          <p:cNvSpPr/>
          <p:nvPr/>
        </p:nvSpPr>
        <p:spPr>
          <a:xfrm>
            <a:off x="1322771" y="3277124"/>
            <a:ext cx="9454510" cy="710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965E-2EC6-415B-A12F-3FE297A8A5AA}"/>
              </a:ext>
            </a:extLst>
          </p:cNvPr>
          <p:cNvSpPr/>
          <p:nvPr/>
        </p:nvSpPr>
        <p:spPr>
          <a:xfrm>
            <a:off x="1322772" y="3660775"/>
            <a:ext cx="9863091" cy="991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AE878-24F6-4C6C-919E-AF54785A94AA}"/>
              </a:ext>
            </a:extLst>
          </p:cNvPr>
          <p:cNvSpPr/>
          <p:nvPr/>
        </p:nvSpPr>
        <p:spPr>
          <a:xfrm>
            <a:off x="1322771" y="4651899"/>
            <a:ext cx="9863091" cy="991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5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CC35-C673-4CED-B815-CC853206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2137-E89A-48CA-A6C1-B2D92A89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Peut-on prédire la présence d’un hypolimnion et si oui, son épaisseur et la présence d’hypoxie en utilisant une approche à grande échelle et des données limnologiques et morphologiques de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7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B689-A0BF-417F-8A57-F570318D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Données incluses (NLA)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8867-9201-42E7-942F-5C7D2F99A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933"/>
          </a:xfrm>
        </p:spPr>
        <p:txBody>
          <a:bodyPr>
            <a:normAutofit/>
          </a:bodyPr>
          <a:lstStyle/>
          <a:p>
            <a:r>
              <a:rPr lang="fr-CA" dirty="0"/>
              <a:t>Données limnologiques « primaires »:</a:t>
            </a:r>
          </a:p>
          <a:p>
            <a:pPr lvl="1"/>
            <a:r>
              <a:rPr lang="fr-CA" dirty="0"/>
              <a:t>DOC, </a:t>
            </a:r>
            <a:r>
              <a:rPr lang="fr-CA" dirty="0" err="1"/>
              <a:t>Chla</a:t>
            </a:r>
            <a:r>
              <a:rPr lang="fr-CA" dirty="0"/>
              <a:t>, TN, TP, Secchi, couleur</a:t>
            </a:r>
            <a:endParaRPr lang="en-US" dirty="0"/>
          </a:p>
          <a:p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limnologiques</a:t>
            </a:r>
            <a:r>
              <a:rPr lang="en-US" dirty="0"/>
              <a:t> «</a:t>
            </a:r>
            <a:r>
              <a:rPr lang="en-US" dirty="0" err="1"/>
              <a:t>secondaires</a:t>
            </a:r>
            <a:r>
              <a:rPr lang="en-US" dirty="0"/>
              <a:t>»</a:t>
            </a:r>
          </a:p>
          <a:p>
            <a:pPr lvl="1"/>
            <a:r>
              <a:rPr lang="en-US" dirty="0"/>
              <a:t>Nutrient-color (Leech), </a:t>
            </a:r>
            <a:r>
              <a:rPr lang="en-US" dirty="0" err="1"/>
              <a:t>indice</a:t>
            </a:r>
            <a:r>
              <a:rPr lang="en-US" dirty="0"/>
              <a:t> de transparence (Secchi / </a:t>
            </a:r>
            <a:r>
              <a:rPr lang="en-US" dirty="0" err="1"/>
              <a:t>Zmax</a:t>
            </a:r>
            <a:r>
              <a:rPr lang="en-US" dirty="0"/>
              <a:t>)</a:t>
            </a:r>
          </a:p>
          <a:p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morphométriques</a:t>
            </a:r>
            <a:endParaRPr lang="en-US" dirty="0"/>
          </a:p>
          <a:p>
            <a:pPr lvl="1"/>
            <a:r>
              <a:rPr lang="en-US" dirty="0" err="1"/>
              <a:t>Zmax</a:t>
            </a:r>
            <a:r>
              <a:rPr lang="en-US" dirty="0"/>
              <a:t>, </a:t>
            </a:r>
            <a:r>
              <a:rPr lang="en-US" dirty="0" err="1"/>
              <a:t>Zmean</a:t>
            </a:r>
            <a:r>
              <a:rPr lang="en-US" dirty="0"/>
              <a:t>, Fetch, Aire du lac, </a:t>
            </a:r>
            <a:r>
              <a:rPr lang="en-US" dirty="0" err="1"/>
              <a:t>largeur</a:t>
            </a:r>
            <a:r>
              <a:rPr lang="en-US" dirty="0"/>
              <a:t> du lac</a:t>
            </a:r>
          </a:p>
          <a:p>
            <a:r>
              <a:rPr lang="en-US" dirty="0" err="1"/>
              <a:t>Données</a:t>
            </a:r>
            <a:r>
              <a:rPr lang="en-US" dirty="0"/>
              <a:t> du basin versant</a:t>
            </a:r>
          </a:p>
          <a:p>
            <a:pPr lvl="1"/>
            <a:r>
              <a:rPr lang="en-US" dirty="0"/>
              <a:t>Aire du BV, </a:t>
            </a:r>
            <a:r>
              <a:rPr lang="en-US" dirty="0" err="1"/>
              <a:t>Foret</a:t>
            </a:r>
            <a:r>
              <a:rPr lang="en-US" dirty="0"/>
              <a:t>%, Agriculture%</a:t>
            </a:r>
          </a:p>
          <a:p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mixtes</a:t>
            </a:r>
            <a:r>
              <a:rPr lang="en-US" dirty="0"/>
              <a:t>/</a:t>
            </a:r>
            <a:r>
              <a:rPr lang="en-US" dirty="0" err="1"/>
              <a:t>autres</a:t>
            </a:r>
            <a:endParaRPr lang="en-US" dirty="0"/>
          </a:p>
          <a:p>
            <a:pPr lvl="1"/>
            <a:r>
              <a:rPr lang="en-US" dirty="0"/>
              <a:t>Lat/Long, altitude, WALA,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878AD-93D0-47F9-80B5-C88269CFFBEC}"/>
              </a:ext>
            </a:extLst>
          </p:cNvPr>
          <p:cNvSpPr/>
          <p:nvPr/>
        </p:nvSpPr>
        <p:spPr>
          <a:xfrm>
            <a:off x="908886" y="2718787"/>
            <a:ext cx="9454510" cy="852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679D1F-8DB5-4584-988A-EB5A71DBEE1D}"/>
              </a:ext>
            </a:extLst>
          </p:cNvPr>
          <p:cNvSpPr/>
          <p:nvPr/>
        </p:nvSpPr>
        <p:spPr>
          <a:xfrm>
            <a:off x="838200" y="3570973"/>
            <a:ext cx="9454510" cy="852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2B0A65-70B5-4348-8A4C-983F9A1CB713}"/>
              </a:ext>
            </a:extLst>
          </p:cNvPr>
          <p:cNvSpPr/>
          <p:nvPr/>
        </p:nvSpPr>
        <p:spPr>
          <a:xfrm>
            <a:off x="838200" y="4505156"/>
            <a:ext cx="9454510" cy="852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F6ECED-55C1-4BB3-BF63-7BCEA105ACEC}"/>
              </a:ext>
            </a:extLst>
          </p:cNvPr>
          <p:cNvSpPr/>
          <p:nvPr/>
        </p:nvSpPr>
        <p:spPr>
          <a:xfrm>
            <a:off x="838200" y="5472846"/>
            <a:ext cx="9454510" cy="852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D6F3-833A-4FB7-B4C4-C91D868A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Sélection des lacs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B62A-92CF-4161-B62D-16DB2255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Lac d’au moins 2 mètres de profond</a:t>
            </a:r>
          </a:p>
          <a:p>
            <a:r>
              <a:rPr lang="fr-CA" dirty="0"/>
              <a:t>Lac froid </a:t>
            </a:r>
            <a:r>
              <a:rPr lang="fr-CA" dirty="0" err="1"/>
              <a:t>dimictique</a:t>
            </a:r>
            <a:r>
              <a:rPr lang="fr-CA" dirty="0"/>
              <a:t> (Lewis 1983): lac qui gèle mais qui atteigne &gt;4°C</a:t>
            </a:r>
          </a:p>
          <a:p>
            <a:pPr lvl="1"/>
            <a:r>
              <a:rPr lang="en-US" dirty="0"/>
              <a:t>Latitude </a:t>
            </a:r>
            <a:r>
              <a:rPr lang="en-US" dirty="0" err="1"/>
              <a:t>corrigée</a:t>
            </a:r>
            <a:r>
              <a:rPr lang="en-US" dirty="0"/>
              <a:t> pour </a:t>
            </a:r>
            <a:r>
              <a:rPr lang="en-US" dirty="0" err="1"/>
              <a:t>l’altitude</a:t>
            </a:r>
            <a:r>
              <a:rPr lang="en-US" dirty="0"/>
              <a:t> &gt; 40°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Approximation </a:t>
            </a:r>
            <a:r>
              <a:rPr lang="en-US" dirty="0" err="1"/>
              <a:t>linéaire</a:t>
            </a:r>
            <a:r>
              <a:rPr lang="en-US" dirty="0"/>
              <a:t> de la relation entre 20 et 40°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2D6B9-60BB-4BDB-84FD-10B57464B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289" y="2872743"/>
            <a:ext cx="3099250" cy="36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7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C014-64F7-4720-933E-4A7CEFD2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Sélection des lacs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58B78-ADDB-490C-8C89-DFC5296E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Possibilité</a:t>
            </a:r>
            <a:r>
              <a:rPr lang="en-US" dirty="0"/>
              <a:t> </a:t>
            </a:r>
            <a:r>
              <a:rPr lang="en-US" dirty="0" err="1"/>
              <a:t>d’inclure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types de lac:</a:t>
            </a:r>
          </a:p>
          <a:p>
            <a:pPr lvl="1"/>
            <a:r>
              <a:rPr lang="en-US" dirty="0"/>
              <a:t>(dis)continuous cold polymictic (lac </a:t>
            </a:r>
            <a:r>
              <a:rPr lang="en-US" dirty="0" err="1"/>
              <a:t>peu</a:t>
            </a:r>
            <a:r>
              <a:rPr lang="en-US" dirty="0"/>
              <a:t> </a:t>
            </a:r>
            <a:r>
              <a:rPr lang="en-US" dirty="0" err="1"/>
              <a:t>profond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(dis)continuous warm polymictic (lac sous 40° de latitude </a:t>
            </a:r>
            <a:r>
              <a:rPr lang="en-US" dirty="0" err="1"/>
              <a:t>ajustée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Le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oxygène</a:t>
            </a:r>
            <a:r>
              <a:rPr lang="en-US" dirty="0"/>
              <a:t> se </a:t>
            </a:r>
            <a:r>
              <a:rPr lang="en-US" dirty="0" err="1"/>
              <a:t>renouvellerait</a:t>
            </a:r>
            <a:r>
              <a:rPr lang="en-US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/>
              <a:t>Warm </a:t>
            </a:r>
            <a:r>
              <a:rPr lang="en-US" dirty="0" err="1"/>
              <a:t>monomictic</a:t>
            </a:r>
            <a:endParaRPr lang="en-US" dirty="0"/>
          </a:p>
          <a:p>
            <a:pPr lvl="2"/>
            <a:r>
              <a:rPr lang="en-US" dirty="0"/>
              <a:t>Le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oxygène</a:t>
            </a:r>
            <a:r>
              <a:rPr lang="en-US" dirty="0"/>
              <a:t> </a:t>
            </a:r>
            <a:r>
              <a:rPr lang="en-US" dirty="0" err="1"/>
              <a:t>serait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faible</a:t>
            </a:r>
            <a:r>
              <a:rPr lang="en-US" dirty="0"/>
              <a:t> (lac &lt; 40° et </a:t>
            </a:r>
            <a:r>
              <a:rPr lang="en-US" dirty="0" err="1"/>
              <a:t>profond</a:t>
            </a:r>
            <a:r>
              <a:rPr lang="en-US" dirty="0"/>
              <a:t>). Ce type de lac </a:t>
            </a:r>
            <a:r>
              <a:rPr lang="en-US" dirty="0" err="1"/>
              <a:t>devrait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plus </a:t>
            </a:r>
            <a:r>
              <a:rPr lang="en-US" dirty="0" err="1"/>
              <a:t>présent</a:t>
            </a:r>
            <a:r>
              <a:rPr lang="en-US" dirty="0"/>
              <a:t> avec le </a:t>
            </a:r>
            <a:r>
              <a:rPr lang="en-US" dirty="0" err="1"/>
              <a:t>réchauffement</a:t>
            </a:r>
            <a:r>
              <a:rPr lang="en-US" dirty="0"/>
              <a:t> </a:t>
            </a:r>
            <a:r>
              <a:rPr lang="en-US" dirty="0" err="1"/>
              <a:t>climatique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9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DDCB-E8D4-4522-911F-DC7FBA2B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Hypolimnionprésence</a:t>
            </a:r>
            <a:r>
              <a:rPr lang="fr-CA" dirty="0"/>
              <a:t>/absence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9E501-0A60-4455-B3F3-07851028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62" y="1766263"/>
            <a:ext cx="2693879" cy="2045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18EC31-E3D5-49D1-B248-CB8EBD2F4362}"/>
              </a:ext>
            </a:extLst>
          </p:cNvPr>
          <p:cNvSpPr txBox="1"/>
          <p:nvPr/>
        </p:nvSpPr>
        <p:spPr>
          <a:xfrm>
            <a:off x="1339161" y="1766263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Erreur de 15%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6B951-E85C-4D10-B8AD-5CF1EF2FD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276" y="1448890"/>
            <a:ext cx="4374961" cy="3046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33977-A91E-4844-90ED-5EA0C013C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973" y="3647975"/>
            <a:ext cx="4048152" cy="28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9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427E-5E5F-48C4-A3B5-1A629E00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Épaisseur de l’hypo (proportion de la colonne d’eau)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B2FEDF-5CF9-4231-9440-6C7798AC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072" y="1690688"/>
            <a:ext cx="5349704" cy="4061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2E5642-1A00-44DA-802E-2E89F0646A93}"/>
              </a:ext>
            </a:extLst>
          </p:cNvPr>
          <p:cNvSpPr txBox="1"/>
          <p:nvPr/>
        </p:nvSpPr>
        <p:spPr>
          <a:xfrm>
            <a:off x="178130" y="6121730"/>
            <a:ext cx="347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Précision de la forêt: 63%</a:t>
            </a:r>
          </a:p>
          <a:p>
            <a:r>
              <a:rPr lang="fr-CA" dirty="0"/>
              <a:t>R² de la relation = 0,52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F35F3-1925-482B-9CAB-A60BDE1D3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930" y="2279470"/>
            <a:ext cx="4911127" cy="34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7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5721</TotalTime>
  <Words>537</Words>
  <Application>Microsoft Office PowerPoint</Application>
  <PresentationFormat>Widescreen</PresentationFormat>
  <Paragraphs>62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Predicting hypoxia in lake hypolimnion</vt:lpstr>
      <vt:lpstr>Pour s’intéresser à l’oxygène dans l’hypolimnion?</vt:lpstr>
      <vt:lpstr>Ce qui a été fait</vt:lpstr>
      <vt:lpstr>Objectif </vt:lpstr>
      <vt:lpstr>Données incluses (NLA)</vt:lpstr>
      <vt:lpstr>Sélection des lacs</vt:lpstr>
      <vt:lpstr>Sélection des lacs</vt:lpstr>
      <vt:lpstr>Hypolimnionprésence/absence</vt:lpstr>
      <vt:lpstr>Épaisseur de l’hypo (proportion de la colonne d’eau)</vt:lpstr>
      <vt:lpstr>Hypoxia presence/absence</vt:lpstr>
      <vt:lpstr>Hypoxia (proportion colonne d’eau)</vt:lpstr>
      <vt:lpstr>Hypoxia (proportion colonne d’eau, sans 0)</vt:lpstr>
      <vt:lpstr>Relation avec nutrient-color (Leech)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hypoxia in lake hypolimnion</dc:title>
  <dc:creator>Richard LaBrie</dc:creator>
  <cp:lastModifiedBy>Richard LaBrie</cp:lastModifiedBy>
  <cp:revision>27</cp:revision>
  <dcterms:created xsi:type="dcterms:W3CDTF">2021-01-22T15:03:42Z</dcterms:created>
  <dcterms:modified xsi:type="dcterms:W3CDTF">2021-01-26T14:25:17Z</dcterms:modified>
</cp:coreProperties>
</file>