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04" autoAdjust="0"/>
  </p:normalViewPr>
  <p:slideViewPr>
    <p:cSldViewPr snapToGrid="0">
      <p:cViewPr varScale="1">
        <p:scale>
          <a:sx n="98" d="100"/>
          <a:sy n="9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7578-7357-4FA8-A8AD-741EDD1E033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5CEC-182F-4585-8350-F131BD2E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 = RACINE(3,419-10^-6 * U10^2)</a:t>
            </a:r>
            <a:br>
              <a:rPr lang="fr-CA" dirty="0"/>
            </a:br>
            <a:r>
              <a:rPr lang="fr-CA" dirty="0" err="1"/>
              <a:t>uL</a:t>
            </a:r>
            <a:r>
              <a:rPr lang="fr-CA" dirty="0"/>
              <a:t> = u * (1 – e^(-0,002*L))</a:t>
            </a:r>
          </a:p>
          <a:p>
            <a:endParaRPr lang="fr-CA" dirty="0"/>
          </a:p>
          <a:p>
            <a:r>
              <a:rPr lang="fr-CA" dirty="0" err="1"/>
              <a:t>Js</a:t>
            </a:r>
            <a:r>
              <a:rPr lang="fr-CA" dirty="0"/>
              <a:t> = GR * 9,81 * 207*10^-6 / (1000*4218)</a:t>
            </a:r>
          </a:p>
          <a:p>
            <a:endParaRPr lang="fr-CA" dirty="0"/>
          </a:p>
          <a:p>
            <a:r>
              <a:rPr lang="fr-CA" dirty="0" err="1"/>
              <a:t>Lmo</a:t>
            </a:r>
            <a:r>
              <a:rPr lang="fr-CA" dirty="0"/>
              <a:t> = uL^3 / </a:t>
            </a:r>
            <a:r>
              <a:rPr lang="fr-CA" dirty="0" err="1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F2F6-6A99-4BD5-98E1-27BEC34F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48A21-240F-46BA-9226-92F61CAC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0A3E-DDBD-43DC-AD1A-7B440F39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CC87-1CC3-4F0F-B880-1A2DBE7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B3E7-6E6D-477F-9681-51895C82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E2A3-B4F3-40FB-93D0-5205232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4875-3947-4782-9EB3-A1BDE13F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09EF-6EDC-44D0-8508-FC005018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F66B-1D57-456E-8F4A-1B4EA1E8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5446-8F3E-4D2F-8004-09A35C87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D8C9F-95D9-46AC-A8B8-9A1F1B357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4B20F-9F92-4513-A437-0425C1379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66E5-74C6-4242-A4DF-F302169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33D3-744D-4F67-9B81-105041D2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F75D-DC8C-486F-BA86-CA828DD4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41E6-3A07-4C75-A7B3-5B5AEDD1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1D32-71A6-44BC-A7A0-C6E84E1E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EB8E-C90F-43DC-A75B-D263FDB6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DD7E-1336-4FCA-B0AF-A5BA415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7955-8833-474C-814B-E09BD49B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8535-E783-4616-815F-A9553BD7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5848-65D9-4F8E-A57E-BCE8B01F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9CF-0AC6-4672-90A9-5444536B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A200-B4AC-4CB3-9097-52649B8E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3E48-0A0E-4455-AB83-1740C737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66C-0EA5-4805-8EDF-6CB86A1F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8D84-AA6F-4EDD-8E2B-25059052A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5755-B508-4AE0-8573-4DBF7E88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F6B7-6705-46C4-95B1-2408ABAF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3A89-E6D8-483A-AECD-C714B40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F58A-089A-40D7-8A17-4020CE9F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275E-ACAA-4C54-BBE2-19B74893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9705-D3A4-4F07-AF01-2384B0CA4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C6812-2DEE-430D-960F-387C0B51D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A1DA-5781-409B-A03C-51856F12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25BD4-75C9-4C2F-81D3-5EE0B5E0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58BEB-26AF-48F9-91D4-A587FDCD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4185F-CBF4-438B-A3D3-D5205D9D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4DFB6-ECFF-42A3-B6FC-506A1551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455-FD3A-4E8A-9AF4-1BE4F9A3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215B-F0B8-4B68-8B19-9321ED4E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D76EF-E54E-4A2E-9E23-DDDB76FA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B0FBE-1566-4EC4-BE59-A6494F20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2CC48-3ECB-4A60-945B-8C7231E9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F3D40-1884-4DDD-BF8A-E561639D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3E613-E262-4F8E-9103-5CD7E7D7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D3EF-2662-44F1-8C88-B30DFBD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0A1D-2AA9-4ECF-99A4-A6616437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46A5-D7E5-4334-9C6F-2A4EDA48E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63FE-F1E7-4DCE-9FC0-FA91293D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4EF5-CCDC-4C25-B690-D833F190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59A5-CC89-4ACB-9EC6-539E9934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BD0-D908-46EE-9B34-C2AA5027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BEE3F-BB2A-4089-B78D-A4771843A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2D60B-5FAB-4B14-A233-48BC423A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800E-6A58-408F-8DC9-FEA18C5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98BFB-3164-42F5-98EC-F5A94AA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2138-51F4-4DB6-8DD6-65BE76C7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DA7C0-2B6F-4D54-BAC7-929EDF44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D78C8-CDAE-490C-94FA-8B1BB241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B6CE-39AF-4DC1-B82D-45A4D85A6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6EB8-8943-44CD-880B-0885BCDD15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E661-CBB1-4835-AFDA-F5CE50248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FC1C-0FA0-45A1-8963-9D3DF0610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89D0-4241-4C9B-826A-9E930CFB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Prédiction de la présence/absence d’un hypolimnion?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CD4F3-F99E-42B0-9F35-027A8F45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8" y="1996966"/>
            <a:ext cx="5902965" cy="15419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11860-3D3B-4781-B6DD-BCFAC58D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86" y="2527049"/>
            <a:ext cx="52353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FE3358-8BBA-440F-881D-6CBD72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dirty="0"/>
              <a:t>Prédiction de la présence/absence d’hypoxie?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1ADBD-E0F7-4E9F-9F23-68A9B910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66" y="2582489"/>
            <a:ext cx="5326842" cy="3795089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AF4F2E9-52DB-4013-874A-F3A01C66F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84604"/>
              </p:ext>
            </p:extLst>
          </p:nvPr>
        </p:nvGraphicFramePr>
        <p:xfrm>
          <a:off x="504497" y="1957762"/>
          <a:ext cx="6105889" cy="1581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2880573" imgH="746603" progId="Excel.Sheet.12">
                  <p:embed/>
                </p:oleObj>
              </mc:Choice>
              <mc:Fallback>
                <p:oleObj name="Worksheet" r:id="rId4" imgW="2880573" imgH="746603" progId="Excel.Sheet.12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5F28558-2DFE-412C-8A1A-A30B140D01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497" y="1957762"/>
                        <a:ext cx="6105889" cy="1581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42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BB5B-4E6D-48EE-AD7B-FCDA8DB8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8"/>
            <a:ext cx="10515600" cy="1325563"/>
          </a:xfrm>
        </p:spPr>
        <p:txBody>
          <a:bodyPr/>
          <a:lstStyle/>
          <a:p>
            <a:r>
              <a:rPr lang="fr-CA" dirty="0"/>
              <a:t>Classification phosphore-couleur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27808-5516-4178-B0F2-64D374FB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155" y="2313368"/>
            <a:ext cx="5583120" cy="3245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EAD9C-6CAA-4F84-8BC2-E2C56A9C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5" y="2270439"/>
            <a:ext cx="5730808" cy="3331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3674B-F785-4A36-A0E9-52C58B54EC10}"/>
              </a:ext>
            </a:extLst>
          </p:cNvPr>
          <p:cNvSpPr txBox="1"/>
          <p:nvPr/>
        </p:nvSpPr>
        <p:spPr>
          <a:xfrm>
            <a:off x="1912883" y="2358277"/>
            <a:ext cx="26170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Hypolimnion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B3A9E-0BC4-4676-AFED-8128D963C7A0}"/>
              </a:ext>
            </a:extLst>
          </p:cNvPr>
          <p:cNvSpPr txBox="1"/>
          <p:nvPr/>
        </p:nvSpPr>
        <p:spPr>
          <a:xfrm>
            <a:off x="7643691" y="2358277"/>
            <a:ext cx="26170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Hypoxie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2FA27-71E5-47B4-995C-A55A3112BF07}"/>
              </a:ext>
            </a:extLst>
          </p:cNvPr>
          <p:cNvSpPr txBox="1"/>
          <p:nvPr/>
        </p:nvSpPr>
        <p:spPr>
          <a:xfrm rot="16200000">
            <a:off x="-515007" y="3751560"/>
            <a:ext cx="20255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Absence / Présence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C4601-528A-4522-A591-5C827BAD58F3}"/>
              </a:ext>
            </a:extLst>
          </p:cNvPr>
          <p:cNvSpPr txBox="1"/>
          <p:nvPr/>
        </p:nvSpPr>
        <p:spPr>
          <a:xfrm rot="16200000">
            <a:off x="5571267" y="3751561"/>
            <a:ext cx="20255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Absence / Présence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7947-00A3-421F-896D-150EA25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Contribution d’Ouranos: régime de brassage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79D7C-8636-41B8-8C29-12A8D774EB2B}"/>
              </a:ext>
            </a:extLst>
          </p:cNvPr>
          <p:cNvSpPr txBox="1"/>
          <p:nvPr/>
        </p:nvSpPr>
        <p:spPr>
          <a:xfrm>
            <a:off x="203303" y="1796299"/>
            <a:ext cx="310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200" dirty="0"/>
              <a:t>Température</a:t>
            </a:r>
          </a:p>
          <a:p>
            <a:pPr algn="ctr"/>
            <a:r>
              <a:rPr lang="fr-CA" sz="2200" dirty="0"/>
              <a:t>(proxy: </a:t>
            </a:r>
            <a:r>
              <a:rPr lang="fr-CA" sz="2200" dirty="0" err="1"/>
              <a:t>latitude+altitude</a:t>
            </a:r>
            <a:r>
              <a:rPr lang="fr-CA" sz="2200" dirty="0"/>
              <a:t>)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E219-9CC7-4C5C-9C4F-840EF1B73863}"/>
              </a:ext>
            </a:extLst>
          </p:cNvPr>
          <p:cNvSpPr txBox="1"/>
          <p:nvPr/>
        </p:nvSpPr>
        <p:spPr>
          <a:xfrm>
            <a:off x="5175315" y="1950188"/>
            <a:ext cx="98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Chaud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3442-976C-49FF-AF5C-AD80258C2E0B}"/>
              </a:ext>
            </a:extLst>
          </p:cNvPr>
          <p:cNvSpPr txBox="1"/>
          <p:nvPr/>
        </p:nvSpPr>
        <p:spPr>
          <a:xfrm>
            <a:off x="8487277" y="1950188"/>
            <a:ext cx="85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Froid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02530-CFC8-48F2-A09D-977FC2EA8562}"/>
              </a:ext>
            </a:extLst>
          </p:cNvPr>
          <p:cNvSpPr txBox="1"/>
          <p:nvPr/>
        </p:nvSpPr>
        <p:spPr>
          <a:xfrm>
            <a:off x="862927" y="3931823"/>
            <a:ext cx="1781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/>
              <a:t>Stratification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2777-682E-4CC8-A437-A4FD2890D72D}"/>
              </a:ext>
            </a:extLst>
          </p:cNvPr>
          <p:cNvSpPr txBox="1"/>
          <p:nvPr/>
        </p:nvSpPr>
        <p:spPr>
          <a:xfrm>
            <a:off x="3170547" y="3921961"/>
            <a:ext cx="22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Monomictique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A409D-715B-4BE3-9887-1CC4725821E3}"/>
              </a:ext>
            </a:extLst>
          </p:cNvPr>
          <p:cNvSpPr txBox="1"/>
          <p:nvPr/>
        </p:nvSpPr>
        <p:spPr>
          <a:xfrm>
            <a:off x="9684468" y="3921961"/>
            <a:ext cx="22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Dimictique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3C4C8-64B3-4278-AE8D-FD8929EFD104}"/>
              </a:ext>
            </a:extLst>
          </p:cNvPr>
          <p:cNvSpPr txBox="1"/>
          <p:nvPr/>
        </p:nvSpPr>
        <p:spPr>
          <a:xfrm>
            <a:off x="6649039" y="3921961"/>
            <a:ext cx="20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Polymictique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7F59BE-36A6-4639-AA00-61EEDFFD4E6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69186" y="2411853"/>
            <a:ext cx="1523466" cy="151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DCFF1-C989-437E-87AE-C16149A2D21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19048" y="2411853"/>
            <a:ext cx="1350138" cy="14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43E0-BCEE-46CC-9E58-67963EB0F08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12426" y="2411853"/>
            <a:ext cx="1497920" cy="151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C7A925-88E4-4E6A-AE43-5384BD06369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665563" y="2411853"/>
            <a:ext cx="1246863" cy="151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0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E250-9CFA-46C6-B7E8-E2BA42BD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Projections climatiques: 2 raisons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88B0F-28E4-4813-81E5-CBE50100E176}"/>
              </a:ext>
            </a:extLst>
          </p:cNvPr>
          <p:cNvSpPr txBox="1"/>
          <p:nvPr/>
        </p:nvSpPr>
        <p:spPr>
          <a:xfrm>
            <a:off x="838200" y="1690688"/>
            <a:ext cx="676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Changement de régime thermique : des lacs froids ne gèleront plus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EFF51-2940-4D43-80D2-971CE8D586E8}"/>
              </a:ext>
            </a:extLst>
          </p:cNvPr>
          <p:cNvSpPr txBox="1"/>
          <p:nvPr/>
        </p:nvSpPr>
        <p:spPr>
          <a:xfrm>
            <a:off x="838200" y="2153141"/>
            <a:ext cx="413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lacs seront plus fortement stratifiés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AF9925-026F-4F7E-A4B2-ABC6664A7B10}"/>
                  </a:ext>
                </a:extLst>
              </p:cNvPr>
              <p:cNvSpPr txBox="1"/>
              <p:nvPr/>
            </p:nvSpPr>
            <p:spPr>
              <a:xfrm>
                <a:off x="1757680" y="2993664"/>
                <a:ext cx="8468537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0,493 ∗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𝑠𝑒𝑐𝑐h𝑖</m:t>
                          </m:r>
                        </m:sub>
                      </m:sSub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0,493</m:t>
                              </m:r>
                            </m:e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𝑠𝑒𝑐𝑐h𝑖</m:t>
                              </m:r>
                            </m:sub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+0,0006 ∗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𝑀𝑂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AF9925-026F-4F7E-A4B2-ABC6664A7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680" y="2993664"/>
                <a:ext cx="8468537" cy="751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EA97D04-157C-4777-B374-2E01739B68FB}"/>
              </a:ext>
            </a:extLst>
          </p:cNvPr>
          <p:cNvSpPr txBox="1"/>
          <p:nvPr/>
        </p:nvSpPr>
        <p:spPr>
          <a:xfrm>
            <a:off x="1081666" y="4401073"/>
            <a:ext cx="4893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Si </a:t>
            </a:r>
            <a:r>
              <a:rPr lang="fr-CA" sz="2400" dirty="0" err="1"/>
              <a:t>Z</a:t>
            </a:r>
            <a:r>
              <a:rPr lang="fr-CA" sz="2400" baseline="-25000" dirty="0" err="1"/>
              <a:t>crit</a:t>
            </a:r>
            <a:r>
              <a:rPr lang="fr-CA" sz="2400" dirty="0"/>
              <a:t> &gt; </a:t>
            </a:r>
            <a:r>
              <a:rPr lang="fr-CA" sz="2400" dirty="0" err="1"/>
              <a:t>Z</a:t>
            </a:r>
            <a:r>
              <a:rPr lang="fr-CA" sz="2400" baseline="-25000" dirty="0" err="1"/>
              <a:t>max</a:t>
            </a:r>
            <a:r>
              <a:rPr lang="fr-CA" sz="2400" dirty="0"/>
              <a:t> -&gt; Le lac est </a:t>
            </a:r>
            <a:r>
              <a:rPr lang="fr-CA" sz="2400" dirty="0" err="1"/>
              <a:t>polymictique</a:t>
            </a:r>
            <a:endParaRPr lang="en-US" sz="2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F4093-A030-42A4-A81C-C7FBA2E6C769}"/>
              </a:ext>
            </a:extLst>
          </p:cNvPr>
          <p:cNvSpPr txBox="1"/>
          <p:nvPr/>
        </p:nvSpPr>
        <p:spPr>
          <a:xfrm>
            <a:off x="965200" y="5629765"/>
            <a:ext cx="3450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Z</a:t>
            </a:r>
            <a:r>
              <a:rPr lang="fr-CA" baseline="-25000" dirty="0" err="1"/>
              <a:t>secchi</a:t>
            </a:r>
            <a:r>
              <a:rPr lang="fr-CA" dirty="0"/>
              <a:t>: profondeur du </a:t>
            </a:r>
            <a:r>
              <a:rPr lang="fr-CA" dirty="0" err="1"/>
              <a:t>secchi</a:t>
            </a:r>
            <a:br>
              <a:rPr lang="fr-CA" dirty="0"/>
            </a:br>
            <a:r>
              <a:rPr lang="fr-CA" dirty="0"/>
              <a:t>L: longueur du lac</a:t>
            </a:r>
          </a:p>
          <a:p>
            <a:r>
              <a:rPr lang="fr-CA" dirty="0"/>
              <a:t>L</a:t>
            </a:r>
            <a:r>
              <a:rPr lang="fr-CA" baseline="-25000" dirty="0"/>
              <a:t>MO</a:t>
            </a:r>
            <a:r>
              <a:rPr lang="fr-CA" dirty="0"/>
              <a:t>: Longueur de Monin-</a:t>
            </a:r>
            <a:r>
              <a:rPr lang="fr-CA" dirty="0" err="1"/>
              <a:t>Obukhov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8740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E250-9CFA-46C6-B7E8-E2BA42BD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Projections climatiques: Longueur de Monin-</a:t>
            </a:r>
            <a:r>
              <a:rPr lang="fr-CA" sz="3600" dirty="0" err="1"/>
              <a:t>Obukhov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B72C13-F328-4FB7-A72A-19A6CD490F15}"/>
                  </a:ext>
                </a:extLst>
              </p:cNvPr>
              <p:cNvSpPr txBox="1"/>
              <p:nvPr/>
            </p:nvSpPr>
            <p:spPr>
              <a:xfrm>
                <a:off x="4833506" y="2260656"/>
                <a:ext cx="2524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𝑀𝑂</m:t>
                        </m:r>
                      </m:sub>
                    </m:sSub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10, 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𝐺𝑅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B72C13-F328-4FB7-A72A-19A6CD490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06" y="2260656"/>
                <a:ext cx="2524987" cy="369332"/>
              </a:xfrm>
              <a:prstGeom prst="rect">
                <a:avLst/>
              </a:prstGeom>
              <a:blipFill>
                <a:blip r:embed="rId3"/>
                <a:stretch>
                  <a:fillRect l="-4348" r="-193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561514F-5A21-4DE4-A2DC-FDFC060A6CA1}"/>
              </a:ext>
            </a:extLst>
          </p:cNvPr>
          <p:cNvSpPr txBox="1"/>
          <p:nvPr/>
        </p:nvSpPr>
        <p:spPr>
          <a:xfrm>
            <a:off x="828040" y="3647440"/>
            <a:ext cx="619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U10: vitesse du vent à 10 mètres</a:t>
            </a:r>
            <a:br>
              <a:rPr lang="fr-CA" dirty="0"/>
            </a:br>
            <a:br>
              <a:rPr lang="fr-CA" dirty="0"/>
            </a:br>
            <a:r>
              <a:rPr lang="fr-CA" dirty="0"/>
              <a:t>GR: Radiation globale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7947-00A3-421F-896D-150EA25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Contribution d’Ouranos: régime de brassage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79D7C-8636-41B8-8C29-12A8D774EB2B}"/>
              </a:ext>
            </a:extLst>
          </p:cNvPr>
          <p:cNvSpPr txBox="1"/>
          <p:nvPr/>
        </p:nvSpPr>
        <p:spPr>
          <a:xfrm>
            <a:off x="203303" y="1796299"/>
            <a:ext cx="310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200" dirty="0"/>
              <a:t>Température</a:t>
            </a:r>
          </a:p>
          <a:p>
            <a:pPr algn="ctr"/>
            <a:r>
              <a:rPr lang="fr-CA" sz="2200" dirty="0"/>
              <a:t>(proxy: </a:t>
            </a:r>
            <a:r>
              <a:rPr lang="fr-CA" sz="2200" dirty="0" err="1"/>
              <a:t>latitude+altitude</a:t>
            </a:r>
            <a:r>
              <a:rPr lang="fr-CA" sz="2200" dirty="0"/>
              <a:t>)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E219-9CC7-4C5C-9C4F-840EF1B73863}"/>
              </a:ext>
            </a:extLst>
          </p:cNvPr>
          <p:cNvSpPr txBox="1"/>
          <p:nvPr/>
        </p:nvSpPr>
        <p:spPr>
          <a:xfrm>
            <a:off x="5175315" y="1950188"/>
            <a:ext cx="98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Chaud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3442-976C-49FF-AF5C-AD80258C2E0B}"/>
              </a:ext>
            </a:extLst>
          </p:cNvPr>
          <p:cNvSpPr txBox="1"/>
          <p:nvPr/>
        </p:nvSpPr>
        <p:spPr>
          <a:xfrm>
            <a:off x="8507744" y="1978505"/>
            <a:ext cx="85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Froid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02530-CFC8-48F2-A09D-977FC2EA8562}"/>
              </a:ext>
            </a:extLst>
          </p:cNvPr>
          <p:cNvSpPr txBox="1"/>
          <p:nvPr/>
        </p:nvSpPr>
        <p:spPr>
          <a:xfrm>
            <a:off x="862927" y="3891183"/>
            <a:ext cx="1781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/>
              <a:t>Stratification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2777-682E-4CC8-A437-A4FD2890D72D}"/>
              </a:ext>
            </a:extLst>
          </p:cNvPr>
          <p:cNvSpPr txBox="1"/>
          <p:nvPr/>
        </p:nvSpPr>
        <p:spPr>
          <a:xfrm>
            <a:off x="3170547" y="3921961"/>
            <a:ext cx="22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Monomictique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A409D-715B-4BE3-9887-1CC4725821E3}"/>
              </a:ext>
            </a:extLst>
          </p:cNvPr>
          <p:cNvSpPr txBox="1"/>
          <p:nvPr/>
        </p:nvSpPr>
        <p:spPr>
          <a:xfrm>
            <a:off x="9684468" y="3921961"/>
            <a:ext cx="22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Dimictique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3C4C8-64B3-4278-AE8D-FD8929EFD104}"/>
              </a:ext>
            </a:extLst>
          </p:cNvPr>
          <p:cNvSpPr txBox="1"/>
          <p:nvPr/>
        </p:nvSpPr>
        <p:spPr>
          <a:xfrm>
            <a:off x="6649039" y="3921961"/>
            <a:ext cx="20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Polymictique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7F59BE-36A6-4639-AA00-61EEDFFD4E6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69186" y="2411853"/>
            <a:ext cx="1523466" cy="15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DCFF1-C989-437E-87AE-C16149A2D21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19048" y="2411853"/>
            <a:ext cx="1350138" cy="1479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43E0-BCEE-46CC-9E58-67963EB0F08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2893" y="2440170"/>
            <a:ext cx="1497920" cy="15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C7A925-88E4-4E6A-AE43-5384BD06369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665563" y="2440170"/>
            <a:ext cx="1267330" cy="1481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C264F-57E2-4B47-A150-FA45ED50E943}"/>
              </a:ext>
            </a:extLst>
          </p:cNvPr>
          <p:cNvCxnSpPr>
            <a:cxnSpLocks/>
          </p:cNvCxnSpPr>
          <p:nvPr/>
        </p:nvCxnSpPr>
        <p:spPr>
          <a:xfrm flipH="1">
            <a:off x="6649039" y="2174240"/>
            <a:ext cx="1336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061CB7-5726-4F06-856B-67F3B60966C9}"/>
              </a:ext>
            </a:extLst>
          </p:cNvPr>
          <p:cNvCxnSpPr>
            <a:cxnSpLocks/>
          </p:cNvCxnSpPr>
          <p:nvPr/>
        </p:nvCxnSpPr>
        <p:spPr>
          <a:xfrm>
            <a:off x="8596931" y="4159510"/>
            <a:ext cx="976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D85C38-9F22-45DC-B2B5-D56A5EFE8CBE}"/>
              </a:ext>
            </a:extLst>
          </p:cNvPr>
          <p:cNvCxnSpPr/>
          <p:nvPr/>
        </p:nvCxnSpPr>
        <p:spPr>
          <a:xfrm flipH="1">
            <a:off x="5416746" y="4155440"/>
            <a:ext cx="1016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8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B1D9-43F2-4183-9930-CDAC8C0A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C00F-944C-4280-A7AC-941F8946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6A760-CF45-46DE-8EB1-475FD63F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41" y="2859932"/>
            <a:ext cx="8498014" cy="14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5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193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Microsoft Excel Worksheet</vt:lpstr>
      <vt:lpstr>Prédiction de la présence/absence d’un hypolimnion?</vt:lpstr>
      <vt:lpstr>Prédiction de la présence/absence d’hypoxie?</vt:lpstr>
      <vt:lpstr>Classification phosphore-couleur</vt:lpstr>
      <vt:lpstr>Contribution d’Ouranos: régime de brassage</vt:lpstr>
      <vt:lpstr>Projections climatiques: 2 raisons</vt:lpstr>
      <vt:lpstr>Projections climatiques: Longueur de Monin-Obukhov</vt:lpstr>
      <vt:lpstr>Contribution d’Ouranos: régime de brassage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LaBrie</dc:creator>
  <cp:lastModifiedBy>Richard LaBrie</cp:lastModifiedBy>
  <cp:revision>10</cp:revision>
  <dcterms:created xsi:type="dcterms:W3CDTF">2021-03-14T20:11:13Z</dcterms:created>
  <dcterms:modified xsi:type="dcterms:W3CDTF">2021-03-15T15:04:37Z</dcterms:modified>
</cp:coreProperties>
</file>