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embeddings/oleObject3.bin" ContentType="application/vnd.openxmlformats-officedocument.oleObject"/>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9"/>
  </p:notesMasterIdLst>
  <p:sldIdLst>
    <p:sldId id="807" r:id="rId2"/>
    <p:sldId id="848" r:id="rId3"/>
    <p:sldId id="849" r:id="rId4"/>
    <p:sldId id="850" r:id="rId5"/>
    <p:sldId id="847" r:id="rId6"/>
    <p:sldId id="851" r:id="rId7"/>
    <p:sldId id="852" r:id="rId8"/>
    <p:sldId id="853" r:id="rId9"/>
    <p:sldId id="854" r:id="rId10"/>
    <p:sldId id="856" r:id="rId11"/>
    <p:sldId id="857" r:id="rId12"/>
    <p:sldId id="861" r:id="rId13"/>
    <p:sldId id="932" r:id="rId14"/>
    <p:sldId id="865" r:id="rId15"/>
    <p:sldId id="866" r:id="rId16"/>
    <p:sldId id="867" r:id="rId17"/>
    <p:sldId id="868" r:id="rId18"/>
    <p:sldId id="869" r:id="rId19"/>
    <p:sldId id="909" r:id="rId20"/>
    <p:sldId id="871" r:id="rId21"/>
    <p:sldId id="873" r:id="rId22"/>
    <p:sldId id="874" r:id="rId23"/>
    <p:sldId id="875" r:id="rId24"/>
    <p:sldId id="876" r:id="rId25"/>
    <p:sldId id="877" r:id="rId26"/>
    <p:sldId id="878" r:id="rId27"/>
    <p:sldId id="880" r:id="rId28"/>
    <p:sldId id="881" r:id="rId29"/>
    <p:sldId id="879" r:id="rId30"/>
    <p:sldId id="913" r:id="rId31"/>
    <p:sldId id="882" r:id="rId32"/>
    <p:sldId id="914" r:id="rId33"/>
    <p:sldId id="915" r:id="rId34"/>
    <p:sldId id="883" r:id="rId35"/>
    <p:sldId id="885" r:id="rId36"/>
    <p:sldId id="886" r:id="rId37"/>
    <p:sldId id="888" r:id="rId38"/>
    <p:sldId id="910" r:id="rId39"/>
    <p:sldId id="911" r:id="rId40"/>
    <p:sldId id="912" r:id="rId41"/>
    <p:sldId id="887" r:id="rId42"/>
    <p:sldId id="893" r:id="rId43"/>
    <p:sldId id="906" r:id="rId44"/>
    <p:sldId id="916" r:id="rId45"/>
    <p:sldId id="923" r:id="rId46"/>
    <p:sldId id="892" r:id="rId47"/>
    <p:sldId id="895" r:id="rId48"/>
  </p:sldIdLst>
  <p:sldSz cx="9144000" cy="6858000" type="screen4x3"/>
  <p:notesSz cx="6858000" cy="9144000"/>
  <p:defaultTextStyle>
    <a:defPPr>
      <a:defRPr lang="en-US"/>
    </a:defPPr>
    <a:lvl1pPr algn="l" rtl="0" eaLnBrk="0" fontAlgn="base" hangingPunct="0">
      <a:spcBef>
        <a:spcPct val="0"/>
      </a:spcBef>
      <a:spcAft>
        <a:spcPct val="0"/>
      </a:spcAft>
      <a:defRPr sz="20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chemeClr val="tx1"/>
        </a:solidFill>
        <a:latin typeface="Times New Roman" pitchFamily="18" charset="0"/>
        <a:ea typeface="+mn-ea"/>
        <a:cs typeface="+mn-cs"/>
      </a:defRPr>
    </a:lvl5pPr>
    <a:lvl6pPr marL="2286000" algn="l" defTabSz="914400" rtl="0" eaLnBrk="1" latinLnBrk="0" hangingPunct="1">
      <a:defRPr sz="2000" b="1" kern="1200">
        <a:solidFill>
          <a:schemeClr val="tx1"/>
        </a:solidFill>
        <a:latin typeface="Times New Roman" pitchFamily="18" charset="0"/>
        <a:ea typeface="+mn-ea"/>
        <a:cs typeface="+mn-cs"/>
      </a:defRPr>
    </a:lvl6pPr>
    <a:lvl7pPr marL="2743200" algn="l" defTabSz="914400" rtl="0" eaLnBrk="1" latinLnBrk="0" hangingPunct="1">
      <a:defRPr sz="2000" b="1" kern="1200">
        <a:solidFill>
          <a:schemeClr val="tx1"/>
        </a:solidFill>
        <a:latin typeface="Times New Roman" pitchFamily="18" charset="0"/>
        <a:ea typeface="+mn-ea"/>
        <a:cs typeface="+mn-cs"/>
      </a:defRPr>
    </a:lvl7pPr>
    <a:lvl8pPr marL="3200400" algn="l" defTabSz="914400" rtl="0" eaLnBrk="1" latinLnBrk="0" hangingPunct="1">
      <a:defRPr sz="2000" b="1" kern="1200">
        <a:solidFill>
          <a:schemeClr val="tx1"/>
        </a:solidFill>
        <a:latin typeface="Times New Roman" pitchFamily="18" charset="0"/>
        <a:ea typeface="+mn-ea"/>
        <a:cs typeface="+mn-cs"/>
      </a:defRPr>
    </a:lvl8pPr>
    <a:lvl9pPr marL="3657600" algn="l" defTabSz="914400" rtl="0" eaLnBrk="1" latinLnBrk="0" hangingPunct="1">
      <a:defRPr sz="2000" b="1"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FF0000"/>
    <a:srgbClr val="CC3300"/>
    <a:srgbClr val="0000CC"/>
    <a:srgbClr val="FFFFFF"/>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20308" autoAdjust="0"/>
    <p:restoredTop sz="87726" autoAdjust="0"/>
  </p:normalViewPr>
  <p:slideViewPr>
    <p:cSldViewPr>
      <p:cViewPr>
        <p:scale>
          <a:sx n="100" d="100"/>
          <a:sy n="100" d="100"/>
        </p:scale>
        <p:origin x="-952"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6734"/>
    </p:cViewPr>
  </p:sorterViewPr>
  <p:notesViewPr>
    <p:cSldViewPr>
      <p:cViewPr varScale="1">
        <p:scale>
          <a:sx n="46" d="100"/>
          <a:sy n="46" d="100"/>
        </p:scale>
        <p:origin x="-1426" y="-6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interSettings" Target="printerSettings/printerSettings1.bin"/><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 Id="rId2"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09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409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09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09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409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C554E34-F0A9-43E7-A75E-6363291F165A}" type="slidenum">
              <a:rPr lang="en-US"/>
              <a:pPr>
                <a:defRPr/>
              </a:pPr>
              <a:t>‹#›</a:t>
            </a:fld>
            <a:endParaRPr lang="en-US"/>
          </a:p>
        </p:txBody>
      </p:sp>
    </p:spTree>
    <p:extLst>
      <p:ext uri="{BB962C8B-B14F-4D97-AF65-F5344CB8AC3E}">
        <p14:creationId xmlns:p14="http://schemas.microsoft.com/office/powerpoint/2010/main" val="115926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Times New Roman" pitchFamily="18" charset="0"/>
                <a:ea typeface="+mn-ea"/>
                <a:cs typeface="+mn-cs"/>
              </a:rPr>
              <a:t>Six Degrees of Kevin Bacon</a:t>
            </a:r>
            <a:r>
              <a:rPr lang="en-US" sz="1200" b="0" i="0" kern="1200" dirty="0" smtClean="0">
                <a:solidFill>
                  <a:schemeClr val="tx1"/>
                </a:solidFill>
                <a:effectLst/>
                <a:latin typeface="Times New Roman" pitchFamily="18" charset="0"/>
                <a:ea typeface="+mn-ea"/>
                <a:cs typeface="+mn-cs"/>
              </a:rPr>
              <a:t> is a parlor game based on the "six degrees of separation" concept, which posits that any two people on Earth are, on average, about six acquaintance links apart. That idea eventually morphed into this parlor game, wherein movie buffs challenge each other to find the shortest path between an arbitrary actor and veteran Hollywood character actor Kevin Bacon. It rests on the assumption that any individual involved in the Hollywood, California film industry can be linked through his or her film roles to Kevin Bacon within six steps.</a:t>
            </a:r>
            <a:endParaRPr lang="en-US" dirty="0">
              <a:solidFill>
                <a:schemeClr val="tx1"/>
              </a:solidFill>
            </a:endParaRPr>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10</a:t>
            </a:fld>
            <a:endParaRPr lang="en-US"/>
          </a:p>
        </p:txBody>
      </p:sp>
    </p:spTree>
    <p:extLst>
      <p:ext uri="{BB962C8B-B14F-4D97-AF65-F5344CB8AC3E}">
        <p14:creationId xmlns:p14="http://schemas.microsoft.com/office/powerpoint/2010/main" val="2184013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11</a:t>
            </a:fld>
            <a:endParaRPr lang="en-US"/>
          </a:p>
        </p:txBody>
      </p:sp>
    </p:spTree>
    <p:extLst>
      <p:ext uri="{BB962C8B-B14F-4D97-AF65-F5344CB8AC3E}">
        <p14:creationId xmlns:p14="http://schemas.microsoft.com/office/powerpoint/2010/main" val="1023840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4294967295"/>
          </p:nvPr>
        </p:nvSpPr>
        <p:spPr bwMode="auto">
          <a:xfrm>
            <a:off x="3884027" y="8684926"/>
            <a:ext cx="2972421" cy="4575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300">
                <a:solidFill>
                  <a:schemeClr val="bg1"/>
                </a:solidFill>
                <a:latin typeface="Arial" charset="0"/>
              </a:defRPr>
            </a:lvl1pPr>
            <a:lvl2pPr marL="729057" indent="-280406">
              <a:defRPr sz="4300">
                <a:solidFill>
                  <a:schemeClr val="bg1"/>
                </a:solidFill>
                <a:latin typeface="Arial" charset="0"/>
              </a:defRPr>
            </a:lvl2pPr>
            <a:lvl3pPr marL="1121626" indent="-224325">
              <a:defRPr sz="4300">
                <a:solidFill>
                  <a:schemeClr val="bg1"/>
                </a:solidFill>
                <a:latin typeface="Arial" charset="0"/>
              </a:defRPr>
            </a:lvl3pPr>
            <a:lvl4pPr marL="1570276" indent="-224325">
              <a:defRPr sz="4300">
                <a:solidFill>
                  <a:schemeClr val="bg1"/>
                </a:solidFill>
                <a:latin typeface="Arial" charset="0"/>
              </a:defRPr>
            </a:lvl4pPr>
            <a:lvl5pPr marL="2018927" indent="-224325">
              <a:defRPr sz="4300">
                <a:solidFill>
                  <a:schemeClr val="bg1"/>
                </a:solidFill>
                <a:latin typeface="Arial" charset="0"/>
              </a:defRPr>
            </a:lvl5pPr>
            <a:lvl6pPr marL="2467577" indent="-224325" eaLnBrk="0" fontAlgn="base" hangingPunct="0">
              <a:spcBef>
                <a:spcPct val="0"/>
              </a:spcBef>
              <a:spcAft>
                <a:spcPct val="0"/>
              </a:spcAft>
              <a:defRPr sz="4300">
                <a:solidFill>
                  <a:schemeClr val="bg1"/>
                </a:solidFill>
                <a:latin typeface="Arial" charset="0"/>
              </a:defRPr>
            </a:lvl6pPr>
            <a:lvl7pPr marL="2916227" indent="-224325" eaLnBrk="0" fontAlgn="base" hangingPunct="0">
              <a:spcBef>
                <a:spcPct val="0"/>
              </a:spcBef>
              <a:spcAft>
                <a:spcPct val="0"/>
              </a:spcAft>
              <a:defRPr sz="4300">
                <a:solidFill>
                  <a:schemeClr val="bg1"/>
                </a:solidFill>
                <a:latin typeface="Arial" charset="0"/>
              </a:defRPr>
            </a:lvl7pPr>
            <a:lvl8pPr marL="3364878" indent="-224325" eaLnBrk="0" fontAlgn="base" hangingPunct="0">
              <a:spcBef>
                <a:spcPct val="0"/>
              </a:spcBef>
              <a:spcAft>
                <a:spcPct val="0"/>
              </a:spcAft>
              <a:defRPr sz="4300">
                <a:solidFill>
                  <a:schemeClr val="bg1"/>
                </a:solidFill>
                <a:latin typeface="Arial" charset="0"/>
              </a:defRPr>
            </a:lvl8pPr>
            <a:lvl9pPr marL="3813528" indent="-224325" eaLnBrk="0" fontAlgn="base" hangingPunct="0">
              <a:spcBef>
                <a:spcPct val="0"/>
              </a:spcBef>
              <a:spcAft>
                <a:spcPct val="0"/>
              </a:spcAft>
              <a:defRPr sz="4300">
                <a:solidFill>
                  <a:schemeClr val="bg1"/>
                </a:solidFill>
                <a:latin typeface="Arial" charset="0"/>
              </a:defRPr>
            </a:lvl9pPr>
          </a:lstStyle>
          <a:p>
            <a:fld id="{D9A53BFB-1AC3-4CDC-9A67-D56E8671746A}" type="slidenum">
              <a:rPr lang="en-US"/>
              <a:pPr/>
              <a:t>12</a:t>
            </a:fld>
            <a:endParaRPr lang="en-US"/>
          </a:p>
        </p:txBody>
      </p:sp>
      <p:sp>
        <p:nvSpPr>
          <p:cNvPr id="72707" name="Rectangle 2"/>
          <p:cNvSpPr>
            <a:spLocks noGrp="1" noRot="1" noChangeAspect="1" noChangeArrowheads="1" noTextEdit="1"/>
          </p:cNvSpPr>
          <p:nvPr>
            <p:ph type="sldImg"/>
          </p:nvPr>
        </p:nvSpPr>
        <p:spPr>
          <a:xfrm>
            <a:off x="1152525" y="682625"/>
            <a:ext cx="4554538" cy="3416300"/>
          </a:xfrm>
          <a:solidFill>
            <a:srgbClr val="FFFFFF"/>
          </a:solidFill>
          <a:ln/>
        </p:spPr>
      </p:sp>
      <p:sp>
        <p:nvSpPr>
          <p:cNvPr id="72708" name="Rectangle 3"/>
          <p:cNvSpPr>
            <a:spLocks noGrp="1" noChangeArrowheads="1"/>
          </p:cNvSpPr>
          <p:nvPr>
            <p:ph type="body" idx="1"/>
          </p:nvPr>
        </p:nvSpPr>
        <p:spPr>
          <a:xfrm>
            <a:off x="914711" y="4325287"/>
            <a:ext cx="5028579" cy="4098873"/>
          </a:xfrm>
          <a:solidFill>
            <a:srgbClr val="FFFFFF"/>
          </a:solidFill>
          <a:ln>
            <a:solidFill>
              <a:srgbClr val="000000"/>
            </a:solidFill>
          </a:ln>
        </p:spPr>
        <p:txBody>
          <a:bodyPr lIns="91435" tIns="45718" rIns="91435" bIns="45718"/>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1152525" y="682625"/>
            <a:ext cx="4554538" cy="3416300"/>
          </a:xfrm>
          <a:ln/>
        </p:spPr>
      </p:sp>
      <p:sp>
        <p:nvSpPr>
          <p:cNvPr id="76803" name="Rectangle 3"/>
          <p:cNvSpPr>
            <a:spLocks noGrp="1" noChangeArrowheads="1"/>
          </p:cNvSpPr>
          <p:nvPr>
            <p:ph type="body" idx="1"/>
          </p:nvPr>
        </p:nvSpPr>
        <p:spPr>
          <a:xfrm>
            <a:off x="914711" y="4325287"/>
            <a:ext cx="5028579" cy="409887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152525" y="682625"/>
            <a:ext cx="4554538" cy="3416300"/>
          </a:xfrm>
          <a:ln/>
        </p:spPr>
      </p:sp>
      <p:sp>
        <p:nvSpPr>
          <p:cNvPr id="77827" name="Rectangle 3"/>
          <p:cNvSpPr>
            <a:spLocks noGrp="1" noChangeArrowheads="1"/>
          </p:cNvSpPr>
          <p:nvPr>
            <p:ph type="body" idx="1"/>
          </p:nvPr>
        </p:nvSpPr>
        <p:spPr>
          <a:xfrm>
            <a:off x="914711" y="4325287"/>
            <a:ext cx="5028579" cy="409887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152525" y="682625"/>
            <a:ext cx="4554538" cy="3416300"/>
          </a:xfrm>
          <a:ln/>
        </p:spPr>
      </p:sp>
      <p:sp>
        <p:nvSpPr>
          <p:cNvPr id="78851" name="Rectangle 3"/>
          <p:cNvSpPr>
            <a:spLocks noGrp="1" noChangeArrowheads="1"/>
          </p:cNvSpPr>
          <p:nvPr>
            <p:ph type="body" idx="1"/>
          </p:nvPr>
        </p:nvSpPr>
        <p:spPr>
          <a:xfrm>
            <a:off x="914711" y="4325287"/>
            <a:ext cx="5028579" cy="409887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1152525" y="682625"/>
            <a:ext cx="4554538" cy="3416300"/>
          </a:xfrm>
          <a:ln/>
        </p:spPr>
      </p:sp>
      <p:sp>
        <p:nvSpPr>
          <p:cNvPr id="79875" name="Rectangle 3"/>
          <p:cNvSpPr>
            <a:spLocks noGrp="1" noChangeArrowheads="1"/>
          </p:cNvSpPr>
          <p:nvPr>
            <p:ph type="body" idx="1"/>
          </p:nvPr>
        </p:nvSpPr>
        <p:spPr>
          <a:xfrm>
            <a:off x="914711" y="4325287"/>
            <a:ext cx="5028579" cy="409887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152525" y="682625"/>
            <a:ext cx="4554538" cy="3416300"/>
          </a:xfrm>
          <a:ln/>
        </p:spPr>
      </p:sp>
      <p:sp>
        <p:nvSpPr>
          <p:cNvPr id="80899" name="Rectangle 3"/>
          <p:cNvSpPr>
            <a:spLocks noGrp="1" noChangeArrowheads="1"/>
          </p:cNvSpPr>
          <p:nvPr>
            <p:ph type="body" idx="1"/>
          </p:nvPr>
        </p:nvSpPr>
        <p:spPr>
          <a:xfrm>
            <a:off x="914711" y="4325287"/>
            <a:ext cx="5028579" cy="409887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152525" y="682625"/>
            <a:ext cx="4554538" cy="3416300"/>
          </a:xfrm>
          <a:ln/>
        </p:spPr>
      </p:sp>
      <p:sp>
        <p:nvSpPr>
          <p:cNvPr id="80899" name="Rectangle 3"/>
          <p:cNvSpPr>
            <a:spLocks noGrp="1" noChangeArrowheads="1"/>
          </p:cNvSpPr>
          <p:nvPr>
            <p:ph type="body" idx="1"/>
          </p:nvPr>
        </p:nvSpPr>
        <p:spPr>
          <a:xfrm>
            <a:off x="914711" y="4325287"/>
            <a:ext cx="5028579" cy="409887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1152525" y="682625"/>
            <a:ext cx="4554538" cy="3416300"/>
          </a:xfrm>
          <a:ln/>
        </p:spPr>
      </p:sp>
      <p:sp>
        <p:nvSpPr>
          <p:cNvPr id="82947" name="Rectangle 3"/>
          <p:cNvSpPr>
            <a:spLocks noGrp="1" noChangeArrowheads="1"/>
          </p:cNvSpPr>
          <p:nvPr>
            <p:ph type="body" idx="1"/>
          </p:nvPr>
        </p:nvSpPr>
        <p:spPr>
          <a:xfrm>
            <a:off x="914711" y="4325287"/>
            <a:ext cx="5028579" cy="409887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152525" y="682625"/>
            <a:ext cx="4554538" cy="3416300"/>
          </a:xfrm>
          <a:ln/>
        </p:spPr>
      </p:sp>
      <p:sp>
        <p:nvSpPr>
          <p:cNvPr id="64515" name="Rectangle 3"/>
          <p:cNvSpPr>
            <a:spLocks noGrp="1" noChangeArrowheads="1"/>
          </p:cNvSpPr>
          <p:nvPr>
            <p:ph type="body" idx="1"/>
          </p:nvPr>
        </p:nvSpPr>
        <p:spPr>
          <a:xfrm>
            <a:off x="914711" y="4325287"/>
            <a:ext cx="5028579" cy="409887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21</a:t>
            </a:fld>
            <a:endParaRPr lang="en-US"/>
          </a:p>
        </p:txBody>
      </p:sp>
    </p:spTree>
    <p:extLst>
      <p:ext uri="{BB962C8B-B14F-4D97-AF65-F5344CB8AC3E}">
        <p14:creationId xmlns:p14="http://schemas.microsoft.com/office/powerpoint/2010/main" val="38452430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22</a:t>
            </a:fld>
            <a:endParaRPr lang="en-US"/>
          </a:p>
        </p:txBody>
      </p:sp>
    </p:spTree>
    <p:extLst>
      <p:ext uri="{BB962C8B-B14F-4D97-AF65-F5344CB8AC3E}">
        <p14:creationId xmlns:p14="http://schemas.microsoft.com/office/powerpoint/2010/main" val="11087179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23</a:t>
            </a:fld>
            <a:endParaRPr lang="en-US"/>
          </a:p>
        </p:txBody>
      </p:sp>
    </p:spTree>
    <p:extLst>
      <p:ext uri="{BB962C8B-B14F-4D97-AF65-F5344CB8AC3E}">
        <p14:creationId xmlns:p14="http://schemas.microsoft.com/office/powerpoint/2010/main" val="4103598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24</a:t>
            </a:fld>
            <a:endParaRPr lang="en-US"/>
          </a:p>
        </p:txBody>
      </p:sp>
    </p:spTree>
    <p:extLst>
      <p:ext uri="{BB962C8B-B14F-4D97-AF65-F5344CB8AC3E}">
        <p14:creationId xmlns:p14="http://schemas.microsoft.com/office/powerpoint/2010/main" val="13286860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25</a:t>
            </a:fld>
            <a:endParaRPr lang="en-US"/>
          </a:p>
        </p:txBody>
      </p:sp>
    </p:spTree>
    <p:extLst>
      <p:ext uri="{BB962C8B-B14F-4D97-AF65-F5344CB8AC3E}">
        <p14:creationId xmlns:p14="http://schemas.microsoft.com/office/powerpoint/2010/main" val="20703030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26</a:t>
            </a:fld>
            <a:endParaRPr lang="en-US"/>
          </a:p>
        </p:txBody>
      </p:sp>
    </p:spTree>
    <p:extLst>
      <p:ext uri="{BB962C8B-B14F-4D97-AF65-F5344CB8AC3E}">
        <p14:creationId xmlns:p14="http://schemas.microsoft.com/office/powerpoint/2010/main" val="6225250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27</a:t>
            </a:fld>
            <a:endParaRPr lang="en-US"/>
          </a:p>
        </p:txBody>
      </p:sp>
    </p:spTree>
    <p:extLst>
      <p:ext uri="{BB962C8B-B14F-4D97-AF65-F5344CB8AC3E}">
        <p14:creationId xmlns:p14="http://schemas.microsoft.com/office/powerpoint/2010/main" val="38218173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28</a:t>
            </a:fld>
            <a:endParaRPr lang="en-US"/>
          </a:p>
        </p:txBody>
      </p:sp>
    </p:spTree>
    <p:extLst>
      <p:ext uri="{BB962C8B-B14F-4D97-AF65-F5344CB8AC3E}">
        <p14:creationId xmlns:p14="http://schemas.microsoft.com/office/powerpoint/2010/main" val="40523133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29</a:t>
            </a:fld>
            <a:endParaRPr lang="en-US"/>
          </a:p>
        </p:txBody>
      </p:sp>
    </p:spTree>
    <p:extLst>
      <p:ext uri="{BB962C8B-B14F-4D97-AF65-F5344CB8AC3E}">
        <p14:creationId xmlns:p14="http://schemas.microsoft.com/office/powerpoint/2010/main" val="40452200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30</a:t>
            </a:fld>
            <a:endParaRPr lang="en-US"/>
          </a:p>
        </p:txBody>
      </p:sp>
    </p:spTree>
    <p:extLst>
      <p:ext uri="{BB962C8B-B14F-4D97-AF65-F5344CB8AC3E}">
        <p14:creationId xmlns:p14="http://schemas.microsoft.com/office/powerpoint/2010/main" val="4045220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4294967295"/>
          </p:nvPr>
        </p:nvSpPr>
        <p:spPr bwMode="auto">
          <a:xfrm>
            <a:off x="3884027" y="8684926"/>
            <a:ext cx="2972421" cy="4575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300">
                <a:solidFill>
                  <a:schemeClr val="bg1"/>
                </a:solidFill>
                <a:latin typeface="Arial" charset="0"/>
              </a:defRPr>
            </a:lvl1pPr>
            <a:lvl2pPr marL="729057" indent="-280406">
              <a:defRPr sz="4300">
                <a:solidFill>
                  <a:schemeClr val="bg1"/>
                </a:solidFill>
                <a:latin typeface="Arial" charset="0"/>
              </a:defRPr>
            </a:lvl2pPr>
            <a:lvl3pPr marL="1121626" indent="-224325">
              <a:defRPr sz="4300">
                <a:solidFill>
                  <a:schemeClr val="bg1"/>
                </a:solidFill>
                <a:latin typeface="Arial" charset="0"/>
              </a:defRPr>
            </a:lvl3pPr>
            <a:lvl4pPr marL="1570276" indent="-224325">
              <a:defRPr sz="4300">
                <a:solidFill>
                  <a:schemeClr val="bg1"/>
                </a:solidFill>
                <a:latin typeface="Arial" charset="0"/>
              </a:defRPr>
            </a:lvl4pPr>
            <a:lvl5pPr marL="2018927" indent="-224325">
              <a:defRPr sz="4300">
                <a:solidFill>
                  <a:schemeClr val="bg1"/>
                </a:solidFill>
                <a:latin typeface="Arial" charset="0"/>
              </a:defRPr>
            </a:lvl5pPr>
            <a:lvl6pPr marL="2467577" indent="-224325" eaLnBrk="0" fontAlgn="base" hangingPunct="0">
              <a:spcBef>
                <a:spcPct val="0"/>
              </a:spcBef>
              <a:spcAft>
                <a:spcPct val="0"/>
              </a:spcAft>
              <a:defRPr sz="4300">
                <a:solidFill>
                  <a:schemeClr val="bg1"/>
                </a:solidFill>
                <a:latin typeface="Arial" charset="0"/>
              </a:defRPr>
            </a:lvl6pPr>
            <a:lvl7pPr marL="2916227" indent="-224325" eaLnBrk="0" fontAlgn="base" hangingPunct="0">
              <a:spcBef>
                <a:spcPct val="0"/>
              </a:spcBef>
              <a:spcAft>
                <a:spcPct val="0"/>
              </a:spcAft>
              <a:defRPr sz="4300">
                <a:solidFill>
                  <a:schemeClr val="bg1"/>
                </a:solidFill>
                <a:latin typeface="Arial" charset="0"/>
              </a:defRPr>
            </a:lvl7pPr>
            <a:lvl8pPr marL="3364878" indent="-224325" eaLnBrk="0" fontAlgn="base" hangingPunct="0">
              <a:spcBef>
                <a:spcPct val="0"/>
              </a:spcBef>
              <a:spcAft>
                <a:spcPct val="0"/>
              </a:spcAft>
              <a:defRPr sz="4300">
                <a:solidFill>
                  <a:schemeClr val="bg1"/>
                </a:solidFill>
                <a:latin typeface="Arial" charset="0"/>
              </a:defRPr>
            </a:lvl8pPr>
            <a:lvl9pPr marL="3813528" indent="-224325" eaLnBrk="0" fontAlgn="base" hangingPunct="0">
              <a:spcBef>
                <a:spcPct val="0"/>
              </a:spcBef>
              <a:spcAft>
                <a:spcPct val="0"/>
              </a:spcAft>
              <a:defRPr sz="4300">
                <a:solidFill>
                  <a:schemeClr val="bg1"/>
                </a:solidFill>
                <a:latin typeface="Arial" charset="0"/>
              </a:defRPr>
            </a:lvl9pPr>
          </a:lstStyle>
          <a:p>
            <a:fld id="{069D7934-B352-43F9-979B-C7EF2C1B2E50}" type="slidenum">
              <a:rPr lang="en-US"/>
              <a:pPr/>
              <a:t>3</a:t>
            </a:fld>
            <a:endParaRPr lang="en-US"/>
          </a:p>
        </p:txBody>
      </p:sp>
      <p:sp>
        <p:nvSpPr>
          <p:cNvPr id="65539" name="Rectangle 2"/>
          <p:cNvSpPr>
            <a:spLocks noGrp="1" noRot="1" noChangeAspect="1" noChangeArrowheads="1" noTextEdit="1"/>
          </p:cNvSpPr>
          <p:nvPr>
            <p:ph type="sldImg"/>
          </p:nvPr>
        </p:nvSpPr>
        <p:spPr>
          <a:xfrm>
            <a:off x="1152525" y="682625"/>
            <a:ext cx="4554538" cy="3416300"/>
          </a:xfrm>
          <a:solidFill>
            <a:srgbClr val="FFFFFF"/>
          </a:solidFill>
          <a:ln/>
        </p:spPr>
      </p:sp>
      <p:sp>
        <p:nvSpPr>
          <p:cNvPr id="65540" name="Rectangle 3"/>
          <p:cNvSpPr>
            <a:spLocks noGrp="1" noChangeArrowheads="1"/>
          </p:cNvSpPr>
          <p:nvPr>
            <p:ph type="body" idx="1"/>
          </p:nvPr>
        </p:nvSpPr>
        <p:spPr>
          <a:xfrm>
            <a:off x="914711" y="4325287"/>
            <a:ext cx="5028579" cy="4098873"/>
          </a:xfrm>
          <a:solidFill>
            <a:srgbClr val="FFFFFF"/>
          </a:solidFill>
          <a:ln>
            <a:solidFill>
              <a:srgbClr val="000000"/>
            </a:solidFill>
          </a:ln>
        </p:spPr>
        <p:txBody>
          <a:bodyPr lIns="91435" tIns="45718" rIns="91435" bIns="45718"/>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31</a:t>
            </a:fld>
            <a:endParaRPr lang="en-US"/>
          </a:p>
        </p:txBody>
      </p:sp>
    </p:spTree>
    <p:extLst>
      <p:ext uri="{BB962C8B-B14F-4D97-AF65-F5344CB8AC3E}">
        <p14:creationId xmlns:p14="http://schemas.microsoft.com/office/powerpoint/2010/main" val="20219644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32</a:t>
            </a:fld>
            <a:endParaRPr lang="en-US"/>
          </a:p>
        </p:txBody>
      </p:sp>
    </p:spTree>
    <p:extLst>
      <p:ext uri="{BB962C8B-B14F-4D97-AF65-F5344CB8AC3E}">
        <p14:creationId xmlns:p14="http://schemas.microsoft.com/office/powerpoint/2010/main" val="20219644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solidFill>
                  <a:prstClr val="black"/>
                </a:solidFill>
              </a:rPr>
              <a:pPr>
                <a:defRPr/>
              </a:pPr>
              <a:t>33</a:t>
            </a:fld>
            <a:endParaRPr lang="en-US">
              <a:solidFill>
                <a:prstClr val="black"/>
              </a:solidFill>
            </a:endParaRPr>
          </a:p>
        </p:txBody>
      </p:sp>
    </p:spTree>
    <p:extLst>
      <p:ext uri="{BB962C8B-B14F-4D97-AF65-F5344CB8AC3E}">
        <p14:creationId xmlns:p14="http://schemas.microsoft.com/office/powerpoint/2010/main" val="13286860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52525" y="692150"/>
            <a:ext cx="4554538" cy="3416300"/>
          </a:xfrm>
          <a:ln cap="flat"/>
        </p:spPr>
      </p:sp>
      <p:sp>
        <p:nvSpPr>
          <p:cNvPr id="839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61" tIns="46031" rIns="92061" bIns="46031"/>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35</a:t>
            </a:fld>
            <a:endParaRPr lang="en-US"/>
          </a:p>
        </p:txBody>
      </p:sp>
    </p:spTree>
    <p:extLst>
      <p:ext uri="{BB962C8B-B14F-4D97-AF65-F5344CB8AC3E}">
        <p14:creationId xmlns:p14="http://schemas.microsoft.com/office/powerpoint/2010/main" val="25828226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36</a:t>
            </a:fld>
            <a:endParaRPr lang="en-US"/>
          </a:p>
        </p:txBody>
      </p:sp>
    </p:spTree>
    <p:extLst>
      <p:ext uri="{BB962C8B-B14F-4D97-AF65-F5344CB8AC3E}">
        <p14:creationId xmlns:p14="http://schemas.microsoft.com/office/powerpoint/2010/main" val="4150955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37</a:t>
            </a:fld>
            <a:endParaRPr lang="en-US"/>
          </a:p>
        </p:txBody>
      </p:sp>
    </p:spTree>
    <p:extLst>
      <p:ext uri="{BB962C8B-B14F-4D97-AF65-F5344CB8AC3E}">
        <p14:creationId xmlns:p14="http://schemas.microsoft.com/office/powerpoint/2010/main" val="13336934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38</a:t>
            </a:fld>
            <a:endParaRPr lang="en-US"/>
          </a:p>
        </p:txBody>
      </p:sp>
    </p:spTree>
    <p:extLst>
      <p:ext uri="{BB962C8B-B14F-4D97-AF65-F5344CB8AC3E}">
        <p14:creationId xmlns:p14="http://schemas.microsoft.com/office/powerpoint/2010/main" val="13336934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39</a:t>
            </a:fld>
            <a:endParaRPr lang="en-US"/>
          </a:p>
        </p:txBody>
      </p:sp>
    </p:spTree>
    <p:extLst>
      <p:ext uri="{BB962C8B-B14F-4D97-AF65-F5344CB8AC3E}">
        <p14:creationId xmlns:p14="http://schemas.microsoft.com/office/powerpoint/2010/main" val="13336934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40</a:t>
            </a:fld>
            <a:endParaRPr lang="en-US"/>
          </a:p>
        </p:txBody>
      </p:sp>
    </p:spTree>
    <p:extLst>
      <p:ext uri="{BB962C8B-B14F-4D97-AF65-F5344CB8AC3E}">
        <p14:creationId xmlns:p14="http://schemas.microsoft.com/office/powerpoint/2010/main" val="1333693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4294967295"/>
          </p:nvPr>
        </p:nvSpPr>
        <p:spPr bwMode="auto">
          <a:xfrm>
            <a:off x="3884027" y="8684926"/>
            <a:ext cx="2972421" cy="4575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300">
                <a:solidFill>
                  <a:schemeClr val="bg1"/>
                </a:solidFill>
                <a:latin typeface="Arial" charset="0"/>
              </a:defRPr>
            </a:lvl1pPr>
            <a:lvl2pPr marL="729057" indent="-280406">
              <a:defRPr sz="4300">
                <a:solidFill>
                  <a:schemeClr val="bg1"/>
                </a:solidFill>
                <a:latin typeface="Arial" charset="0"/>
              </a:defRPr>
            </a:lvl2pPr>
            <a:lvl3pPr marL="1121626" indent="-224325">
              <a:defRPr sz="4300">
                <a:solidFill>
                  <a:schemeClr val="bg1"/>
                </a:solidFill>
                <a:latin typeface="Arial" charset="0"/>
              </a:defRPr>
            </a:lvl3pPr>
            <a:lvl4pPr marL="1570276" indent="-224325">
              <a:defRPr sz="4300">
                <a:solidFill>
                  <a:schemeClr val="bg1"/>
                </a:solidFill>
                <a:latin typeface="Arial" charset="0"/>
              </a:defRPr>
            </a:lvl4pPr>
            <a:lvl5pPr marL="2018927" indent="-224325">
              <a:defRPr sz="4300">
                <a:solidFill>
                  <a:schemeClr val="bg1"/>
                </a:solidFill>
                <a:latin typeface="Arial" charset="0"/>
              </a:defRPr>
            </a:lvl5pPr>
            <a:lvl6pPr marL="2467577" indent="-224325" eaLnBrk="0" fontAlgn="base" hangingPunct="0">
              <a:spcBef>
                <a:spcPct val="0"/>
              </a:spcBef>
              <a:spcAft>
                <a:spcPct val="0"/>
              </a:spcAft>
              <a:defRPr sz="4300">
                <a:solidFill>
                  <a:schemeClr val="bg1"/>
                </a:solidFill>
                <a:latin typeface="Arial" charset="0"/>
              </a:defRPr>
            </a:lvl6pPr>
            <a:lvl7pPr marL="2916227" indent="-224325" eaLnBrk="0" fontAlgn="base" hangingPunct="0">
              <a:spcBef>
                <a:spcPct val="0"/>
              </a:spcBef>
              <a:spcAft>
                <a:spcPct val="0"/>
              </a:spcAft>
              <a:defRPr sz="4300">
                <a:solidFill>
                  <a:schemeClr val="bg1"/>
                </a:solidFill>
                <a:latin typeface="Arial" charset="0"/>
              </a:defRPr>
            </a:lvl7pPr>
            <a:lvl8pPr marL="3364878" indent="-224325" eaLnBrk="0" fontAlgn="base" hangingPunct="0">
              <a:spcBef>
                <a:spcPct val="0"/>
              </a:spcBef>
              <a:spcAft>
                <a:spcPct val="0"/>
              </a:spcAft>
              <a:defRPr sz="4300">
                <a:solidFill>
                  <a:schemeClr val="bg1"/>
                </a:solidFill>
                <a:latin typeface="Arial" charset="0"/>
              </a:defRPr>
            </a:lvl8pPr>
            <a:lvl9pPr marL="3813528" indent="-224325" eaLnBrk="0" fontAlgn="base" hangingPunct="0">
              <a:spcBef>
                <a:spcPct val="0"/>
              </a:spcBef>
              <a:spcAft>
                <a:spcPct val="0"/>
              </a:spcAft>
              <a:defRPr sz="4300">
                <a:solidFill>
                  <a:schemeClr val="bg1"/>
                </a:solidFill>
                <a:latin typeface="Arial" charset="0"/>
              </a:defRPr>
            </a:lvl9pPr>
          </a:lstStyle>
          <a:p>
            <a:fld id="{DF68900E-7C35-405A-88D9-05B18F154F92}" type="slidenum">
              <a:rPr lang="en-US"/>
              <a:pPr/>
              <a:t>4</a:t>
            </a:fld>
            <a:endParaRPr lang="en-US"/>
          </a:p>
        </p:txBody>
      </p:sp>
      <p:sp>
        <p:nvSpPr>
          <p:cNvPr id="66563" name="Rectangle 2"/>
          <p:cNvSpPr>
            <a:spLocks noGrp="1" noRot="1" noChangeAspect="1" noChangeArrowheads="1" noTextEdit="1"/>
          </p:cNvSpPr>
          <p:nvPr>
            <p:ph type="sldImg"/>
          </p:nvPr>
        </p:nvSpPr>
        <p:spPr>
          <a:xfrm>
            <a:off x="1152525" y="682625"/>
            <a:ext cx="4554538" cy="3416300"/>
          </a:xfrm>
          <a:solidFill>
            <a:srgbClr val="FFFFFF"/>
          </a:solidFill>
          <a:ln/>
        </p:spPr>
      </p:sp>
      <p:sp>
        <p:nvSpPr>
          <p:cNvPr id="66564" name="Rectangle 3"/>
          <p:cNvSpPr>
            <a:spLocks noGrp="1" noChangeArrowheads="1"/>
          </p:cNvSpPr>
          <p:nvPr>
            <p:ph type="body" idx="1"/>
          </p:nvPr>
        </p:nvSpPr>
        <p:spPr>
          <a:xfrm>
            <a:off x="914711" y="4325287"/>
            <a:ext cx="5028579" cy="4098873"/>
          </a:xfrm>
          <a:solidFill>
            <a:srgbClr val="FFFFFF"/>
          </a:solidFill>
          <a:ln>
            <a:solidFill>
              <a:srgbClr val="000000"/>
            </a:solidFill>
          </a:ln>
        </p:spPr>
        <p:txBody>
          <a:bodyPr lIns="91435" tIns="45718" rIns="91435" bIns="45718"/>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41</a:t>
            </a:fld>
            <a:endParaRPr lang="en-US"/>
          </a:p>
        </p:txBody>
      </p:sp>
    </p:spTree>
    <p:extLst>
      <p:ext uri="{BB962C8B-B14F-4D97-AF65-F5344CB8AC3E}">
        <p14:creationId xmlns:p14="http://schemas.microsoft.com/office/powerpoint/2010/main" val="26290041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42</a:t>
            </a:fld>
            <a:endParaRPr lang="en-US"/>
          </a:p>
        </p:txBody>
      </p:sp>
    </p:spTree>
    <p:extLst>
      <p:ext uri="{BB962C8B-B14F-4D97-AF65-F5344CB8AC3E}">
        <p14:creationId xmlns:p14="http://schemas.microsoft.com/office/powerpoint/2010/main" val="23692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43</a:t>
            </a:fld>
            <a:endParaRPr lang="en-US"/>
          </a:p>
        </p:txBody>
      </p:sp>
    </p:spTree>
    <p:extLst>
      <p:ext uri="{BB962C8B-B14F-4D97-AF65-F5344CB8AC3E}">
        <p14:creationId xmlns:p14="http://schemas.microsoft.com/office/powerpoint/2010/main" val="23692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44</a:t>
            </a:fld>
            <a:endParaRPr lang="en-US"/>
          </a:p>
        </p:txBody>
      </p:sp>
    </p:spTree>
    <p:extLst>
      <p:ext uri="{BB962C8B-B14F-4D97-AF65-F5344CB8AC3E}">
        <p14:creationId xmlns:p14="http://schemas.microsoft.com/office/powerpoint/2010/main" val="23692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45</a:t>
            </a:fld>
            <a:endParaRPr lang="en-US"/>
          </a:p>
        </p:txBody>
      </p:sp>
    </p:spTree>
    <p:extLst>
      <p:ext uri="{BB962C8B-B14F-4D97-AF65-F5344CB8AC3E}">
        <p14:creationId xmlns:p14="http://schemas.microsoft.com/office/powerpoint/2010/main" val="23692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46</a:t>
            </a:fld>
            <a:endParaRPr lang="en-US"/>
          </a:p>
        </p:txBody>
      </p:sp>
    </p:spTree>
    <p:extLst>
      <p:ext uri="{BB962C8B-B14F-4D97-AF65-F5344CB8AC3E}">
        <p14:creationId xmlns:p14="http://schemas.microsoft.com/office/powerpoint/2010/main" val="21157050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47</a:t>
            </a:fld>
            <a:endParaRPr lang="en-US"/>
          </a:p>
        </p:txBody>
      </p:sp>
    </p:spTree>
    <p:extLst>
      <p:ext uri="{BB962C8B-B14F-4D97-AF65-F5344CB8AC3E}">
        <p14:creationId xmlns:p14="http://schemas.microsoft.com/office/powerpoint/2010/main" val="2214983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4294967295"/>
          </p:nvPr>
        </p:nvSpPr>
        <p:spPr bwMode="auto">
          <a:xfrm>
            <a:off x="3884027" y="8684926"/>
            <a:ext cx="2972421" cy="4575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300">
                <a:solidFill>
                  <a:schemeClr val="bg1"/>
                </a:solidFill>
                <a:latin typeface="Arial" charset="0"/>
              </a:defRPr>
            </a:lvl1pPr>
            <a:lvl2pPr marL="729057" indent="-280406">
              <a:defRPr sz="4300">
                <a:solidFill>
                  <a:schemeClr val="bg1"/>
                </a:solidFill>
                <a:latin typeface="Arial" charset="0"/>
              </a:defRPr>
            </a:lvl2pPr>
            <a:lvl3pPr marL="1121626" indent="-224325">
              <a:defRPr sz="4300">
                <a:solidFill>
                  <a:schemeClr val="bg1"/>
                </a:solidFill>
                <a:latin typeface="Arial" charset="0"/>
              </a:defRPr>
            </a:lvl3pPr>
            <a:lvl4pPr marL="1570276" indent="-224325">
              <a:defRPr sz="4300">
                <a:solidFill>
                  <a:schemeClr val="bg1"/>
                </a:solidFill>
                <a:latin typeface="Arial" charset="0"/>
              </a:defRPr>
            </a:lvl4pPr>
            <a:lvl5pPr marL="2018927" indent="-224325">
              <a:defRPr sz="4300">
                <a:solidFill>
                  <a:schemeClr val="bg1"/>
                </a:solidFill>
                <a:latin typeface="Arial" charset="0"/>
              </a:defRPr>
            </a:lvl5pPr>
            <a:lvl6pPr marL="2467577" indent="-224325" eaLnBrk="0" fontAlgn="base" hangingPunct="0">
              <a:spcBef>
                <a:spcPct val="0"/>
              </a:spcBef>
              <a:spcAft>
                <a:spcPct val="0"/>
              </a:spcAft>
              <a:defRPr sz="4300">
                <a:solidFill>
                  <a:schemeClr val="bg1"/>
                </a:solidFill>
                <a:latin typeface="Arial" charset="0"/>
              </a:defRPr>
            </a:lvl6pPr>
            <a:lvl7pPr marL="2916227" indent="-224325" eaLnBrk="0" fontAlgn="base" hangingPunct="0">
              <a:spcBef>
                <a:spcPct val="0"/>
              </a:spcBef>
              <a:spcAft>
                <a:spcPct val="0"/>
              </a:spcAft>
              <a:defRPr sz="4300">
                <a:solidFill>
                  <a:schemeClr val="bg1"/>
                </a:solidFill>
                <a:latin typeface="Arial" charset="0"/>
              </a:defRPr>
            </a:lvl7pPr>
            <a:lvl8pPr marL="3364878" indent="-224325" eaLnBrk="0" fontAlgn="base" hangingPunct="0">
              <a:spcBef>
                <a:spcPct val="0"/>
              </a:spcBef>
              <a:spcAft>
                <a:spcPct val="0"/>
              </a:spcAft>
              <a:defRPr sz="4300">
                <a:solidFill>
                  <a:schemeClr val="bg1"/>
                </a:solidFill>
                <a:latin typeface="Arial" charset="0"/>
              </a:defRPr>
            </a:lvl8pPr>
            <a:lvl9pPr marL="3813528" indent="-224325" eaLnBrk="0" fontAlgn="base" hangingPunct="0">
              <a:spcBef>
                <a:spcPct val="0"/>
              </a:spcBef>
              <a:spcAft>
                <a:spcPct val="0"/>
              </a:spcAft>
              <a:defRPr sz="4300">
                <a:solidFill>
                  <a:schemeClr val="bg1"/>
                </a:solidFill>
                <a:latin typeface="Arial" charset="0"/>
              </a:defRPr>
            </a:lvl9pPr>
          </a:lstStyle>
          <a:p>
            <a:fld id="{E115EF6F-2A19-4C87-B9CF-D7CF9FA7A9D6}" type="slidenum">
              <a:rPr lang="en-US"/>
              <a:pPr/>
              <a:t>5</a:t>
            </a:fld>
            <a:endParaRPr lang="en-US"/>
          </a:p>
        </p:txBody>
      </p:sp>
      <p:sp>
        <p:nvSpPr>
          <p:cNvPr id="63491" name="Rectangle 2"/>
          <p:cNvSpPr>
            <a:spLocks noGrp="1" noRot="1" noChangeAspect="1" noChangeArrowheads="1" noTextEdit="1"/>
          </p:cNvSpPr>
          <p:nvPr>
            <p:ph type="sldImg"/>
          </p:nvPr>
        </p:nvSpPr>
        <p:spPr>
          <a:xfrm>
            <a:off x="1152525" y="682625"/>
            <a:ext cx="4554538" cy="3416300"/>
          </a:xfrm>
          <a:solidFill>
            <a:srgbClr val="FFFFFF"/>
          </a:solidFill>
          <a:ln/>
        </p:spPr>
      </p:sp>
      <p:sp>
        <p:nvSpPr>
          <p:cNvPr id="63492" name="Rectangle 3"/>
          <p:cNvSpPr>
            <a:spLocks noGrp="1" noChangeArrowheads="1"/>
          </p:cNvSpPr>
          <p:nvPr>
            <p:ph type="body" idx="1"/>
          </p:nvPr>
        </p:nvSpPr>
        <p:spPr>
          <a:xfrm>
            <a:off x="914711" y="4325287"/>
            <a:ext cx="5028579" cy="4098873"/>
          </a:xfrm>
          <a:solidFill>
            <a:srgbClr val="FFFFFF"/>
          </a:solidFill>
          <a:ln>
            <a:solidFill>
              <a:srgbClr val="000000"/>
            </a:solidFill>
          </a:ln>
        </p:spPr>
        <p:txBody>
          <a:bodyPr lIns="91435" tIns="45718" rIns="91435" bIns="45718"/>
          <a:lstStyle/>
          <a:p>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1152525" y="682625"/>
            <a:ext cx="4554538" cy="3416300"/>
          </a:xfrm>
          <a:ln/>
        </p:spPr>
      </p:sp>
      <p:sp>
        <p:nvSpPr>
          <p:cNvPr id="67587" name="Rectangle 3"/>
          <p:cNvSpPr>
            <a:spLocks noGrp="1" noChangeArrowheads="1"/>
          </p:cNvSpPr>
          <p:nvPr>
            <p:ph type="body" idx="1"/>
          </p:nvPr>
        </p:nvSpPr>
        <p:spPr>
          <a:xfrm>
            <a:off x="914711" y="4325287"/>
            <a:ext cx="5028579" cy="409887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7</a:t>
            </a:fld>
            <a:endParaRPr lang="en-US"/>
          </a:p>
        </p:txBody>
      </p:sp>
    </p:spTree>
    <p:extLst>
      <p:ext uri="{BB962C8B-B14F-4D97-AF65-F5344CB8AC3E}">
        <p14:creationId xmlns:p14="http://schemas.microsoft.com/office/powerpoint/2010/main" val="1971170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152525" y="682625"/>
            <a:ext cx="4554538" cy="3416300"/>
          </a:xfrm>
          <a:ln/>
        </p:spPr>
      </p:sp>
      <p:sp>
        <p:nvSpPr>
          <p:cNvPr id="68611" name="Rectangle 3"/>
          <p:cNvSpPr>
            <a:spLocks noGrp="1" noChangeArrowheads="1"/>
          </p:cNvSpPr>
          <p:nvPr>
            <p:ph type="body" idx="1"/>
          </p:nvPr>
        </p:nvSpPr>
        <p:spPr>
          <a:xfrm>
            <a:off x="914711" y="4325287"/>
            <a:ext cx="5028579" cy="409887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Discussion point</a:t>
            </a:r>
            <a:r>
              <a:rPr lang="en-US" baseline="0" dirty="0" smtClean="0"/>
              <a:t> for weights: probability from u to v in traffic flow, similarity between two nodes in document clustering, co-occurrences between to words in word clustering (topic analysis), etc.</a:t>
            </a: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9</a:t>
            </a:fld>
            <a:endParaRPr lang="en-US"/>
          </a:p>
        </p:txBody>
      </p:sp>
    </p:spTree>
    <p:extLst>
      <p:ext uri="{BB962C8B-B14F-4D97-AF65-F5344CB8AC3E}">
        <p14:creationId xmlns:p14="http://schemas.microsoft.com/office/powerpoint/2010/main" val="262658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pPr>
                <a:defRPr/>
              </a:pPr>
              <a:t>‹#›</a:t>
            </a:fld>
            <a:endParaRPr lang="en-US"/>
          </a:p>
        </p:txBody>
      </p:sp>
    </p:spTree>
    <p:extLst>
      <p:ext uri="{BB962C8B-B14F-4D97-AF65-F5344CB8AC3E}">
        <p14:creationId xmlns:p14="http://schemas.microsoft.com/office/powerpoint/2010/main" val="3012912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pPr>
                <a:defRPr/>
              </a:pPr>
              <a:t>‹#›</a:t>
            </a:fld>
            <a:endParaRPr lang="en-US"/>
          </a:p>
        </p:txBody>
      </p:sp>
    </p:spTree>
    <p:extLst>
      <p:ext uri="{BB962C8B-B14F-4D97-AF65-F5344CB8AC3E}">
        <p14:creationId xmlns:p14="http://schemas.microsoft.com/office/powerpoint/2010/main" val="813813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pPr>
                <a:defRPr/>
              </a:pPr>
              <a:t>‹#›</a:t>
            </a:fld>
            <a:endParaRPr lang="en-US"/>
          </a:p>
        </p:txBody>
      </p:sp>
    </p:spTree>
    <p:extLst>
      <p:ext uri="{BB962C8B-B14F-4D97-AF65-F5344CB8AC3E}">
        <p14:creationId xmlns:p14="http://schemas.microsoft.com/office/powerpoint/2010/main" val="2913095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pPr>
                <a:defRPr/>
              </a:pPr>
              <a:t>‹#›</a:t>
            </a:fld>
            <a:endParaRPr lang="en-US"/>
          </a:p>
        </p:txBody>
      </p:sp>
    </p:spTree>
    <p:extLst>
      <p:ext uri="{BB962C8B-B14F-4D97-AF65-F5344CB8AC3E}">
        <p14:creationId xmlns:p14="http://schemas.microsoft.com/office/powerpoint/2010/main" val="3118692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pPr>
                <a:defRPr/>
              </a:pPr>
              <a:t>‹#›</a:t>
            </a:fld>
            <a:endParaRPr lang="en-US"/>
          </a:p>
        </p:txBody>
      </p:sp>
    </p:spTree>
    <p:extLst>
      <p:ext uri="{BB962C8B-B14F-4D97-AF65-F5344CB8AC3E}">
        <p14:creationId xmlns:p14="http://schemas.microsoft.com/office/powerpoint/2010/main" val="1735844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pPr>
                <a:defRPr/>
              </a:pPr>
              <a:t>‹#›</a:t>
            </a:fld>
            <a:endParaRPr lang="en-US"/>
          </a:p>
        </p:txBody>
      </p:sp>
    </p:spTree>
    <p:extLst>
      <p:ext uri="{BB962C8B-B14F-4D97-AF65-F5344CB8AC3E}">
        <p14:creationId xmlns:p14="http://schemas.microsoft.com/office/powerpoint/2010/main" val="1059283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pPr>
                <a:defRPr/>
              </a:pPr>
              <a:t>‹#›</a:t>
            </a:fld>
            <a:endParaRPr lang="en-US"/>
          </a:p>
        </p:txBody>
      </p:sp>
    </p:spTree>
    <p:extLst>
      <p:ext uri="{BB962C8B-B14F-4D97-AF65-F5344CB8AC3E}">
        <p14:creationId xmlns:p14="http://schemas.microsoft.com/office/powerpoint/2010/main" val="2992109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pPr>
                <a:defRPr/>
              </a:pPr>
              <a:t>‹#›</a:t>
            </a:fld>
            <a:endParaRPr lang="en-US"/>
          </a:p>
        </p:txBody>
      </p:sp>
    </p:spTree>
    <p:extLst>
      <p:ext uri="{BB962C8B-B14F-4D97-AF65-F5344CB8AC3E}">
        <p14:creationId xmlns:p14="http://schemas.microsoft.com/office/powerpoint/2010/main" val="2725835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pPr>
                <a:defRPr/>
              </a:pPr>
              <a:t>‹#›</a:t>
            </a:fld>
            <a:endParaRPr lang="en-US"/>
          </a:p>
        </p:txBody>
      </p:sp>
    </p:spTree>
    <p:extLst>
      <p:ext uri="{BB962C8B-B14F-4D97-AF65-F5344CB8AC3E}">
        <p14:creationId xmlns:p14="http://schemas.microsoft.com/office/powerpoint/2010/main" val="620754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pPr>
                <a:defRPr/>
              </a:pPr>
              <a:t>‹#›</a:t>
            </a:fld>
            <a:endParaRPr lang="en-US"/>
          </a:p>
        </p:txBody>
      </p:sp>
    </p:spTree>
    <p:extLst>
      <p:ext uri="{BB962C8B-B14F-4D97-AF65-F5344CB8AC3E}">
        <p14:creationId xmlns:p14="http://schemas.microsoft.com/office/powerpoint/2010/main" val="2640437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pPr>
                <a:defRPr/>
              </a:pPr>
              <a:t>‹#›</a:t>
            </a:fld>
            <a:endParaRPr lang="en-US"/>
          </a:p>
        </p:txBody>
      </p:sp>
    </p:spTree>
    <p:extLst>
      <p:ext uri="{BB962C8B-B14F-4D97-AF65-F5344CB8AC3E}">
        <p14:creationId xmlns:p14="http://schemas.microsoft.com/office/powerpoint/2010/main" val="16538825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a:defRPr/>
            </a:pPr>
            <a:fld id="{788F243E-17DC-457A-A8A2-016C58323037}" type="slidenum">
              <a:rPr lang="en-US"/>
              <a:pPr>
                <a:defRPr/>
              </a:pPr>
              <a:t>‹#›</a:t>
            </a:fld>
            <a:endParaRPr lang="en-US"/>
          </a:p>
        </p:txBody>
      </p:sp>
      <p:sp>
        <p:nvSpPr>
          <p:cNvPr id="1031" name="Line 7"/>
          <p:cNvSpPr>
            <a:spLocks noChangeShapeType="1"/>
          </p:cNvSpPr>
          <p:nvPr userDrawn="1"/>
        </p:nvSpPr>
        <p:spPr bwMode="auto">
          <a:xfrm>
            <a:off x="533400" y="1295400"/>
            <a:ext cx="8229600" cy="0"/>
          </a:xfrm>
          <a:prstGeom prst="line">
            <a:avLst/>
          </a:prstGeom>
          <a:noFill/>
          <a:ln w="57150" cmpd="thinThick">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1.bin"/><Relationship Id="rId5" Type="http://schemas.openxmlformats.org/officeDocument/2006/relationships/image" Target="../media/image3.wmf"/><Relationship Id="rId6" Type="http://schemas.openxmlformats.org/officeDocument/2006/relationships/oleObject" Target="../embeddings/oleObject2.bin"/><Relationship Id="rId7" Type="http://schemas.openxmlformats.org/officeDocument/2006/relationships/image" Target="../media/image4.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 Id="rId3" Type="http://schemas.openxmlformats.org/officeDocument/2006/relationships/image" Target="../media/image10.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image" Target="../media/image8.png"/><Relationship Id="rId5" Type="http://schemas.openxmlformats.org/officeDocument/2006/relationships/oleObject" Target="../embeddings/oleObject3.bin"/><Relationship Id="rId6" Type="http://schemas.openxmlformats.org/officeDocument/2006/relationships/image" Target="../media/image11.wmf"/><Relationship Id="rId7" Type="http://schemas.openxmlformats.org/officeDocument/2006/relationships/image" Target="../media/image9.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685800" y="381000"/>
            <a:ext cx="7772400" cy="838200"/>
          </a:xfrm>
        </p:spPr>
        <p:txBody>
          <a:bodyPr/>
          <a:lstStyle/>
          <a:p>
            <a:r>
              <a:rPr lang="en-US" sz="3600" b="1" dirty="0" smtClean="0">
                <a:solidFill>
                  <a:srgbClr val="0000CC"/>
                </a:solidFill>
              </a:rPr>
              <a:t>Graphs</a:t>
            </a:r>
            <a:endParaRPr lang="en-US" sz="3600" b="1" dirty="0">
              <a:solidFill>
                <a:srgbClr val="0000CC"/>
              </a:solidFill>
            </a:endParaRPr>
          </a:p>
        </p:txBody>
      </p:sp>
      <p:sp>
        <p:nvSpPr>
          <p:cNvPr id="7171" name="Rectangle 3"/>
          <p:cNvSpPr>
            <a:spLocks noGrp="1" noChangeArrowheads="1"/>
          </p:cNvSpPr>
          <p:nvPr>
            <p:ph type="body" idx="4294967295"/>
          </p:nvPr>
        </p:nvSpPr>
        <p:spPr>
          <a:xfrm>
            <a:off x="457200" y="1600200"/>
            <a:ext cx="8458200" cy="5029201"/>
          </a:xfrm>
        </p:spPr>
        <p:txBody>
          <a:bodyPr/>
          <a:lstStyle/>
          <a:p>
            <a:r>
              <a:rPr lang="en-US" sz="2400" dirty="0" smtClean="0"/>
              <a:t>Intro to Graphs</a:t>
            </a:r>
            <a:endParaRPr lang="en-US" sz="2400" dirty="0"/>
          </a:p>
          <a:p>
            <a:r>
              <a:rPr lang="en-US" sz="2400" dirty="0"/>
              <a:t>Graph </a:t>
            </a:r>
            <a:r>
              <a:rPr lang="en-US" sz="2400" dirty="0" smtClean="0"/>
              <a:t>implementations</a:t>
            </a:r>
          </a:p>
          <a:p>
            <a:pPr lvl="1"/>
            <a:r>
              <a:rPr lang="en-US" sz="2200" dirty="0" smtClean="0"/>
              <a:t>Adjacency lists</a:t>
            </a:r>
            <a:endParaRPr lang="en-US" sz="2200" dirty="0"/>
          </a:p>
          <a:p>
            <a:pPr lvl="1"/>
            <a:r>
              <a:rPr lang="en-US" sz="2200" dirty="0" smtClean="0"/>
              <a:t>Adjacency matrix</a:t>
            </a:r>
            <a:endParaRPr lang="en-US" sz="2200" dirty="0"/>
          </a:p>
          <a:p>
            <a:r>
              <a:rPr lang="en-US" sz="2400" dirty="0"/>
              <a:t>Graph traversals</a:t>
            </a:r>
          </a:p>
          <a:p>
            <a:pPr lvl="1"/>
            <a:r>
              <a:rPr lang="en-US" sz="2200" dirty="0" smtClean="0"/>
              <a:t>Breadth First Search</a:t>
            </a:r>
          </a:p>
          <a:p>
            <a:pPr lvl="1"/>
            <a:r>
              <a:rPr lang="en-US" sz="2200" dirty="0" smtClean="0"/>
              <a:t>Depth First Search</a:t>
            </a:r>
          </a:p>
          <a:p>
            <a:pPr lvl="1"/>
            <a:r>
              <a:rPr lang="en-US" sz="2200" dirty="0" smtClean="0"/>
              <a:t>(probably more information in these slides than we will cover in detail… let’s see </a:t>
            </a:r>
            <a:r>
              <a:rPr lang="en-US" sz="2200" smtClean="0"/>
              <a:t>how things go…)</a:t>
            </a:r>
            <a:endParaRPr lang="en-US" sz="2200" dirty="0" smtClean="0"/>
          </a:p>
        </p:txBody>
      </p:sp>
    </p:spTree>
    <p:extLst>
      <p:ext uri="{BB962C8B-B14F-4D97-AF65-F5344CB8AC3E}">
        <p14:creationId xmlns:p14="http://schemas.microsoft.com/office/powerpoint/2010/main" val="89105687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ChangeArrowheads="1"/>
          </p:cNvSpPr>
          <p:nvPr/>
        </p:nvSpPr>
        <p:spPr bwMode="auto">
          <a:xfrm>
            <a:off x="609600" y="1524000"/>
            <a:ext cx="7848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spcBef>
                <a:spcPct val="20000"/>
              </a:spcBef>
              <a:buSzPct val="100000"/>
              <a:buFont typeface="Wingdings" pitchFamily="2" charset="2"/>
              <a:buChar char="§"/>
            </a:pPr>
            <a:r>
              <a:rPr lang="en-US" sz="2400" b="0" i="1" dirty="0">
                <a:solidFill>
                  <a:srgbClr val="C00000"/>
                </a:solidFill>
              </a:rPr>
              <a:t>s-t connectivity </a:t>
            </a:r>
            <a:r>
              <a:rPr lang="en-US" sz="2400" b="0" i="1" dirty="0" smtClean="0">
                <a:solidFill>
                  <a:srgbClr val="C00000"/>
                </a:solidFill>
              </a:rPr>
              <a:t>problem</a:t>
            </a:r>
            <a:r>
              <a:rPr lang="en-US" sz="2400" b="0" dirty="0"/>
              <a:t>:</a:t>
            </a:r>
            <a:r>
              <a:rPr lang="en-US" sz="2400" b="0" dirty="0" smtClean="0">
                <a:solidFill>
                  <a:schemeClr val="tx1"/>
                </a:solidFill>
              </a:rPr>
              <a:t>  </a:t>
            </a:r>
            <a:r>
              <a:rPr lang="en-US" sz="2400" b="0" dirty="0">
                <a:solidFill>
                  <a:schemeClr val="tx1"/>
                </a:solidFill>
              </a:rPr>
              <a:t>Given two nodes </a:t>
            </a:r>
            <a:r>
              <a:rPr lang="en-US" sz="2400" b="0" i="1" dirty="0">
                <a:solidFill>
                  <a:schemeClr val="tx1"/>
                </a:solidFill>
              </a:rPr>
              <a:t>s</a:t>
            </a:r>
            <a:r>
              <a:rPr lang="en-US" sz="2400" b="0" dirty="0">
                <a:solidFill>
                  <a:schemeClr val="tx1"/>
                </a:solidFill>
              </a:rPr>
              <a:t> and </a:t>
            </a:r>
            <a:r>
              <a:rPr lang="en-US" sz="2400" b="0" i="1" dirty="0">
                <a:solidFill>
                  <a:schemeClr val="tx1"/>
                </a:solidFill>
              </a:rPr>
              <a:t>t</a:t>
            </a:r>
            <a:r>
              <a:rPr lang="en-US" sz="2400" b="0" dirty="0">
                <a:solidFill>
                  <a:schemeClr val="tx1"/>
                </a:solidFill>
              </a:rPr>
              <a:t>, is there a path between </a:t>
            </a:r>
            <a:r>
              <a:rPr lang="en-US" sz="2400" b="0" i="1" dirty="0">
                <a:solidFill>
                  <a:schemeClr val="tx1"/>
                </a:solidFill>
              </a:rPr>
              <a:t>s</a:t>
            </a:r>
            <a:r>
              <a:rPr lang="en-US" sz="2400" b="0" dirty="0">
                <a:solidFill>
                  <a:schemeClr val="tx1"/>
                </a:solidFill>
              </a:rPr>
              <a:t> and </a:t>
            </a:r>
            <a:r>
              <a:rPr lang="en-US" sz="2400" b="0" i="1" dirty="0" smtClean="0">
                <a:solidFill>
                  <a:schemeClr val="tx1"/>
                </a:solidFill>
              </a:rPr>
              <a:t>t</a:t>
            </a:r>
            <a:r>
              <a:rPr lang="en-US" sz="2400" b="0" dirty="0" smtClean="0">
                <a:solidFill>
                  <a:schemeClr val="tx1"/>
                </a:solidFill>
              </a:rPr>
              <a:t>?</a:t>
            </a:r>
          </a:p>
          <a:p>
            <a:pPr marL="342900" indent="-342900">
              <a:spcBef>
                <a:spcPct val="20000"/>
              </a:spcBef>
              <a:buSzPct val="100000"/>
              <a:buFont typeface="Wingdings" pitchFamily="2" charset="2"/>
              <a:buChar char="§"/>
            </a:pPr>
            <a:r>
              <a:rPr lang="en-US" sz="2400" b="0" i="1" dirty="0" smtClean="0">
                <a:solidFill>
                  <a:srgbClr val="C00000"/>
                </a:solidFill>
              </a:rPr>
              <a:t>s-t </a:t>
            </a:r>
            <a:r>
              <a:rPr lang="en-US" sz="2400" b="0" i="1" dirty="0">
                <a:solidFill>
                  <a:srgbClr val="C00000"/>
                </a:solidFill>
              </a:rPr>
              <a:t>shortest path </a:t>
            </a:r>
            <a:r>
              <a:rPr lang="en-US" sz="2400" b="0" i="1" dirty="0" smtClean="0">
                <a:solidFill>
                  <a:srgbClr val="C00000"/>
                </a:solidFill>
              </a:rPr>
              <a:t>problem</a:t>
            </a:r>
            <a:r>
              <a:rPr lang="en-US" sz="2400" b="0" dirty="0" smtClean="0">
                <a:solidFill>
                  <a:schemeClr val="tx1"/>
                </a:solidFill>
              </a:rPr>
              <a:t>:  </a:t>
            </a:r>
            <a:r>
              <a:rPr lang="en-US" sz="2400" b="0" dirty="0">
                <a:solidFill>
                  <a:schemeClr val="tx1"/>
                </a:solidFill>
              </a:rPr>
              <a:t>Given two nodes </a:t>
            </a:r>
            <a:r>
              <a:rPr lang="en-US" sz="2400" b="0" i="1" dirty="0">
                <a:solidFill>
                  <a:schemeClr val="tx1"/>
                </a:solidFill>
              </a:rPr>
              <a:t>s</a:t>
            </a:r>
            <a:r>
              <a:rPr lang="en-US" sz="2400" b="0" dirty="0">
                <a:solidFill>
                  <a:schemeClr val="tx1"/>
                </a:solidFill>
              </a:rPr>
              <a:t> and </a:t>
            </a:r>
            <a:r>
              <a:rPr lang="en-US" sz="2400" b="0" i="1" dirty="0">
                <a:solidFill>
                  <a:schemeClr val="tx1"/>
                </a:solidFill>
              </a:rPr>
              <a:t>t</a:t>
            </a:r>
            <a:r>
              <a:rPr lang="en-US" sz="2400" b="0" dirty="0">
                <a:solidFill>
                  <a:schemeClr val="tx1"/>
                </a:solidFill>
              </a:rPr>
              <a:t>, what is the length of the shortest path between </a:t>
            </a:r>
            <a:r>
              <a:rPr lang="en-US" sz="2400" b="0" i="1" dirty="0">
                <a:solidFill>
                  <a:schemeClr val="tx1"/>
                </a:solidFill>
              </a:rPr>
              <a:t>s</a:t>
            </a:r>
            <a:r>
              <a:rPr lang="en-US" sz="2400" b="0" dirty="0">
                <a:solidFill>
                  <a:schemeClr val="tx1"/>
                </a:solidFill>
              </a:rPr>
              <a:t> and </a:t>
            </a:r>
            <a:r>
              <a:rPr lang="en-US" sz="2400" b="0" i="1" dirty="0" smtClean="0">
                <a:solidFill>
                  <a:schemeClr val="tx1"/>
                </a:solidFill>
              </a:rPr>
              <a:t>t</a:t>
            </a:r>
            <a:r>
              <a:rPr lang="en-US" sz="2400" b="0" dirty="0" smtClean="0">
                <a:solidFill>
                  <a:schemeClr val="tx1"/>
                </a:solidFill>
              </a:rPr>
              <a:t>?</a:t>
            </a:r>
          </a:p>
        </p:txBody>
      </p:sp>
      <p:sp>
        <p:nvSpPr>
          <p:cNvPr id="14340" name="Rectangle 4"/>
          <p:cNvSpPr>
            <a:spLocks noGrp="1" noChangeArrowheads="1"/>
          </p:cNvSpPr>
          <p:nvPr>
            <p:ph type="title"/>
          </p:nvPr>
        </p:nvSpPr>
        <p:spPr>
          <a:xfrm>
            <a:off x="685800" y="304800"/>
            <a:ext cx="7772400" cy="914400"/>
          </a:xfrm>
        </p:spPr>
        <p:txBody>
          <a:bodyPr/>
          <a:lstStyle/>
          <a:p>
            <a:r>
              <a:rPr lang="en-US" sz="3600" b="1" dirty="0" smtClean="0">
                <a:solidFill>
                  <a:srgbClr val="0000CC"/>
                </a:solidFill>
              </a:rPr>
              <a:t>s-t Connectivity</a:t>
            </a:r>
          </a:p>
        </p:txBody>
      </p:sp>
    </p:spTree>
    <p:extLst>
      <p:ext uri="{BB962C8B-B14F-4D97-AF65-F5344CB8AC3E}">
        <p14:creationId xmlns:p14="http://schemas.microsoft.com/office/powerpoint/2010/main" val="16862926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304800"/>
            <a:ext cx="7772400" cy="914400"/>
          </a:xfrm>
        </p:spPr>
        <p:txBody>
          <a:bodyPr/>
          <a:lstStyle/>
          <a:p>
            <a:r>
              <a:rPr lang="en-US" sz="3600" b="1" dirty="0" smtClean="0">
                <a:solidFill>
                  <a:srgbClr val="0000CC"/>
                </a:solidFill>
              </a:rPr>
              <a:t>Connectivity</a:t>
            </a:r>
          </a:p>
        </p:txBody>
      </p:sp>
      <p:sp>
        <p:nvSpPr>
          <p:cNvPr id="15363" name="Rectangle 3"/>
          <p:cNvSpPr>
            <a:spLocks noGrp="1" noChangeArrowheads="1"/>
          </p:cNvSpPr>
          <p:nvPr>
            <p:ph type="body" idx="1"/>
          </p:nvPr>
        </p:nvSpPr>
        <p:spPr>
          <a:xfrm>
            <a:off x="533400" y="1447800"/>
            <a:ext cx="7924800" cy="4495800"/>
          </a:xfrm>
        </p:spPr>
        <p:txBody>
          <a:bodyPr/>
          <a:lstStyle/>
          <a:p>
            <a:r>
              <a:rPr lang="en-US" sz="2400" dirty="0" smtClean="0"/>
              <a:t>An undirected graph is </a:t>
            </a:r>
            <a:r>
              <a:rPr lang="en-US" sz="2400" i="1" dirty="0" smtClean="0">
                <a:solidFill>
                  <a:srgbClr val="C00000"/>
                </a:solidFill>
              </a:rPr>
              <a:t>connected</a:t>
            </a:r>
            <a:r>
              <a:rPr lang="en-US" sz="2400" dirty="0" smtClean="0"/>
              <a:t> if any two nodes are connected by a path.</a:t>
            </a:r>
          </a:p>
          <a:p>
            <a:r>
              <a:rPr lang="en-US" sz="2400" dirty="0" smtClean="0"/>
              <a:t>A directed graph is </a:t>
            </a:r>
            <a:r>
              <a:rPr lang="en-US" sz="2400" i="1" dirty="0" smtClean="0">
                <a:solidFill>
                  <a:srgbClr val="C00000"/>
                </a:solidFill>
              </a:rPr>
              <a:t>strongly connected</a:t>
            </a:r>
            <a:r>
              <a:rPr lang="en-US" sz="2400" dirty="0" smtClean="0">
                <a:solidFill>
                  <a:srgbClr val="C00000"/>
                </a:solidFill>
              </a:rPr>
              <a:t> </a:t>
            </a:r>
            <a:r>
              <a:rPr lang="en-US" sz="2400" dirty="0" smtClean="0"/>
              <a:t>if there is a directed path from any node to any other node.</a:t>
            </a:r>
          </a:p>
          <a:p>
            <a:r>
              <a:rPr lang="en-US" sz="2400" dirty="0" smtClean="0"/>
              <a:t>A graph is </a:t>
            </a:r>
            <a:r>
              <a:rPr lang="en-US" sz="2400" i="1" dirty="0" smtClean="0">
                <a:solidFill>
                  <a:srgbClr val="C00000"/>
                </a:solidFill>
              </a:rPr>
              <a:t>sparse</a:t>
            </a:r>
            <a:r>
              <a:rPr lang="en-US" sz="2400" dirty="0" smtClean="0"/>
              <a:t> if | </a:t>
            </a:r>
            <a:r>
              <a:rPr lang="en-US" sz="2400" i="1" dirty="0" smtClean="0"/>
              <a:t>E</a:t>
            </a:r>
            <a:r>
              <a:rPr lang="en-US" sz="2400" dirty="0" smtClean="0"/>
              <a:t> | </a:t>
            </a:r>
            <a:r>
              <a:rPr lang="en-US" sz="2400" dirty="0" smtClean="0">
                <a:sym typeface="Symbol" pitchFamily="18" charset="2"/>
              </a:rPr>
              <a:t></a:t>
            </a:r>
            <a:r>
              <a:rPr lang="en-US" sz="2400" dirty="0" smtClean="0"/>
              <a:t> | </a:t>
            </a:r>
            <a:r>
              <a:rPr lang="en-US" sz="2400" i="1" dirty="0" smtClean="0"/>
              <a:t>V</a:t>
            </a:r>
            <a:r>
              <a:rPr lang="en-US" sz="2400" dirty="0" smtClean="0"/>
              <a:t> |.</a:t>
            </a:r>
            <a:endParaRPr lang="en-US" sz="2400" baseline="30000" dirty="0" smtClean="0"/>
          </a:p>
          <a:p>
            <a:r>
              <a:rPr lang="en-US" sz="2400" dirty="0" smtClean="0"/>
              <a:t>A graph is </a:t>
            </a:r>
            <a:r>
              <a:rPr lang="en-US" sz="2400" i="1" dirty="0" smtClean="0">
                <a:solidFill>
                  <a:srgbClr val="C00000"/>
                </a:solidFill>
              </a:rPr>
              <a:t>dense</a:t>
            </a:r>
            <a:r>
              <a:rPr lang="en-US" sz="2400" dirty="0" smtClean="0"/>
              <a:t> if  | </a:t>
            </a:r>
            <a:r>
              <a:rPr lang="en-US" sz="2400" i="1" dirty="0" smtClean="0"/>
              <a:t>E</a:t>
            </a:r>
            <a:r>
              <a:rPr lang="en-US" sz="2400" dirty="0" smtClean="0"/>
              <a:t> | </a:t>
            </a:r>
            <a:r>
              <a:rPr lang="en-US" sz="2400" dirty="0" smtClean="0">
                <a:sym typeface="Symbol" pitchFamily="18" charset="2"/>
              </a:rPr>
              <a:t></a:t>
            </a:r>
            <a:r>
              <a:rPr lang="en-US" sz="2400" dirty="0" smtClean="0"/>
              <a:t> | </a:t>
            </a:r>
            <a:r>
              <a:rPr lang="en-US" sz="2400" i="1" dirty="0" smtClean="0"/>
              <a:t>V</a:t>
            </a:r>
            <a:r>
              <a:rPr lang="en-US" sz="2400" dirty="0" smtClean="0"/>
              <a:t> |</a:t>
            </a:r>
            <a:r>
              <a:rPr lang="en-US" sz="2400" baseline="30000" dirty="0" smtClean="0"/>
              <a:t>2</a:t>
            </a:r>
            <a:r>
              <a:rPr lang="en-US" sz="2400" dirty="0" smtClean="0"/>
              <a:t>.</a:t>
            </a:r>
            <a:endParaRPr lang="en-US" sz="2400" baseline="30000" dirty="0" smtClean="0"/>
          </a:p>
        </p:txBody>
      </p:sp>
    </p:spTree>
    <p:extLst>
      <p:ext uri="{BB962C8B-B14F-4D97-AF65-F5344CB8AC3E}">
        <p14:creationId xmlns:p14="http://schemas.microsoft.com/office/powerpoint/2010/main" val="425267155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1371601"/>
            <a:ext cx="8229600" cy="838199"/>
          </a:xfrm>
        </p:spPr>
        <p:txBody>
          <a:bodyPr/>
          <a:lstStyle/>
          <a:p>
            <a:pPr marL="274320" indent="-274320" algn="l">
              <a:buFont typeface="Wingdings" pitchFamily="2" charset="2"/>
              <a:buChar char="§"/>
            </a:pPr>
            <a:r>
              <a:rPr lang="en-US" sz="2400" dirty="0" smtClean="0"/>
              <a:t>A </a:t>
            </a:r>
            <a:r>
              <a:rPr lang="en-US" sz="2400" i="1" dirty="0" smtClean="0">
                <a:solidFill>
                  <a:srgbClr val="C00000"/>
                </a:solidFill>
              </a:rPr>
              <a:t>Complete graph</a:t>
            </a:r>
            <a:r>
              <a:rPr lang="en-US" sz="2400" dirty="0" smtClean="0">
                <a:solidFill>
                  <a:srgbClr val="C00000"/>
                </a:solidFill>
              </a:rPr>
              <a:t> </a:t>
            </a:r>
            <a:r>
              <a:rPr lang="en-US" sz="2400" dirty="0" smtClean="0"/>
              <a:t>is an undirected/directed graph in which every pair of vertices is adjacent.</a:t>
            </a:r>
          </a:p>
        </p:txBody>
      </p:sp>
      <p:grpSp>
        <p:nvGrpSpPr>
          <p:cNvPr id="39" name="Group 38"/>
          <p:cNvGrpSpPr/>
          <p:nvPr/>
        </p:nvGrpSpPr>
        <p:grpSpPr>
          <a:xfrm>
            <a:off x="1066800" y="3124201"/>
            <a:ext cx="2173288" cy="1885950"/>
            <a:chOff x="1066800" y="3124201"/>
            <a:chExt cx="2173288" cy="1885950"/>
          </a:xfrm>
        </p:grpSpPr>
        <p:sp>
          <p:nvSpPr>
            <p:cNvPr id="19459" name="Oval 3"/>
            <p:cNvSpPr>
              <a:spLocks noChangeArrowheads="1"/>
            </p:cNvSpPr>
            <p:nvPr/>
          </p:nvSpPr>
          <p:spPr bwMode="auto">
            <a:xfrm>
              <a:off x="1066800" y="4552951"/>
              <a:ext cx="496888"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1"/>
                </a:solidFill>
              </a:endParaRPr>
            </a:p>
          </p:txBody>
        </p:sp>
        <p:sp>
          <p:nvSpPr>
            <p:cNvPr id="19460" name="Oval 4"/>
            <p:cNvSpPr>
              <a:spLocks noChangeArrowheads="1"/>
            </p:cNvSpPr>
            <p:nvPr/>
          </p:nvSpPr>
          <p:spPr bwMode="auto">
            <a:xfrm>
              <a:off x="2667000" y="4191001"/>
              <a:ext cx="496888"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1"/>
                </a:solidFill>
              </a:endParaRPr>
            </a:p>
          </p:txBody>
        </p:sp>
        <p:sp>
          <p:nvSpPr>
            <p:cNvPr id="19461" name="Text Box 5"/>
            <p:cNvSpPr txBox="1">
              <a:spLocks noChangeArrowheads="1"/>
            </p:cNvSpPr>
            <p:nvPr/>
          </p:nvSpPr>
          <p:spPr bwMode="auto">
            <a:xfrm>
              <a:off x="1531938" y="3200401"/>
              <a:ext cx="3190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A</a:t>
              </a:r>
            </a:p>
          </p:txBody>
        </p:sp>
        <p:sp>
          <p:nvSpPr>
            <p:cNvPr id="19462" name="Text Box 6"/>
            <p:cNvSpPr txBox="1">
              <a:spLocks noChangeArrowheads="1"/>
            </p:cNvSpPr>
            <p:nvPr/>
          </p:nvSpPr>
          <p:spPr bwMode="auto">
            <a:xfrm>
              <a:off x="1143000" y="4629151"/>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D</a:t>
              </a:r>
            </a:p>
          </p:txBody>
        </p:sp>
        <p:sp>
          <p:nvSpPr>
            <p:cNvPr id="19463" name="Text Box 7"/>
            <p:cNvSpPr txBox="1">
              <a:spLocks noChangeArrowheads="1"/>
            </p:cNvSpPr>
            <p:nvPr/>
          </p:nvSpPr>
          <p:spPr bwMode="auto">
            <a:xfrm>
              <a:off x="2743200" y="4268789"/>
              <a:ext cx="320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E</a:t>
              </a:r>
            </a:p>
          </p:txBody>
        </p:sp>
        <p:sp>
          <p:nvSpPr>
            <p:cNvPr id="19464" name="Text Box 8"/>
            <p:cNvSpPr txBox="1">
              <a:spLocks noChangeArrowheads="1"/>
            </p:cNvSpPr>
            <p:nvPr/>
          </p:nvSpPr>
          <p:spPr bwMode="auto">
            <a:xfrm>
              <a:off x="2838450" y="3200401"/>
              <a:ext cx="319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B</a:t>
              </a:r>
            </a:p>
          </p:txBody>
        </p:sp>
        <p:sp>
          <p:nvSpPr>
            <p:cNvPr id="19465" name="Line 9"/>
            <p:cNvSpPr>
              <a:spLocks noChangeShapeType="1"/>
            </p:cNvSpPr>
            <p:nvPr/>
          </p:nvSpPr>
          <p:spPr bwMode="auto">
            <a:xfrm>
              <a:off x="1905000" y="3505201"/>
              <a:ext cx="8382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6" name="Line 10"/>
            <p:cNvSpPr>
              <a:spLocks noChangeShapeType="1"/>
            </p:cNvSpPr>
            <p:nvPr/>
          </p:nvSpPr>
          <p:spPr bwMode="auto">
            <a:xfrm>
              <a:off x="1981200" y="3352801"/>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7" name="Line 11"/>
            <p:cNvSpPr>
              <a:spLocks noChangeShapeType="1"/>
            </p:cNvSpPr>
            <p:nvPr/>
          </p:nvSpPr>
          <p:spPr bwMode="auto">
            <a:xfrm flipV="1">
              <a:off x="2971800" y="3581401"/>
              <a:ext cx="1588"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8" name="Oval 12"/>
            <p:cNvSpPr>
              <a:spLocks noChangeArrowheads="1"/>
            </p:cNvSpPr>
            <p:nvPr/>
          </p:nvSpPr>
          <p:spPr bwMode="auto">
            <a:xfrm>
              <a:off x="1447800" y="3124201"/>
              <a:ext cx="496888"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1"/>
                </a:solidFill>
              </a:endParaRPr>
            </a:p>
          </p:txBody>
        </p:sp>
        <p:sp>
          <p:nvSpPr>
            <p:cNvPr id="19469" name="Oval 13"/>
            <p:cNvSpPr>
              <a:spLocks noChangeArrowheads="1"/>
            </p:cNvSpPr>
            <p:nvPr/>
          </p:nvSpPr>
          <p:spPr bwMode="auto">
            <a:xfrm>
              <a:off x="2743200" y="3124201"/>
              <a:ext cx="496888"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1"/>
                </a:solidFill>
              </a:endParaRPr>
            </a:p>
          </p:txBody>
        </p:sp>
        <p:sp>
          <p:nvSpPr>
            <p:cNvPr id="19470" name="Line 14"/>
            <p:cNvSpPr>
              <a:spLocks noChangeShapeType="1"/>
            </p:cNvSpPr>
            <p:nvPr/>
          </p:nvSpPr>
          <p:spPr bwMode="auto">
            <a:xfrm flipV="1">
              <a:off x="1524001" y="4495801"/>
              <a:ext cx="11430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1" name="Line 15"/>
            <p:cNvSpPr>
              <a:spLocks noChangeShapeType="1"/>
            </p:cNvSpPr>
            <p:nvPr/>
          </p:nvSpPr>
          <p:spPr bwMode="auto">
            <a:xfrm flipV="1">
              <a:off x="1219200" y="3581401"/>
              <a:ext cx="381000" cy="971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2" name="Line 16"/>
            <p:cNvSpPr>
              <a:spLocks noChangeShapeType="1"/>
            </p:cNvSpPr>
            <p:nvPr/>
          </p:nvSpPr>
          <p:spPr bwMode="auto">
            <a:xfrm flipV="1">
              <a:off x="1447801" y="3505201"/>
              <a:ext cx="1371599" cy="1123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9473" name="Text Box 17"/>
          <p:cNvSpPr txBox="1">
            <a:spLocks noChangeArrowheads="1"/>
          </p:cNvSpPr>
          <p:nvPr/>
        </p:nvSpPr>
        <p:spPr bwMode="auto">
          <a:xfrm>
            <a:off x="304800" y="5124271"/>
            <a:ext cx="4191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spcBef>
                <a:spcPct val="50000"/>
              </a:spcBef>
            </a:pPr>
            <a:r>
              <a:rPr lang="en-US" sz="2000" b="0" dirty="0">
                <a:solidFill>
                  <a:schemeClr val="tx1"/>
                </a:solidFill>
                <a:latin typeface="+mj-lt"/>
              </a:rPr>
              <a:t>4 nodes and (4*3)/2 edges</a:t>
            </a:r>
          </a:p>
          <a:p>
            <a:pPr>
              <a:spcBef>
                <a:spcPct val="50000"/>
              </a:spcBef>
            </a:pPr>
            <a:r>
              <a:rPr lang="en-US" sz="2000" b="0" dirty="0" smtClean="0">
                <a:solidFill>
                  <a:schemeClr val="tx1"/>
                </a:solidFill>
                <a:latin typeface="+mj-lt"/>
              </a:rPr>
              <a:t>|</a:t>
            </a:r>
            <a:r>
              <a:rPr lang="en-US" sz="2000" b="0" i="1" dirty="0" smtClean="0">
                <a:solidFill>
                  <a:schemeClr val="tx1"/>
                </a:solidFill>
                <a:latin typeface="+mj-lt"/>
              </a:rPr>
              <a:t>V</a:t>
            </a:r>
            <a:r>
              <a:rPr lang="en-US" sz="2000" b="0" dirty="0" smtClean="0">
                <a:solidFill>
                  <a:schemeClr val="tx1"/>
                </a:solidFill>
                <a:latin typeface="+mj-lt"/>
              </a:rPr>
              <a:t>| </a:t>
            </a:r>
            <a:r>
              <a:rPr lang="en-US" sz="2000" b="0" dirty="0">
                <a:solidFill>
                  <a:schemeClr val="tx1"/>
                </a:solidFill>
                <a:latin typeface="+mj-lt"/>
              </a:rPr>
              <a:t>nodes and </a:t>
            </a:r>
            <a:r>
              <a:rPr lang="en-US" sz="2000" b="0" dirty="0" smtClean="0">
                <a:solidFill>
                  <a:schemeClr val="tx1"/>
                </a:solidFill>
                <a:latin typeface="+mj-lt"/>
              </a:rPr>
              <a:t>|</a:t>
            </a:r>
            <a:r>
              <a:rPr lang="en-US" sz="2000" b="0" i="1" dirty="0" smtClean="0">
                <a:solidFill>
                  <a:schemeClr val="tx1"/>
                </a:solidFill>
                <a:latin typeface="+mj-lt"/>
              </a:rPr>
              <a:t>V</a:t>
            </a:r>
            <a:r>
              <a:rPr lang="en-US" sz="2000" b="0" dirty="0" smtClean="0">
                <a:solidFill>
                  <a:schemeClr val="tx1"/>
                </a:solidFill>
                <a:latin typeface="+mj-lt"/>
              </a:rPr>
              <a:t>|*(|</a:t>
            </a:r>
            <a:r>
              <a:rPr lang="en-US" sz="2000" b="0" i="1" dirty="0" smtClean="0">
                <a:solidFill>
                  <a:schemeClr val="tx1"/>
                </a:solidFill>
                <a:latin typeface="+mj-lt"/>
              </a:rPr>
              <a:t>V</a:t>
            </a:r>
            <a:r>
              <a:rPr lang="en-US" sz="2000" b="0" dirty="0" smtClean="0">
                <a:solidFill>
                  <a:schemeClr val="tx1"/>
                </a:solidFill>
                <a:latin typeface="+mj-lt"/>
              </a:rPr>
              <a:t>| – 1</a:t>
            </a:r>
            <a:r>
              <a:rPr lang="en-US" sz="2000" b="0" dirty="0">
                <a:solidFill>
                  <a:schemeClr val="tx1"/>
                </a:solidFill>
                <a:latin typeface="+mj-lt"/>
              </a:rPr>
              <a:t>)/2 edges </a:t>
            </a:r>
          </a:p>
          <a:p>
            <a:pPr>
              <a:spcBef>
                <a:spcPct val="50000"/>
              </a:spcBef>
            </a:pPr>
            <a:r>
              <a:rPr lang="en-US" sz="2000" b="0" dirty="0">
                <a:solidFill>
                  <a:schemeClr val="tx1"/>
                </a:solidFill>
                <a:latin typeface="+mj-lt"/>
              </a:rPr>
              <a:t>Note: if self loops are allowed </a:t>
            </a:r>
            <a:r>
              <a:rPr lang="en-US" sz="2000" b="0" dirty="0" smtClean="0">
                <a:solidFill>
                  <a:schemeClr val="tx1"/>
                </a:solidFill>
                <a:latin typeface="+mj-lt"/>
              </a:rPr>
              <a:t>|</a:t>
            </a:r>
            <a:r>
              <a:rPr lang="en-US" sz="2000" b="0" i="1" dirty="0" smtClean="0">
                <a:solidFill>
                  <a:schemeClr val="tx1"/>
                </a:solidFill>
                <a:latin typeface="+mj-lt"/>
              </a:rPr>
              <a:t>V</a:t>
            </a:r>
            <a:r>
              <a:rPr lang="en-US" sz="2000" b="0" dirty="0" smtClean="0">
                <a:solidFill>
                  <a:schemeClr val="tx1"/>
                </a:solidFill>
                <a:latin typeface="+mj-lt"/>
              </a:rPr>
              <a:t>|</a:t>
            </a:r>
            <a:r>
              <a:rPr lang="en-US" sz="2000" b="0" baseline="30000" dirty="0" smtClean="0">
                <a:solidFill>
                  <a:schemeClr val="tx1"/>
                </a:solidFill>
                <a:latin typeface="+mj-lt"/>
              </a:rPr>
              <a:t>2</a:t>
            </a:r>
            <a:r>
              <a:rPr lang="en-US" sz="2000" b="0" dirty="0" smtClean="0">
                <a:solidFill>
                  <a:schemeClr val="tx1"/>
                </a:solidFill>
                <a:latin typeface="+mj-lt"/>
              </a:rPr>
              <a:t>/2</a:t>
            </a:r>
            <a:endParaRPr lang="en-US" sz="2000" b="0" dirty="0">
              <a:solidFill>
                <a:schemeClr val="tx1"/>
              </a:solidFill>
              <a:latin typeface="+mj-lt"/>
            </a:endParaRPr>
          </a:p>
        </p:txBody>
      </p:sp>
      <p:sp>
        <p:nvSpPr>
          <p:cNvPr id="19477" name="Text Box 21"/>
          <p:cNvSpPr txBox="1">
            <a:spLocks noChangeArrowheads="1"/>
          </p:cNvSpPr>
          <p:nvPr/>
        </p:nvSpPr>
        <p:spPr bwMode="auto">
          <a:xfrm>
            <a:off x="4495800" y="5075873"/>
            <a:ext cx="44958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spcBef>
                <a:spcPct val="50000"/>
              </a:spcBef>
            </a:pPr>
            <a:r>
              <a:rPr lang="en-US" sz="2000" b="0" dirty="0">
                <a:solidFill>
                  <a:schemeClr val="tx1"/>
                </a:solidFill>
                <a:latin typeface="+mj-lt"/>
              </a:rPr>
              <a:t>3 nodes and 3*2 </a:t>
            </a:r>
            <a:r>
              <a:rPr lang="en-US" sz="2000" b="0" dirty="0" smtClean="0">
                <a:solidFill>
                  <a:schemeClr val="tx1"/>
                </a:solidFill>
                <a:latin typeface="+mj-lt"/>
              </a:rPr>
              <a:t>edges </a:t>
            </a:r>
          </a:p>
          <a:p>
            <a:pPr>
              <a:spcBef>
                <a:spcPct val="50000"/>
              </a:spcBef>
            </a:pPr>
            <a:r>
              <a:rPr lang="en-US" sz="2000" b="0" dirty="0" smtClean="0">
                <a:solidFill>
                  <a:schemeClr val="tx1"/>
                </a:solidFill>
                <a:latin typeface="+mj-lt"/>
              </a:rPr>
              <a:t>|</a:t>
            </a:r>
            <a:r>
              <a:rPr lang="en-US" sz="2000" b="0" i="1" dirty="0" smtClean="0">
                <a:solidFill>
                  <a:schemeClr val="tx1"/>
                </a:solidFill>
                <a:latin typeface="+mj-lt"/>
              </a:rPr>
              <a:t>V</a:t>
            </a:r>
            <a:r>
              <a:rPr lang="en-US" sz="2000" b="0" dirty="0" smtClean="0">
                <a:solidFill>
                  <a:schemeClr val="tx1"/>
                </a:solidFill>
                <a:latin typeface="+mj-lt"/>
              </a:rPr>
              <a:t>| </a:t>
            </a:r>
            <a:r>
              <a:rPr lang="en-US" sz="2000" b="0" dirty="0">
                <a:solidFill>
                  <a:schemeClr val="tx1"/>
                </a:solidFill>
                <a:latin typeface="+mj-lt"/>
              </a:rPr>
              <a:t>nodes and </a:t>
            </a:r>
            <a:r>
              <a:rPr lang="en-US" sz="2000" b="0" dirty="0" smtClean="0">
                <a:solidFill>
                  <a:schemeClr val="tx1"/>
                </a:solidFill>
                <a:latin typeface="+mj-lt"/>
              </a:rPr>
              <a:t>|</a:t>
            </a:r>
            <a:r>
              <a:rPr lang="en-US" sz="2000" b="0" i="1" dirty="0" smtClean="0">
                <a:solidFill>
                  <a:schemeClr val="tx1"/>
                </a:solidFill>
                <a:latin typeface="+mj-lt"/>
              </a:rPr>
              <a:t>V</a:t>
            </a:r>
            <a:r>
              <a:rPr lang="en-US" sz="2000" b="0" dirty="0" smtClean="0">
                <a:solidFill>
                  <a:schemeClr val="tx1"/>
                </a:solidFill>
                <a:latin typeface="+mj-lt"/>
              </a:rPr>
              <a:t>|*(|</a:t>
            </a:r>
            <a:r>
              <a:rPr lang="en-US" sz="2000" b="0" i="1" dirty="0" smtClean="0">
                <a:solidFill>
                  <a:schemeClr val="tx1"/>
                </a:solidFill>
                <a:latin typeface="+mj-lt"/>
              </a:rPr>
              <a:t>V</a:t>
            </a:r>
            <a:r>
              <a:rPr lang="en-US" sz="2000" b="0" dirty="0" smtClean="0">
                <a:solidFill>
                  <a:schemeClr val="tx1"/>
                </a:solidFill>
                <a:latin typeface="+mj-lt"/>
              </a:rPr>
              <a:t>| – 1</a:t>
            </a:r>
            <a:r>
              <a:rPr lang="en-US" sz="2000" b="0" dirty="0">
                <a:solidFill>
                  <a:schemeClr val="tx1"/>
                </a:solidFill>
                <a:latin typeface="+mj-lt"/>
              </a:rPr>
              <a:t>) </a:t>
            </a:r>
            <a:r>
              <a:rPr lang="en-US" sz="2000" b="0" dirty="0" smtClean="0">
                <a:solidFill>
                  <a:schemeClr val="tx1"/>
                </a:solidFill>
                <a:latin typeface="+mj-lt"/>
              </a:rPr>
              <a:t>edges </a:t>
            </a:r>
          </a:p>
          <a:p>
            <a:pPr>
              <a:spcBef>
                <a:spcPct val="50000"/>
              </a:spcBef>
            </a:pPr>
            <a:r>
              <a:rPr lang="en-US" sz="2000" b="0" dirty="0" smtClean="0">
                <a:solidFill>
                  <a:schemeClr val="tx1"/>
                </a:solidFill>
                <a:latin typeface="+mj-lt"/>
              </a:rPr>
              <a:t>Note</a:t>
            </a:r>
            <a:r>
              <a:rPr lang="en-US" sz="2000" b="0" dirty="0">
                <a:solidFill>
                  <a:schemeClr val="tx1"/>
                </a:solidFill>
                <a:latin typeface="+mj-lt"/>
              </a:rPr>
              <a:t>: if self loops are allowed </a:t>
            </a:r>
            <a:r>
              <a:rPr lang="en-US" sz="2000" b="0" dirty="0" smtClean="0">
                <a:solidFill>
                  <a:schemeClr val="tx1"/>
                </a:solidFill>
                <a:latin typeface="+mj-lt"/>
              </a:rPr>
              <a:t>|</a:t>
            </a:r>
            <a:r>
              <a:rPr lang="en-US" sz="2000" b="0" i="1" dirty="0" smtClean="0">
                <a:solidFill>
                  <a:schemeClr val="tx1"/>
                </a:solidFill>
                <a:latin typeface="+mj-lt"/>
              </a:rPr>
              <a:t>V</a:t>
            </a:r>
            <a:r>
              <a:rPr lang="en-US" sz="2000" b="0" dirty="0" smtClean="0">
                <a:solidFill>
                  <a:schemeClr val="tx1"/>
                </a:solidFill>
                <a:latin typeface="+mj-lt"/>
              </a:rPr>
              <a:t>|</a:t>
            </a:r>
            <a:r>
              <a:rPr lang="en-US" sz="2000" b="0" baseline="30000" dirty="0" smtClean="0">
                <a:solidFill>
                  <a:schemeClr val="tx1"/>
                </a:solidFill>
                <a:latin typeface="+mj-lt"/>
              </a:rPr>
              <a:t>2 </a:t>
            </a:r>
            <a:r>
              <a:rPr lang="en-US" sz="2000" b="0" dirty="0">
                <a:solidFill>
                  <a:schemeClr val="tx1"/>
                </a:solidFill>
                <a:latin typeface="+mj-lt"/>
              </a:rPr>
              <a:t>edges  </a:t>
            </a:r>
          </a:p>
        </p:txBody>
      </p:sp>
      <p:grpSp>
        <p:nvGrpSpPr>
          <p:cNvPr id="40" name="Group 39"/>
          <p:cNvGrpSpPr/>
          <p:nvPr/>
        </p:nvGrpSpPr>
        <p:grpSpPr>
          <a:xfrm>
            <a:off x="5105400" y="3048000"/>
            <a:ext cx="2782888" cy="1809751"/>
            <a:chOff x="5105400" y="3048000"/>
            <a:chExt cx="2782888" cy="1809751"/>
          </a:xfrm>
        </p:grpSpPr>
        <p:sp>
          <p:nvSpPr>
            <p:cNvPr id="19474" name="Oval 18"/>
            <p:cNvSpPr>
              <a:spLocks noChangeArrowheads="1"/>
            </p:cNvSpPr>
            <p:nvPr/>
          </p:nvSpPr>
          <p:spPr bwMode="auto">
            <a:xfrm>
              <a:off x="5105400" y="4400551"/>
              <a:ext cx="496888"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r>
                <a:rPr lang="en-US" sz="1800">
                  <a:solidFill>
                    <a:schemeClr val="tx1"/>
                  </a:solidFill>
                </a:rPr>
                <a:t>D</a:t>
              </a:r>
            </a:p>
          </p:txBody>
        </p:sp>
        <p:sp>
          <p:nvSpPr>
            <p:cNvPr id="19475" name="Oval 19"/>
            <p:cNvSpPr>
              <a:spLocks noChangeArrowheads="1"/>
            </p:cNvSpPr>
            <p:nvPr/>
          </p:nvSpPr>
          <p:spPr bwMode="auto">
            <a:xfrm>
              <a:off x="5522912" y="3048001"/>
              <a:ext cx="496888"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r>
                <a:rPr lang="en-US" sz="1800">
                  <a:solidFill>
                    <a:schemeClr val="tx1"/>
                  </a:solidFill>
                </a:rPr>
                <a:t>A</a:t>
              </a:r>
            </a:p>
          </p:txBody>
        </p:sp>
        <p:sp>
          <p:nvSpPr>
            <p:cNvPr id="19476" name="Oval 20"/>
            <p:cNvSpPr>
              <a:spLocks noChangeArrowheads="1"/>
            </p:cNvSpPr>
            <p:nvPr/>
          </p:nvSpPr>
          <p:spPr bwMode="auto">
            <a:xfrm>
              <a:off x="7391400" y="3581401"/>
              <a:ext cx="496888"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r>
                <a:rPr lang="en-US" sz="1800">
                  <a:solidFill>
                    <a:schemeClr val="tx1"/>
                  </a:solidFill>
                </a:rPr>
                <a:t>B</a:t>
              </a:r>
            </a:p>
          </p:txBody>
        </p:sp>
        <p:cxnSp>
          <p:nvCxnSpPr>
            <p:cNvPr id="19478" name="AutoShape 22"/>
            <p:cNvCxnSpPr>
              <a:cxnSpLocks noChangeShapeType="1"/>
              <a:stCxn id="19475" idx="0"/>
              <a:endCxn id="19476" idx="1"/>
            </p:cNvCxnSpPr>
            <p:nvPr/>
          </p:nvCxnSpPr>
          <p:spPr bwMode="auto">
            <a:xfrm rot="16200000" flipH="1">
              <a:off x="6317584" y="2501772"/>
              <a:ext cx="600355" cy="1692812"/>
            </a:xfrm>
            <a:prstGeom prst="curvedConnector3">
              <a:avLst>
                <a:gd name="adj1" fmla="val -38077"/>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479" name="AutoShape 23"/>
            <p:cNvCxnSpPr>
              <a:cxnSpLocks noChangeShapeType="1"/>
              <a:stCxn id="19476" idx="2"/>
              <a:endCxn id="19475" idx="5"/>
            </p:cNvCxnSpPr>
            <p:nvPr/>
          </p:nvCxnSpPr>
          <p:spPr bwMode="auto">
            <a:xfrm rot="10800000">
              <a:off x="5947032" y="3438247"/>
              <a:ext cx="1444368" cy="371755"/>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480" name="AutoShape 24"/>
            <p:cNvCxnSpPr>
              <a:cxnSpLocks noChangeShapeType="1"/>
              <a:stCxn id="19475" idx="2"/>
              <a:endCxn id="19474" idx="1"/>
            </p:cNvCxnSpPr>
            <p:nvPr/>
          </p:nvCxnSpPr>
          <p:spPr bwMode="auto">
            <a:xfrm rot="10800000" flipV="1">
              <a:off x="5178168" y="3276600"/>
              <a:ext cx="344744" cy="1190905"/>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481" name="AutoShape 25"/>
            <p:cNvCxnSpPr>
              <a:cxnSpLocks noChangeShapeType="1"/>
              <a:stCxn id="19474" idx="0"/>
              <a:endCxn id="19475" idx="4"/>
            </p:cNvCxnSpPr>
            <p:nvPr/>
          </p:nvCxnSpPr>
          <p:spPr bwMode="auto">
            <a:xfrm rot="5400000" flipH="1" flipV="1">
              <a:off x="5114925" y="3744120"/>
              <a:ext cx="895350" cy="417512"/>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482" name="AutoShape 26"/>
            <p:cNvCxnSpPr>
              <a:cxnSpLocks noChangeShapeType="1"/>
              <a:stCxn id="19476" idx="4"/>
            </p:cNvCxnSpPr>
            <p:nvPr/>
          </p:nvCxnSpPr>
          <p:spPr bwMode="auto">
            <a:xfrm rot="5400000">
              <a:off x="6296422" y="3380979"/>
              <a:ext cx="685800" cy="2001044"/>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483" name="AutoShape 27"/>
            <p:cNvCxnSpPr>
              <a:cxnSpLocks noChangeShapeType="1"/>
              <a:stCxn id="19476" idx="3"/>
            </p:cNvCxnSpPr>
            <p:nvPr/>
          </p:nvCxnSpPr>
          <p:spPr bwMode="auto">
            <a:xfrm rot="5400000">
              <a:off x="6227354" y="3306892"/>
              <a:ext cx="572060" cy="1901568"/>
            </a:xfrm>
            <a:prstGeom prst="curvedConnector2">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grpSp>
      <p:sp>
        <p:nvSpPr>
          <p:cNvPr id="28" name="Rectangle 2"/>
          <p:cNvSpPr txBox="1">
            <a:spLocks noChangeArrowheads="1"/>
          </p:cNvSpPr>
          <p:nvPr/>
        </p:nvSpPr>
        <p:spPr bwMode="auto">
          <a:xfrm>
            <a:off x="685800" y="22860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600" b="1" i="0" u="none" strike="noStrike" kern="0" cap="none" spc="0" normalizeH="0" baseline="0" noProof="0" dirty="0" smtClean="0">
                <a:ln>
                  <a:noFill/>
                </a:ln>
                <a:solidFill>
                  <a:srgbClr val="0000CC"/>
                </a:solidFill>
                <a:effectLst/>
                <a:uLnTx/>
                <a:uFillTx/>
                <a:latin typeface="+mj-lt"/>
                <a:ea typeface="+mj-ea"/>
                <a:cs typeface="+mj-cs"/>
              </a:rPr>
              <a:t>Complete Graph</a:t>
            </a:r>
          </a:p>
        </p:txBody>
      </p:sp>
      <p:sp>
        <p:nvSpPr>
          <p:cNvPr id="29" name="Rectangle 2"/>
          <p:cNvSpPr txBox="1">
            <a:spLocks noChangeArrowheads="1"/>
          </p:cNvSpPr>
          <p:nvPr/>
        </p:nvSpPr>
        <p:spPr bwMode="auto">
          <a:xfrm>
            <a:off x="457200" y="2209801"/>
            <a:ext cx="8229600" cy="838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274320" marR="0" lvl="0" indent="-274320" algn="l" defTabSz="914400" rtl="0" eaLnBrk="0" fontAlgn="base" latinLnBrk="0" hangingPunct="0">
              <a:lnSpc>
                <a:spcPct val="100000"/>
              </a:lnSpc>
              <a:spcBef>
                <a:spcPct val="0"/>
              </a:spcBef>
              <a:spcAft>
                <a:spcPct val="0"/>
              </a:spcAft>
              <a:buClrTx/>
              <a:buSzTx/>
              <a:buFont typeface="Wingdings" pitchFamily="2" charset="2"/>
              <a:buChar char="§"/>
              <a:tabLst/>
              <a:defRPr/>
            </a:pPr>
            <a:r>
              <a:rPr kumimoji="0" lang="en-US" sz="2400" b="0" i="0" u="none" strike="noStrike" kern="0" cap="none" spc="0" normalizeH="0" baseline="0" noProof="0" dirty="0" smtClean="0">
                <a:ln>
                  <a:noFill/>
                </a:ln>
                <a:solidFill>
                  <a:schemeClr val="tx2"/>
                </a:solidFill>
                <a:effectLst/>
                <a:uLnTx/>
                <a:uFillTx/>
                <a:latin typeface="+mj-lt"/>
                <a:ea typeface="+mj-ea"/>
                <a:cs typeface="+mj-cs"/>
              </a:rPr>
              <a:t>If (</a:t>
            </a:r>
            <a:r>
              <a:rPr kumimoji="0" lang="en-US" sz="2400" b="0" i="1" u="none" strike="noStrike" kern="0" cap="none" spc="0" normalizeH="0" baseline="0" noProof="0" dirty="0" smtClean="0">
                <a:ln>
                  <a:noFill/>
                </a:ln>
                <a:solidFill>
                  <a:schemeClr val="tx2"/>
                </a:solidFill>
                <a:effectLst/>
                <a:uLnTx/>
                <a:uFillTx/>
                <a:latin typeface="+mj-lt"/>
                <a:ea typeface="+mj-ea"/>
                <a:cs typeface="+mj-cs"/>
              </a:rPr>
              <a:t>u</a:t>
            </a:r>
            <a:r>
              <a:rPr kumimoji="0" lang="en-US" sz="2400" b="0" i="0" u="none" strike="noStrike" kern="0" cap="none" spc="0" normalizeH="0" baseline="0" noProof="0" dirty="0" smtClean="0">
                <a:ln>
                  <a:noFill/>
                </a:ln>
                <a:solidFill>
                  <a:schemeClr val="tx2"/>
                </a:solidFill>
                <a:effectLst/>
                <a:uLnTx/>
                <a:uFillTx/>
                <a:latin typeface="+mj-lt"/>
                <a:ea typeface="+mj-ea"/>
                <a:cs typeface="+mj-cs"/>
              </a:rPr>
              <a:t>, </a:t>
            </a:r>
            <a:r>
              <a:rPr kumimoji="0" lang="en-US" sz="2400" b="0" i="1" u="none" strike="noStrike" kern="0" cap="none" spc="0" normalizeH="0" baseline="0" noProof="0" dirty="0" smtClean="0">
                <a:ln>
                  <a:noFill/>
                </a:ln>
                <a:solidFill>
                  <a:schemeClr val="tx2"/>
                </a:solidFill>
                <a:effectLst/>
                <a:uLnTx/>
                <a:uFillTx/>
                <a:latin typeface="+mj-lt"/>
                <a:ea typeface="+mj-ea"/>
                <a:cs typeface="+mj-cs"/>
              </a:rPr>
              <a:t>v</a:t>
            </a:r>
            <a:r>
              <a:rPr kumimoji="0" lang="en-US" sz="2400" b="0" i="0" u="none" strike="noStrike" kern="0" cap="none" spc="0" normalizeH="0" baseline="0" noProof="0" dirty="0" smtClean="0">
                <a:ln>
                  <a:noFill/>
                </a:ln>
                <a:solidFill>
                  <a:schemeClr val="tx2"/>
                </a:solidFill>
                <a:effectLst/>
                <a:uLnTx/>
                <a:uFillTx/>
                <a:latin typeface="+mj-lt"/>
                <a:ea typeface="+mj-ea"/>
                <a:cs typeface="+mj-cs"/>
              </a:rPr>
              <a:t>) is an edge in a graph </a:t>
            </a:r>
            <a:r>
              <a:rPr kumimoji="0" lang="en-US" sz="2400" b="0" i="1" u="none" strike="noStrike" kern="0" cap="none" spc="0" normalizeH="0" baseline="0" noProof="0" dirty="0" smtClean="0">
                <a:ln>
                  <a:noFill/>
                </a:ln>
                <a:solidFill>
                  <a:schemeClr val="tx2"/>
                </a:solidFill>
                <a:effectLst/>
                <a:uLnTx/>
                <a:uFillTx/>
                <a:latin typeface="+mj-lt"/>
                <a:ea typeface="+mj-ea"/>
                <a:cs typeface="+mj-cs"/>
              </a:rPr>
              <a:t>G</a:t>
            </a:r>
            <a:r>
              <a:rPr kumimoji="0" lang="en-US" sz="2400" b="0" i="0" u="none" strike="noStrike" kern="0" cap="none" spc="0" normalizeH="0" baseline="0" noProof="0" dirty="0" smtClean="0">
                <a:ln>
                  <a:noFill/>
                </a:ln>
                <a:solidFill>
                  <a:schemeClr val="tx2"/>
                </a:solidFill>
                <a:effectLst/>
                <a:uLnTx/>
                <a:uFillTx/>
                <a:latin typeface="+mj-lt"/>
                <a:ea typeface="+mj-ea"/>
                <a:cs typeface="+mj-cs"/>
              </a:rPr>
              <a:t>, we say that vertex </a:t>
            </a:r>
            <a:r>
              <a:rPr kumimoji="0" lang="en-US" sz="2400" b="0" i="1" u="none" strike="noStrike" kern="0" cap="none" spc="0" normalizeH="0" baseline="0" noProof="0" dirty="0" smtClean="0">
                <a:ln>
                  <a:noFill/>
                </a:ln>
                <a:solidFill>
                  <a:schemeClr val="tx2"/>
                </a:solidFill>
                <a:effectLst/>
                <a:uLnTx/>
                <a:uFillTx/>
                <a:latin typeface="+mj-lt"/>
                <a:ea typeface="+mj-ea"/>
                <a:cs typeface="+mj-cs"/>
              </a:rPr>
              <a:t>v</a:t>
            </a:r>
            <a:r>
              <a:rPr kumimoji="0" lang="en-US" sz="2400" b="0" i="0" u="none" strike="noStrike" kern="0" cap="none" spc="0" normalizeH="0" baseline="0" noProof="0" dirty="0" smtClean="0">
                <a:ln>
                  <a:noFill/>
                </a:ln>
                <a:solidFill>
                  <a:schemeClr val="tx2"/>
                </a:solidFill>
                <a:effectLst/>
                <a:uLnTx/>
                <a:uFillTx/>
                <a:latin typeface="+mj-lt"/>
                <a:ea typeface="+mj-ea"/>
                <a:cs typeface="+mj-cs"/>
              </a:rPr>
              <a:t> is </a:t>
            </a:r>
            <a:r>
              <a:rPr kumimoji="0" lang="en-US" sz="2400" b="0" i="1" u="none" strike="noStrike" kern="0" cap="none" spc="0" normalizeH="0" baseline="0" noProof="0" dirty="0" smtClean="0">
                <a:ln>
                  <a:noFill/>
                </a:ln>
                <a:solidFill>
                  <a:schemeClr val="tx2"/>
                </a:solidFill>
                <a:effectLst/>
                <a:uLnTx/>
                <a:uFillTx/>
                <a:latin typeface="+mj-lt"/>
                <a:ea typeface="+mj-ea"/>
                <a:cs typeface="+mj-cs"/>
              </a:rPr>
              <a:t>adjacent</a:t>
            </a:r>
            <a:r>
              <a:rPr kumimoji="0" lang="en-US" sz="2400" b="0" i="0" u="none" strike="noStrike" kern="0" cap="none" spc="0" normalizeH="0" baseline="0" noProof="0" dirty="0" smtClean="0">
                <a:ln>
                  <a:noFill/>
                </a:ln>
                <a:solidFill>
                  <a:schemeClr val="tx2"/>
                </a:solidFill>
                <a:effectLst/>
                <a:uLnTx/>
                <a:uFillTx/>
                <a:latin typeface="+mj-lt"/>
                <a:ea typeface="+mj-ea"/>
                <a:cs typeface="+mj-cs"/>
              </a:rPr>
              <a:t> to vertex </a:t>
            </a:r>
            <a:r>
              <a:rPr kumimoji="0" lang="en-US" sz="2400" b="0" i="1" u="none" strike="noStrike" kern="0" cap="none" spc="0" normalizeH="0" baseline="0" noProof="0" dirty="0" smtClean="0">
                <a:ln>
                  <a:noFill/>
                </a:ln>
                <a:solidFill>
                  <a:schemeClr val="tx2"/>
                </a:solidFill>
                <a:effectLst/>
                <a:uLnTx/>
                <a:uFillTx/>
                <a:latin typeface="+mj-lt"/>
                <a:ea typeface="+mj-ea"/>
                <a:cs typeface="+mj-cs"/>
              </a:rPr>
              <a:t>u</a:t>
            </a:r>
            <a:r>
              <a:rPr kumimoji="0" lang="en-US" sz="2400" b="0" i="0" u="none" strike="noStrike" kern="0" cap="none" spc="0" normalizeH="0" baseline="0" noProof="0" dirty="0" smtClean="0">
                <a:ln>
                  <a:noFill/>
                </a:ln>
                <a:solidFill>
                  <a:schemeClr val="tx2"/>
                </a:solidFill>
                <a:effectLst/>
                <a:uLnTx/>
                <a:uFillTx/>
                <a:latin typeface="+mj-lt"/>
                <a:ea typeface="+mj-ea"/>
                <a:cs typeface="+mj-cs"/>
              </a:rPr>
              <a:t>.  </a:t>
            </a:r>
          </a:p>
        </p:txBody>
      </p:sp>
    </p:spTree>
    <p:extLst>
      <p:ext uri="{BB962C8B-B14F-4D97-AF65-F5344CB8AC3E}">
        <p14:creationId xmlns:p14="http://schemas.microsoft.com/office/powerpoint/2010/main" val="16900171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47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3" grpId="0"/>
      <p:bldP spid="1947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dirty="0" smtClean="0"/>
              <a:t>Data Structures for Graphs</a:t>
            </a:r>
            <a:endParaRPr lang="en-US" dirty="0"/>
          </a:p>
        </p:txBody>
      </p:sp>
      <p:sp>
        <p:nvSpPr>
          <p:cNvPr id="3" name="Content Placeholder 2"/>
          <p:cNvSpPr>
            <a:spLocks noGrp="1"/>
          </p:cNvSpPr>
          <p:nvPr>
            <p:ph idx="1"/>
          </p:nvPr>
        </p:nvSpPr>
        <p:spPr/>
        <p:txBody>
          <a:bodyPr/>
          <a:lstStyle/>
          <a:p>
            <a:r>
              <a:rPr lang="en-US" dirty="0" smtClean="0"/>
              <a:t>What do you think?!</a:t>
            </a:r>
            <a:endParaRPr lang="en-US" dirty="0"/>
          </a:p>
        </p:txBody>
      </p:sp>
    </p:spTree>
    <p:extLst>
      <p:ext uri="{BB962C8B-B14F-4D97-AF65-F5344CB8AC3E}">
        <p14:creationId xmlns:p14="http://schemas.microsoft.com/office/powerpoint/2010/main" val="316982590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228600"/>
            <a:ext cx="7772400" cy="990600"/>
          </a:xfrm>
        </p:spPr>
        <p:txBody>
          <a:bodyPr/>
          <a:lstStyle/>
          <a:p>
            <a:r>
              <a:rPr lang="en-US" sz="3500" b="1" dirty="0" smtClean="0">
                <a:solidFill>
                  <a:srgbClr val="0000CC"/>
                </a:solidFill>
              </a:rPr>
              <a:t>Graph Implementation: Adjacency-List Representation</a:t>
            </a:r>
            <a:endParaRPr lang="en-US" sz="3500" b="1" dirty="0">
              <a:solidFill>
                <a:srgbClr val="0000CC"/>
              </a:solidFill>
            </a:endParaRPr>
          </a:p>
        </p:txBody>
      </p:sp>
      <p:sp>
        <p:nvSpPr>
          <p:cNvPr id="23555" name="Rectangle 3"/>
          <p:cNvSpPr>
            <a:spLocks noGrp="1" noChangeArrowheads="1"/>
          </p:cNvSpPr>
          <p:nvPr>
            <p:ph type="body" idx="1"/>
          </p:nvPr>
        </p:nvSpPr>
        <p:spPr>
          <a:xfrm>
            <a:off x="457200" y="1447800"/>
            <a:ext cx="8001000" cy="1447800"/>
          </a:xfrm>
        </p:spPr>
        <p:txBody>
          <a:bodyPr/>
          <a:lstStyle/>
          <a:p>
            <a:r>
              <a:rPr lang="en-US" sz="2400" i="1" dirty="0" smtClean="0">
                <a:solidFill>
                  <a:srgbClr val="C00000"/>
                </a:solidFill>
              </a:rPr>
              <a:t>Adjacency-list representation</a:t>
            </a:r>
            <a:r>
              <a:rPr lang="en-US" sz="2400" dirty="0" smtClean="0"/>
              <a:t> of a graph </a:t>
            </a:r>
            <a:r>
              <a:rPr lang="en-US" sz="2400" i="1" dirty="0" smtClean="0"/>
              <a:t>G =</a:t>
            </a:r>
            <a:r>
              <a:rPr lang="en-US" sz="2400" dirty="0" smtClean="0"/>
              <a:t> (</a:t>
            </a:r>
            <a:r>
              <a:rPr lang="en-US" sz="2400" i="1" dirty="0" smtClean="0"/>
              <a:t>V, E</a:t>
            </a:r>
            <a:r>
              <a:rPr lang="en-US" sz="2400" dirty="0" smtClean="0"/>
              <a:t>) consists of an array </a:t>
            </a:r>
            <a:r>
              <a:rPr lang="en-US" sz="2400" i="1" dirty="0" err="1" smtClean="0"/>
              <a:t>adj</a:t>
            </a:r>
            <a:r>
              <a:rPr lang="en-US" sz="2400" dirty="0" smtClean="0"/>
              <a:t> of |</a:t>
            </a:r>
            <a:r>
              <a:rPr lang="en-US" sz="2400" i="1" dirty="0" smtClean="0"/>
              <a:t>V</a:t>
            </a:r>
            <a:r>
              <a:rPr lang="en-US" sz="2400" dirty="0" smtClean="0"/>
              <a:t> | lists, one for each vertex in </a:t>
            </a:r>
            <a:r>
              <a:rPr lang="en-US" sz="2400" i="1" dirty="0" smtClean="0"/>
              <a:t>V</a:t>
            </a:r>
            <a:r>
              <a:rPr lang="en-US" sz="2400" dirty="0" smtClean="0"/>
              <a:t>.  For each </a:t>
            </a:r>
            <a:r>
              <a:rPr lang="en-US" sz="2400" i="1" dirty="0" smtClean="0"/>
              <a:t>u</a:t>
            </a:r>
            <a:r>
              <a:rPr lang="en-US" sz="2400" dirty="0" smtClean="0"/>
              <a:t> </a:t>
            </a:r>
            <a:r>
              <a:rPr lang="en-US" sz="2400" dirty="0" smtClean="0">
                <a:sym typeface="Symbol" pitchFamily="18" charset="2"/>
              </a:rPr>
              <a:t></a:t>
            </a:r>
            <a:r>
              <a:rPr lang="en-US" sz="2400" dirty="0" smtClean="0"/>
              <a:t> </a:t>
            </a:r>
            <a:r>
              <a:rPr lang="en-US" sz="2400" i="1" dirty="0" smtClean="0"/>
              <a:t>V</a:t>
            </a:r>
            <a:r>
              <a:rPr lang="en-US" sz="2400" dirty="0" smtClean="0"/>
              <a:t> , </a:t>
            </a:r>
            <a:r>
              <a:rPr lang="en-US" sz="2400" i="1" dirty="0" err="1" smtClean="0"/>
              <a:t>adj</a:t>
            </a:r>
            <a:r>
              <a:rPr lang="en-US" sz="2400" dirty="0" smtClean="0"/>
              <a:t>[</a:t>
            </a:r>
            <a:r>
              <a:rPr lang="en-US" sz="2400" i="1" dirty="0" smtClean="0"/>
              <a:t>u</a:t>
            </a:r>
            <a:r>
              <a:rPr lang="en-US" sz="2400" dirty="0" smtClean="0"/>
              <a:t>] points to all its adjacent vertices.</a:t>
            </a:r>
            <a:endParaRPr lang="en-US" sz="2400" i="1" dirty="0" smtClean="0"/>
          </a:p>
        </p:txBody>
      </p:sp>
      <p:pic>
        <p:nvPicPr>
          <p:cNvPr id="20889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9170" b="13809"/>
          <a:stretch/>
        </p:blipFill>
        <p:spPr bwMode="auto">
          <a:xfrm>
            <a:off x="668866" y="3200400"/>
            <a:ext cx="8246533" cy="24045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642490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152400"/>
            <a:ext cx="7772400" cy="1143000"/>
          </a:xfrm>
        </p:spPr>
        <p:txBody>
          <a:bodyPr/>
          <a:lstStyle/>
          <a:p>
            <a:r>
              <a:rPr lang="en-US" sz="3600" b="1" dirty="0">
                <a:solidFill>
                  <a:srgbClr val="0000CC"/>
                </a:solidFill>
              </a:rPr>
              <a:t>Adjacency-list </a:t>
            </a:r>
            <a:r>
              <a:rPr lang="en-US" sz="3600" b="1" dirty="0" smtClean="0">
                <a:solidFill>
                  <a:srgbClr val="0000CC"/>
                </a:solidFill>
              </a:rPr>
              <a:t>Representation for Directed </a:t>
            </a:r>
            <a:r>
              <a:rPr lang="en-US" sz="3600" b="1" dirty="0">
                <a:solidFill>
                  <a:srgbClr val="0000CC"/>
                </a:solidFill>
              </a:rPr>
              <a:t>G</a:t>
            </a:r>
            <a:r>
              <a:rPr lang="en-US" sz="3600" b="1" dirty="0" smtClean="0">
                <a:solidFill>
                  <a:srgbClr val="0000CC"/>
                </a:solidFill>
              </a:rPr>
              <a:t>raph</a:t>
            </a:r>
            <a:endParaRPr lang="en-US" sz="3600" b="1" dirty="0">
              <a:solidFill>
                <a:srgbClr val="0000CC"/>
              </a:solidFill>
            </a:endParaRPr>
          </a:p>
        </p:txBody>
      </p:sp>
      <p:sp>
        <p:nvSpPr>
          <p:cNvPr id="24644" name="Rectangle 68"/>
          <p:cNvSpPr>
            <a:spLocks noChangeArrowheads="1"/>
          </p:cNvSpPr>
          <p:nvPr/>
        </p:nvSpPr>
        <p:spPr bwMode="auto">
          <a:xfrm>
            <a:off x="982134" y="5943600"/>
            <a:ext cx="7078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dirty="0">
                <a:solidFill>
                  <a:srgbClr val="C00000"/>
                </a:solidFill>
              </a:rPr>
              <a:t>Variation: </a:t>
            </a:r>
            <a:r>
              <a:rPr lang="en-US" sz="2000" dirty="0" smtClean="0">
                <a:solidFill>
                  <a:srgbClr val="C00000"/>
                </a:solidFill>
              </a:rPr>
              <a:t>Can </a:t>
            </a:r>
            <a:r>
              <a:rPr lang="en-US" sz="2000" dirty="0">
                <a:solidFill>
                  <a:srgbClr val="C00000"/>
                </a:solidFill>
              </a:rPr>
              <a:t>keep a second list of edges coming into a vertex.</a:t>
            </a:r>
            <a:endParaRPr lang="en-US" sz="2400" dirty="0">
              <a:solidFill>
                <a:srgbClr val="C00000"/>
              </a:solidFill>
            </a:endParaRPr>
          </a:p>
        </p:txBody>
      </p:sp>
      <p:pic>
        <p:nvPicPr>
          <p:cNvPr id="20992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6380" r="36869" b="13611"/>
          <a:stretch/>
        </p:blipFill>
        <p:spPr bwMode="auto">
          <a:xfrm>
            <a:off x="5029200" y="2819400"/>
            <a:ext cx="3328988" cy="2941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5859" r="72125" b="13611"/>
          <a:stretch/>
        </p:blipFill>
        <p:spPr bwMode="auto">
          <a:xfrm>
            <a:off x="1205565" y="3276600"/>
            <a:ext cx="3468829" cy="2061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2" name="Rectangle 3"/>
          <p:cNvSpPr txBox="1">
            <a:spLocks noChangeArrowheads="1"/>
          </p:cNvSpPr>
          <p:nvPr/>
        </p:nvSpPr>
        <p:spPr bwMode="auto">
          <a:xfrm>
            <a:off x="457200" y="1371600"/>
            <a:ext cx="8001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r>
              <a:rPr lang="en-US" sz="2400" b="0" i="1" kern="0" dirty="0" smtClean="0">
                <a:solidFill>
                  <a:srgbClr val="C00000"/>
                </a:solidFill>
              </a:rPr>
              <a:t>Adjacency-list representation</a:t>
            </a:r>
            <a:r>
              <a:rPr lang="en-US" sz="2400" b="0" kern="0" dirty="0" smtClean="0"/>
              <a:t> of a </a:t>
            </a:r>
            <a:r>
              <a:rPr lang="en-US" sz="2400" b="0" u="sng" kern="0" dirty="0" smtClean="0"/>
              <a:t>directed</a:t>
            </a:r>
            <a:r>
              <a:rPr lang="en-US" sz="2400" b="0" kern="0" dirty="0" smtClean="0"/>
              <a:t> graph </a:t>
            </a:r>
            <a:r>
              <a:rPr lang="en-US" sz="2400" b="0" i="1" kern="0" dirty="0" smtClean="0"/>
              <a:t>G =</a:t>
            </a:r>
            <a:r>
              <a:rPr lang="en-US" sz="2400" b="0" kern="0" dirty="0" smtClean="0"/>
              <a:t> (</a:t>
            </a:r>
            <a:r>
              <a:rPr lang="en-US" sz="2400" b="0" i="1" kern="0" dirty="0" smtClean="0"/>
              <a:t>V, E</a:t>
            </a:r>
            <a:r>
              <a:rPr lang="en-US" sz="2400" b="0" kern="0" dirty="0" smtClean="0"/>
              <a:t>) consists of an array </a:t>
            </a:r>
            <a:r>
              <a:rPr lang="en-US" sz="2400" b="0" i="1" kern="0" dirty="0" err="1" smtClean="0"/>
              <a:t>adj</a:t>
            </a:r>
            <a:r>
              <a:rPr lang="en-US" sz="2400" b="0" kern="0" dirty="0" smtClean="0"/>
              <a:t> of |</a:t>
            </a:r>
            <a:r>
              <a:rPr lang="en-US" sz="2400" b="0" i="1" kern="0" dirty="0" smtClean="0"/>
              <a:t>V</a:t>
            </a:r>
            <a:r>
              <a:rPr lang="en-US" sz="2400" b="0" kern="0" dirty="0" smtClean="0"/>
              <a:t> | lists, one for each vertex in </a:t>
            </a:r>
            <a:r>
              <a:rPr lang="en-US" sz="2400" b="0" i="1" kern="0" dirty="0" smtClean="0"/>
              <a:t>V</a:t>
            </a:r>
            <a:r>
              <a:rPr lang="en-US" sz="2400" b="0" kern="0" dirty="0" smtClean="0"/>
              <a:t>.  For each </a:t>
            </a:r>
            <a:r>
              <a:rPr lang="en-US" sz="2400" b="0" i="1" kern="0" dirty="0" smtClean="0"/>
              <a:t>u</a:t>
            </a:r>
            <a:r>
              <a:rPr lang="en-US" sz="2400" b="0" kern="0" dirty="0" smtClean="0"/>
              <a:t> </a:t>
            </a:r>
            <a:r>
              <a:rPr lang="en-US" sz="2400" b="0" kern="0" dirty="0" smtClean="0">
                <a:sym typeface="Symbol" pitchFamily="18" charset="2"/>
              </a:rPr>
              <a:t></a:t>
            </a:r>
            <a:r>
              <a:rPr lang="en-US" sz="2400" b="0" kern="0" dirty="0" smtClean="0"/>
              <a:t> </a:t>
            </a:r>
            <a:r>
              <a:rPr lang="en-US" sz="2400" b="0" i="1" kern="0" dirty="0" smtClean="0"/>
              <a:t>V</a:t>
            </a:r>
            <a:r>
              <a:rPr lang="en-US" sz="2400" b="0" kern="0" dirty="0" smtClean="0"/>
              <a:t> , </a:t>
            </a:r>
            <a:r>
              <a:rPr lang="en-US" sz="2400" b="0" i="1" kern="0" dirty="0" err="1" smtClean="0"/>
              <a:t>adj</a:t>
            </a:r>
            <a:r>
              <a:rPr lang="en-US" sz="2400" b="0" kern="0" dirty="0" smtClean="0"/>
              <a:t>[</a:t>
            </a:r>
            <a:r>
              <a:rPr lang="en-US" sz="2400" b="0" i="1" kern="0" dirty="0" smtClean="0"/>
              <a:t>u</a:t>
            </a:r>
            <a:r>
              <a:rPr lang="en-US" sz="2400" b="0" kern="0" dirty="0" smtClean="0"/>
              <a:t>] points to all its adjacent vertices. In a digraph, </a:t>
            </a:r>
            <a:r>
              <a:rPr lang="en-US" sz="2400" b="0" i="1" kern="0" dirty="0" smtClean="0"/>
              <a:t>v</a:t>
            </a:r>
            <a:r>
              <a:rPr lang="en-US" sz="2400" b="0" kern="0" dirty="0" smtClean="0"/>
              <a:t> is adjacent to </a:t>
            </a:r>
            <a:r>
              <a:rPr lang="en-US" sz="2400" b="0" i="1" kern="0" dirty="0" smtClean="0"/>
              <a:t>u</a:t>
            </a:r>
            <a:r>
              <a:rPr lang="en-US" sz="2400" b="0" kern="0" dirty="0" smtClean="0"/>
              <a:t> if (</a:t>
            </a:r>
            <a:r>
              <a:rPr lang="en-US" sz="2400" b="0" i="1" kern="0" dirty="0" smtClean="0"/>
              <a:t>u</a:t>
            </a:r>
            <a:r>
              <a:rPr lang="en-US" sz="2400" b="0" kern="0" dirty="0" smtClean="0"/>
              <a:t>, </a:t>
            </a:r>
            <a:r>
              <a:rPr lang="en-US" sz="2400" b="0" i="1" kern="0" dirty="0" smtClean="0"/>
              <a:t>v</a:t>
            </a:r>
            <a:r>
              <a:rPr lang="en-US" sz="2400" b="0" kern="0" dirty="0" smtClean="0"/>
              <a:t>) </a:t>
            </a:r>
            <a:r>
              <a:rPr lang="en-US" sz="2400" b="0" kern="0" dirty="0" smtClean="0">
                <a:sym typeface="Symbol"/>
              </a:rPr>
              <a:t> E.</a:t>
            </a:r>
            <a:endParaRPr lang="en-US" sz="2400" b="0" i="1" kern="0" dirty="0" smtClean="0"/>
          </a:p>
        </p:txBody>
      </p:sp>
    </p:spTree>
    <p:extLst>
      <p:ext uri="{BB962C8B-B14F-4D97-AF65-F5344CB8AC3E}">
        <p14:creationId xmlns:p14="http://schemas.microsoft.com/office/powerpoint/2010/main" val="364402051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228600"/>
            <a:ext cx="7772400" cy="990600"/>
          </a:xfrm>
        </p:spPr>
        <p:txBody>
          <a:bodyPr/>
          <a:lstStyle/>
          <a:p>
            <a:r>
              <a:rPr lang="en-US" sz="3600" b="1" dirty="0" smtClean="0">
                <a:solidFill>
                  <a:srgbClr val="0000CC"/>
                </a:solidFill>
              </a:rPr>
              <a:t>Pros and Cons of Adjacency List</a:t>
            </a:r>
            <a:endParaRPr lang="en-US" sz="3600" b="1" dirty="0">
              <a:solidFill>
                <a:srgbClr val="0000CC"/>
              </a:solidFill>
            </a:endParaRPr>
          </a:p>
        </p:txBody>
      </p:sp>
      <p:sp>
        <p:nvSpPr>
          <p:cNvPr id="25603" name="Rectangle 3"/>
          <p:cNvSpPr>
            <a:spLocks noGrp="1" noChangeArrowheads="1"/>
          </p:cNvSpPr>
          <p:nvPr>
            <p:ph type="body" idx="1"/>
          </p:nvPr>
        </p:nvSpPr>
        <p:spPr>
          <a:xfrm>
            <a:off x="685800" y="1524000"/>
            <a:ext cx="7772400" cy="4876800"/>
          </a:xfrm>
        </p:spPr>
        <p:txBody>
          <a:bodyPr/>
          <a:lstStyle/>
          <a:p>
            <a:pPr>
              <a:lnSpc>
                <a:spcPct val="90000"/>
              </a:lnSpc>
            </a:pPr>
            <a:r>
              <a:rPr lang="en-US" sz="2400" dirty="0" smtClean="0"/>
              <a:t>Advantages: </a:t>
            </a:r>
          </a:p>
          <a:p>
            <a:pPr lvl="1">
              <a:lnSpc>
                <a:spcPct val="90000"/>
              </a:lnSpc>
            </a:pPr>
            <a:r>
              <a:rPr lang="en-US" sz="2200" dirty="0" smtClean="0"/>
              <a:t>Saves space for sparse graphs.  Most graphs are sparse.</a:t>
            </a:r>
          </a:p>
          <a:p>
            <a:pPr lvl="1">
              <a:lnSpc>
                <a:spcPct val="90000"/>
              </a:lnSpc>
            </a:pPr>
            <a:r>
              <a:rPr lang="en-US" sz="2200" dirty="0" smtClean="0"/>
              <a:t>“Visit” edges that start at </a:t>
            </a:r>
            <a:r>
              <a:rPr lang="en-US" sz="2200" i="1" dirty="0" smtClean="0"/>
              <a:t>v</a:t>
            </a:r>
          </a:p>
          <a:p>
            <a:pPr lvl="2">
              <a:lnSpc>
                <a:spcPct val="90000"/>
              </a:lnSpc>
            </a:pPr>
            <a:r>
              <a:rPr lang="en-US" sz="2200" dirty="0" smtClean="0"/>
              <a:t>Only need to traverse linked list of </a:t>
            </a:r>
            <a:r>
              <a:rPr lang="en-US" sz="2200" i="1" dirty="0" smtClean="0"/>
              <a:t>v</a:t>
            </a:r>
          </a:p>
          <a:p>
            <a:pPr lvl="2">
              <a:lnSpc>
                <a:spcPct val="90000"/>
              </a:lnSpc>
            </a:pPr>
            <a:r>
              <a:rPr lang="en-US" sz="2200" dirty="0" smtClean="0"/>
              <a:t>Size of linked list of </a:t>
            </a:r>
            <a:r>
              <a:rPr lang="en-US" sz="2200" i="1" dirty="0" smtClean="0"/>
              <a:t>v</a:t>
            </a:r>
            <a:r>
              <a:rPr lang="en-US" sz="2200" dirty="0" smtClean="0"/>
              <a:t> is degree(</a:t>
            </a:r>
            <a:r>
              <a:rPr lang="en-US" sz="2200" i="1" dirty="0" smtClean="0"/>
              <a:t>v</a:t>
            </a:r>
            <a:r>
              <a:rPr lang="en-US" sz="2200" dirty="0" smtClean="0"/>
              <a:t>)</a:t>
            </a:r>
          </a:p>
          <a:p>
            <a:pPr lvl="2">
              <a:lnSpc>
                <a:spcPct val="90000"/>
              </a:lnSpc>
            </a:pPr>
            <a:r>
              <a:rPr lang="en-US" sz="2200" dirty="0" smtClean="0">
                <a:sym typeface="Symbol"/>
              </a:rPr>
              <a:t></a:t>
            </a:r>
            <a:r>
              <a:rPr lang="en-US" sz="2200" dirty="0" smtClean="0"/>
              <a:t>(degree(</a:t>
            </a:r>
            <a:r>
              <a:rPr lang="en-US" sz="2200" i="1" dirty="0" smtClean="0"/>
              <a:t>v</a:t>
            </a:r>
            <a:r>
              <a:rPr lang="en-US" sz="2200" dirty="0" smtClean="0"/>
              <a:t>)) time</a:t>
            </a:r>
          </a:p>
          <a:p>
            <a:pPr>
              <a:lnSpc>
                <a:spcPct val="90000"/>
              </a:lnSpc>
            </a:pPr>
            <a:r>
              <a:rPr lang="en-US" sz="2400" dirty="0" smtClean="0"/>
              <a:t>Disadvantages:</a:t>
            </a:r>
          </a:p>
          <a:p>
            <a:pPr lvl="1">
              <a:lnSpc>
                <a:spcPct val="90000"/>
              </a:lnSpc>
            </a:pPr>
            <a:r>
              <a:rPr lang="en-US" sz="2200" dirty="0" smtClean="0"/>
              <a:t>Check for existence of an edge (</a:t>
            </a:r>
            <a:r>
              <a:rPr lang="en-US" sz="2200" i="1" dirty="0" smtClean="0"/>
              <a:t>v</a:t>
            </a:r>
            <a:r>
              <a:rPr lang="en-US" sz="2200" dirty="0" smtClean="0"/>
              <a:t>, </a:t>
            </a:r>
            <a:r>
              <a:rPr lang="en-US" sz="2200" i="1" dirty="0" smtClean="0"/>
              <a:t>u</a:t>
            </a:r>
            <a:r>
              <a:rPr lang="en-US" sz="2200" dirty="0" smtClean="0"/>
              <a:t>)</a:t>
            </a:r>
          </a:p>
          <a:p>
            <a:pPr lvl="2">
              <a:lnSpc>
                <a:spcPct val="90000"/>
              </a:lnSpc>
            </a:pPr>
            <a:r>
              <a:rPr lang="en-US" sz="2200" dirty="0" smtClean="0"/>
              <a:t>Must traverse linked list of </a:t>
            </a:r>
            <a:r>
              <a:rPr lang="en-US" sz="2200" i="1" dirty="0" smtClean="0"/>
              <a:t>v</a:t>
            </a:r>
          </a:p>
          <a:p>
            <a:pPr lvl="2">
              <a:lnSpc>
                <a:spcPct val="90000"/>
              </a:lnSpc>
            </a:pPr>
            <a:r>
              <a:rPr lang="en-US" sz="2200" dirty="0" smtClean="0"/>
              <a:t>Size of linked list of v is degree(</a:t>
            </a:r>
            <a:r>
              <a:rPr lang="en-US" sz="2200" i="1" dirty="0" smtClean="0"/>
              <a:t>v</a:t>
            </a:r>
            <a:r>
              <a:rPr lang="en-US" sz="2200" dirty="0" smtClean="0"/>
              <a:t>)</a:t>
            </a:r>
          </a:p>
          <a:p>
            <a:pPr lvl="2">
              <a:lnSpc>
                <a:spcPct val="90000"/>
              </a:lnSpc>
            </a:pPr>
            <a:r>
              <a:rPr lang="en-US" sz="2200" i="1" dirty="0" smtClean="0">
                <a:sym typeface="Symbol"/>
              </a:rPr>
              <a:t>O</a:t>
            </a:r>
            <a:r>
              <a:rPr lang="en-US" sz="2200" dirty="0" smtClean="0"/>
              <a:t>(degree(</a:t>
            </a:r>
            <a:r>
              <a:rPr lang="en-US" sz="2200" i="1" dirty="0" smtClean="0"/>
              <a:t>v</a:t>
            </a:r>
            <a:r>
              <a:rPr lang="en-US" sz="2200" dirty="0" smtClean="0"/>
              <a:t>)) time</a:t>
            </a:r>
          </a:p>
        </p:txBody>
      </p:sp>
    </p:spTree>
    <p:extLst>
      <p:ext uri="{BB962C8B-B14F-4D97-AF65-F5344CB8AC3E}">
        <p14:creationId xmlns:p14="http://schemas.microsoft.com/office/powerpoint/2010/main" val="24068894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60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60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60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304800"/>
            <a:ext cx="7772400" cy="914400"/>
          </a:xfrm>
        </p:spPr>
        <p:txBody>
          <a:bodyPr/>
          <a:lstStyle/>
          <a:p>
            <a:r>
              <a:rPr lang="en-US" sz="3600" b="1" dirty="0">
                <a:solidFill>
                  <a:srgbClr val="0000CC"/>
                </a:solidFill>
              </a:rPr>
              <a:t>Adjacency List</a:t>
            </a:r>
          </a:p>
        </p:txBody>
      </p:sp>
      <p:sp>
        <p:nvSpPr>
          <p:cNvPr id="26627" name="Rectangle 3"/>
          <p:cNvSpPr>
            <a:spLocks noGrp="1" noChangeArrowheads="1"/>
          </p:cNvSpPr>
          <p:nvPr>
            <p:ph type="body" idx="1"/>
          </p:nvPr>
        </p:nvSpPr>
        <p:spPr>
          <a:xfrm>
            <a:off x="533400" y="1447800"/>
            <a:ext cx="8229600" cy="4648200"/>
          </a:xfrm>
        </p:spPr>
        <p:txBody>
          <a:bodyPr/>
          <a:lstStyle/>
          <a:p>
            <a:pPr>
              <a:lnSpc>
                <a:spcPct val="90000"/>
              </a:lnSpc>
            </a:pPr>
            <a:r>
              <a:rPr lang="en-US" sz="2800" dirty="0" smtClean="0"/>
              <a:t>Storage</a:t>
            </a:r>
          </a:p>
          <a:p>
            <a:pPr lvl="1">
              <a:lnSpc>
                <a:spcPct val="90000"/>
              </a:lnSpc>
            </a:pPr>
            <a:r>
              <a:rPr lang="en-US" sz="2400" dirty="0" smtClean="0"/>
              <a:t>We need </a:t>
            </a:r>
            <a:r>
              <a:rPr lang="en-US" sz="2400" i="1" dirty="0" smtClean="0"/>
              <a:t>V</a:t>
            </a:r>
            <a:r>
              <a:rPr lang="en-US" sz="2400" dirty="0" smtClean="0"/>
              <a:t> pointers to linked lists.</a:t>
            </a:r>
          </a:p>
          <a:p>
            <a:pPr lvl="1">
              <a:lnSpc>
                <a:spcPct val="90000"/>
              </a:lnSpc>
            </a:pPr>
            <a:r>
              <a:rPr lang="en-US" sz="2400" dirty="0" smtClean="0"/>
              <a:t>For a directed graph the number of nodes (or edges) contained (referenced) in all the linked lists is </a:t>
            </a:r>
          </a:p>
          <a:p>
            <a:pPr marL="457200" lvl="1" indent="0">
              <a:lnSpc>
                <a:spcPct val="90000"/>
              </a:lnSpc>
              <a:buNone/>
            </a:pPr>
            <a:r>
              <a:rPr lang="en-US" sz="2400" dirty="0" smtClean="0">
                <a:sym typeface="Symbol" pitchFamily="18" charset="2"/>
              </a:rPr>
              <a:t>     </a:t>
            </a:r>
          </a:p>
          <a:p>
            <a:pPr marL="457200" lvl="1" indent="0">
              <a:lnSpc>
                <a:spcPct val="90000"/>
              </a:lnSpc>
              <a:buNone/>
            </a:pPr>
            <a:r>
              <a:rPr lang="en-US" sz="2400" dirty="0" smtClean="0">
                <a:sym typeface="Symbol" pitchFamily="18" charset="2"/>
              </a:rPr>
              <a:t> </a:t>
            </a:r>
          </a:p>
          <a:p>
            <a:pPr marL="457200" lvl="1" indent="0">
              <a:lnSpc>
                <a:spcPct val="90000"/>
              </a:lnSpc>
              <a:spcBef>
                <a:spcPts val="1200"/>
              </a:spcBef>
              <a:buNone/>
            </a:pPr>
            <a:r>
              <a:rPr lang="en-US" sz="2400" dirty="0" smtClean="0"/>
              <a:t>	</a:t>
            </a:r>
            <a:r>
              <a:rPr lang="en-US" dirty="0" smtClean="0">
                <a:sym typeface="Wingdings" pitchFamily="2" charset="2"/>
              </a:rPr>
              <a:t> </a:t>
            </a:r>
            <a:r>
              <a:rPr lang="en-US" sz="2400" dirty="0" smtClean="0"/>
              <a:t>So we need </a:t>
            </a:r>
            <a:r>
              <a:rPr lang="en-US" sz="2400" dirty="0" smtClean="0">
                <a:sym typeface="Symbol" pitchFamily="18" charset="2"/>
              </a:rPr>
              <a:t>(|</a:t>
            </a:r>
            <a:r>
              <a:rPr lang="en-US" sz="2400" i="1" dirty="0" smtClean="0">
                <a:sym typeface="Symbol" pitchFamily="18" charset="2"/>
              </a:rPr>
              <a:t>V |</a:t>
            </a:r>
            <a:r>
              <a:rPr lang="en-US" sz="2400" dirty="0" smtClean="0">
                <a:sym typeface="Symbol" pitchFamily="18" charset="2"/>
              </a:rPr>
              <a:t> + | </a:t>
            </a:r>
            <a:r>
              <a:rPr lang="en-US" sz="2400" i="1" dirty="0" smtClean="0">
                <a:sym typeface="Symbol" pitchFamily="18" charset="2"/>
              </a:rPr>
              <a:t>E |</a:t>
            </a:r>
            <a:r>
              <a:rPr lang="en-US" sz="2400" dirty="0" smtClean="0">
                <a:sym typeface="Symbol" pitchFamily="18" charset="2"/>
              </a:rPr>
              <a:t>) storage space. </a:t>
            </a:r>
          </a:p>
          <a:p>
            <a:pPr lvl="1">
              <a:lnSpc>
                <a:spcPct val="90000"/>
              </a:lnSpc>
              <a:spcBef>
                <a:spcPts val="1200"/>
              </a:spcBef>
            </a:pPr>
            <a:r>
              <a:rPr lang="en-US" sz="2400" dirty="0" smtClean="0"/>
              <a:t>For an undirected graph the number of nodes is</a:t>
            </a:r>
            <a:br>
              <a:rPr lang="en-US" sz="2400" dirty="0" smtClean="0"/>
            </a:br>
            <a:endParaRPr lang="en-US" sz="2400" dirty="0" smtClean="0"/>
          </a:p>
          <a:p>
            <a:pPr marL="457200" lvl="1" indent="0">
              <a:lnSpc>
                <a:spcPct val="90000"/>
              </a:lnSpc>
              <a:spcBef>
                <a:spcPts val="1200"/>
              </a:spcBef>
              <a:buNone/>
            </a:pPr>
            <a:r>
              <a:rPr lang="en-US" sz="2400" dirty="0" smtClean="0">
                <a:sym typeface="Symbol" pitchFamily="18" charset="2"/>
              </a:rPr>
              <a:t>		 </a:t>
            </a:r>
          </a:p>
          <a:p>
            <a:pPr marL="457200" lvl="1" indent="0">
              <a:lnSpc>
                <a:spcPct val="90000"/>
              </a:lnSpc>
              <a:spcBef>
                <a:spcPts val="1200"/>
              </a:spcBef>
              <a:buNone/>
            </a:pPr>
            <a:r>
              <a:rPr lang="en-US" sz="2400" dirty="0" smtClean="0">
                <a:sym typeface="Symbol" pitchFamily="18" charset="2"/>
              </a:rPr>
              <a:t>      </a:t>
            </a:r>
            <a:r>
              <a:rPr lang="en-US" sz="2400" dirty="0" smtClean="0">
                <a:sym typeface="Wingdings" pitchFamily="2" charset="2"/>
              </a:rPr>
              <a:t> </a:t>
            </a:r>
            <a:r>
              <a:rPr lang="en-US" sz="2400" dirty="0" smtClean="0">
                <a:sym typeface="Symbol" pitchFamily="18" charset="2"/>
              </a:rPr>
              <a:t>Also (|</a:t>
            </a:r>
            <a:r>
              <a:rPr lang="en-US" sz="2400" i="1" dirty="0" smtClean="0">
                <a:sym typeface="Symbol" pitchFamily="18" charset="2"/>
              </a:rPr>
              <a:t>V</a:t>
            </a:r>
            <a:r>
              <a:rPr lang="en-US" sz="2400" dirty="0" smtClean="0">
                <a:sym typeface="Symbol" pitchFamily="18" charset="2"/>
              </a:rPr>
              <a:t> | + | </a:t>
            </a:r>
            <a:r>
              <a:rPr lang="en-US" sz="2400" i="1" dirty="0" smtClean="0">
                <a:sym typeface="Symbol" pitchFamily="18" charset="2"/>
              </a:rPr>
              <a:t>E |</a:t>
            </a:r>
            <a:r>
              <a:rPr lang="en-US" sz="2400" dirty="0" smtClean="0">
                <a:sym typeface="Symbol" pitchFamily="18" charset="2"/>
              </a:rPr>
              <a:t>) for storage space.</a:t>
            </a:r>
          </a:p>
        </p:txBody>
      </p:sp>
      <p:graphicFrame>
        <p:nvGraphicFramePr>
          <p:cNvPr id="2" name="Object 1"/>
          <p:cNvGraphicFramePr>
            <a:graphicFrameLocks noChangeAspect="1"/>
          </p:cNvGraphicFramePr>
          <p:nvPr>
            <p:extLst>
              <p:ext uri="{D42A27DB-BD31-4B8C-83A1-F6EECF244321}">
                <p14:modId xmlns:p14="http://schemas.microsoft.com/office/powerpoint/2010/main" val="2439431905"/>
              </p:ext>
            </p:extLst>
          </p:nvPr>
        </p:nvGraphicFramePr>
        <p:xfrm>
          <a:off x="2768600" y="3124200"/>
          <a:ext cx="3289300" cy="838200"/>
        </p:xfrm>
        <a:graphic>
          <a:graphicData uri="http://schemas.openxmlformats.org/presentationml/2006/ole">
            <mc:AlternateContent xmlns:mc="http://schemas.openxmlformats.org/markup-compatibility/2006">
              <mc:Choice xmlns:v="urn:schemas-microsoft-com:vml" Requires="v">
                <p:oleObj spid="_x0000_s208012" name="Equation" r:id="rId4" imgW="1345970" imgH="342831" progId="Equation.3">
                  <p:embed/>
                </p:oleObj>
              </mc:Choice>
              <mc:Fallback>
                <p:oleObj name="Equation" r:id="rId4" imgW="1345970" imgH="342831" progId="Equation.3">
                  <p:embed/>
                  <p:pic>
                    <p:nvPicPr>
                      <p:cNvPr id="0" name="Picture 1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8600" y="3124200"/>
                        <a:ext cx="32893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466521885"/>
              </p:ext>
            </p:extLst>
          </p:nvPr>
        </p:nvGraphicFramePr>
        <p:xfrm>
          <a:off x="2911475" y="4845050"/>
          <a:ext cx="2971800" cy="793750"/>
        </p:xfrm>
        <a:graphic>
          <a:graphicData uri="http://schemas.openxmlformats.org/presentationml/2006/ole">
            <mc:AlternateContent xmlns:mc="http://schemas.openxmlformats.org/markup-compatibility/2006">
              <mc:Choice xmlns:v="urn:schemas-microsoft-com:vml" Requires="v">
                <p:oleObj spid="_x0000_s208013" name="Equation" r:id="rId6" imgW="1282585" imgH="342831" progId="Equation.3">
                  <p:embed/>
                </p:oleObj>
              </mc:Choice>
              <mc:Fallback>
                <p:oleObj name="Equation" r:id="rId6" imgW="1282585" imgH="342831" progId="Equation.3">
                  <p:embed/>
                  <p:pic>
                    <p:nvPicPr>
                      <p:cNvPr id="0" name="Picture 1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1475" y="4845050"/>
                        <a:ext cx="2971800" cy="793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3266516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81000" y="1447800"/>
            <a:ext cx="8229600" cy="1143000"/>
          </a:xfrm>
        </p:spPr>
        <p:txBody>
          <a:bodyPr/>
          <a:lstStyle/>
          <a:p>
            <a:pPr marL="342900" indent="-342900" algn="l">
              <a:spcBef>
                <a:spcPct val="100000"/>
              </a:spcBef>
              <a:spcAft>
                <a:spcPct val="100000"/>
              </a:spcAft>
              <a:buFont typeface="Wingdings" pitchFamily="2" charset="2"/>
              <a:buChar char="§"/>
            </a:pPr>
            <a:r>
              <a:rPr lang="en-US" sz="2400" i="1" dirty="0" smtClean="0">
                <a:solidFill>
                  <a:srgbClr val="C00000"/>
                </a:solidFill>
              </a:rPr>
              <a:t>Adjacency-matrix-representation</a:t>
            </a:r>
            <a:r>
              <a:rPr lang="en-US" sz="2400" i="1" dirty="0" smtClean="0">
                <a:solidFill>
                  <a:schemeClr val="tx1"/>
                </a:solidFill>
              </a:rPr>
              <a:t> </a:t>
            </a:r>
            <a:r>
              <a:rPr lang="en-US" sz="2400" dirty="0" smtClean="0">
                <a:solidFill>
                  <a:schemeClr val="tx1"/>
                </a:solidFill>
              </a:rPr>
              <a:t>of a graph </a:t>
            </a:r>
            <a:r>
              <a:rPr lang="en-US" sz="2400" i="1" dirty="0" smtClean="0">
                <a:solidFill>
                  <a:schemeClr val="tx1"/>
                </a:solidFill>
              </a:rPr>
              <a:t>G</a:t>
            </a:r>
            <a:r>
              <a:rPr lang="en-US" sz="2400" dirty="0" smtClean="0">
                <a:solidFill>
                  <a:schemeClr val="tx1"/>
                </a:solidFill>
              </a:rPr>
              <a:t> = (</a:t>
            </a:r>
            <a:r>
              <a:rPr lang="en-US" sz="2400" i="1" dirty="0" smtClean="0">
                <a:solidFill>
                  <a:schemeClr val="tx1"/>
                </a:solidFill>
              </a:rPr>
              <a:t>V</a:t>
            </a:r>
            <a:r>
              <a:rPr lang="en-US" sz="2400" dirty="0" smtClean="0">
                <a:solidFill>
                  <a:schemeClr val="tx1"/>
                </a:solidFill>
              </a:rPr>
              <a:t>, </a:t>
            </a:r>
            <a:r>
              <a:rPr lang="en-US" sz="2400" i="1" dirty="0" smtClean="0">
                <a:solidFill>
                  <a:schemeClr val="tx1"/>
                </a:solidFill>
              </a:rPr>
              <a:t>E</a:t>
            </a:r>
            <a:r>
              <a:rPr lang="en-US" sz="2400" dirty="0" smtClean="0">
                <a:solidFill>
                  <a:schemeClr val="tx1"/>
                </a:solidFill>
              </a:rPr>
              <a:t>) is a  |</a:t>
            </a:r>
            <a:r>
              <a:rPr lang="en-US" sz="2400" i="1" dirty="0" smtClean="0">
                <a:solidFill>
                  <a:schemeClr val="tx1"/>
                </a:solidFill>
              </a:rPr>
              <a:t>V</a:t>
            </a:r>
            <a:r>
              <a:rPr lang="en-US" sz="2400" dirty="0" smtClean="0">
                <a:solidFill>
                  <a:schemeClr val="tx1"/>
                </a:solidFill>
              </a:rPr>
              <a:t> | </a:t>
            </a:r>
            <a:r>
              <a:rPr lang="en-US" sz="2400" dirty="0">
                <a:solidFill>
                  <a:schemeClr val="tx1"/>
                </a:solidFill>
                <a:sym typeface="Symbol"/>
              </a:rPr>
              <a:t></a:t>
            </a:r>
            <a:r>
              <a:rPr lang="en-US" sz="2400" dirty="0" smtClean="0">
                <a:solidFill>
                  <a:schemeClr val="tx1"/>
                </a:solidFill>
              </a:rPr>
              <a:t> |</a:t>
            </a:r>
            <a:r>
              <a:rPr lang="en-US" sz="2400" i="1" dirty="0" smtClean="0">
                <a:solidFill>
                  <a:schemeClr val="tx1"/>
                </a:solidFill>
              </a:rPr>
              <a:t>V |</a:t>
            </a:r>
            <a:r>
              <a:rPr lang="en-US" sz="2400" dirty="0" smtClean="0">
                <a:solidFill>
                  <a:schemeClr val="tx1"/>
                </a:solidFill>
              </a:rPr>
              <a:t> matrix </a:t>
            </a:r>
            <a:r>
              <a:rPr lang="en-US" sz="2400" i="1" dirty="0" smtClean="0">
                <a:solidFill>
                  <a:schemeClr val="tx1"/>
                </a:solidFill>
              </a:rPr>
              <a:t>A </a:t>
            </a:r>
            <a:r>
              <a:rPr lang="en-US" sz="2400" dirty="0" smtClean="0">
                <a:solidFill>
                  <a:schemeClr val="tx1"/>
                </a:solidFill>
              </a:rPr>
              <a:t>such that  </a:t>
            </a:r>
            <a:r>
              <a:rPr lang="en-US" sz="2400" i="1" dirty="0" err="1" smtClean="0">
                <a:solidFill>
                  <a:schemeClr val="tx1"/>
                </a:solidFill>
              </a:rPr>
              <a:t>a</a:t>
            </a:r>
            <a:r>
              <a:rPr lang="en-US" sz="2400" i="1" baseline="-25000" dirty="0" err="1" smtClean="0">
                <a:solidFill>
                  <a:schemeClr val="tx1"/>
                </a:solidFill>
              </a:rPr>
              <a:t>ij</a:t>
            </a:r>
            <a:r>
              <a:rPr lang="en-US" sz="2400" dirty="0" smtClean="0">
                <a:solidFill>
                  <a:schemeClr val="tx1"/>
                </a:solidFill>
              </a:rPr>
              <a:t>  = 1  if (</a:t>
            </a:r>
            <a:r>
              <a:rPr lang="en-US" sz="2400" i="1" dirty="0" err="1" smtClean="0">
                <a:solidFill>
                  <a:schemeClr val="tx1"/>
                </a:solidFill>
              </a:rPr>
              <a:t>i</a:t>
            </a:r>
            <a:r>
              <a:rPr lang="en-US" sz="2400" i="1" dirty="0" smtClean="0">
                <a:solidFill>
                  <a:schemeClr val="tx1"/>
                </a:solidFill>
              </a:rPr>
              <a:t>, j</a:t>
            </a:r>
            <a:r>
              <a:rPr lang="en-US" sz="2400" dirty="0" smtClean="0">
                <a:solidFill>
                  <a:schemeClr val="tx1"/>
                </a:solidFill>
              </a:rPr>
              <a:t>) </a:t>
            </a:r>
            <a:r>
              <a:rPr lang="en-US" sz="2400" dirty="0" smtClean="0">
                <a:solidFill>
                  <a:schemeClr val="tx1"/>
                </a:solidFill>
                <a:sym typeface="Symbol" pitchFamily="18" charset="2"/>
              </a:rPr>
              <a:t></a:t>
            </a:r>
            <a:r>
              <a:rPr lang="en-US" sz="2400" i="1" dirty="0" smtClean="0">
                <a:solidFill>
                  <a:schemeClr val="tx1"/>
                </a:solidFill>
                <a:sym typeface="Symbol" pitchFamily="18" charset="2"/>
              </a:rPr>
              <a:t>E</a:t>
            </a:r>
            <a:r>
              <a:rPr lang="en-US" sz="2400" dirty="0" smtClean="0">
                <a:solidFill>
                  <a:schemeClr val="tx1"/>
                </a:solidFill>
                <a:sym typeface="Symbol" pitchFamily="18" charset="2"/>
              </a:rPr>
              <a:t> and 0 otherwise.</a:t>
            </a:r>
          </a:p>
        </p:txBody>
      </p:sp>
      <p:sp>
        <p:nvSpPr>
          <p:cNvPr id="28" name="Rectangle 2"/>
          <p:cNvSpPr txBox="1">
            <a:spLocks noChangeArrowheads="1"/>
          </p:cNvSpPr>
          <p:nvPr/>
        </p:nvSpPr>
        <p:spPr bwMode="auto">
          <a:xfrm>
            <a:off x="381000" y="304800"/>
            <a:ext cx="845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r>
              <a:rPr lang="en-US" sz="3400" b="1" dirty="0" smtClean="0">
                <a:solidFill>
                  <a:srgbClr val="0000CC"/>
                </a:solidFill>
              </a:rPr>
              <a:t>Adjacency-Matrix-Representation </a:t>
            </a:r>
            <a:r>
              <a:rPr lang="en-US" sz="3400" dirty="0" smtClean="0">
                <a:solidFill>
                  <a:srgbClr val="0000CC"/>
                </a:solidFill>
              </a:rPr>
              <a:t>(1)</a:t>
            </a:r>
            <a:endParaRPr lang="en-US" sz="3400" b="1" dirty="0">
              <a:solidFill>
                <a:srgbClr val="0000CC"/>
              </a:solidFill>
            </a:endParaRPr>
          </a:p>
        </p:txBody>
      </p:sp>
      <p:sp>
        <p:nvSpPr>
          <p:cNvPr id="60" name="TextBox 59"/>
          <p:cNvSpPr txBox="1"/>
          <p:nvPr/>
        </p:nvSpPr>
        <p:spPr>
          <a:xfrm>
            <a:off x="622420" y="2738735"/>
            <a:ext cx="3492380" cy="461665"/>
          </a:xfrm>
          <a:prstGeom prst="rect">
            <a:avLst/>
          </a:prstGeom>
          <a:noFill/>
        </p:spPr>
        <p:txBody>
          <a:bodyPr wrap="square" rtlCol="0">
            <a:spAutoFit/>
          </a:bodyPr>
          <a:lstStyle/>
          <a:p>
            <a:pPr algn="just"/>
            <a:r>
              <a:rPr lang="en-US" sz="2400" b="0" dirty="0" smtClean="0"/>
              <a:t>For undirected graph:</a:t>
            </a:r>
            <a:endParaRPr lang="en-US" sz="2400" b="0" dirty="0"/>
          </a:p>
        </p:txBody>
      </p:sp>
      <p:pic>
        <p:nvPicPr>
          <p:cNvPr id="21094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9711" t="262" r="-314" b="12452"/>
          <a:stretch/>
        </p:blipFill>
        <p:spPr bwMode="auto">
          <a:xfrm>
            <a:off x="5257800" y="3429000"/>
            <a:ext cx="2569988"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0" t="11823" r="77717" b="15538"/>
          <a:stretch/>
        </p:blipFill>
        <p:spPr bwMode="auto">
          <a:xfrm>
            <a:off x="1066800" y="3352800"/>
            <a:ext cx="3050742" cy="23537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844470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81000" y="1371600"/>
            <a:ext cx="8229600" cy="1143000"/>
          </a:xfrm>
        </p:spPr>
        <p:txBody>
          <a:bodyPr/>
          <a:lstStyle/>
          <a:p>
            <a:pPr marL="342900" indent="-342900" algn="l">
              <a:spcBef>
                <a:spcPct val="100000"/>
              </a:spcBef>
              <a:spcAft>
                <a:spcPct val="100000"/>
              </a:spcAft>
              <a:buFont typeface="Wingdings" pitchFamily="2" charset="2"/>
              <a:buChar char="§"/>
            </a:pPr>
            <a:r>
              <a:rPr lang="en-US" sz="2400" i="1" dirty="0" smtClean="0">
                <a:solidFill>
                  <a:srgbClr val="C00000"/>
                </a:solidFill>
              </a:rPr>
              <a:t>Adjacency-matrix-representation</a:t>
            </a:r>
            <a:r>
              <a:rPr lang="en-US" sz="2400" i="1" dirty="0" smtClean="0">
                <a:solidFill>
                  <a:schemeClr val="tx1"/>
                </a:solidFill>
              </a:rPr>
              <a:t> </a:t>
            </a:r>
            <a:r>
              <a:rPr lang="en-US" sz="2400" dirty="0" smtClean="0">
                <a:solidFill>
                  <a:schemeClr val="tx1"/>
                </a:solidFill>
              </a:rPr>
              <a:t>of a graph </a:t>
            </a:r>
            <a:r>
              <a:rPr lang="en-US" sz="2400" i="1" dirty="0" smtClean="0">
                <a:solidFill>
                  <a:schemeClr val="tx1"/>
                </a:solidFill>
              </a:rPr>
              <a:t>G</a:t>
            </a:r>
            <a:r>
              <a:rPr lang="en-US" sz="2400" dirty="0" smtClean="0">
                <a:solidFill>
                  <a:schemeClr val="tx1"/>
                </a:solidFill>
              </a:rPr>
              <a:t> = (</a:t>
            </a:r>
            <a:r>
              <a:rPr lang="en-US" sz="2400" i="1" dirty="0" smtClean="0">
                <a:solidFill>
                  <a:schemeClr val="tx1"/>
                </a:solidFill>
              </a:rPr>
              <a:t>V</a:t>
            </a:r>
            <a:r>
              <a:rPr lang="en-US" sz="2400" dirty="0" smtClean="0">
                <a:solidFill>
                  <a:schemeClr val="tx1"/>
                </a:solidFill>
              </a:rPr>
              <a:t>, </a:t>
            </a:r>
            <a:r>
              <a:rPr lang="en-US" sz="2400" i="1" dirty="0" smtClean="0">
                <a:solidFill>
                  <a:schemeClr val="tx1"/>
                </a:solidFill>
              </a:rPr>
              <a:t>E</a:t>
            </a:r>
            <a:r>
              <a:rPr lang="en-US" sz="2400" dirty="0" smtClean="0">
                <a:solidFill>
                  <a:schemeClr val="tx1"/>
                </a:solidFill>
              </a:rPr>
              <a:t>) is a  |</a:t>
            </a:r>
            <a:r>
              <a:rPr lang="en-US" sz="2400" i="1" dirty="0" smtClean="0">
                <a:solidFill>
                  <a:schemeClr val="tx1"/>
                </a:solidFill>
              </a:rPr>
              <a:t>V</a:t>
            </a:r>
            <a:r>
              <a:rPr lang="en-US" sz="2400" dirty="0" smtClean="0">
                <a:solidFill>
                  <a:schemeClr val="tx1"/>
                </a:solidFill>
              </a:rPr>
              <a:t> | </a:t>
            </a:r>
            <a:r>
              <a:rPr lang="en-US" sz="2400" dirty="0">
                <a:solidFill>
                  <a:schemeClr val="tx1"/>
                </a:solidFill>
                <a:sym typeface="Symbol"/>
              </a:rPr>
              <a:t></a:t>
            </a:r>
            <a:r>
              <a:rPr lang="en-US" sz="2400" dirty="0" smtClean="0">
                <a:solidFill>
                  <a:schemeClr val="tx1"/>
                </a:solidFill>
              </a:rPr>
              <a:t> |</a:t>
            </a:r>
            <a:r>
              <a:rPr lang="en-US" sz="2400" i="1" dirty="0" smtClean="0">
                <a:solidFill>
                  <a:schemeClr val="tx1"/>
                </a:solidFill>
              </a:rPr>
              <a:t>V |</a:t>
            </a:r>
            <a:r>
              <a:rPr lang="en-US" sz="2400" dirty="0" smtClean="0">
                <a:solidFill>
                  <a:schemeClr val="tx1"/>
                </a:solidFill>
              </a:rPr>
              <a:t> matrix </a:t>
            </a:r>
            <a:r>
              <a:rPr lang="en-US" sz="2400" i="1" dirty="0" smtClean="0">
                <a:solidFill>
                  <a:schemeClr val="tx1"/>
                </a:solidFill>
              </a:rPr>
              <a:t>A </a:t>
            </a:r>
            <a:r>
              <a:rPr lang="en-US" sz="2400" dirty="0" smtClean="0">
                <a:solidFill>
                  <a:schemeClr val="tx1"/>
                </a:solidFill>
              </a:rPr>
              <a:t>such that  </a:t>
            </a:r>
            <a:r>
              <a:rPr lang="en-US" sz="2400" i="1" dirty="0" err="1" smtClean="0">
                <a:solidFill>
                  <a:schemeClr val="tx1"/>
                </a:solidFill>
              </a:rPr>
              <a:t>a</a:t>
            </a:r>
            <a:r>
              <a:rPr lang="en-US" sz="2400" i="1" baseline="-25000" dirty="0" err="1" smtClean="0">
                <a:solidFill>
                  <a:schemeClr val="tx1"/>
                </a:solidFill>
              </a:rPr>
              <a:t>ij</a:t>
            </a:r>
            <a:r>
              <a:rPr lang="en-US" sz="2400" dirty="0" smtClean="0">
                <a:solidFill>
                  <a:schemeClr val="tx1"/>
                </a:solidFill>
              </a:rPr>
              <a:t>  = 1  if (</a:t>
            </a:r>
            <a:r>
              <a:rPr lang="en-US" sz="2400" i="1" dirty="0" err="1" smtClean="0">
                <a:solidFill>
                  <a:schemeClr val="tx1"/>
                </a:solidFill>
              </a:rPr>
              <a:t>i</a:t>
            </a:r>
            <a:r>
              <a:rPr lang="en-US" sz="2400" i="1" dirty="0" smtClean="0">
                <a:solidFill>
                  <a:schemeClr val="tx1"/>
                </a:solidFill>
              </a:rPr>
              <a:t>, j</a:t>
            </a:r>
            <a:r>
              <a:rPr lang="en-US" sz="2400" dirty="0" smtClean="0">
                <a:solidFill>
                  <a:schemeClr val="tx1"/>
                </a:solidFill>
              </a:rPr>
              <a:t>) </a:t>
            </a:r>
            <a:r>
              <a:rPr lang="en-US" sz="2400" dirty="0" smtClean="0">
                <a:solidFill>
                  <a:schemeClr val="tx1"/>
                </a:solidFill>
                <a:sym typeface="Symbol" pitchFamily="18" charset="2"/>
              </a:rPr>
              <a:t></a:t>
            </a:r>
            <a:r>
              <a:rPr lang="en-US" sz="2400" i="1" dirty="0" smtClean="0">
                <a:solidFill>
                  <a:schemeClr val="tx1"/>
                </a:solidFill>
                <a:sym typeface="Symbol" pitchFamily="18" charset="2"/>
              </a:rPr>
              <a:t>E</a:t>
            </a:r>
            <a:r>
              <a:rPr lang="en-US" sz="2400" dirty="0" smtClean="0">
                <a:solidFill>
                  <a:schemeClr val="tx1"/>
                </a:solidFill>
                <a:sym typeface="Symbol" pitchFamily="18" charset="2"/>
              </a:rPr>
              <a:t> and 0 otherwise.</a:t>
            </a:r>
          </a:p>
        </p:txBody>
      </p:sp>
      <p:sp>
        <p:nvSpPr>
          <p:cNvPr id="28" name="Rectangle 2"/>
          <p:cNvSpPr txBox="1">
            <a:spLocks noChangeArrowheads="1"/>
          </p:cNvSpPr>
          <p:nvPr/>
        </p:nvSpPr>
        <p:spPr bwMode="auto">
          <a:xfrm>
            <a:off x="381000" y="304800"/>
            <a:ext cx="845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r>
              <a:rPr lang="en-US" sz="3400" b="1" dirty="0" smtClean="0">
                <a:solidFill>
                  <a:srgbClr val="0000CC"/>
                </a:solidFill>
              </a:rPr>
              <a:t>Adjacency-Matrix-Representation (2)</a:t>
            </a:r>
            <a:endParaRPr lang="en-US" sz="3400" b="1" dirty="0">
              <a:solidFill>
                <a:srgbClr val="0000CC"/>
              </a:solidFill>
            </a:endParaRPr>
          </a:p>
        </p:txBody>
      </p:sp>
      <p:sp>
        <p:nvSpPr>
          <p:cNvPr id="60" name="TextBox 59"/>
          <p:cNvSpPr txBox="1"/>
          <p:nvPr/>
        </p:nvSpPr>
        <p:spPr>
          <a:xfrm>
            <a:off x="457200" y="2819400"/>
            <a:ext cx="2819400" cy="461665"/>
          </a:xfrm>
          <a:prstGeom prst="rect">
            <a:avLst/>
          </a:prstGeom>
          <a:noFill/>
        </p:spPr>
        <p:txBody>
          <a:bodyPr wrap="square" rtlCol="0">
            <a:spAutoFit/>
          </a:bodyPr>
          <a:lstStyle/>
          <a:p>
            <a:pPr algn="just"/>
            <a:r>
              <a:rPr lang="en-US" sz="2400" b="0" dirty="0" smtClean="0"/>
              <a:t>For directed graph:</a:t>
            </a:r>
            <a:endParaRPr lang="en-US" sz="2400" b="0" dirty="0"/>
          </a:p>
        </p:txBody>
      </p:sp>
      <p:pic>
        <p:nvPicPr>
          <p:cNvPr id="211971"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6092" b="11349"/>
          <a:stretch/>
        </p:blipFill>
        <p:spPr bwMode="auto">
          <a:xfrm>
            <a:off x="5257800" y="3281065"/>
            <a:ext cx="2683032" cy="2722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5859" r="72125" b="13611"/>
          <a:stretch/>
        </p:blipFill>
        <p:spPr bwMode="auto">
          <a:xfrm>
            <a:off x="1066800" y="3604948"/>
            <a:ext cx="3468829" cy="2061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443611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381000"/>
            <a:ext cx="7772400" cy="838200"/>
          </a:xfrm>
        </p:spPr>
        <p:txBody>
          <a:bodyPr/>
          <a:lstStyle/>
          <a:p>
            <a:r>
              <a:rPr lang="en-US" sz="3600" b="1" dirty="0">
                <a:solidFill>
                  <a:srgbClr val="0000CC"/>
                </a:solidFill>
              </a:rPr>
              <a:t>What is a Graph?</a:t>
            </a:r>
          </a:p>
        </p:txBody>
      </p:sp>
      <p:sp>
        <p:nvSpPr>
          <p:cNvPr id="6147" name="Rectangle 3"/>
          <p:cNvSpPr>
            <a:spLocks noGrp="1" noChangeArrowheads="1"/>
          </p:cNvSpPr>
          <p:nvPr>
            <p:ph type="body" idx="1"/>
          </p:nvPr>
        </p:nvSpPr>
        <p:spPr>
          <a:xfrm>
            <a:off x="533400" y="1600200"/>
            <a:ext cx="7924800" cy="4495800"/>
          </a:xfrm>
        </p:spPr>
        <p:txBody>
          <a:bodyPr/>
          <a:lstStyle/>
          <a:p>
            <a:r>
              <a:rPr lang="en-US" b="1" dirty="0" smtClean="0"/>
              <a:t>A </a:t>
            </a:r>
            <a:r>
              <a:rPr lang="en-US" b="1" i="1" dirty="0" smtClean="0">
                <a:solidFill>
                  <a:srgbClr val="C00000"/>
                </a:solidFill>
              </a:rPr>
              <a:t>graph</a:t>
            </a:r>
            <a:r>
              <a:rPr lang="en-US" b="1" dirty="0" smtClean="0"/>
              <a:t> is a set of </a:t>
            </a:r>
            <a:r>
              <a:rPr lang="en-US" b="1" i="1" dirty="0" smtClean="0">
                <a:solidFill>
                  <a:srgbClr val="C00000"/>
                </a:solidFill>
              </a:rPr>
              <a:t>nodes</a:t>
            </a:r>
            <a:r>
              <a:rPr lang="en-US" b="1" dirty="0" smtClean="0"/>
              <a:t> joined by a set of </a:t>
            </a:r>
            <a:r>
              <a:rPr lang="en-US" b="1" i="1" dirty="0" smtClean="0">
                <a:solidFill>
                  <a:srgbClr val="C00000"/>
                </a:solidFill>
              </a:rPr>
              <a:t>edges</a:t>
            </a:r>
            <a:r>
              <a:rPr lang="en-US" b="1" dirty="0" smtClean="0"/>
              <a:t> (lines or arrows).</a:t>
            </a:r>
          </a:p>
        </p:txBody>
      </p:sp>
      <p:sp>
        <p:nvSpPr>
          <p:cNvPr id="6148" name="Oval 4"/>
          <p:cNvSpPr>
            <a:spLocks noChangeArrowheads="1"/>
          </p:cNvSpPr>
          <p:nvPr/>
        </p:nvSpPr>
        <p:spPr bwMode="auto">
          <a:xfrm>
            <a:off x="990600" y="32004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49" name="Oval 5"/>
          <p:cNvSpPr>
            <a:spLocks noChangeArrowheads="1"/>
          </p:cNvSpPr>
          <p:nvPr/>
        </p:nvSpPr>
        <p:spPr bwMode="auto">
          <a:xfrm>
            <a:off x="990600" y="42672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50" name="Oval 6"/>
          <p:cNvSpPr>
            <a:spLocks noChangeArrowheads="1"/>
          </p:cNvSpPr>
          <p:nvPr/>
        </p:nvSpPr>
        <p:spPr bwMode="auto">
          <a:xfrm>
            <a:off x="2286000" y="32004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51" name="Oval 7"/>
          <p:cNvSpPr>
            <a:spLocks noChangeArrowheads="1"/>
          </p:cNvSpPr>
          <p:nvPr/>
        </p:nvSpPr>
        <p:spPr bwMode="auto">
          <a:xfrm>
            <a:off x="2286000" y="42672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52" name="Oval 8"/>
          <p:cNvSpPr>
            <a:spLocks noChangeArrowheads="1"/>
          </p:cNvSpPr>
          <p:nvPr/>
        </p:nvSpPr>
        <p:spPr bwMode="auto">
          <a:xfrm>
            <a:off x="3276600" y="32004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53" name="Oval 9"/>
          <p:cNvSpPr>
            <a:spLocks noChangeArrowheads="1"/>
          </p:cNvSpPr>
          <p:nvPr/>
        </p:nvSpPr>
        <p:spPr bwMode="auto">
          <a:xfrm>
            <a:off x="5410200" y="30480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54" name="Oval 10"/>
          <p:cNvSpPr>
            <a:spLocks noChangeArrowheads="1"/>
          </p:cNvSpPr>
          <p:nvPr/>
        </p:nvSpPr>
        <p:spPr bwMode="auto">
          <a:xfrm>
            <a:off x="5410200" y="42672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55" name="Oval 11"/>
          <p:cNvSpPr>
            <a:spLocks noChangeArrowheads="1"/>
          </p:cNvSpPr>
          <p:nvPr/>
        </p:nvSpPr>
        <p:spPr bwMode="auto">
          <a:xfrm>
            <a:off x="6705600" y="30480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56" name="Oval 12"/>
          <p:cNvSpPr>
            <a:spLocks noChangeArrowheads="1"/>
          </p:cNvSpPr>
          <p:nvPr/>
        </p:nvSpPr>
        <p:spPr bwMode="auto">
          <a:xfrm>
            <a:off x="6705600" y="42672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57" name="Oval 13"/>
          <p:cNvSpPr>
            <a:spLocks noChangeArrowheads="1"/>
          </p:cNvSpPr>
          <p:nvPr/>
        </p:nvSpPr>
        <p:spPr bwMode="auto">
          <a:xfrm>
            <a:off x="7696200" y="42672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58" name="Oval 14"/>
          <p:cNvSpPr>
            <a:spLocks noChangeArrowheads="1"/>
          </p:cNvSpPr>
          <p:nvPr/>
        </p:nvSpPr>
        <p:spPr bwMode="auto">
          <a:xfrm>
            <a:off x="7696200" y="30480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59" name="Oval 15"/>
          <p:cNvSpPr>
            <a:spLocks noChangeArrowheads="1"/>
          </p:cNvSpPr>
          <p:nvPr/>
        </p:nvSpPr>
        <p:spPr bwMode="auto">
          <a:xfrm>
            <a:off x="3276600" y="42672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60" name="Line 16"/>
          <p:cNvSpPr>
            <a:spLocks noChangeShapeType="1"/>
          </p:cNvSpPr>
          <p:nvPr/>
        </p:nvSpPr>
        <p:spPr bwMode="auto">
          <a:xfrm flipV="1">
            <a:off x="1219200" y="36576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61" name="Line 17"/>
          <p:cNvSpPr>
            <a:spLocks noChangeShapeType="1"/>
          </p:cNvSpPr>
          <p:nvPr/>
        </p:nvSpPr>
        <p:spPr bwMode="auto">
          <a:xfrm>
            <a:off x="1447800" y="34290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62" name="Line 18"/>
          <p:cNvSpPr>
            <a:spLocks noChangeShapeType="1"/>
          </p:cNvSpPr>
          <p:nvPr/>
        </p:nvSpPr>
        <p:spPr bwMode="auto">
          <a:xfrm flipH="1">
            <a:off x="1447800" y="3581400"/>
            <a:ext cx="8382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63" name="Freeform 19"/>
          <p:cNvSpPr>
            <a:spLocks/>
          </p:cNvSpPr>
          <p:nvPr/>
        </p:nvSpPr>
        <p:spPr bwMode="auto">
          <a:xfrm>
            <a:off x="2273300" y="2870200"/>
            <a:ext cx="546100" cy="406400"/>
          </a:xfrm>
          <a:custGeom>
            <a:avLst/>
            <a:gdLst>
              <a:gd name="T0" fmla="*/ 2147483647 w 344"/>
              <a:gd name="T1" fmla="*/ 2147483647 h 256"/>
              <a:gd name="T2" fmla="*/ 2147483647 w 344"/>
              <a:gd name="T3" fmla="*/ 2147483647 h 256"/>
              <a:gd name="T4" fmla="*/ 2147483647 w 344"/>
              <a:gd name="T5" fmla="*/ 2147483647 h 256"/>
              <a:gd name="T6" fmla="*/ 2147483647 w 344"/>
              <a:gd name="T7" fmla="*/ 2147483647 h 256"/>
              <a:gd name="T8" fmla="*/ 2147483647 w 344"/>
              <a:gd name="T9" fmla="*/ 2147483647 h 256"/>
              <a:gd name="T10" fmla="*/ 2147483647 w 344"/>
              <a:gd name="T11" fmla="*/ 2147483647 h 256"/>
              <a:gd name="T12" fmla="*/ 2147483647 w 344"/>
              <a:gd name="T13" fmla="*/ 2147483647 h 256"/>
              <a:gd name="T14" fmla="*/ 2147483647 w 344"/>
              <a:gd name="T15" fmla="*/ 2147483647 h 256"/>
              <a:gd name="T16" fmla="*/ 0 60000 65536"/>
              <a:gd name="T17" fmla="*/ 0 60000 65536"/>
              <a:gd name="T18" fmla="*/ 0 60000 65536"/>
              <a:gd name="T19" fmla="*/ 0 60000 65536"/>
              <a:gd name="T20" fmla="*/ 0 60000 65536"/>
              <a:gd name="T21" fmla="*/ 0 60000 65536"/>
              <a:gd name="T22" fmla="*/ 0 60000 65536"/>
              <a:gd name="T23" fmla="*/ 0 60000 65536"/>
              <a:gd name="T24" fmla="*/ 0 w 344"/>
              <a:gd name="T25" fmla="*/ 0 h 256"/>
              <a:gd name="T26" fmla="*/ 344 w 344"/>
              <a:gd name="T27" fmla="*/ 256 h 2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4" h="256">
                <a:moveTo>
                  <a:pt x="56" y="256"/>
                </a:moveTo>
                <a:cubicBezTo>
                  <a:pt x="28" y="204"/>
                  <a:pt x="0" y="152"/>
                  <a:pt x="8" y="112"/>
                </a:cubicBezTo>
                <a:cubicBezTo>
                  <a:pt x="16" y="72"/>
                  <a:pt x="72" y="32"/>
                  <a:pt x="104" y="16"/>
                </a:cubicBezTo>
                <a:cubicBezTo>
                  <a:pt x="136" y="0"/>
                  <a:pt x="168" y="8"/>
                  <a:pt x="200" y="16"/>
                </a:cubicBezTo>
                <a:cubicBezTo>
                  <a:pt x="232" y="24"/>
                  <a:pt x="272" y="40"/>
                  <a:pt x="296" y="64"/>
                </a:cubicBezTo>
                <a:cubicBezTo>
                  <a:pt x="320" y="88"/>
                  <a:pt x="344" y="136"/>
                  <a:pt x="344" y="160"/>
                </a:cubicBezTo>
                <a:cubicBezTo>
                  <a:pt x="344" y="184"/>
                  <a:pt x="312" y="192"/>
                  <a:pt x="296" y="208"/>
                </a:cubicBezTo>
                <a:cubicBezTo>
                  <a:pt x="280" y="224"/>
                  <a:pt x="256" y="248"/>
                  <a:pt x="248" y="256"/>
                </a:cubicBezTo>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64" name="Freeform 20"/>
          <p:cNvSpPr>
            <a:spLocks/>
          </p:cNvSpPr>
          <p:nvPr/>
        </p:nvSpPr>
        <p:spPr bwMode="auto">
          <a:xfrm>
            <a:off x="1447800" y="4254500"/>
            <a:ext cx="838200" cy="241300"/>
          </a:xfrm>
          <a:custGeom>
            <a:avLst/>
            <a:gdLst>
              <a:gd name="T0" fmla="*/ 0 w 528"/>
              <a:gd name="T1" fmla="*/ 2147483647 h 152"/>
              <a:gd name="T2" fmla="*/ 2147483647 w 528"/>
              <a:gd name="T3" fmla="*/ 2147483647 h 152"/>
              <a:gd name="T4" fmla="*/ 2147483647 w 528"/>
              <a:gd name="T5" fmla="*/ 2147483647 h 152"/>
              <a:gd name="T6" fmla="*/ 0 60000 65536"/>
              <a:gd name="T7" fmla="*/ 0 60000 65536"/>
              <a:gd name="T8" fmla="*/ 0 60000 65536"/>
              <a:gd name="T9" fmla="*/ 0 w 528"/>
              <a:gd name="T10" fmla="*/ 0 h 152"/>
              <a:gd name="T11" fmla="*/ 528 w 528"/>
              <a:gd name="T12" fmla="*/ 152 h 152"/>
            </a:gdLst>
            <a:ahLst/>
            <a:cxnLst>
              <a:cxn ang="T6">
                <a:pos x="T0" y="T1"/>
              </a:cxn>
              <a:cxn ang="T7">
                <a:pos x="T2" y="T3"/>
              </a:cxn>
              <a:cxn ang="T8">
                <a:pos x="T4" y="T5"/>
              </a:cxn>
            </a:cxnLst>
            <a:rect l="T9" t="T10" r="T11" b="T12"/>
            <a:pathLst>
              <a:path w="528" h="152">
                <a:moveTo>
                  <a:pt x="0" y="152"/>
                </a:moveTo>
                <a:cubicBezTo>
                  <a:pt x="124" y="84"/>
                  <a:pt x="248" y="16"/>
                  <a:pt x="336" y="8"/>
                </a:cubicBezTo>
                <a:cubicBezTo>
                  <a:pt x="424" y="0"/>
                  <a:pt x="496" y="80"/>
                  <a:pt x="528" y="104"/>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65" name="Freeform 21"/>
          <p:cNvSpPr>
            <a:spLocks/>
          </p:cNvSpPr>
          <p:nvPr/>
        </p:nvSpPr>
        <p:spPr bwMode="auto">
          <a:xfrm>
            <a:off x="1447800" y="4648200"/>
            <a:ext cx="914400" cy="266700"/>
          </a:xfrm>
          <a:custGeom>
            <a:avLst/>
            <a:gdLst>
              <a:gd name="T0" fmla="*/ 2147483647 w 576"/>
              <a:gd name="T1" fmla="*/ 0 h 168"/>
              <a:gd name="T2" fmla="*/ 2147483647 w 576"/>
              <a:gd name="T3" fmla="*/ 2147483647 h 168"/>
              <a:gd name="T4" fmla="*/ 2147483647 w 576"/>
              <a:gd name="T5" fmla="*/ 2147483647 h 168"/>
              <a:gd name="T6" fmla="*/ 2147483647 w 576"/>
              <a:gd name="T7" fmla="*/ 2147483647 h 168"/>
              <a:gd name="T8" fmla="*/ 0 w 576"/>
              <a:gd name="T9" fmla="*/ 0 h 168"/>
              <a:gd name="T10" fmla="*/ 0 60000 65536"/>
              <a:gd name="T11" fmla="*/ 0 60000 65536"/>
              <a:gd name="T12" fmla="*/ 0 60000 65536"/>
              <a:gd name="T13" fmla="*/ 0 60000 65536"/>
              <a:gd name="T14" fmla="*/ 0 60000 65536"/>
              <a:gd name="T15" fmla="*/ 0 w 576"/>
              <a:gd name="T16" fmla="*/ 0 h 168"/>
              <a:gd name="T17" fmla="*/ 576 w 576"/>
              <a:gd name="T18" fmla="*/ 168 h 168"/>
            </a:gdLst>
            <a:ahLst/>
            <a:cxnLst>
              <a:cxn ang="T10">
                <a:pos x="T0" y="T1"/>
              </a:cxn>
              <a:cxn ang="T11">
                <a:pos x="T2" y="T3"/>
              </a:cxn>
              <a:cxn ang="T12">
                <a:pos x="T4" y="T5"/>
              </a:cxn>
              <a:cxn ang="T13">
                <a:pos x="T6" y="T7"/>
              </a:cxn>
              <a:cxn ang="T14">
                <a:pos x="T8" y="T9"/>
              </a:cxn>
            </a:cxnLst>
            <a:rect l="T15" t="T16" r="T17" b="T18"/>
            <a:pathLst>
              <a:path w="576" h="168">
                <a:moveTo>
                  <a:pt x="576" y="0"/>
                </a:moveTo>
                <a:cubicBezTo>
                  <a:pt x="516" y="60"/>
                  <a:pt x="456" y="120"/>
                  <a:pt x="384" y="144"/>
                </a:cubicBezTo>
                <a:cubicBezTo>
                  <a:pt x="312" y="168"/>
                  <a:pt x="200" y="152"/>
                  <a:pt x="144" y="144"/>
                </a:cubicBezTo>
                <a:cubicBezTo>
                  <a:pt x="88" y="136"/>
                  <a:pt x="72" y="120"/>
                  <a:pt x="48" y="96"/>
                </a:cubicBezTo>
                <a:cubicBezTo>
                  <a:pt x="24" y="72"/>
                  <a:pt x="8" y="16"/>
                  <a:pt x="0"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66" name="Line 22"/>
          <p:cNvSpPr>
            <a:spLocks noChangeShapeType="1"/>
          </p:cNvSpPr>
          <p:nvPr/>
        </p:nvSpPr>
        <p:spPr bwMode="auto">
          <a:xfrm flipV="1">
            <a:off x="3505200" y="36576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67" name="Text Box 23"/>
          <p:cNvSpPr txBox="1">
            <a:spLocks noChangeArrowheads="1"/>
          </p:cNvSpPr>
          <p:nvPr/>
        </p:nvSpPr>
        <p:spPr bwMode="auto">
          <a:xfrm>
            <a:off x="1074738" y="32004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1</a:t>
            </a:r>
          </a:p>
        </p:txBody>
      </p:sp>
      <p:sp>
        <p:nvSpPr>
          <p:cNvPr id="6168" name="Text Box 24"/>
          <p:cNvSpPr txBox="1">
            <a:spLocks noChangeArrowheads="1"/>
          </p:cNvSpPr>
          <p:nvPr/>
        </p:nvSpPr>
        <p:spPr bwMode="auto">
          <a:xfrm>
            <a:off x="5494338" y="31242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1</a:t>
            </a:r>
            <a:endParaRPr lang="en-US" sz="1600">
              <a:solidFill>
                <a:schemeClr val="tx1"/>
              </a:solidFill>
              <a:latin typeface="Times New Roman" pitchFamily="18" charset="0"/>
            </a:endParaRPr>
          </a:p>
        </p:txBody>
      </p:sp>
      <p:sp>
        <p:nvSpPr>
          <p:cNvPr id="6169" name="Text Box 25"/>
          <p:cNvSpPr txBox="1">
            <a:spLocks noChangeArrowheads="1"/>
          </p:cNvSpPr>
          <p:nvPr/>
        </p:nvSpPr>
        <p:spPr bwMode="auto">
          <a:xfrm>
            <a:off x="2381250" y="32766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latin typeface="Times New Roman" pitchFamily="18" charset="0"/>
              </a:rPr>
              <a:t>2</a:t>
            </a:r>
          </a:p>
        </p:txBody>
      </p:sp>
      <p:sp>
        <p:nvSpPr>
          <p:cNvPr id="6170" name="Text Box 26"/>
          <p:cNvSpPr txBox="1">
            <a:spLocks noChangeArrowheads="1"/>
          </p:cNvSpPr>
          <p:nvPr/>
        </p:nvSpPr>
        <p:spPr bwMode="auto">
          <a:xfrm>
            <a:off x="3352800" y="32448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3</a:t>
            </a:r>
            <a:endParaRPr lang="en-US" sz="1600">
              <a:solidFill>
                <a:schemeClr val="tx1"/>
              </a:solidFill>
              <a:latin typeface="Times New Roman" pitchFamily="18" charset="0"/>
            </a:endParaRPr>
          </a:p>
        </p:txBody>
      </p:sp>
      <p:sp>
        <p:nvSpPr>
          <p:cNvPr id="6171" name="Text Box 27"/>
          <p:cNvSpPr txBox="1">
            <a:spLocks noChangeArrowheads="1"/>
          </p:cNvSpPr>
          <p:nvPr/>
        </p:nvSpPr>
        <p:spPr bwMode="auto">
          <a:xfrm>
            <a:off x="1074738" y="42672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4</a:t>
            </a:r>
            <a:endParaRPr lang="en-US" sz="1600">
              <a:solidFill>
                <a:schemeClr val="tx1"/>
              </a:solidFill>
              <a:latin typeface="Times New Roman" pitchFamily="18" charset="0"/>
            </a:endParaRPr>
          </a:p>
        </p:txBody>
      </p:sp>
      <p:sp>
        <p:nvSpPr>
          <p:cNvPr id="6172" name="Text Box 28"/>
          <p:cNvSpPr txBox="1">
            <a:spLocks noChangeArrowheads="1"/>
          </p:cNvSpPr>
          <p:nvPr/>
        </p:nvSpPr>
        <p:spPr bwMode="auto">
          <a:xfrm>
            <a:off x="5486400" y="43116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4</a:t>
            </a:r>
            <a:endParaRPr lang="en-US" sz="1600">
              <a:solidFill>
                <a:schemeClr val="tx1"/>
              </a:solidFill>
              <a:latin typeface="Times New Roman" pitchFamily="18" charset="0"/>
            </a:endParaRPr>
          </a:p>
        </p:txBody>
      </p:sp>
      <p:sp>
        <p:nvSpPr>
          <p:cNvPr id="6173" name="Text Box 29"/>
          <p:cNvSpPr txBox="1">
            <a:spLocks noChangeArrowheads="1"/>
          </p:cNvSpPr>
          <p:nvPr/>
        </p:nvSpPr>
        <p:spPr bwMode="auto">
          <a:xfrm>
            <a:off x="2362200" y="43434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5</a:t>
            </a:r>
            <a:endParaRPr lang="en-US" sz="1600">
              <a:solidFill>
                <a:schemeClr val="tx1"/>
              </a:solidFill>
              <a:latin typeface="Times New Roman" pitchFamily="18" charset="0"/>
            </a:endParaRPr>
          </a:p>
        </p:txBody>
      </p:sp>
      <p:sp>
        <p:nvSpPr>
          <p:cNvPr id="6174" name="Text Box 30"/>
          <p:cNvSpPr txBox="1">
            <a:spLocks noChangeArrowheads="1"/>
          </p:cNvSpPr>
          <p:nvPr/>
        </p:nvSpPr>
        <p:spPr bwMode="auto">
          <a:xfrm>
            <a:off x="6781800" y="43434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5</a:t>
            </a:r>
            <a:endParaRPr lang="en-US" sz="1600">
              <a:solidFill>
                <a:schemeClr val="tx1"/>
              </a:solidFill>
              <a:latin typeface="Times New Roman" pitchFamily="18" charset="0"/>
            </a:endParaRPr>
          </a:p>
        </p:txBody>
      </p:sp>
      <p:sp>
        <p:nvSpPr>
          <p:cNvPr id="6175" name="Text Box 31"/>
          <p:cNvSpPr txBox="1">
            <a:spLocks noChangeArrowheads="1"/>
          </p:cNvSpPr>
          <p:nvPr/>
        </p:nvSpPr>
        <p:spPr bwMode="auto">
          <a:xfrm>
            <a:off x="3352800" y="43434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6</a:t>
            </a:r>
            <a:endParaRPr lang="en-US" sz="1600">
              <a:solidFill>
                <a:schemeClr val="tx1"/>
              </a:solidFill>
              <a:latin typeface="Times New Roman" pitchFamily="18" charset="0"/>
            </a:endParaRPr>
          </a:p>
        </p:txBody>
      </p:sp>
      <p:sp>
        <p:nvSpPr>
          <p:cNvPr id="6176" name="Text Box 32"/>
          <p:cNvSpPr txBox="1">
            <a:spLocks noChangeArrowheads="1"/>
          </p:cNvSpPr>
          <p:nvPr/>
        </p:nvSpPr>
        <p:spPr bwMode="auto">
          <a:xfrm>
            <a:off x="7780338" y="43434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6</a:t>
            </a:r>
            <a:endParaRPr lang="en-US" sz="1600">
              <a:solidFill>
                <a:schemeClr val="tx1"/>
              </a:solidFill>
              <a:latin typeface="Times New Roman" pitchFamily="18" charset="0"/>
            </a:endParaRPr>
          </a:p>
        </p:txBody>
      </p:sp>
      <p:sp>
        <p:nvSpPr>
          <p:cNvPr id="6177" name="Text Box 33"/>
          <p:cNvSpPr txBox="1">
            <a:spLocks noChangeArrowheads="1"/>
          </p:cNvSpPr>
          <p:nvPr/>
        </p:nvSpPr>
        <p:spPr bwMode="auto">
          <a:xfrm>
            <a:off x="6800850" y="31242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latin typeface="Times New Roman" pitchFamily="18" charset="0"/>
              </a:rPr>
              <a:t>2</a:t>
            </a:r>
          </a:p>
        </p:txBody>
      </p:sp>
      <p:sp>
        <p:nvSpPr>
          <p:cNvPr id="6178" name="Text Box 34"/>
          <p:cNvSpPr txBox="1">
            <a:spLocks noChangeArrowheads="1"/>
          </p:cNvSpPr>
          <p:nvPr/>
        </p:nvSpPr>
        <p:spPr bwMode="auto">
          <a:xfrm>
            <a:off x="7772400" y="31242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3</a:t>
            </a:r>
            <a:endParaRPr lang="en-US" sz="1600">
              <a:solidFill>
                <a:schemeClr val="tx1"/>
              </a:solidFill>
              <a:latin typeface="Times New Roman" pitchFamily="18" charset="0"/>
            </a:endParaRPr>
          </a:p>
        </p:txBody>
      </p:sp>
      <p:sp>
        <p:nvSpPr>
          <p:cNvPr id="6179" name="Line 35"/>
          <p:cNvSpPr>
            <a:spLocks noChangeShapeType="1"/>
          </p:cNvSpPr>
          <p:nvPr/>
        </p:nvSpPr>
        <p:spPr bwMode="auto">
          <a:xfrm>
            <a:off x="5791200" y="3429000"/>
            <a:ext cx="9906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0" name="Line 36"/>
          <p:cNvSpPr>
            <a:spLocks noChangeShapeType="1"/>
          </p:cNvSpPr>
          <p:nvPr/>
        </p:nvSpPr>
        <p:spPr bwMode="auto">
          <a:xfrm>
            <a:off x="5867400" y="32766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1" name="Line 37"/>
          <p:cNvSpPr>
            <a:spLocks noChangeShapeType="1"/>
          </p:cNvSpPr>
          <p:nvPr/>
        </p:nvSpPr>
        <p:spPr bwMode="auto">
          <a:xfrm flipV="1">
            <a:off x="6934200" y="35052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2" name="Line 38"/>
          <p:cNvSpPr>
            <a:spLocks noChangeShapeType="1"/>
          </p:cNvSpPr>
          <p:nvPr/>
        </p:nvSpPr>
        <p:spPr bwMode="auto">
          <a:xfrm flipH="1" flipV="1">
            <a:off x="7924800" y="35052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91456545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228600"/>
            <a:ext cx="7772400" cy="990600"/>
          </a:xfrm>
        </p:spPr>
        <p:txBody>
          <a:bodyPr/>
          <a:lstStyle/>
          <a:p>
            <a:r>
              <a:rPr lang="en-US" sz="3600" b="1" kern="1200" dirty="0">
                <a:solidFill>
                  <a:srgbClr val="0000CC"/>
                </a:solidFill>
              </a:rPr>
              <a:t>Adjacency Matrix </a:t>
            </a:r>
            <a:r>
              <a:rPr lang="en-US" sz="3600" b="1" kern="1200" dirty="0" smtClean="0">
                <a:solidFill>
                  <a:srgbClr val="0000CC"/>
                </a:solidFill>
              </a:rPr>
              <a:t>Representation (3)</a:t>
            </a:r>
            <a:endParaRPr lang="en-US" sz="3600" b="1" kern="1200" dirty="0">
              <a:solidFill>
                <a:srgbClr val="0000CC"/>
              </a:solidFill>
            </a:endParaRPr>
          </a:p>
        </p:txBody>
      </p:sp>
      <p:sp>
        <p:nvSpPr>
          <p:cNvPr id="29699" name="Rectangle 3"/>
          <p:cNvSpPr>
            <a:spLocks noGrp="1" noChangeArrowheads="1"/>
          </p:cNvSpPr>
          <p:nvPr>
            <p:ph type="body" idx="1"/>
          </p:nvPr>
        </p:nvSpPr>
        <p:spPr>
          <a:xfrm>
            <a:off x="609600" y="1524000"/>
            <a:ext cx="7848600" cy="4572000"/>
          </a:xfrm>
        </p:spPr>
        <p:txBody>
          <a:bodyPr/>
          <a:lstStyle/>
          <a:p>
            <a:pPr>
              <a:lnSpc>
                <a:spcPct val="90000"/>
              </a:lnSpc>
            </a:pPr>
            <a:r>
              <a:rPr lang="en-US" sz="2400" dirty="0" smtClean="0"/>
              <a:t>Advantage:</a:t>
            </a:r>
          </a:p>
          <a:p>
            <a:pPr lvl="1">
              <a:lnSpc>
                <a:spcPct val="90000"/>
              </a:lnSpc>
            </a:pPr>
            <a:r>
              <a:rPr lang="en-US" sz="2200" dirty="0" smtClean="0"/>
              <a:t>Save space on pointers for dense graphs.</a:t>
            </a:r>
          </a:p>
          <a:p>
            <a:pPr lvl="1">
              <a:lnSpc>
                <a:spcPct val="90000"/>
              </a:lnSpc>
            </a:pPr>
            <a:r>
              <a:rPr lang="en-US" sz="2200" dirty="0" smtClean="0"/>
              <a:t>Check for existence of an edge (</a:t>
            </a:r>
            <a:r>
              <a:rPr lang="en-US" sz="2200" i="1" dirty="0"/>
              <a:t>i</a:t>
            </a:r>
            <a:r>
              <a:rPr lang="en-US" sz="2200" dirty="0" smtClean="0"/>
              <a:t>, </a:t>
            </a:r>
            <a:r>
              <a:rPr lang="en-US" sz="2200" i="1" dirty="0"/>
              <a:t>j</a:t>
            </a:r>
            <a:r>
              <a:rPr lang="en-US" sz="2200" dirty="0" smtClean="0"/>
              <a:t>)</a:t>
            </a:r>
          </a:p>
          <a:p>
            <a:pPr lvl="2">
              <a:lnSpc>
                <a:spcPct val="90000"/>
              </a:lnSpc>
            </a:pPr>
            <a:r>
              <a:rPr lang="en-US" sz="2200" dirty="0" smtClean="0"/>
              <a:t>Just check if </a:t>
            </a:r>
            <a:r>
              <a:rPr lang="en-US" sz="2200" i="1" dirty="0" smtClean="0"/>
              <a:t>A</a:t>
            </a:r>
            <a:r>
              <a:rPr lang="en-US" sz="2200" dirty="0" smtClean="0"/>
              <a:t>[</a:t>
            </a:r>
            <a:r>
              <a:rPr lang="en-US" sz="2200" i="1" dirty="0" err="1" smtClean="0"/>
              <a:t>i</a:t>
            </a:r>
            <a:r>
              <a:rPr lang="en-US" sz="2200" dirty="0" smtClean="0"/>
              <a:t>, </a:t>
            </a:r>
            <a:r>
              <a:rPr lang="en-US" sz="2200" i="1" dirty="0" smtClean="0"/>
              <a:t>j</a:t>
            </a:r>
            <a:r>
              <a:rPr lang="en-US" sz="2200" dirty="0" smtClean="0"/>
              <a:t>] = 1?</a:t>
            </a:r>
          </a:p>
          <a:p>
            <a:pPr lvl="2">
              <a:lnSpc>
                <a:spcPct val="90000"/>
              </a:lnSpc>
            </a:pPr>
            <a:r>
              <a:rPr lang="en-US" sz="2200" dirty="0" smtClean="0"/>
              <a:t>So </a:t>
            </a:r>
            <a:r>
              <a:rPr lang="en-US" sz="2200" dirty="0" smtClean="0">
                <a:sym typeface="Symbol"/>
              </a:rPr>
              <a:t></a:t>
            </a:r>
            <a:r>
              <a:rPr lang="en-US" sz="2200" dirty="0" smtClean="0">
                <a:sym typeface="Symbol" pitchFamily="18" charset="2"/>
              </a:rPr>
              <a:t>(1).</a:t>
            </a:r>
            <a:endParaRPr lang="en-US" sz="2200" dirty="0" smtClean="0"/>
          </a:p>
          <a:p>
            <a:pPr lvl="1">
              <a:lnSpc>
                <a:spcPct val="10000"/>
              </a:lnSpc>
            </a:pPr>
            <a:endParaRPr lang="en-US" dirty="0" smtClean="0"/>
          </a:p>
          <a:p>
            <a:pPr>
              <a:lnSpc>
                <a:spcPct val="90000"/>
              </a:lnSpc>
            </a:pPr>
            <a:r>
              <a:rPr lang="en-US" sz="2400" dirty="0" smtClean="0"/>
              <a:t>Disadvantage:</a:t>
            </a:r>
          </a:p>
          <a:p>
            <a:pPr lvl="1">
              <a:lnSpc>
                <a:spcPct val="90000"/>
              </a:lnSpc>
            </a:pPr>
            <a:r>
              <a:rPr lang="en-US" sz="2200" dirty="0" smtClean="0"/>
              <a:t>“Visit” all the edges that start at </a:t>
            </a:r>
            <a:r>
              <a:rPr lang="en-US" sz="2200" i="1" dirty="0" smtClean="0"/>
              <a:t>v</a:t>
            </a:r>
          </a:p>
          <a:p>
            <a:pPr lvl="2">
              <a:lnSpc>
                <a:spcPct val="90000"/>
              </a:lnSpc>
            </a:pPr>
            <a:r>
              <a:rPr lang="en-US" sz="2200" dirty="0" smtClean="0"/>
              <a:t>Row </a:t>
            </a:r>
            <a:r>
              <a:rPr lang="en-US" sz="2200" i="1" dirty="0" smtClean="0"/>
              <a:t>v</a:t>
            </a:r>
            <a:r>
              <a:rPr lang="en-US" sz="2200" dirty="0" smtClean="0"/>
              <a:t> of the matrix must be traversed. </a:t>
            </a:r>
          </a:p>
          <a:p>
            <a:pPr lvl="2">
              <a:lnSpc>
                <a:spcPct val="90000"/>
              </a:lnSpc>
            </a:pPr>
            <a:r>
              <a:rPr lang="en-US" sz="2200" dirty="0" smtClean="0"/>
              <a:t>So </a:t>
            </a:r>
            <a:r>
              <a:rPr lang="en-US" sz="2200" dirty="0">
                <a:sym typeface="Symbol"/>
              </a:rPr>
              <a:t></a:t>
            </a:r>
            <a:r>
              <a:rPr lang="en-US" sz="2200" dirty="0" smtClean="0"/>
              <a:t>(|</a:t>
            </a:r>
            <a:r>
              <a:rPr lang="en-US" sz="2200" i="1" dirty="0" smtClean="0"/>
              <a:t>V </a:t>
            </a:r>
            <a:r>
              <a:rPr lang="en-US" sz="2200" dirty="0" smtClean="0"/>
              <a:t>|). </a:t>
            </a:r>
          </a:p>
        </p:txBody>
      </p:sp>
    </p:spTree>
    <p:extLst>
      <p:ext uri="{BB962C8B-B14F-4D97-AF65-F5344CB8AC3E}">
        <p14:creationId xmlns:p14="http://schemas.microsoft.com/office/powerpoint/2010/main" val="40411901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699">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699">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6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304800"/>
            <a:ext cx="7772400" cy="914400"/>
          </a:xfrm>
        </p:spPr>
        <p:txBody>
          <a:bodyPr/>
          <a:lstStyle/>
          <a:p>
            <a:r>
              <a:rPr lang="en-US" sz="3600" b="1" dirty="0">
                <a:solidFill>
                  <a:srgbClr val="0000CC"/>
                </a:solidFill>
              </a:rPr>
              <a:t>Graph </a:t>
            </a:r>
            <a:r>
              <a:rPr lang="en-US" sz="3600" b="1" dirty="0" smtClean="0">
                <a:solidFill>
                  <a:srgbClr val="0000CC"/>
                </a:solidFill>
              </a:rPr>
              <a:t>Traversals</a:t>
            </a:r>
            <a:endParaRPr lang="en-US" sz="3600" dirty="0" smtClean="0">
              <a:solidFill>
                <a:srgbClr val="0000CC"/>
              </a:solidFill>
            </a:endParaRPr>
          </a:p>
        </p:txBody>
      </p:sp>
      <p:sp>
        <p:nvSpPr>
          <p:cNvPr id="31747" name="Rectangle 3"/>
          <p:cNvSpPr>
            <a:spLocks noGrp="1" noChangeArrowheads="1"/>
          </p:cNvSpPr>
          <p:nvPr>
            <p:ph type="body" idx="1"/>
          </p:nvPr>
        </p:nvSpPr>
        <p:spPr>
          <a:xfrm>
            <a:off x="685800" y="1676400"/>
            <a:ext cx="7772400" cy="4419600"/>
          </a:xfrm>
        </p:spPr>
        <p:txBody>
          <a:bodyPr/>
          <a:lstStyle/>
          <a:p>
            <a:pPr marL="0" indent="0">
              <a:buNone/>
            </a:pPr>
            <a:r>
              <a:rPr lang="en-US" sz="2600" dirty="0" smtClean="0"/>
              <a:t>Some applications involving graph </a:t>
            </a:r>
            <a:r>
              <a:rPr lang="en-US" sz="2600" i="1" dirty="0" smtClean="0"/>
              <a:t>G</a:t>
            </a:r>
            <a:r>
              <a:rPr lang="en-US" sz="2600" dirty="0" smtClean="0"/>
              <a:t>:</a:t>
            </a:r>
          </a:p>
          <a:p>
            <a:r>
              <a:rPr lang="en-US" sz="2400" dirty="0" smtClean="0"/>
              <a:t>Is </a:t>
            </a:r>
            <a:r>
              <a:rPr lang="en-US" sz="2400" i="1" dirty="0" smtClean="0"/>
              <a:t>G</a:t>
            </a:r>
            <a:r>
              <a:rPr lang="en-US" sz="2400" dirty="0" smtClean="0"/>
              <a:t> connected?</a:t>
            </a:r>
          </a:p>
          <a:p>
            <a:r>
              <a:rPr lang="en-US" sz="2400" dirty="0" smtClean="0"/>
              <a:t>Does </a:t>
            </a:r>
            <a:r>
              <a:rPr lang="en-US" sz="2400" i="1" dirty="0" smtClean="0"/>
              <a:t>G</a:t>
            </a:r>
            <a:r>
              <a:rPr lang="en-US" sz="2400" dirty="0" smtClean="0"/>
              <a:t> contain a cycle?</a:t>
            </a:r>
          </a:p>
          <a:p>
            <a:r>
              <a:rPr lang="en-US" sz="2400" dirty="0" smtClean="0"/>
              <a:t>Is </a:t>
            </a:r>
            <a:r>
              <a:rPr lang="en-US" sz="2400" i="1" dirty="0" smtClean="0"/>
              <a:t>G</a:t>
            </a:r>
            <a:r>
              <a:rPr lang="en-US" sz="2400" dirty="0" smtClean="0"/>
              <a:t> a tree?</a:t>
            </a:r>
          </a:p>
          <a:p>
            <a:r>
              <a:rPr lang="en-US" sz="2400" dirty="0" smtClean="0"/>
              <a:t>Is </a:t>
            </a:r>
            <a:r>
              <a:rPr lang="en-US" sz="2400" i="1" dirty="0" smtClean="0"/>
              <a:t>G</a:t>
            </a:r>
            <a:r>
              <a:rPr lang="en-US" sz="2400" dirty="0" smtClean="0"/>
              <a:t> bipartite?</a:t>
            </a:r>
          </a:p>
          <a:p>
            <a:r>
              <a:rPr lang="en-US" sz="2400" dirty="0" smtClean="0"/>
              <a:t>Find connected components.</a:t>
            </a:r>
          </a:p>
          <a:p>
            <a:r>
              <a:rPr lang="en-US" sz="2400" dirty="0" smtClean="0"/>
              <a:t>Topological sorting</a:t>
            </a:r>
          </a:p>
          <a:p>
            <a:r>
              <a:rPr lang="en-US" sz="2400" dirty="0" smtClean="0"/>
              <a:t>Is directed </a:t>
            </a:r>
            <a:r>
              <a:rPr lang="en-US" sz="2400" i="1" dirty="0" smtClean="0"/>
              <a:t>G</a:t>
            </a:r>
            <a:r>
              <a:rPr lang="en-US" sz="2400" dirty="0" smtClean="0"/>
              <a:t> strongly connected?</a:t>
            </a:r>
          </a:p>
        </p:txBody>
      </p:sp>
    </p:spTree>
    <p:extLst>
      <p:ext uri="{BB962C8B-B14F-4D97-AF65-F5344CB8AC3E}">
        <p14:creationId xmlns:p14="http://schemas.microsoft.com/office/powerpoint/2010/main" val="133350964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09600" y="304800"/>
            <a:ext cx="7848600" cy="914400"/>
          </a:xfrm>
          <a:noFill/>
        </p:spPr>
        <p:txBody>
          <a:bodyPr lIns="92075" tIns="46038" rIns="92075" bIns="46038"/>
          <a:lstStyle/>
          <a:p>
            <a:r>
              <a:rPr lang="en-US" sz="3600" b="1" dirty="0">
                <a:solidFill>
                  <a:srgbClr val="0000CC"/>
                </a:solidFill>
              </a:rPr>
              <a:t>Breadth </a:t>
            </a:r>
            <a:r>
              <a:rPr lang="en-US" sz="3600" b="1" dirty="0" smtClean="0">
                <a:solidFill>
                  <a:srgbClr val="0000CC"/>
                </a:solidFill>
              </a:rPr>
              <a:t>First Search (BFS): Basic Idea</a:t>
            </a:r>
            <a:endParaRPr lang="en-US" sz="3600" b="1" dirty="0">
              <a:solidFill>
                <a:srgbClr val="0000CC"/>
              </a:solidFill>
            </a:endParaRPr>
          </a:p>
        </p:txBody>
      </p:sp>
      <p:sp>
        <p:nvSpPr>
          <p:cNvPr id="32771" name="Rectangle 3"/>
          <p:cNvSpPr>
            <a:spLocks noGrp="1" noChangeArrowheads="1"/>
          </p:cNvSpPr>
          <p:nvPr>
            <p:ph type="body" idx="1"/>
          </p:nvPr>
        </p:nvSpPr>
        <p:spPr>
          <a:xfrm>
            <a:off x="685800" y="1524000"/>
            <a:ext cx="8001000" cy="4572000"/>
          </a:xfrm>
          <a:noFill/>
        </p:spPr>
        <p:txBody>
          <a:bodyPr lIns="92075" tIns="46038" rIns="92075" bIns="46038"/>
          <a:lstStyle/>
          <a:p>
            <a:r>
              <a:rPr lang="en-US" sz="2400" dirty="0" smtClean="0"/>
              <a:t>Given an </a:t>
            </a:r>
            <a:r>
              <a:rPr lang="en-US" sz="2400" dirty="0" err="1" smtClean="0"/>
              <a:t>unweighted</a:t>
            </a:r>
            <a:r>
              <a:rPr lang="en-US" sz="2400" dirty="0" smtClean="0"/>
              <a:t> graph </a:t>
            </a:r>
            <a:r>
              <a:rPr lang="en-US" sz="2400" i="1" dirty="0" smtClean="0"/>
              <a:t>G</a:t>
            </a:r>
            <a:r>
              <a:rPr lang="en-US" sz="2400" dirty="0" smtClean="0"/>
              <a:t> = (</a:t>
            </a:r>
            <a:r>
              <a:rPr lang="en-US" sz="2400" i="1" dirty="0" smtClean="0"/>
              <a:t>V</a:t>
            </a:r>
            <a:r>
              <a:rPr lang="en-US" sz="2400" dirty="0" smtClean="0"/>
              <a:t>, </a:t>
            </a:r>
            <a:r>
              <a:rPr lang="en-US" sz="2400" i="1" dirty="0" smtClean="0"/>
              <a:t>E</a:t>
            </a:r>
            <a:r>
              <a:rPr lang="en-US" sz="2400" dirty="0" smtClean="0"/>
              <a:t>) and a </a:t>
            </a:r>
            <a:r>
              <a:rPr lang="en-US" sz="2400" i="1" dirty="0" smtClean="0">
                <a:solidFill>
                  <a:srgbClr val="C00000"/>
                </a:solidFill>
              </a:rPr>
              <a:t>source vertex</a:t>
            </a:r>
            <a:r>
              <a:rPr lang="en-US" sz="2400" dirty="0" smtClean="0"/>
              <a:t> </a:t>
            </a:r>
            <a:r>
              <a:rPr lang="en-US" sz="2400" i="1" dirty="0" smtClean="0"/>
              <a:t>s</a:t>
            </a:r>
            <a:r>
              <a:rPr lang="en-US" sz="2400" dirty="0" smtClean="0"/>
              <a:t>, BFS systematically explores the edges of </a:t>
            </a:r>
            <a:r>
              <a:rPr lang="en-US" sz="2400" i="1" dirty="0" smtClean="0"/>
              <a:t>G</a:t>
            </a:r>
            <a:r>
              <a:rPr lang="en-US" sz="2400" dirty="0" smtClean="0"/>
              <a:t> to “</a:t>
            </a:r>
            <a:r>
              <a:rPr lang="en-US" sz="2400" dirty="0" smtClean="0">
                <a:solidFill>
                  <a:schemeClr val="tx2"/>
                </a:solidFill>
              </a:rPr>
              <a:t>discover</a:t>
            </a:r>
            <a:r>
              <a:rPr lang="en-US" sz="2400" dirty="0" smtClean="0"/>
              <a:t>” (visit) each node of </a:t>
            </a:r>
            <a:r>
              <a:rPr lang="en-US" sz="2400" i="1" dirty="0" smtClean="0"/>
              <a:t>G</a:t>
            </a:r>
            <a:r>
              <a:rPr lang="en-US" sz="2400" dirty="0" smtClean="0"/>
              <a:t> reachable from </a:t>
            </a:r>
            <a:r>
              <a:rPr lang="en-US" sz="2400" i="1" dirty="0" smtClean="0"/>
              <a:t>s</a:t>
            </a:r>
            <a:r>
              <a:rPr lang="en-US" sz="2400" dirty="0" smtClean="0"/>
              <a:t>.</a:t>
            </a:r>
          </a:p>
          <a:p>
            <a:r>
              <a:rPr lang="en-US" sz="2400" i="1" dirty="0" smtClean="0">
                <a:solidFill>
                  <a:srgbClr val="C00000"/>
                </a:solidFill>
              </a:rPr>
              <a:t>Basic ideas</a:t>
            </a:r>
            <a:r>
              <a:rPr lang="en-US" sz="2400" dirty="0" smtClean="0">
                <a:solidFill>
                  <a:srgbClr val="C00000"/>
                </a:solidFill>
              </a:rPr>
              <a:t>: </a:t>
            </a:r>
            <a:r>
              <a:rPr lang="en-US" sz="2400" dirty="0" smtClean="0">
                <a:solidFill>
                  <a:schemeClr val="bg2"/>
                </a:solidFill>
              </a:rPr>
              <a:t>It discovers all vertices at distance </a:t>
            </a:r>
            <a:r>
              <a:rPr lang="en-US" sz="2400" i="1" dirty="0" smtClean="0">
                <a:solidFill>
                  <a:schemeClr val="bg2"/>
                </a:solidFill>
              </a:rPr>
              <a:t>k</a:t>
            </a:r>
            <a:r>
              <a:rPr lang="en-US" sz="2400" dirty="0" smtClean="0">
                <a:solidFill>
                  <a:schemeClr val="bg2"/>
                </a:solidFill>
              </a:rPr>
              <a:t> from </a:t>
            </a:r>
            <a:r>
              <a:rPr lang="en-US" sz="2400" i="1" dirty="0" smtClean="0">
                <a:solidFill>
                  <a:schemeClr val="bg2"/>
                </a:solidFill>
              </a:rPr>
              <a:t>s</a:t>
            </a:r>
            <a:r>
              <a:rPr lang="en-US" sz="2400" dirty="0" smtClean="0">
                <a:solidFill>
                  <a:schemeClr val="bg2"/>
                </a:solidFill>
              </a:rPr>
              <a:t> before discovering any vertices at distance </a:t>
            </a:r>
            <a:r>
              <a:rPr lang="en-US" sz="2400" i="1" dirty="0" smtClean="0">
                <a:solidFill>
                  <a:schemeClr val="bg2"/>
                </a:solidFill>
              </a:rPr>
              <a:t>k</a:t>
            </a:r>
            <a:r>
              <a:rPr lang="en-US" sz="2400" dirty="0" smtClean="0">
                <a:solidFill>
                  <a:schemeClr val="bg2"/>
                </a:solidFill>
              </a:rPr>
              <a:t> + 1 from </a:t>
            </a:r>
            <a:r>
              <a:rPr lang="en-US" sz="2400" i="1" dirty="0" smtClean="0">
                <a:solidFill>
                  <a:schemeClr val="bg2"/>
                </a:solidFill>
              </a:rPr>
              <a:t>s</a:t>
            </a:r>
            <a:r>
              <a:rPr lang="en-US" sz="2400" dirty="0" smtClean="0">
                <a:solidFill>
                  <a:schemeClr val="bg2"/>
                </a:solidFill>
              </a:rPr>
              <a:t>.</a:t>
            </a:r>
            <a:endParaRPr lang="en-US" sz="2400" dirty="0" smtClean="0"/>
          </a:p>
          <a:p>
            <a:r>
              <a:rPr lang="en-US" sz="2400" dirty="0" smtClean="0"/>
              <a:t>In the search process, it expands the </a:t>
            </a:r>
            <a:r>
              <a:rPr lang="en-US" sz="2400" i="1" dirty="0" smtClean="0">
                <a:solidFill>
                  <a:srgbClr val="C00000"/>
                </a:solidFill>
              </a:rPr>
              <a:t>frontier</a:t>
            </a:r>
            <a:r>
              <a:rPr lang="en-US" sz="2400" dirty="0" smtClean="0"/>
              <a:t> between already discovered and undiscovered vertices one step at a time.</a:t>
            </a:r>
          </a:p>
          <a:p>
            <a:r>
              <a:rPr lang="en-US" sz="2400" dirty="0" smtClean="0"/>
              <a:t>Use a First-In-First-Out (FIFO) queue to implement the </a:t>
            </a:r>
            <a:r>
              <a:rPr lang="en-US" sz="2400" i="1" dirty="0" smtClean="0"/>
              <a:t>Frontier</a:t>
            </a:r>
            <a:r>
              <a:rPr lang="en-US" sz="2400" dirty="0" smtClean="0"/>
              <a:t>.</a:t>
            </a:r>
          </a:p>
          <a:p>
            <a:pPr lvl="1"/>
            <a:r>
              <a:rPr lang="en-US" sz="2200" dirty="0" smtClean="0"/>
              <a:t>Need </a:t>
            </a:r>
            <a:r>
              <a:rPr lang="en-US" sz="2200" i="1" dirty="0" smtClean="0"/>
              <a:t>O</a:t>
            </a:r>
            <a:r>
              <a:rPr lang="en-US" sz="2200" dirty="0" smtClean="0"/>
              <a:t>(1) time to update</a:t>
            </a:r>
          </a:p>
        </p:txBody>
      </p:sp>
    </p:spTree>
    <p:extLst>
      <p:ext uri="{BB962C8B-B14F-4D97-AF65-F5344CB8AC3E}">
        <p14:creationId xmlns:p14="http://schemas.microsoft.com/office/powerpoint/2010/main" val="39880597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228600"/>
            <a:ext cx="7772400" cy="990600"/>
          </a:xfrm>
          <a:noFill/>
        </p:spPr>
        <p:txBody>
          <a:bodyPr lIns="92075" tIns="46038" rIns="92075" bIns="46038"/>
          <a:lstStyle/>
          <a:p>
            <a:r>
              <a:rPr lang="en-US" sz="3600" b="1" dirty="0">
                <a:solidFill>
                  <a:srgbClr val="0000CC"/>
                </a:solidFill>
              </a:rPr>
              <a:t>Breadth </a:t>
            </a:r>
            <a:r>
              <a:rPr lang="en-US" sz="3600" b="1" dirty="0" smtClean="0">
                <a:solidFill>
                  <a:srgbClr val="0000CC"/>
                </a:solidFill>
              </a:rPr>
              <a:t>First Search: Output</a:t>
            </a:r>
            <a:endParaRPr lang="en-US" sz="3600" b="1" dirty="0">
              <a:solidFill>
                <a:srgbClr val="0000CC"/>
              </a:solidFill>
            </a:endParaRPr>
          </a:p>
        </p:txBody>
      </p:sp>
      <p:sp>
        <p:nvSpPr>
          <p:cNvPr id="33795" name="Rectangle 3"/>
          <p:cNvSpPr>
            <a:spLocks noGrp="1" noChangeArrowheads="1"/>
          </p:cNvSpPr>
          <p:nvPr>
            <p:ph type="body" idx="1"/>
          </p:nvPr>
        </p:nvSpPr>
        <p:spPr>
          <a:xfrm>
            <a:off x="609600" y="1600200"/>
            <a:ext cx="7924800" cy="3962400"/>
          </a:xfrm>
          <a:noFill/>
        </p:spPr>
        <p:txBody>
          <a:bodyPr lIns="92075" tIns="46038" rIns="92075" bIns="46038"/>
          <a:lstStyle/>
          <a:p>
            <a:r>
              <a:rPr lang="en-US" sz="2400" dirty="0" smtClean="0">
                <a:latin typeface="+mj-lt"/>
              </a:rPr>
              <a:t>The algorithm also computes the </a:t>
            </a:r>
            <a:r>
              <a:rPr lang="en-US" sz="2400" i="1" dirty="0" smtClean="0">
                <a:solidFill>
                  <a:srgbClr val="C00000"/>
                </a:solidFill>
                <a:latin typeface="+mj-lt"/>
              </a:rPr>
              <a:t>shortest</a:t>
            </a:r>
            <a:r>
              <a:rPr lang="en-US" sz="2400" dirty="0" smtClean="0">
                <a:solidFill>
                  <a:srgbClr val="C00000"/>
                </a:solidFill>
                <a:latin typeface="+mj-lt"/>
              </a:rPr>
              <a:t> </a:t>
            </a:r>
            <a:r>
              <a:rPr lang="en-US" sz="2400" i="1" dirty="0" smtClean="0">
                <a:solidFill>
                  <a:srgbClr val="C00000"/>
                </a:solidFill>
                <a:latin typeface="+mj-lt"/>
              </a:rPr>
              <a:t>distance</a:t>
            </a:r>
            <a:r>
              <a:rPr lang="en-US" sz="2400" dirty="0" smtClean="0">
                <a:solidFill>
                  <a:srgbClr val="C00000"/>
                </a:solidFill>
                <a:latin typeface="+mj-lt"/>
              </a:rPr>
              <a:t> </a:t>
            </a:r>
            <a:r>
              <a:rPr lang="en-US" sz="2400" dirty="0" smtClean="0">
                <a:latin typeface="+mj-lt"/>
              </a:rPr>
              <a:t>(</a:t>
            </a:r>
            <a:r>
              <a:rPr lang="en-US" sz="2400" i="1" dirty="0" smtClean="0">
                <a:latin typeface="+mj-lt"/>
              </a:rPr>
              <a:t>dist</a:t>
            </a:r>
            <a:r>
              <a:rPr lang="en-US" sz="2400" dirty="0" smtClean="0">
                <a:latin typeface="+mj-lt"/>
              </a:rPr>
              <a:t>) from </a:t>
            </a:r>
            <a:r>
              <a:rPr lang="en-US" sz="2400" i="1" dirty="0" smtClean="0">
                <a:latin typeface="+mj-lt"/>
              </a:rPr>
              <a:t>s</a:t>
            </a:r>
            <a:r>
              <a:rPr lang="en-US" sz="2400" dirty="0" smtClean="0">
                <a:latin typeface="+mj-lt"/>
              </a:rPr>
              <a:t> to any reachable node. </a:t>
            </a:r>
          </a:p>
          <a:p>
            <a:r>
              <a:rPr lang="en-US" sz="2400" dirty="0" smtClean="0">
                <a:latin typeface="+mj-lt"/>
              </a:rPr>
              <a:t>It also produces a </a:t>
            </a:r>
            <a:r>
              <a:rPr lang="en-US" sz="2400" i="1" dirty="0" smtClean="0">
                <a:solidFill>
                  <a:srgbClr val="C00000"/>
                </a:solidFill>
                <a:latin typeface="+mj-lt"/>
              </a:rPr>
              <a:t>breadth</a:t>
            </a:r>
            <a:r>
              <a:rPr lang="en-US" sz="2400" dirty="0" smtClean="0">
                <a:solidFill>
                  <a:srgbClr val="C00000"/>
                </a:solidFill>
                <a:latin typeface="+mj-lt"/>
              </a:rPr>
              <a:t> </a:t>
            </a:r>
            <a:r>
              <a:rPr lang="en-US" sz="2400" i="1" dirty="0" smtClean="0">
                <a:solidFill>
                  <a:srgbClr val="C00000"/>
                </a:solidFill>
                <a:latin typeface="+mj-lt"/>
              </a:rPr>
              <a:t>first</a:t>
            </a:r>
            <a:r>
              <a:rPr lang="en-US" sz="2400" dirty="0" smtClean="0">
                <a:solidFill>
                  <a:srgbClr val="C00000"/>
                </a:solidFill>
                <a:latin typeface="+mj-lt"/>
              </a:rPr>
              <a:t> </a:t>
            </a:r>
            <a:r>
              <a:rPr lang="en-US" sz="2400" i="1" dirty="0" smtClean="0">
                <a:solidFill>
                  <a:srgbClr val="C00000"/>
                </a:solidFill>
                <a:latin typeface="+mj-lt"/>
              </a:rPr>
              <a:t>tree</a:t>
            </a:r>
            <a:r>
              <a:rPr lang="en-US" sz="2400" dirty="0" smtClean="0">
                <a:latin typeface="+mj-lt"/>
              </a:rPr>
              <a:t> with root </a:t>
            </a:r>
            <a:r>
              <a:rPr lang="en-US" sz="2400" i="1" dirty="0" smtClean="0">
                <a:latin typeface="+mj-lt"/>
              </a:rPr>
              <a:t>s</a:t>
            </a:r>
            <a:r>
              <a:rPr lang="en-US" sz="2400" dirty="0" smtClean="0">
                <a:latin typeface="+mj-lt"/>
              </a:rPr>
              <a:t> that contains all the reachable vertices from </a:t>
            </a:r>
            <a:r>
              <a:rPr lang="en-US" sz="2400" i="1" dirty="0" smtClean="0">
                <a:latin typeface="+mj-lt"/>
              </a:rPr>
              <a:t>s</a:t>
            </a:r>
            <a:r>
              <a:rPr lang="en-US" sz="2400" dirty="0" smtClean="0">
                <a:latin typeface="+mj-lt"/>
              </a:rPr>
              <a:t>. </a:t>
            </a:r>
          </a:p>
          <a:p>
            <a:r>
              <a:rPr lang="en-US" sz="2400" dirty="0" smtClean="0">
                <a:latin typeface="+mj-lt"/>
              </a:rPr>
              <a:t>To get </a:t>
            </a:r>
            <a:r>
              <a:rPr lang="en-US" sz="2400" i="1" dirty="0" smtClean="0">
                <a:latin typeface="+mj-lt"/>
              </a:rPr>
              <a:t>O</a:t>
            </a:r>
            <a:r>
              <a:rPr lang="en-US" sz="2400" dirty="0" smtClean="0">
                <a:latin typeface="+mj-lt"/>
              </a:rPr>
              <a:t>(|</a:t>
            </a:r>
            <a:r>
              <a:rPr lang="en-US" sz="2400" i="1" dirty="0" smtClean="0">
                <a:latin typeface="+mj-lt"/>
              </a:rPr>
              <a:t>V</a:t>
            </a:r>
            <a:r>
              <a:rPr lang="en-US" sz="2400" dirty="0" smtClean="0">
                <a:latin typeface="+mj-lt"/>
              </a:rPr>
              <a:t>| + |</a:t>
            </a:r>
            <a:r>
              <a:rPr lang="en-US" sz="2400" i="1" dirty="0" smtClean="0">
                <a:latin typeface="+mj-lt"/>
              </a:rPr>
              <a:t>E</a:t>
            </a:r>
            <a:r>
              <a:rPr lang="en-US" sz="2400" dirty="0" smtClean="0">
                <a:latin typeface="+mj-lt"/>
              </a:rPr>
              <a:t>|) running time, we use an adjacency list representation. </a:t>
            </a:r>
          </a:p>
          <a:p>
            <a:r>
              <a:rPr lang="en-US" sz="2400" dirty="0" smtClean="0">
                <a:latin typeface="+mj-lt"/>
              </a:rPr>
              <a:t>If we used an adjacency matrix, the running time would be </a:t>
            </a:r>
            <a:r>
              <a:rPr lang="en-US" sz="2400" i="1" dirty="0" smtClean="0">
                <a:latin typeface="+mj-lt"/>
              </a:rPr>
              <a:t>O</a:t>
            </a:r>
            <a:r>
              <a:rPr lang="en-US" sz="2400" dirty="0" smtClean="0">
                <a:latin typeface="+mj-lt"/>
              </a:rPr>
              <a:t>(|</a:t>
            </a:r>
            <a:r>
              <a:rPr lang="en-US" sz="2400" i="1" dirty="0" smtClean="0">
                <a:latin typeface="+mj-lt"/>
              </a:rPr>
              <a:t>V</a:t>
            </a:r>
            <a:r>
              <a:rPr lang="en-US" sz="2400" dirty="0" smtClean="0">
                <a:latin typeface="+mj-lt"/>
              </a:rPr>
              <a:t>|</a:t>
            </a:r>
            <a:r>
              <a:rPr lang="en-US" sz="2400" baseline="30000" dirty="0" smtClean="0">
                <a:latin typeface="+mj-lt"/>
              </a:rPr>
              <a:t>2</a:t>
            </a:r>
            <a:r>
              <a:rPr lang="en-US" sz="2400" dirty="0" smtClean="0">
                <a:latin typeface="+mj-lt"/>
              </a:rPr>
              <a:t>).</a:t>
            </a:r>
          </a:p>
        </p:txBody>
      </p:sp>
    </p:spTree>
    <p:extLst>
      <p:ext uri="{BB962C8B-B14F-4D97-AF65-F5344CB8AC3E}">
        <p14:creationId xmlns:p14="http://schemas.microsoft.com/office/powerpoint/2010/main" val="11113363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304800"/>
            <a:ext cx="7772400" cy="914400"/>
          </a:xfrm>
          <a:noFill/>
        </p:spPr>
        <p:txBody>
          <a:bodyPr lIns="92075" tIns="46038" rIns="92075" bIns="46038"/>
          <a:lstStyle/>
          <a:p>
            <a:r>
              <a:rPr lang="en-US" sz="3600" b="1" dirty="0" smtClean="0">
                <a:solidFill>
                  <a:srgbClr val="0000CC"/>
                </a:solidFill>
              </a:rPr>
              <a:t>BFS: Coloring the Nodes</a:t>
            </a:r>
          </a:p>
        </p:txBody>
      </p:sp>
      <p:sp>
        <p:nvSpPr>
          <p:cNvPr id="34819" name="Rectangle 3"/>
          <p:cNvSpPr>
            <a:spLocks noGrp="1" noChangeArrowheads="1"/>
          </p:cNvSpPr>
          <p:nvPr>
            <p:ph type="body" idx="1"/>
          </p:nvPr>
        </p:nvSpPr>
        <p:spPr>
          <a:xfrm>
            <a:off x="533400" y="1600200"/>
            <a:ext cx="8077200" cy="4495800"/>
          </a:xfrm>
          <a:noFill/>
        </p:spPr>
        <p:txBody>
          <a:bodyPr lIns="92075" tIns="46038" rIns="92075" bIns="46038"/>
          <a:lstStyle/>
          <a:p>
            <a:r>
              <a:rPr lang="en-US" sz="2400" dirty="0" smtClean="0"/>
              <a:t>For illustration, we use colors (</a:t>
            </a:r>
            <a:r>
              <a:rPr lang="en-US" sz="2400" b="1" i="1" dirty="0" smtClean="0"/>
              <a:t>white</a:t>
            </a:r>
            <a:r>
              <a:rPr lang="en-US" sz="2400" dirty="0" smtClean="0"/>
              <a:t>, </a:t>
            </a:r>
            <a:r>
              <a:rPr lang="en-US" sz="2400" b="1" i="1" dirty="0" smtClean="0"/>
              <a:t>gray</a:t>
            </a:r>
            <a:r>
              <a:rPr lang="en-US" sz="2400" dirty="0" smtClean="0"/>
              <a:t> and </a:t>
            </a:r>
            <a:r>
              <a:rPr lang="en-US" sz="2400" b="1" i="1" dirty="0" smtClean="0"/>
              <a:t>black</a:t>
            </a:r>
            <a:r>
              <a:rPr lang="en-US" sz="2400" i="1" dirty="0" smtClean="0"/>
              <a:t>) </a:t>
            </a:r>
            <a:r>
              <a:rPr lang="en-US" sz="2400" dirty="0" smtClean="0"/>
              <a:t>to denote the state of the node during the search.</a:t>
            </a:r>
          </a:p>
          <a:p>
            <a:r>
              <a:rPr lang="en-US" sz="2400" dirty="0" smtClean="0"/>
              <a:t>A node is </a:t>
            </a:r>
            <a:r>
              <a:rPr lang="en-US" sz="2400" b="1" i="1" dirty="0" smtClean="0"/>
              <a:t>white</a:t>
            </a:r>
            <a:r>
              <a:rPr lang="en-US" sz="2400" dirty="0" smtClean="0">
                <a:solidFill>
                  <a:srgbClr val="FF0000"/>
                </a:solidFill>
              </a:rPr>
              <a:t> </a:t>
            </a:r>
            <a:r>
              <a:rPr lang="en-US" sz="2400" dirty="0" smtClean="0"/>
              <a:t>if it has not been reached (discovered) yet.</a:t>
            </a:r>
          </a:p>
          <a:p>
            <a:r>
              <a:rPr lang="en-US" sz="2400" i="1" dirty="0" smtClean="0"/>
              <a:t>Discovered</a:t>
            </a:r>
            <a:r>
              <a:rPr lang="en-US" sz="2400" dirty="0" smtClean="0"/>
              <a:t> nodes are </a:t>
            </a:r>
            <a:r>
              <a:rPr lang="en-US" sz="2400" b="1" i="1" dirty="0"/>
              <a:t>gray</a:t>
            </a:r>
            <a:r>
              <a:rPr lang="en-US" sz="2400" dirty="0" smtClean="0"/>
              <a:t> or </a:t>
            </a:r>
            <a:r>
              <a:rPr lang="en-US" sz="2400" b="1" i="1" dirty="0" smtClean="0"/>
              <a:t>black</a:t>
            </a:r>
            <a:r>
              <a:rPr lang="en-US" sz="2400" dirty="0" smtClean="0"/>
              <a:t>. </a:t>
            </a:r>
          </a:p>
          <a:p>
            <a:pPr lvl="1"/>
            <a:r>
              <a:rPr lang="en-US" sz="2200" i="1" dirty="0" smtClean="0">
                <a:solidFill>
                  <a:srgbClr val="C00000"/>
                </a:solidFill>
              </a:rPr>
              <a:t>Gray</a:t>
            </a:r>
            <a:r>
              <a:rPr lang="en-US" sz="2200" dirty="0" smtClean="0">
                <a:solidFill>
                  <a:srgbClr val="C00000"/>
                </a:solidFill>
              </a:rPr>
              <a:t> nodes are at the </a:t>
            </a:r>
            <a:r>
              <a:rPr lang="en-US" sz="2200" i="1" dirty="0" smtClean="0">
                <a:solidFill>
                  <a:srgbClr val="C00000"/>
                </a:solidFill>
              </a:rPr>
              <a:t>frontier</a:t>
            </a:r>
            <a:r>
              <a:rPr lang="en-US" sz="2200" dirty="0" smtClean="0">
                <a:solidFill>
                  <a:srgbClr val="C00000"/>
                </a:solidFill>
              </a:rPr>
              <a:t> of the search</a:t>
            </a:r>
            <a:r>
              <a:rPr lang="en-US" sz="2200" dirty="0" smtClean="0"/>
              <a:t>. </a:t>
            </a:r>
          </a:p>
          <a:p>
            <a:pPr lvl="1"/>
            <a:r>
              <a:rPr lang="en-US" sz="2200" i="1" dirty="0" smtClean="0"/>
              <a:t>Black</a:t>
            </a:r>
            <a:r>
              <a:rPr lang="en-US" sz="2200" dirty="0" smtClean="0"/>
              <a:t> nodes are fully explored nodes. </a:t>
            </a:r>
          </a:p>
          <a:p>
            <a:pPr marL="1051560" lvl="2"/>
            <a:r>
              <a:rPr lang="en-US" sz="2200" dirty="0" smtClean="0"/>
              <a:t>A node is considered fully explored if all of its adjacent nodes have been examined (discovered or fully explored).</a:t>
            </a:r>
          </a:p>
          <a:p>
            <a:r>
              <a:rPr lang="en-US" sz="2400" dirty="0" smtClean="0"/>
              <a:t>All nodes change color in order: </a:t>
            </a:r>
            <a:r>
              <a:rPr lang="en-US" sz="2400" b="1" i="1" dirty="0" smtClean="0"/>
              <a:t>white</a:t>
            </a:r>
            <a:r>
              <a:rPr lang="en-US" sz="2400" dirty="0" smtClean="0"/>
              <a:t> </a:t>
            </a:r>
            <a:r>
              <a:rPr lang="en-US" sz="2400" dirty="0" smtClean="0">
                <a:sym typeface="Wingdings" pitchFamily="2" charset="2"/>
              </a:rPr>
              <a:t> </a:t>
            </a:r>
            <a:r>
              <a:rPr lang="en-US" sz="2400" b="1" i="1" dirty="0" smtClean="0">
                <a:sym typeface="Wingdings" pitchFamily="2" charset="2"/>
              </a:rPr>
              <a:t>gray</a:t>
            </a:r>
            <a:r>
              <a:rPr lang="en-US" sz="2400" dirty="0" smtClean="0">
                <a:sym typeface="Wingdings" pitchFamily="2" charset="2"/>
              </a:rPr>
              <a:t>  </a:t>
            </a:r>
            <a:r>
              <a:rPr lang="en-US" sz="2400" b="1" i="1" dirty="0" smtClean="0">
                <a:sym typeface="Wingdings" pitchFamily="2" charset="2"/>
              </a:rPr>
              <a:t>black</a:t>
            </a:r>
            <a:r>
              <a:rPr lang="en-US" sz="2400" dirty="0" smtClean="0">
                <a:sym typeface="Wingdings" pitchFamily="2" charset="2"/>
              </a:rPr>
              <a:t>.</a:t>
            </a:r>
            <a:endParaRPr lang="en-US" sz="2400" dirty="0" smtClean="0"/>
          </a:p>
        </p:txBody>
      </p:sp>
    </p:spTree>
    <p:extLst>
      <p:ext uri="{BB962C8B-B14F-4D97-AF65-F5344CB8AC3E}">
        <p14:creationId xmlns:p14="http://schemas.microsoft.com/office/powerpoint/2010/main" val="51837069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228600"/>
            <a:ext cx="7772400" cy="990600"/>
          </a:xfrm>
          <a:noFill/>
        </p:spPr>
        <p:txBody>
          <a:bodyPr lIns="92075" tIns="46038" rIns="92075" bIns="46038"/>
          <a:lstStyle/>
          <a:p>
            <a:r>
              <a:rPr lang="en-US" sz="3600" b="1" dirty="0" smtClean="0">
                <a:solidFill>
                  <a:srgbClr val="0000CC"/>
                </a:solidFill>
              </a:rPr>
              <a:t>BFS: Algorithm Part 1 - Initialize</a:t>
            </a:r>
          </a:p>
        </p:txBody>
      </p:sp>
      <p:sp>
        <p:nvSpPr>
          <p:cNvPr id="35843" name="Rectangle 3"/>
          <p:cNvSpPr>
            <a:spLocks noGrp="1" noChangeArrowheads="1"/>
          </p:cNvSpPr>
          <p:nvPr>
            <p:ph type="body" idx="1"/>
          </p:nvPr>
        </p:nvSpPr>
        <p:spPr>
          <a:xfrm>
            <a:off x="533400" y="1524000"/>
            <a:ext cx="8153400" cy="4572000"/>
          </a:xfrm>
          <a:noFill/>
        </p:spPr>
        <p:txBody>
          <a:bodyPr lIns="92075" tIns="46038" rIns="92075" bIns="46038"/>
          <a:lstStyle/>
          <a:p>
            <a:pPr>
              <a:buFont typeface="Monotype Sorts" pitchFamily="2" charset="2"/>
              <a:buNone/>
            </a:pPr>
            <a:r>
              <a:rPr lang="en-US" sz="2400" i="1" dirty="0" smtClean="0"/>
              <a:t>BFS</a:t>
            </a:r>
            <a:r>
              <a:rPr lang="en-US" sz="2400" dirty="0" smtClean="0"/>
              <a:t>(</a:t>
            </a:r>
            <a:r>
              <a:rPr lang="en-US" sz="2400" i="1" dirty="0" smtClean="0"/>
              <a:t>G</a:t>
            </a:r>
            <a:r>
              <a:rPr lang="en-US" sz="2400" dirty="0" smtClean="0"/>
              <a:t>, </a:t>
            </a:r>
            <a:r>
              <a:rPr lang="en-US" sz="2400" i="1" dirty="0" smtClean="0"/>
              <a:t>s</a:t>
            </a:r>
            <a:r>
              <a:rPr lang="en-US" sz="2400" dirty="0" smtClean="0"/>
              <a:t>)   </a:t>
            </a:r>
            <a:r>
              <a:rPr lang="en-US" sz="2400" dirty="0" smtClean="0">
                <a:solidFill>
                  <a:srgbClr val="3333FF"/>
                </a:solidFill>
              </a:rPr>
              <a:t>// start the search from node </a:t>
            </a:r>
            <a:r>
              <a:rPr lang="en-US" sz="2400" i="1" dirty="0" smtClean="0">
                <a:solidFill>
                  <a:srgbClr val="3333FF"/>
                </a:solidFill>
              </a:rPr>
              <a:t>s</a:t>
            </a:r>
            <a:r>
              <a:rPr lang="en-US" sz="2400" dirty="0" smtClean="0">
                <a:solidFill>
                  <a:srgbClr val="3333FF"/>
                </a:solidFill>
              </a:rPr>
              <a:t> in graph </a:t>
            </a:r>
            <a:r>
              <a:rPr lang="en-US" sz="2400" i="1" dirty="0" smtClean="0">
                <a:solidFill>
                  <a:srgbClr val="3333FF"/>
                </a:solidFill>
              </a:rPr>
              <a:t>G</a:t>
            </a:r>
          </a:p>
          <a:p>
            <a:pPr>
              <a:buFont typeface="Monotype Sorts" pitchFamily="2" charset="2"/>
              <a:buNone/>
            </a:pPr>
            <a:r>
              <a:rPr lang="en-US" sz="2400" dirty="0" smtClean="0"/>
              <a:t>   for each vertex </a:t>
            </a:r>
            <a:r>
              <a:rPr lang="en-US" sz="2400" i="1" dirty="0" smtClean="0"/>
              <a:t>u</a:t>
            </a:r>
            <a:r>
              <a:rPr lang="en-US" sz="2400" dirty="0"/>
              <a:t> </a:t>
            </a:r>
            <a:r>
              <a:rPr lang="en-US" sz="2400" dirty="0" smtClean="0">
                <a:sym typeface="Symbol"/>
              </a:rPr>
              <a:t> </a:t>
            </a:r>
            <a:r>
              <a:rPr lang="en-US" sz="2400" i="1" dirty="0" smtClean="0">
                <a:sym typeface="Symbol"/>
              </a:rPr>
              <a:t>G</a:t>
            </a:r>
            <a:r>
              <a:rPr lang="en-US" sz="2400" dirty="0" smtClean="0">
                <a:sym typeface="Symbol"/>
              </a:rPr>
              <a:t>.</a:t>
            </a:r>
            <a:r>
              <a:rPr lang="en-US" sz="2400" i="1" dirty="0" smtClean="0">
                <a:sym typeface="Symbol"/>
              </a:rPr>
              <a:t>V</a:t>
            </a:r>
            <a:r>
              <a:rPr lang="en-US" sz="2400" dirty="0" smtClean="0">
                <a:sym typeface="Symbol"/>
              </a:rPr>
              <a:t> – {</a:t>
            </a:r>
            <a:r>
              <a:rPr lang="en-US" sz="2400" i="1" dirty="0" smtClean="0">
                <a:sym typeface="Symbol"/>
              </a:rPr>
              <a:t>s</a:t>
            </a:r>
            <a:r>
              <a:rPr lang="en-US" sz="2400" dirty="0" smtClean="0">
                <a:sym typeface="Symbol"/>
              </a:rPr>
              <a:t>}</a:t>
            </a:r>
            <a:endParaRPr lang="en-US" sz="2400" dirty="0" smtClean="0"/>
          </a:p>
          <a:p>
            <a:pPr>
              <a:buFont typeface="Monotype Sorts" pitchFamily="2" charset="2"/>
              <a:buNone/>
            </a:pPr>
            <a:r>
              <a:rPr lang="en-US" sz="2400" dirty="0" smtClean="0"/>
              <a:t>      	</a:t>
            </a:r>
            <a:r>
              <a:rPr lang="en-US" sz="2400" i="1" dirty="0" err="1" smtClean="0"/>
              <a:t>u</a:t>
            </a:r>
            <a:r>
              <a:rPr lang="en-US" sz="2400" dirty="0" err="1" smtClean="0"/>
              <a:t>.</a:t>
            </a:r>
            <a:r>
              <a:rPr lang="en-US" sz="2400" i="1" dirty="0" err="1" smtClean="0"/>
              <a:t>color</a:t>
            </a:r>
            <a:r>
              <a:rPr lang="en-US" sz="2400" dirty="0" smtClean="0"/>
              <a:t> = white</a:t>
            </a:r>
          </a:p>
          <a:p>
            <a:pPr>
              <a:buFont typeface="Monotype Sorts" pitchFamily="2" charset="2"/>
              <a:buNone/>
            </a:pPr>
            <a:r>
              <a:rPr lang="en-US" sz="2400" dirty="0"/>
              <a:t> </a:t>
            </a:r>
            <a:r>
              <a:rPr lang="en-US" sz="2400" dirty="0" smtClean="0"/>
              <a:t>     	</a:t>
            </a:r>
            <a:r>
              <a:rPr lang="en-US" sz="2400" i="1" dirty="0" err="1" smtClean="0"/>
              <a:t>u</a:t>
            </a:r>
            <a:r>
              <a:rPr lang="en-US" sz="2400" dirty="0" err="1" smtClean="0"/>
              <a:t>.</a:t>
            </a:r>
            <a:r>
              <a:rPr lang="en-US" sz="2400" i="1" dirty="0" err="1" smtClean="0"/>
              <a:t>d</a:t>
            </a:r>
            <a:r>
              <a:rPr lang="en-US" sz="2400" dirty="0" smtClean="0"/>
              <a:t> = </a:t>
            </a:r>
            <a:r>
              <a:rPr lang="en-US" sz="2400" dirty="0" smtClean="0">
                <a:latin typeface="Symbol" pitchFamily="18" charset="2"/>
              </a:rPr>
              <a:t>¥      </a:t>
            </a:r>
            <a:r>
              <a:rPr lang="en-US" sz="2400" dirty="0" smtClean="0">
                <a:solidFill>
                  <a:srgbClr val="3333FF"/>
                </a:solidFill>
                <a:latin typeface="Symbol" pitchFamily="18" charset="2"/>
              </a:rPr>
              <a:t>// </a:t>
            </a:r>
            <a:r>
              <a:rPr lang="en-US" sz="2200" i="1" dirty="0" err="1" smtClean="0">
                <a:solidFill>
                  <a:srgbClr val="3333FF"/>
                </a:solidFill>
              </a:rPr>
              <a:t>u</a:t>
            </a:r>
            <a:r>
              <a:rPr lang="en-US" sz="2200" dirty="0" err="1" smtClean="0">
                <a:solidFill>
                  <a:srgbClr val="3333FF"/>
                </a:solidFill>
              </a:rPr>
              <a:t>.</a:t>
            </a:r>
            <a:r>
              <a:rPr lang="en-US" sz="2200" i="1" dirty="0" err="1" smtClean="0">
                <a:solidFill>
                  <a:srgbClr val="3333FF"/>
                </a:solidFill>
              </a:rPr>
              <a:t>d</a:t>
            </a:r>
            <a:r>
              <a:rPr lang="en-US" sz="2200" dirty="0" smtClean="0">
                <a:solidFill>
                  <a:srgbClr val="3333FF"/>
                </a:solidFill>
              </a:rPr>
              <a:t> to hold the distance from </a:t>
            </a:r>
            <a:r>
              <a:rPr lang="en-US" sz="2200" i="1" dirty="0" smtClean="0">
                <a:solidFill>
                  <a:srgbClr val="3333FF"/>
                </a:solidFill>
              </a:rPr>
              <a:t>s</a:t>
            </a:r>
            <a:r>
              <a:rPr lang="en-US" sz="2200" dirty="0" smtClean="0">
                <a:solidFill>
                  <a:srgbClr val="3333FF"/>
                </a:solidFill>
              </a:rPr>
              <a:t> to </a:t>
            </a:r>
            <a:r>
              <a:rPr lang="en-US" sz="2200" i="1" dirty="0" smtClean="0">
                <a:solidFill>
                  <a:srgbClr val="3333FF"/>
                </a:solidFill>
              </a:rPr>
              <a:t>u</a:t>
            </a:r>
            <a:endParaRPr lang="en-US" sz="2200" i="1" dirty="0" smtClean="0">
              <a:solidFill>
                <a:srgbClr val="3333FF"/>
              </a:solidFill>
              <a:latin typeface="Symbol" pitchFamily="18" charset="2"/>
            </a:endParaRPr>
          </a:p>
          <a:p>
            <a:pPr>
              <a:buFont typeface="Monotype Sorts" pitchFamily="2" charset="2"/>
              <a:buNone/>
            </a:pPr>
            <a:r>
              <a:rPr lang="en-US" sz="2400" dirty="0" smtClean="0">
                <a:latin typeface="Symbol" pitchFamily="18" charset="2"/>
              </a:rPr>
              <a:t>	  	</a:t>
            </a:r>
            <a:r>
              <a:rPr lang="en-US" sz="2400" i="1" dirty="0" smtClean="0"/>
              <a:t>u.</a:t>
            </a:r>
            <a:r>
              <a:rPr lang="en-US" sz="2400" i="1" dirty="0" smtClean="0">
                <a:sym typeface="Symbol"/>
              </a:rPr>
              <a:t></a:t>
            </a:r>
            <a:r>
              <a:rPr lang="en-US" sz="2400" dirty="0" smtClean="0"/>
              <a:t> = NIL </a:t>
            </a:r>
            <a:r>
              <a:rPr lang="en-US" sz="2400" dirty="0" smtClean="0">
                <a:solidFill>
                  <a:srgbClr val="3333FF"/>
                </a:solidFill>
              </a:rPr>
              <a:t>// </a:t>
            </a:r>
            <a:r>
              <a:rPr lang="en-US" sz="2400" i="1" dirty="0">
                <a:solidFill>
                  <a:srgbClr val="3333FF"/>
                </a:solidFill>
              </a:rPr>
              <a:t>u.</a:t>
            </a:r>
            <a:r>
              <a:rPr lang="en-US" sz="2400" i="1" dirty="0">
                <a:solidFill>
                  <a:srgbClr val="3333FF"/>
                </a:solidFill>
                <a:sym typeface="Symbol"/>
              </a:rPr>
              <a:t></a:t>
            </a:r>
            <a:r>
              <a:rPr lang="en-US" sz="2400" dirty="0">
                <a:solidFill>
                  <a:srgbClr val="3333FF"/>
                </a:solidFill>
              </a:rPr>
              <a:t> </a:t>
            </a:r>
            <a:r>
              <a:rPr lang="en-US" sz="2400" dirty="0" smtClean="0">
                <a:solidFill>
                  <a:srgbClr val="3333FF"/>
                </a:solidFill>
              </a:rPr>
              <a:t> denotes the predecessor of </a:t>
            </a:r>
            <a:r>
              <a:rPr lang="en-US" sz="2400" i="1" dirty="0" smtClean="0">
                <a:solidFill>
                  <a:srgbClr val="3333FF"/>
                </a:solidFill>
              </a:rPr>
              <a:t>u</a:t>
            </a:r>
            <a:r>
              <a:rPr lang="en-US" sz="2400" dirty="0" smtClean="0">
                <a:solidFill>
                  <a:srgbClr val="3333FF"/>
                </a:solidFill>
              </a:rPr>
              <a:t> in BS-tree</a:t>
            </a:r>
          </a:p>
          <a:p>
            <a:pPr>
              <a:buFont typeface="Monotype Sorts" pitchFamily="2" charset="2"/>
              <a:buNone/>
            </a:pPr>
            <a:r>
              <a:rPr lang="en-US" sz="2400" dirty="0" smtClean="0"/>
              <a:t>   </a:t>
            </a:r>
            <a:r>
              <a:rPr lang="en-US" sz="2400" i="1" dirty="0" err="1" smtClean="0"/>
              <a:t>s</a:t>
            </a:r>
            <a:r>
              <a:rPr lang="en-US" sz="2400" dirty="0" err="1" smtClean="0"/>
              <a:t>.</a:t>
            </a:r>
            <a:r>
              <a:rPr lang="en-US" sz="2400" i="1" dirty="0" err="1" smtClean="0"/>
              <a:t>color</a:t>
            </a:r>
            <a:r>
              <a:rPr lang="en-US" sz="2400" dirty="0" smtClean="0"/>
              <a:t> = gray </a:t>
            </a:r>
          </a:p>
          <a:p>
            <a:pPr>
              <a:buFont typeface="Monotype Sorts" pitchFamily="2" charset="2"/>
              <a:buNone/>
            </a:pPr>
            <a:r>
              <a:rPr lang="en-US" sz="2400" dirty="0"/>
              <a:t> </a:t>
            </a:r>
            <a:r>
              <a:rPr lang="en-US" sz="2400" dirty="0" smtClean="0"/>
              <a:t>  </a:t>
            </a:r>
            <a:r>
              <a:rPr lang="en-US" sz="2400" i="1" dirty="0" err="1" smtClean="0"/>
              <a:t>s</a:t>
            </a:r>
            <a:r>
              <a:rPr lang="en-US" sz="2400" dirty="0" err="1" smtClean="0"/>
              <a:t>.</a:t>
            </a:r>
            <a:r>
              <a:rPr lang="en-US" sz="2400" i="1" dirty="0" err="1" smtClean="0"/>
              <a:t>d</a:t>
            </a:r>
            <a:r>
              <a:rPr lang="en-US" sz="2400" dirty="0" smtClean="0"/>
              <a:t> = 0 </a:t>
            </a:r>
            <a:r>
              <a:rPr lang="en-US" sz="2400" dirty="0" smtClean="0">
                <a:solidFill>
                  <a:srgbClr val="3333FF"/>
                </a:solidFill>
              </a:rPr>
              <a:t>// distance to itself is 0</a:t>
            </a:r>
          </a:p>
          <a:p>
            <a:pPr>
              <a:buFont typeface="Monotype Sorts" pitchFamily="2" charset="2"/>
              <a:buNone/>
            </a:pPr>
            <a:r>
              <a:rPr lang="en-US" sz="2400" dirty="0" smtClean="0"/>
              <a:t>   </a:t>
            </a:r>
            <a:r>
              <a:rPr lang="en-US" sz="2400" i="1" dirty="0" smtClean="0"/>
              <a:t>s.</a:t>
            </a:r>
            <a:r>
              <a:rPr lang="en-US" sz="2400" i="1" dirty="0">
                <a:sym typeface="Symbol"/>
              </a:rPr>
              <a:t></a:t>
            </a:r>
            <a:r>
              <a:rPr lang="en-US" sz="2400" dirty="0"/>
              <a:t> = </a:t>
            </a:r>
            <a:r>
              <a:rPr lang="en-US" sz="2400" dirty="0" smtClean="0"/>
              <a:t>NIL </a:t>
            </a:r>
          </a:p>
          <a:p>
            <a:pPr>
              <a:buFont typeface="Monotype Sorts" pitchFamily="2" charset="2"/>
              <a:buNone/>
            </a:pPr>
            <a:r>
              <a:rPr lang="en-US" sz="2400" dirty="0" smtClean="0"/>
              <a:t>   </a:t>
            </a:r>
            <a:r>
              <a:rPr lang="en-US" sz="2400" i="1" dirty="0" smtClean="0"/>
              <a:t>Q = </a:t>
            </a:r>
            <a:r>
              <a:rPr lang="en-US" sz="2400" i="1" dirty="0" smtClean="0">
                <a:sym typeface="Symbol"/>
              </a:rPr>
              <a:t> </a:t>
            </a:r>
            <a:r>
              <a:rPr lang="en-US" sz="2400" dirty="0" smtClean="0"/>
              <a:t> </a:t>
            </a:r>
            <a:r>
              <a:rPr lang="en-US" sz="2400" dirty="0" smtClean="0">
                <a:solidFill>
                  <a:srgbClr val="3333FF"/>
                </a:solidFill>
              </a:rPr>
              <a:t>// </a:t>
            </a:r>
            <a:r>
              <a:rPr lang="en-US" sz="2400" i="1" dirty="0" smtClean="0">
                <a:solidFill>
                  <a:srgbClr val="3333FF"/>
                </a:solidFill>
              </a:rPr>
              <a:t>Q</a:t>
            </a:r>
            <a:r>
              <a:rPr lang="en-US" sz="2400" dirty="0" smtClean="0">
                <a:solidFill>
                  <a:srgbClr val="3333FF"/>
                </a:solidFill>
              </a:rPr>
              <a:t> is a FIFO queue and it is initially empty</a:t>
            </a:r>
          </a:p>
          <a:p>
            <a:pPr>
              <a:buFont typeface="Monotype Sorts" pitchFamily="2" charset="2"/>
              <a:buNone/>
            </a:pPr>
            <a:r>
              <a:rPr lang="en-US" sz="2400" dirty="0"/>
              <a:t> </a:t>
            </a:r>
            <a:r>
              <a:rPr lang="en-US" sz="2400" dirty="0" smtClean="0"/>
              <a:t>  </a:t>
            </a:r>
            <a:r>
              <a:rPr lang="en-US" sz="2400" i="1" dirty="0" err="1"/>
              <a:t>E</a:t>
            </a:r>
            <a:r>
              <a:rPr lang="en-US" sz="2400" i="1" dirty="0" err="1" smtClean="0"/>
              <a:t>nqueue</a:t>
            </a:r>
            <a:r>
              <a:rPr lang="en-US" sz="2400" dirty="0" smtClean="0"/>
              <a:t>(</a:t>
            </a:r>
            <a:r>
              <a:rPr lang="en-US" sz="2400" i="1" dirty="0" smtClean="0"/>
              <a:t>Q</a:t>
            </a:r>
            <a:r>
              <a:rPr lang="en-US" sz="2400" dirty="0" smtClean="0"/>
              <a:t>, </a:t>
            </a:r>
            <a:r>
              <a:rPr lang="en-US" sz="2400" i="1" dirty="0" smtClean="0"/>
              <a:t>s</a:t>
            </a:r>
            <a:r>
              <a:rPr lang="en-US" sz="2400" dirty="0" smtClean="0"/>
              <a:t>)</a:t>
            </a:r>
          </a:p>
        </p:txBody>
      </p:sp>
    </p:spTree>
    <p:extLst>
      <p:ext uri="{BB962C8B-B14F-4D97-AF65-F5344CB8AC3E}">
        <p14:creationId xmlns:p14="http://schemas.microsoft.com/office/powerpoint/2010/main" val="43886627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685800" y="304800"/>
            <a:ext cx="7772400" cy="914400"/>
          </a:xfrm>
          <a:noFill/>
        </p:spPr>
        <p:txBody>
          <a:bodyPr lIns="92075" tIns="46038" rIns="92075" bIns="46038"/>
          <a:lstStyle/>
          <a:p>
            <a:r>
              <a:rPr lang="en-US" sz="3600" b="1" dirty="0" smtClean="0">
                <a:solidFill>
                  <a:srgbClr val="0000CC"/>
                </a:solidFill>
              </a:rPr>
              <a:t>BFS: Algorithm Part 2 - Main</a:t>
            </a:r>
          </a:p>
        </p:txBody>
      </p:sp>
      <p:sp>
        <p:nvSpPr>
          <p:cNvPr id="1028" name="Rectangle 3"/>
          <p:cNvSpPr>
            <a:spLocks noGrp="1" noChangeArrowheads="1"/>
          </p:cNvSpPr>
          <p:nvPr>
            <p:ph type="body" idx="1"/>
          </p:nvPr>
        </p:nvSpPr>
        <p:spPr>
          <a:xfrm>
            <a:off x="457200" y="1447800"/>
            <a:ext cx="8305800" cy="4876800"/>
          </a:xfrm>
          <a:noFill/>
        </p:spPr>
        <p:txBody>
          <a:bodyPr lIns="92075" tIns="46038" rIns="92075" bIns="46038"/>
          <a:lstStyle/>
          <a:p>
            <a:pPr>
              <a:buFont typeface="Monotype Sorts" pitchFamily="2" charset="2"/>
              <a:buNone/>
            </a:pPr>
            <a:r>
              <a:rPr lang="en-US" sz="2400" dirty="0" smtClean="0"/>
              <a:t>while ( </a:t>
            </a:r>
            <a:r>
              <a:rPr lang="en-US" sz="2400" i="1" dirty="0" smtClean="0"/>
              <a:t>Q ≠ </a:t>
            </a:r>
            <a:r>
              <a:rPr lang="en-US" sz="2400" i="1" dirty="0" smtClean="0">
                <a:sym typeface="Symbol"/>
              </a:rPr>
              <a:t></a:t>
            </a:r>
            <a:r>
              <a:rPr lang="en-US" sz="2400" dirty="0">
                <a:sym typeface="Symbol"/>
              </a:rPr>
              <a:t> </a:t>
            </a:r>
            <a:r>
              <a:rPr lang="en-US" sz="2400" dirty="0" smtClean="0"/>
              <a:t>)</a:t>
            </a:r>
          </a:p>
          <a:p>
            <a:pPr>
              <a:buFont typeface="Monotype Sorts" pitchFamily="2" charset="2"/>
              <a:buNone/>
            </a:pPr>
            <a:r>
              <a:rPr lang="en-US" sz="2400" dirty="0" smtClean="0"/>
              <a:t>     </a:t>
            </a:r>
            <a:r>
              <a:rPr lang="en-US" sz="2400" i="1" dirty="0" smtClean="0"/>
              <a:t>u</a:t>
            </a:r>
            <a:r>
              <a:rPr lang="en-US" sz="2400" dirty="0" smtClean="0"/>
              <a:t> = </a:t>
            </a:r>
            <a:r>
              <a:rPr lang="en-US" sz="2400" i="1" dirty="0" err="1" smtClean="0"/>
              <a:t>Dequeue</a:t>
            </a:r>
            <a:r>
              <a:rPr lang="en-US" sz="2400" dirty="0" smtClean="0"/>
              <a:t>(</a:t>
            </a:r>
            <a:r>
              <a:rPr lang="en-US" sz="2400" i="1" dirty="0" smtClean="0"/>
              <a:t>Q</a:t>
            </a:r>
            <a:r>
              <a:rPr lang="en-US" sz="2400" dirty="0" smtClean="0"/>
              <a:t>) </a:t>
            </a:r>
            <a:r>
              <a:rPr lang="en-US" sz="2400" dirty="0" smtClean="0">
                <a:solidFill>
                  <a:srgbClr val="3333FF"/>
                </a:solidFill>
              </a:rPr>
              <a:t>// removes the “last” element of the Q</a:t>
            </a:r>
          </a:p>
          <a:p>
            <a:pPr>
              <a:buFont typeface="Monotype Sorts" pitchFamily="2" charset="2"/>
              <a:buNone/>
            </a:pPr>
            <a:r>
              <a:rPr lang="en-US" sz="2400" dirty="0" smtClean="0"/>
              <a:t>     for each </a:t>
            </a:r>
            <a:r>
              <a:rPr lang="en-US" sz="2400" i="1" dirty="0" smtClean="0"/>
              <a:t>v</a:t>
            </a:r>
            <a:r>
              <a:rPr lang="en-US" sz="2400" dirty="0" smtClean="0"/>
              <a:t> in </a:t>
            </a:r>
            <a:r>
              <a:rPr lang="en-US" sz="2400" i="1" dirty="0" err="1" smtClean="0"/>
              <a:t>adj</a:t>
            </a:r>
            <a:r>
              <a:rPr lang="en-US" sz="2400" dirty="0" smtClean="0"/>
              <a:t>[</a:t>
            </a:r>
            <a:r>
              <a:rPr lang="en-US" sz="2400" i="1" dirty="0" smtClean="0"/>
              <a:t>u</a:t>
            </a:r>
            <a:r>
              <a:rPr lang="en-US" sz="2400" dirty="0" smtClean="0"/>
              <a:t>]                        </a:t>
            </a:r>
          </a:p>
          <a:p>
            <a:pPr>
              <a:buFont typeface="Monotype Sorts" pitchFamily="2" charset="2"/>
              <a:buNone/>
            </a:pPr>
            <a:r>
              <a:rPr lang="en-US" sz="2400" dirty="0" smtClean="0"/>
              <a:t>          if (</a:t>
            </a:r>
            <a:r>
              <a:rPr lang="en-US" sz="2400" i="1" dirty="0" err="1" smtClean="0"/>
              <a:t>v</a:t>
            </a:r>
            <a:r>
              <a:rPr lang="en-US" sz="2400" dirty="0" err="1" smtClean="0"/>
              <a:t>.</a:t>
            </a:r>
            <a:r>
              <a:rPr lang="en-US" sz="2400" i="1" dirty="0" err="1" smtClean="0"/>
              <a:t>color</a:t>
            </a:r>
            <a:r>
              <a:rPr lang="en-US" sz="2400" dirty="0" smtClean="0"/>
              <a:t> == white)   </a:t>
            </a:r>
            <a:r>
              <a:rPr lang="en-US" sz="2400" dirty="0" smtClean="0">
                <a:solidFill>
                  <a:srgbClr val="3333FF"/>
                </a:solidFill>
              </a:rPr>
              <a:t>// </a:t>
            </a:r>
            <a:r>
              <a:rPr lang="en-US" sz="2400" i="1" dirty="0" smtClean="0">
                <a:solidFill>
                  <a:srgbClr val="3333FF"/>
                </a:solidFill>
              </a:rPr>
              <a:t>v</a:t>
            </a:r>
            <a:r>
              <a:rPr lang="en-US" sz="2400" dirty="0" smtClean="0">
                <a:solidFill>
                  <a:srgbClr val="3333FF"/>
                </a:solidFill>
              </a:rPr>
              <a:t> has not been discovered </a:t>
            </a:r>
          </a:p>
          <a:p>
            <a:pPr>
              <a:spcBef>
                <a:spcPts val="0"/>
              </a:spcBef>
              <a:buFont typeface="Monotype Sorts" pitchFamily="2" charset="2"/>
              <a:buNone/>
            </a:pPr>
            <a:r>
              <a:rPr lang="en-US" sz="2400" dirty="0"/>
              <a:t> </a:t>
            </a:r>
            <a:r>
              <a:rPr lang="en-US" sz="2400" dirty="0" smtClean="0"/>
              <a:t>                                             </a:t>
            </a:r>
            <a:r>
              <a:rPr lang="en-US" sz="2400" dirty="0" smtClean="0">
                <a:solidFill>
                  <a:srgbClr val="3333FF"/>
                </a:solidFill>
              </a:rPr>
              <a:t>// from another path</a:t>
            </a:r>
          </a:p>
          <a:p>
            <a:pPr>
              <a:spcBef>
                <a:spcPts val="0"/>
              </a:spcBef>
              <a:buFont typeface="Monotype Sorts" pitchFamily="2" charset="2"/>
              <a:buNone/>
            </a:pPr>
            <a:r>
              <a:rPr lang="en-US" sz="2400" dirty="0" smtClean="0"/>
              <a:t>               </a:t>
            </a:r>
            <a:r>
              <a:rPr lang="en-US" sz="2400" i="1" dirty="0" err="1" smtClean="0"/>
              <a:t>v</a:t>
            </a:r>
            <a:r>
              <a:rPr lang="en-US" sz="2400" dirty="0" err="1" smtClean="0"/>
              <a:t>.</a:t>
            </a:r>
            <a:r>
              <a:rPr lang="en-US" sz="2400" i="1" dirty="0" err="1" smtClean="0"/>
              <a:t>color</a:t>
            </a:r>
            <a:r>
              <a:rPr lang="en-US" sz="2400" dirty="0" smtClean="0"/>
              <a:t> = gray </a:t>
            </a:r>
          </a:p>
          <a:p>
            <a:pPr>
              <a:buFont typeface="Monotype Sorts" pitchFamily="2" charset="2"/>
              <a:buNone/>
            </a:pPr>
            <a:r>
              <a:rPr lang="en-US" sz="2400" dirty="0"/>
              <a:t> </a:t>
            </a:r>
            <a:r>
              <a:rPr lang="en-US" sz="2400" dirty="0" smtClean="0"/>
              <a:t>              </a:t>
            </a:r>
            <a:r>
              <a:rPr lang="en-US" sz="2400" i="1" dirty="0" err="1" smtClean="0"/>
              <a:t>v</a:t>
            </a:r>
            <a:r>
              <a:rPr lang="en-US" sz="2400" dirty="0" err="1" smtClean="0"/>
              <a:t>.</a:t>
            </a:r>
            <a:r>
              <a:rPr lang="en-US" sz="2400" i="1" dirty="0" err="1" smtClean="0"/>
              <a:t>d</a:t>
            </a:r>
            <a:r>
              <a:rPr lang="en-US" sz="2400" dirty="0" smtClean="0"/>
              <a:t> = </a:t>
            </a:r>
            <a:r>
              <a:rPr lang="en-US" sz="2400" i="1" dirty="0" err="1" smtClean="0"/>
              <a:t>u</a:t>
            </a:r>
            <a:r>
              <a:rPr lang="en-US" sz="2400" dirty="0" err="1" smtClean="0"/>
              <a:t>.</a:t>
            </a:r>
            <a:r>
              <a:rPr lang="en-US" sz="2400" i="1" dirty="0" err="1" smtClean="0"/>
              <a:t>d</a:t>
            </a:r>
            <a:r>
              <a:rPr lang="en-US" sz="2400" dirty="0" smtClean="0"/>
              <a:t> +1</a:t>
            </a:r>
          </a:p>
          <a:p>
            <a:pPr>
              <a:buFont typeface="Monotype Sorts" pitchFamily="2" charset="2"/>
              <a:buNone/>
            </a:pPr>
            <a:r>
              <a:rPr lang="en-US" sz="2400" dirty="0" smtClean="0"/>
              <a:t>               </a:t>
            </a:r>
            <a:r>
              <a:rPr lang="en-US" sz="2400" i="1" dirty="0" smtClean="0"/>
              <a:t>v</a:t>
            </a:r>
            <a:r>
              <a:rPr lang="en-US" sz="2400" dirty="0" smtClean="0"/>
              <a:t>.</a:t>
            </a:r>
            <a:r>
              <a:rPr lang="en-US" sz="2400" i="1" dirty="0" smtClean="0">
                <a:sym typeface="Symbol"/>
              </a:rPr>
              <a:t></a:t>
            </a:r>
            <a:r>
              <a:rPr lang="en-US" sz="2400" dirty="0" smtClean="0"/>
              <a:t> = </a:t>
            </a:r>
            <a:r>
              <a:rPr lang="en-US" sz="2400" i="1" dirty="0" smtClean="0"/>
              <a:t>u</a:t>
            </a:r>
            <a:r>
              <a:rPr lang="en-US" sz="2400" dirty="0" smtClean="0"/>
              <a:t>              </a:t>
            </a:r>
            <a:r>
              <a:rPr lang="en-US" sz="2400" dirty="0" smtClean="0">
                <a:solidFill>
                  <a:srgbClr val="3333FF"/>
                </a:solidFill>
              </a:rPr>
              <a:t>// make </a:t>
            </a:r>
            <a:r>
              <a:rPr lang="en-US" sz="2400" i="1" dirty="0" smtClean="0">
                <a:solidFill>
                  <a:srgbClr val="3333FF"/>
                </a:solidFill>
              </a:rPr>
              <a:t>u</a:t>
            </a:r>
            <a:r>
              <a:rPr lang="en-US" sz="2400" dirty="0" smtClean="0">
                <a:solidFill>
                  <a:srgbClr val="3333FF"/>
                </a:solidFill>
              </a:rPr>
              <a:t> the predecessor or parent </a:t>
            </a:r>
          </a:p>
          <a:p>
            <a:pPr>
              <a:spcBef>
                <a:spcPts val="0"/>
              </a:spcBef>
              <a:buFont typeface="Monotype Sorts" pitchFamily="2" charset="2"/>
              <a:buNone/>
            </a:pPr>
            <a:r>
              <a:rPr lang="en-US" sz="2400" dirty="0"/>
              <a:t> </a:t>
            </a:r>
            <a:r>
              <a:rPr lang="en-US" sz="2400" dirty="0" smtClean="0"/>
              <a:t>                                       </a:t>
            </a:r>
            <a:r>
              <a:rPr lang="en-US" sz="2400" dirty="0" smtClean="0">
                <a:solidFill>
                  <a:srgbClr val="3333FF"/>
                </a:solidFill>
              </a:rPr>
              <a:t>// of </a:t>
            </a:r>
            <a:r>
              <a:rPr lang="en-US" sz="2400" i="1" dirty="0" smtClean="0">
                <a:solidFill>
                  <a:srgbClr val="3333FF"/>
                </a:solidFill>
              </a:rPr>
              <a:t>v</a:t>
            </a:r>
            <a:r>
              <a:rPr lang="en-US" sz="2400" dirty="0" smtClean="0">
                <a:solidFill>
                  <a:srgbClr val="3333FF"/>
                </a:solidFill>
              </a:rPr>
              <a:t> in the breadth first tree</a:t>
            </a:r>
          </a:p>
          <a:p>
            <a:pPr>
              <a:buFont typeface="Monotype Sorts" pitchFamily="2" charset="2"/>
              <a:buNone/>
            </a:pPr>
            <a:r>
              <a:rPr lang="en-US" sz="2400" dirty="0"/>
              <a:t> </a:t>
            </a:r>
            <a:r>
              <a:rPr lang="en-US" sz="2400" dirty="0" smtClean="0"/>
              <a:t>              </a:t>
            </a:r>
            <a:r>
              <a:rPr lang="en-US" sz="2400" i="1" dirty="0" err="1"/>
              <a:t>E</a:t>
            </a:r>
            <a:r>
              <a:rPr lang="en-US" sz="2400" i="1" dirty="0" err="1" smtClean="0"/>
              <a:t>nqueue</a:t>
            </a:r>
            <a:r>
              <a:rPr lang="en-US" sz="2400" dirty="0" smtClean="0"/>
              <a:t>(</a:t>
            </a:r>
            <a:r>
              <a:rPr lang="en-US" sz="2400" i="1" dirty="0" smtClean="0"/>
              <a:t>Q</a:t>
            </a:r>
            <a:r>
              <a:rPr lang="en-US" sz="2400" dirty="0" smtClean="0"/>
              <a:t>, </a:t>
            </a:r>
            <a:r>
              <a:rPr lang="en-US" sz="2400" i="1" dirty="0" smtClean="0"/>
              <a:t>v</a:t>
            </a:r>
            <a:r>
              <a:rPr lang="en-US" sz="2400" dirty="0" smtClean="0"/>
              <a:t>) </a:t>
            </a:r>
          </a:p>
          <a:p>
            <a:pPr>
              <a:buFont typeface="Monotype Sorts" pitchFamily="2" charset="2"/>
              <a:buNone/>
            </a:pPr>
            <a:r>
              <a:rPr lang="en-US" sz="2400" i="1" dirty="0" smtClean="0"/>
              <a:t>      </a:t>
            </a:r>
            <a:r>
              <a:rPr lang="en-US" sz="2400" i="1" dirty="0" err="1" smtClean="0"/>
              <a:t>u.color</a:t>
            </a:r>
            <a:r>
              <a:rPr lang="en-US" sz="2400" dirty="0" smtClean="0"/>
              <a:t> = black   </a:t>
            </a:r>
            <a:r>
              <a:rPr lang="en-US" sz="2400" dirty="0" smtClean="0">
                <a:solidFill>
                  <a:srgbClr val="3333FF"/>
                </a:solidFill>
              </a:rPr>
              <a:t>// u is now fully explored</a:t>
            </a:r>
          </a:p>
        </p:txBody>
      </p:sp>
    </p:spTree>
    <p:extLst>
      <p:ext uri="{BB962C8B-B14F-4D97-AF65-F5344CB8AC3E}">
        <p14:creationId xmlns:p14="http://schemas.microsoft.com/office/powerpoint/2010/main" val="206140773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685800" y="304800"/>
            <a:ext cx="7772400" cy="914400"/>
          </a:xfrm>
          <a:noFill/>
        </p:spPr>
        <p:txBody>
          <a:bodyPr lIns="92075" tIns="46038" rIns="92075" bIns="46038"/>
          <a:lstStyle/>
          <a:p>
            <a:r>
              <a:rPr lang="en-US" sz="3600" b="1" dirty="0" smtClean="0">
                <a:solidFill>
                  <a:srgbClr val="0000CC"/>
                </a:solidFill>
              </a:rPr>
              <a:t>BFS: Example</a:t>
            </a:r>
          </a:p>
        </p:txBody>
      </p:sp>
      <p:pic>
        <p:nvPicPr>
          <p:cNvPr id="21401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53921" b="61106"/>
          <a:stretch/>
        </p:blipFill>
        <p:spPr bwMode="auto">
          <a:xfrm>
            <a:off x="262467" y="1905000"/>
            <a:ext cx="4157133"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3212" b="61106"/>
          <a:stretch/>
        </p:blipFill>
        <p:spPr bwMode="auto">
          <a:xfrm>
            <a:off x="4648200" y="1905000"/>
            <a:ext cx="4221076"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387466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5800" y="304800"/>
            <a:ext cx="7772400" cy="914400"/>
          </a:xfrm>
          <a:noFill/>
        </p:spPr>
        <p:txBody>
          <a:bodyPr lIns="92075" tIns="46038" rIns="92075" bIns="46038"/>
          <a:lstStyle/>
          <a:p>
            <a:r>
              <a:rPr lang="en-US" sz="3600" b="1" dirty="0" smtClean="0">
                <a:solidFill>
                  <a:srgbClr val="0000CC"/>
                </a:solidFill>
              </a:rPr>
              <a:t>BFS: Example (continued)</a:t>
            </a:r>
          </a:p>
        </p:txBody>
      </p:sp>
      <p:pic>
        <p:nvPicPr>
          <p:cNvPr id="9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3169" t="38651"/>
          <a:stretch/>
        </p:blipFill>
        <p:spPr bwMode="auto">
          <a:xfrm>
            <a:off x="4572000" y="1447800"/>
            <a:ext cx="4094161" cy="442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8651" r="52933"/>
          <a:stretch/>
        </p:blipFill>
        <p:spPr bwMode="auto">
          <a:xfrm>
            <a:off x="381000" y="1371600"/>
            <a:ext cx="4114800" cy="442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004" name="Rectangle 92"/>
          <p:cNvSpPr>
            <a:spLocks noChangeArrowheads="1"/>
          </p:cNvSpPr>
          <p:nvPr/>
        </p:nvSpPr>
        <p:spPr bwMode="auto">
          <a:xfrm>
            <a:off x="4191000" y="4876800"/>
            <a:ext cx="3886200" cy="8316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spAutoFit/>
          </a:bodyPr>
          <a:lstStyle/>
          <a:p>
            <a:r>
              <a:rPr lang="en-US" sz="2400" dirty="0" smtClean="0">
                <a:solidFill>
                  <a:schemeClr val="tx1"/>
                </a:solidFill>
              </a:rPr>
              <a:t>The shaded </a:t>
            </a:r>
            <a:r>
              <a:rPr lang="en-US" sz="2400" dirty="0" smtClean="0"/>
              <a:t>edges are edges of the breadth first tree.</a:t>
            </a:r>
            <a:endParaRPr lang="en-US" sz="2400" dirty="0">
              <a:solidFill>
                <a:schemeClr val="tx1"/>
              </a:solidFill>
            </a:endParaRPr>
          </a:p>
        </p:txBody>
      </p:sp>
    </p:spTree>
    <p:extLst>
      <p:ext uri="{BB962C8B-B14F-4D97-AF65-F5344CB8AC3E}">
        <p14:creationId xmlns:p14="http://schemas.microsoft.com/office/powerpoint/2010/main" val="28242004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0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0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228600"/>
            <a:ext cx="7772400" cy="990600"/>
          </a:xfrm>
          <a:noFill/>
        </p:spPr>
        <p:txBody>
          <a:bodyPr lIns="92075" tIns="46038" rIns="92075" bIns="46038"/>
          <a:lstStyle/>
          <a:p>
            <a:r>
              <a:rPr lang="en-US" sz="3600" b="1" dirty="0" smtClean="0">
                <a:solidFill>
                  <a:srgbClr val="0000CC"/>
                </a:solidFill>
              </a:rPr>
              <a:t>BFS: Another Example</a:t>
            </a:r>
          </a:p>
        </p:txBody>
      </p:sp>
      <p:sp>
        <p:nvSpPr>
          <p:cNvPr id="36867" name="Rectangle 3"/>
          <p:cNvSpPr>
            <a:spLocks noGrp="1" noChangeArrowheads="1"/>
          </p:cNvSpPr>
          <p:nvPr>
            <p:ph type="body" idx="1"/>
          </p:nvPr>
        </p:nvSpPr>
        <p:spPr>
          <a:xfrm>
            <a:off x="533400" y="1447800"/>
            <a:ext cx="8001000" cy="609600"/>
          </a:xfrm>
          <a:noFill/>
        </p:spPr>
        <p:txBody>
          <a:bodyPr lIns="92075" tIns="46038" rIns="92075" bIns="46038"/>
          <a:lstStyle/>
          <a:p>
            <a:pPr>
              <a:spcBef>
                <a:spcPts val="300"/>
              </a:spcBef>
            </a:pPr>
            <a:r>
              <a:rPr lang="en-US" sz="2400" b="1" dirty="0" smtClean="0"/>
              <a:t>The algorithm also works for directed graphs.</a:t>
            </a:r>
          </a:p>
        </p:txBody>
      </p:sp>
      <p:pic>
        <p:nvPicPr>
          <p:cNvPr id="208901"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264" t="31975" r="50000" b="47038"/>
          <a:stretch/>
        </p:blipFill>
        <p:spPr bwMode="auto">
          <a:xfrm>
            <a:off x="533400" y="1981200"/>
            <a:ext cx="5181600" cy="2287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6" name="Group 25"/>
          <p:cNvGrpSpPr/>
          <p:nvPr/>
        </p:nvGrpSpPr>
        <p:grpSpPr>
          <a:xfrm>
            <a:off x="3429000" y="4269180"/>
            <a:ext cx="5181600" cy="2287980"/>
            <a:chOff x="2286000" y="4269180"/>
            <a:chExt cx="5181600" cy="2287980"/>
          </a:xfrm>
        </p:grpSpPr>
        <p:pic>
          <p:nvPicPr>
            <p:cNvPr id="6"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264" t="31975" r="50000" b="47038"/>
            <a:stretch/>
          </p:blipFill>
          <p:spPr bwMode="auto">
            <a:xfrm>
              <a:off x="2286000" y="4269180"/>
              <a:ext cx="5181600" cy="2287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Straight Arrow Connector 3"/>
            <p:cNvCxnSpPr/>
            <p:nvPr/>
          </p:nvCxnSpPr>
          <p:spPr bwMode="auto">
            <a:xfrm>
              <a:off x="3429000" y="4724400"/>
              <a:ext cx="838200" cy="304800"/>
            </a:xfrm>
            <a:prstGeom prst="straightConnector1">
              <a:avLst/>
            </a:prstGeom>
            <a:solidFill>
              <a:schemeClr val="accent1"/>
            </a:solidFill>
            <a:ln w="66675" cap="flat" cmpd="sng" algn="ctr">
              <a:solidFill>
                <a:srgbClr val="C00000"/>
              </a:solidFill>
              <a:prstDash val="solid"/>
              <a:round/>
              <a:headEnd type="none" w="med" len="med"/>
              <a:tailEnd type="stealth" w="med" len="lg"/>
            </a:ln>
            <a:effectLst/>
          </p:spPr>
        </p:cxnSp>
        <p:cxnSp>
          <p:nvCxnSpPr>
            <p:cNvPr id="14" name="Straight Arrow Connector 13"/>
            <p:cNvCxnSpPr/>
            <p:nvPr/>
          </p:nvCxnSpPr>
          <p:spPr bwMode="auto">
            <a:xfrm>
              <a:off x="3276600" y="4876800"/>
              <a:ext cx="0" cy="381000"/>
            </a:xfrm>
            <a:prstGeom prst="straightConnector1">
              <a:avLst/>
            </a:prstGeom>
            <a:solidFill>
              <a:schemeClr val="accent1"/>
            </a:solidFill>
            <a:ln w="66675" cap="flat" cmpd="sng" algn="ctr">
              <a:solidFill>
                <a:srgbClr val="C00000"/>
              </a:solidFill>
              <a:prstDash val="solid"/>
              <a:round/>
              <a:headEnd type="none" w="med" len="med"/>
              <a:tailEnd type="stealth" w="med" len="lg"/>
            </a:ln>
            <a:effectLst/>
          </p:spPr>
        </p:cxnSp>
        <p:cxnSp>
          <p:nvCxnSpPr>
            <p:cNvPr id="16" name="Straight Arrow Connector 15"/>
            <p:cNvCxnSpPr/>
            <p:nvPr/>
          </p:nvCxnSpPr>
          <p:spPr bwMode="auto">
            <a:xfrm>
              <a:off x="3437467" y="5486400"/>
              <a:ext cx="838200" cy="304800"/>
            </a:xfrm>
            <a:prstGeom prst="straightConnector1">
              <a:avLst/>
            </a:prstGeom>
            <a:solidFill>
              <a:schemeClr val="accent1"/>
            </a:solidFill>
            <a:ln w="66675" cap="flat" cmpd="sng" algn="ctr">
              <a:solidFill>
                <a:srgbClr val="C00000"/>
              </a:solidFill>
              <a:prstDash val="solid"/>
              <a:round/>
              <a:headEnd type="none" w="med" len="med"/>
              <a:tailEnd type="stealth" w="med" len="lg"/>
            </a:ln>
            <a:effectLst/>
          </p:spPr>
        </p:cxnSp>
        <p:cxnSp>
          <p:nvCxnSpPr>
            <p:cNvPr id="17" name="Straight Arrow Connector 16"/>
            <p:cNvCxnSpPr/>
            <p:nvPr/>
          </p:nvCxnSpPr>
          <p:spPr bwMode="auto">
            <a:xfrm>
              <a:off x="4572000" y="5108370"/>
              <a:ext cx="838200" cy="304800"/>
            </a:xfrm>
            <a:prstGeom prst="straightConnector1">
              <a:avLst/>
            </a:prstGeom>
            <a:solidFill>
              <a:schemeClr val="accent1"/>
            </a:solidFill>
            <a:ln w="66675" cap="flat" cmpd="sng" algn="ctr">
              <a:solidFill>
                <a:srgbClr val="C00000"/>
              </a:solidFill>
              <a:prstDash val="solid"/>
              <a:round/>
              <a:headEnd type="none" w="med" len="med"/>
              <a:tailEnd type="stealth" w="med" len="lg"/>
            </a:ln>
            <a:effectLst/>
          </p:spPr>
        </p:cxnSp>
        <p:cxnSp>
          <p:nvCxnSpPr>
            <p:cNvPr id="18" name="Straight Arrow Connector 17"/>
            <p:cNvCxnSpPr/>
            <p:nvPr/>
          </p:nvCxnSpPr>
          <p:spPr bwMode="auto">
            <a:xfrm flipH="1">
              <a:off x="3429000" y="5867400"/>
              <a:ext cx="838200" cy="228600"/>
            </a:xfrm>
            <a:prstGeom prst="straightConnector1">
              <a:avLst/>
            </a:prstGeom>
            <a:solidFill>
              <a:schemeClr val="accent1"/>
            </a:solidFill>
            <a:ln w="66675" cap="flat" cmpd="sng" algn="ctr">
              <a:solidFill>
                <a:srgbClr val="C00000"/>
              </a:solidFill>
              <a:prstDash val="solid"/>
              <a:round/>
              <a:headEnd type="none" w="med" len="med"/>
              <a:tailEnd type="stealth" w="med" len="lg"/>
            </a:ln>
            <a:effectLst/>
          </p:spPr>
        </p:cxnSp>
        <p:cxnSp>
          <p:nvCxnSpPr>
            <p:cNvPr id="22" name="Straight Arrow Connector 21"/>
            <p:cNvCxnSpPr/>
            <p:nvPr/>
          </p:nvCxnSpPr>
          <p:spPr bwMode="auto">
            <a:xfrm>
              <a:off x="4572000" y="5867400"/>
              <a:ext cx="838200" cy="304800"/>
            </a:xfrm>
            <a:prstGeom prst="straightConnector1">
              <a:avLst/>
            </a:prstGeom>
            <a:solidFill>
              <a:schemeClr val="accent1"/>
            </a:solidFill>
            <a:ln w="66675" cap="flat" cmpd="sng" algn="ctr">
              <a:solidFill>
                <a:srgbClr val="C00000"/>
              </a:solidFill>
              <a:prstDash val="solid"/>
              <a:round/>
              <a:headEnd type="none" w="med" len="med"/>
              <a:tailEnd type="stealth" w="med" len="lg"/>
            </a:ln>
            <a:effectLst/>
          </p:spPr>
        </p:cxnSp>
        <p:cxnSp>
          <p:nvCxnSpPr>
            <p:cNvPr id="23" name="Straight Arrow Connector 22"/>
            <p:cNvCxnSpPr/>
            <p:nvPr/>
          </p:nvCxnSpPr>
          <p:spPr bwMode="auto">
            <a:xfrm>
              <a:off x="5715000" y="5486400"/>
              <a:ext cx="914400" cy="304800"/>
            </a:xfrm>
            <a:prstGeom prst="straightConnector1">
              <a:avLst/>
            </a:prstGeom>
            <a:solidFill>
              <a:schemeClr val="accent1"/>
            </a:solidFill>
            <a:ln w="66675" cap="flat" cmpd="sng" algn="ctr">
              <a:solidFill>
                <a:srgbClr val="C00000"/>
              </a:solidFill>
              <a:prstDash val="solid"/>
              <a:round/>
              <a:headEnd type="none" w="med" len="med"/>
              <a:tailEnd type="stealth" w="med" len="lg"/>
            </a:ln>
            <a:effectLst/>
          </p:spPr>
        </p:cxnSp>
        <p:cxnSp>
          <p:nvCxnSpPr>
            <p:cNvPr id="28" name="Straight Arrow Connector 27"/>
            <p:cNvCxnSpPr/>
            <p:nvPr/>
          </p:nvCxnSpPr>
          <p:spPr bwMode="auto">
            <a:xfrm flipV="1">
              <a:off x="5516034" y="4876800"/>
              <a:ext cx="0" cy="381000"/>
            </a:xfrm>
            <a:prstGeom prst="straightConnector1">
              <a:avLst/>
            </a:prstGeom>
            <a:solidFill>
              <a:schemeClr val="accent1"/>
            </a:solidFill>
            <a:ln w="66675" cap="flat" cmpd="sng" algn="ctr">
              <a:solidFill>
                <a:srgbClr val="C00000"/>
              </a:solidFill>
              <a:prstDash val="solid"/>
              <a:round/>
              <a:headEnd type="none" w="med" len="med"/>
              <a:tailEnd type="stealth" w="med" len="lg"/>
            </a:ln>
            <a:effectLst/>
          </p:spPr>
        </p:cxnSp>
      </p:grpSp>
      <p:sp>
        <p:nvSpPr>
          <p:cNvPr id="2" name="Rounded Rectangle 1"/>
          <p:cNvSpPr/>
          <p:nvPr/>
        </p:nvSpPr>
        <p:spPr bwMode="auto">
          <a:xfrm>
            <a:off x="3962400" y="2971800"/>
            <a:ext cx="228600" cy="2286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endParaRPr>
          </a:p>
        </p:txBody>
      </p:sp>
      <p:sp>
        <p:nvSpPr>
          <p:cNvPr id="19" name="Rounded Rectangle 18"/>
          <p:cNvSpPr/>
          <p:nvPr/>
        </p:nvSpPr>
        <p:spPr bwMode="auto">
          <a:xfrm>
            <a:off x="3962400" y="1981200"/>
            <a:ext cx="228600" cy="3048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endParaRPr>
          </a:p>
        </p:txBody>
      </p:sp>
      <p:sp>
        <p:nvSpPr>
          <p:cNvPr id="20" name="Rounded Rectangle 19"/>
          <p:cNvSpPr/>
          <p:nvPr/>
        </p:nvSpPr>
        <p:spPr bwMode="auto">
          <a:xfrm>
            <a:off x="5181600" y="3581400"/>
            <a:ext cx="228600" cy="2286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endParaRPr>
          </a:p>
        </p:txBody>
      </p:sp>
      <p:sp>
        <p:nvSpPr>
          <p:cNvPr id="21" name="Rounded Rectangle 20"/>
          <p:cNvSpPr/>
          <p:nvPr/>
        </p:nvSpPr>
        <p:spPr bwMode="auto">
          <a:xfrm>
            <a:off x="3962400" y="4038600"/>
            <a:ext cx="228600" cy="2286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endParaRPr>
          </a:p>
        </p:txBody>
      </p:sp>
      <p:sp>
        <p:nvSpPr>
          <p:cNvPr id="24" name="Rounded Rectangle 23"/>
          <p:cNvSpPr/>
          <p:nvPr/>
        </p:nvSpPr>
        <p:spPr bwMode="auto">
          <a:xfrm>
            <a:off x="2895600" y="3352800"/>
            <a:ext cx="228600" cy="2286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endParaRPr>
          </a:p>
        </p:txBody>
      </p:sp>
      <p:sp>
        <p:nvSpPr>
          <p:cNvPr id="25" name="Rounded Rectangle 24"/>
          <p:cNvSpPr/>
          <p:nvPr/>
        </p:nvSpPr>
        <p:spPr bwMode="auto">
          <a:xfrm>
            <a:off x="2514600" y="2362200"/>
            <a:ext cx="228600" cy="2286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endParaRPr>
          </a:p>
        </p:txBody>
      </p:sp>
      <p:sp>
        <p:nvSpPr>
          <p:cNvPr id="27" name="Rounded Rectangle 26"/>
          <p:cNvSpPr/>
          <p:nvPr/>
        </p:nvSpPr>
        <p:spPr bwMode="auto">
          <a:xfrm>
            <a:off x="1676400" y="2057400"/>
            <a:ext cx="228600" cy="2286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endParaRPr>
          </a:p>
        </p:txBody>
      </p:sp>
      <p:sp>
        <p:nvSpPr>
          <p:cNvPr id="29" name="Rounded Rectangle 28"/>
          <p:cNvSpPr/>
          <p:nvPr/>
        </p:nvSpPr>
        <p:spPr bwMode="auto">
          <a:xfrm>
            <a:off x="1752600" y="2895600"/>
            <a:ext cx="152400" cy="2286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endParaRPr>
          </a:p>
        </p:txBody>
      </p:sp>
      <p:sp>
        <p:nvSpPr>
          <p:cNvPr id="30" name="Rounded Rectangle 29"/>
          <p:cNvSpPr/>
          <p:nvPr/>
        </p:nvSpPr>
        <p:spPr bwMode="auto">
          <a:xfrm>
            <a:off x="1676400" y="4038600"/>
            <a:ext cx="228600" cy="2286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7898105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61169" y="1447800"/>
            <a:ext cx="8378031" cy="1905000"/>
          </a:xfrm>
        </p:spPr>
        <p:txBody>
          <a:bodyPr/>
          <a:lstStyle/>
          <a:p>
            <a:pPr marL="320040" indent="-320040" algn="l">
              <a:spcBef>
                <a:spcPts val="300"/>
              </a:spcBef>
              <a:buFont typeface="Wingdings" pitchFamily="2" charset="2"/>
              <a:buChar char="§"/>
            </a:pPr>
            <a:r>
              <a:rPr lang="en-US" sz="2400" dirty="0" smtClean="0">
                <a:solidFill>
                  <a:schemeClr val="tx1"/>
                </a:solidFill>
              </a:rPr>
              <a:t>A </a:t>
            </a:r>
            <a:r>
              <a:rPr lang="en-US" sz="2400" i="1" dirty="0" smtClean="0">
                <a:solidFill>
                  <a:srgbClr val="C00000"/>
                </a:solidFill>
              </a:rPr>
              <a:t>directed graph</a:t>
            </a:r>
            <a:r>
              <a:rPr lang="en-US" sz="2400" i="1" dirty="0" smtClean="0">
                <a:solidFill>
                  <a:schemeClr val="tx1"/>
                </a:solidFill>
              </a:rPr>
              <a:t>,</a:t>
            </a:r>
            <a:r>
              <a:rPr lang="en-US" sz="2400" dirty="0" smtClean="0">
                <a:solidFill>
                  <a:schemeClr val="tx1"/>
                </a:solidFill>
              </a:rPr>
              <a:t> also called a </a:t>
            </a:r>
            <a:r>
              <a:rPr lang="en-US" sz="2400" i="1" dirty="0" smtClean="0">
                <a:solidFill>
                  <a:srgbClr val="C00000"/>
                </a:solidFill>
              </a:rPr>
              <a:t>digraph</a:t>
            </a:r>
            <a:r>
              <a:rPr lang="en-US" sz="2400" dirty="0" smtClean="0">
                <a:solidFill>
                  <a:schemeClr val="tx1"/>
                </a:solidFill>
              </a:rPr>
              <a:t>, </a:t>
            </a:r>
            <a:r>
              <a:rPr lang="en-US" sz="2400" i="1" dirty="0" smtClean="0">
                <a:solidFill>
                  <a:schemeClr val="tx1"/>
                </a:solidFill>
              </a:rPr>
              <a:t>G</a:t>
            </a:r>
            <a:r>
              <a:rPr lang="en-US" sz="2400" dirty="0" smtClean="0">
                <a:solidFill>
                  <a:schemeClr val="tx1"/>
                </a:solidFill>
              </a:rPr>
              <a:t> is a pair (</a:t>
            </a:r>
            <a:r>
              <a:rPr lang="en-US" sz="2400" i="1" dirty="0" smtClean="0">
                <a:solidFill>
                  <a:schemeClr val="tx1"/>
                </a:solidFill>
              </a:rPr>
              <a:t>V</a:t>
            </a:r>
            <a:r>
              <a:rPr lang="en-US" sz="2400" dirty="0" smtClean="0">
                <a:solidFill>
                  <a:schemeClr val="tx1"/>
                </a:solidFill>
              </a:rPr>
              <a:t>, </a:t>
            </a:r>
            <a:r>
              <a:rPr lang="en-US" sz="2400" i="1" dirty="0" smtClean="0">
                <a:solidFill>
                  <a:schemeClr val="tx1"/>
                </a:solidFill>
              </a:rPr>
              <a:t>E</a:t>
            </a:r>
            <a:r>
              <a:rPr lang="en-US" sz="2400" dirty="0" smtClean="0">
                <a:solidFill>
                  <a:schemeClr val="tx1"/>
                </a:solidFill>
              </a:rPr>
              <a:t>),  where </a:t>
            </a:r>
            <a:r>
              <a:rPr lang="en-US" sz="2400" i="1" dirty="0" smtClean="0">
                <a:solidFill>
                  <a:schemeClr val="tx1"/>
                </a:solidFill>
              </a:rPr>
              <a:t>V</a:t>
            </a:r>
            <a:r>
              <a:rPr lang="en-US" sz="2400" dirty="0" smtClean="0">
                <a:solidFill>
                  <a:schemeClr val="tx1"/>
                </a:solidFill>
              </a:rPr>
              <a:t> is a finite set of vertices (nodes) and </a:t>
            </a:r>
            <a:r>
              <a:rPr lang="en-US" sz="2400" i="1" dirty="0" smtClean="0">
                <a:solidFill>
                  <a:schemeClr val="tx1"/>
                </a:solidFill>
              </a:rPr>
              <a:t>E</a:t>
            </a:r>
            <a:r>
              <a:rPr lang="en-US" sz="2400" dirty="0" smtClean="0">
                <a:solidFill>
                  <a:schemeClr val="tx1"/>
                </a:solidFill>
              </a:rPr>
              <a:t> is a set of edges on </a:t>
            </a:r>
            <a:r>
              <a:rPr lang="en-US" sz="2400" i="1" dirty="0" smtClean="0">
                <a:solidFill>
                  <a:schemeClr val="tx1"/>
                </a:solidFill>
              </a:rPr>
              <a:t>V</a:t>
            </a:r>
            <a:r>
              <a:rPr lang="en-US" sz="2400" dirty="0" smtClean="0">
                <a:solidFill>
                  <a:schemeClr val="tx1"/>
                </a:solidFill>
              </a:rPr>
              <a:t>. Each edge in </a:t>
            </a:r>
            <a:r>
              <a:rPr lang="en-US" sz="2400" i="1" dirty="0" smtClean="0">
                <a:solidFill>
                  <a:schemeClr val="tx1"/>
                </a:solidFill>
              </a:rPr>
              <a:t>E</a:t>
            </a:r>
            <a:r>
              <a:rPr lang="en-US" sz="2400" dirty="0" smtClean="0">
                <a:solidFill>
                  <a:schemeClr val="tx1"/>
                </a:solidFill>
              </a:rPr>
              <a:t> is a binary relation on </a:t>
            </a:r>
            <a:r>
              <a:rPr lang="en-US" sz="2400" i="1" dirty="0" smtClean="0">
                <a:solidFill>
                  <a:schemeClr val="tx1"/>
                </a:solidFill>
              </a:rPr>
              <a:t>V </a:t>
            </a:r>
            <a:r>
              <a:rPr lang="en-US" sz="2400" dirty="0" smtClean="0">
                <a:solidFill>
                  <a:schemeClr val="tx1"/>
                </a:solidFill>
              </a:rPr>
              <a:t>: An edge </a:t>
            </a:r>
            <a:r>
              <a:rPr lang="en-US" sz="2400" i="1" dirty="0" smtClean="0">
                <a:solidFill>
                  <a:schemeClr val="tx1"/>
                </a:solidFill>
              </a:rPr>
              <a:t>e</a:t>
            </a:r>
            <a:r>
              <a:rPr lang="en-US" sz="2400" dirty="0" smtClean="0">
                <a:solidFill>
                  <a:schemeClr val="tx1"/>
                </a:solidFill>
              </a:rPr>
              <a:t> from node </a:t>
            </a:r>
            <a:r>
              <a:rPr lang="en-US" sz="2400" i="1" dirty="0" smtClean="0">
                <a:solidFill>
                  <a:schemeClr val="tx1"/>
                </a:solidFill>
              </a:rPr>
              <a:t>a</a:t>
            </a:r>
            <a:r>
              <a:rPr lang="en-US" sz="2400" dirty="0" smtClean="0">
                <a:solidFill>
                  <a:schemeClr val="tx1"/>
                </a:solidFill>
              </a:rPr>
              <a:t> to node </a:t>
            </a:r>
            <a:r>
              <a:rPr lang="en-US" sz="2400" i="1" dirty="0" smtClean="0">
                <a:solidFill>
                  <a:schemeClr val="tx1"/>
                </a:solidFill>
              </a:rPr>
              <a:t>b </a:t>
            </a:r>
            <a:r>
              <a:rPr lang="en-US" sz="2400" dirty="0" smtClean="0">
                <a:solidFill>
                  <a:schemeClr val="tx1"/>
                </a:solidFill>
              </a:rPr>
              <a:t>is denoted by the ordered pair </a:t>
            </a:r>
            <a:r>
              <a:rPr lang="en-US" sz="2400" i="1" dirty="0" smtClean="0">
                <a:solidFill>
                  <a:schemeClr val="tx1"/>
                </a:solidFill>
              </a:rPr>
              <a:t>e</a:t>
            </a:r>
            <a:r>
              <a:rPr lang="en-US" sz="2400" dirty="0" smtClean="0">
                <a:solidFill>
                  <a:schemeClr val="tx1"/>
                </a:solidFill>
              </a:rPr>
              <a:t> = (</a:t>
            </a:r>
            <a:r>
              <a:rPr lang="en-US" sz="2400" i="1" dirty="0" smtClean="0">
                <a:solidFill>
                  <a:schemeClr val="tx1"/>
                </a:solidFill>
              </a:rPr>
              <a:t>a</a:t>
            </a:r>
            <a:r>
              <a:rPr lang="en-US" sz="2400" dirty="0" smtClean="0">
                <a:solidFill>
                  <a:schemeClr val="tx1"/>
                </a:solidFill>
              </a:rPr>
              <a:t>, </a:t>
            </a:r>
            <a:r>
              <a:rPr lang="en-US" sz="2400" i="1" dirty="0" smtClean="0">
                <a:solidFill>
                  <a:schemeClr val="tx1"/>
                </a:solidFill>
              </a:rPr>
              <a:t>b</a:t>
            </a:r>
            <a:r>
              <a:rPr lang="en-US" sz="2400" dirty="0" smtClean="0">
                <a:solidFill>
                  <a:schemeClr val="tx1"/>
                </a:solidFill>
              </a:rPr>
              <a:t>).  </a:t>
            </a:r>
          </a:p>
        </p:txBody>
      </p:sp>
      <p:grpSp>
        <p:nvGrpSpPr>
          <p:cNvPr id="2" name="Group 1"/>
          <p:cNvGrpSpPr/>
          <p:nvPr/>
        </p:nvGrpSpPr>
        <p:grpSpPr>
          <a:xfrm>
            <a:off x="914400" y="3352800"/>
            <a:ext cx="7162800" cy="2996863"/>
            <a:chOff x="762000" y="3276600"/>
            <a:chExt cx="7162800" cy="2996863"/>
          </a:xfrm>
        </p:grpSpPr>
        <p:sp>
          <p:nvSpPr>
            <p:cNvPr id="7171" name="Oval 3"/>
            <p:cNvSpPr>
              <a:spLocks noChangeArrowheads="1"/>
            </p:cNvSpPr>
            <p:nvPr/>
          </p:nvSpPr>
          <p:spPr bwMode="auto">
            <a:xfrm>
              <a:off x="762000" y="3821113"/>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1"/>
                </a:solidFill>
              </a:endParaRPr>
            </a:p>
          </p:txBody>
        </p:sp>
        <p:sp>
          <p:nvSpPr>
            <p:cNvPr id="7172" name="Oval 4"/>
            <p:cNvSpPr>
              <a:spLocks noChangeArrowheads="1"/>
            </p:cNvSpPr>
            <p:nvPr/>
          </p:nvSpPr>
          <p:spPr bwMode="auto">
            <a:xfrm>
              <a:off x="762000" y="4887913"/>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1"/>
                </a:solidFill>
              </a:endParaRPr>
            </a:p>
          </p:txBody>
        </p:sp>
        <p:sp>
          <p:nvSpPr>
            <p:cNvPr id="7173" name="Oval 5"/>
            <p:cNvSpPr>
              <a:spLocks noChangeArrowheads="1"/>
            </p:cNvSpPr>
            <p:nvPr/>
          </p:nvSpPr>
          <p:spPr bwMode="auto">
            <a:xfrm>
              <a:off x="2057400" y="3821113"/>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1"/>
                </a:solidFill>
              </a:endParaRPr>
            </a:p>
          </p:txBody>
        </p:sp>
        <p:sp>
          <p:nvSpPr>
            <p:cNvPr id="7174" name="Oval 6"/>
            <p:cNvSpPr>
              <a:spLocks noChangeArrowheads="1"/>
            </p:cNvSpPr>
            <p:nvPr/>
          </p:nvSpPr>
          <p:spPr bwMode="auto">
            <a:xfrm>
              <a:off x="2057400" y="4887913"/>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1"/>
                </a:solidFill>
              </a:endParaRPr>
            </a:p>
          </p:txBody>
        </p:sp>
        <p:sp>
          <p:nvSpPr>
            <p:cNvPr id="7175" name="Oval 7"/>
            <p:cNvSpPr>
              <a:spLocks noChangeArrowheads="1"/>
            </p:cNvSpPr>
            <p:nvPr/>
          </p:nvSpPr>
          <p:spPr bwMode="auto">
            <a:xfrm>
              <a:off x="3048000" y="3821113"/>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1"/>
                </a:solidFill>
              </a:endParaRPr>
            </a:p>
          </p:txBody>
        </p:sp>
        <p:sp>
          <p:nvSpPr>
            <p:cNvPr id="7176" name="Oval 8"/>
            <p:cNvSpPr>
              <a:spLocks noChangeArrowheads="1"/>
            </p:cNvSpPr>
            <p:nvPr/>
          </p:nvSpPr>
          <p:spPr bwMode="auto">
            <a:xfrm>
              <a:off x="3048000" y="4887913"/>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1"/>
                </a:solidFill>
              </a:endParaRPr>
            </a:p>
          </p:txBody>
        </p:sp>
        <p:sp>
          <p:nvSpPr>
            <p:cNvPr id="7177" name="Line 9"/>
            <p:cNvSpPr>
              <a:spLocks noChangeShapeType="1"/>
            </p:cNvSpPr>
            <p:nvPr/>
          </p:nvSpPr>
          <p:spPr bwMode="auto">
            <a:xfrm flipV="1">
              <a:off x="990600" y="4278313"/>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78" name="Line 10"/>
            <p:cNvSpPr>
              <a:spLocks noChangeShapeType="1"/>
            </p:cNvSpPr>
            <p:nvPr/>
          </p:nvSpPr>
          <p:spPr bwMode="auto">
            <a:xfrm>
              <a:off x="1219200" y="4049713"/>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79" name="Line 11"/>
            <p:cNvSpPr>
              <a:spLocks noChangeShapeType="1"/>
            </p:cNvSpPr>
            <p:nvPr/>
          </p:nvSpPr>
          <p:spPr bwMode="auto">
            <a:xfrm flipH="1">
              <a:off x="1219200" y="4202113"/>
              <a:ext cx="8382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80" name="Freeform 12"/>
            <p:cNvSpPr>
              <a:spLocks/>
            </p:cNvSpPr>
            <p:nvPr/>
          </p:nvSpPr>
          <p:spPr bwMode="auto">
            <a:xfrm>
              <a:off x="2044700" y="3490913"/>
              <a:ext cx="546100" cy="406400"/>
            </a:xfrm>
            <a:custGeom>
              <a:avLst/>
              <a:gdLst>
                <a:gd name="T0" fmla="*/ 2147483647 w 344"/>
                <a:gd name="T1" fmla="*/ 2147483647 h 256"/>
                <a:gd name="T2" fmla="*/ 2147483647 w 344"/>
                <a:gd name="T3" fmla="*/ 2147483647 h 256"/>
                <a:gd name="T4" fmla="*/ 2147483647 w 344"/>
                <a:gd name="T5" fmla="*/ 2147483647 h 256"/>
                <a:gd name="T6" fmla="*/ 2147483647 w 344"/>
                <a:gd name="T7" fmla="*/ 2147483647 h 256"/>
                <a:gd name="T8" fmla="*/ 2147483647 w 344"/>
                <a:gd name="T9" fmla="*/ 2147483647 h 256"/>
                <a:gd name="T10" fmla="*/ 2147483647 w 344"/>
                <a:gd name="T11" fmla="*/ 2147483647 h 256"/>
                <a:gd name="T12" fmla="*/ 2147483647 w 344"/>
                <a:gd name="T13" fmla="*/ 2147483647 h 256"/>
                <a:gd name="T14" fmla="*/ 2147483647 w 344"/>
                <a:gd name="T15" fmla="*/ 2147483647 h 256"/>
                <a:gd name="T16" fmla="*/ 0 60000 65536"/>
                <a:gd name="T17" fmla="*/ 0 60000 65536"/>
                <a:gd name="T18" fmla="*/ 0 60000 65536"/>
                <a:gd name="T19" fmla="*/ 0 60000 65536"/>
                <a:gd name="T20" fmla="*/ 0 60000 65536"/>
                <a:gd name="T21" fmla="*/ 0 60000 65536"/>
                <a:gd name="T22" fmla="*/ 0 60000 65536"/>
                <a:gd name="T23" fmla="*/ 0 60000 65536"/>
                <a:gd name="T24" fmla="*/ 0 w 344"/>
                <a:gd name="T25" fmla="*/ 0 h 256"/>
                <a:gd name="T26" fmla="*/ 344 w 344"/>
                <a:gd name="T27" fmla="*/ 256 h 2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4" h="256">
                  <a:moveTo>
                    <a:pt x="56" y="256"/>
                  </a:moveTo>
                  <a:cubicBezTo>
                    <a:pt x="28" y="204"/>
                    <a:pt x="0" y="152"/>
                    <a:pt x="8" y="112"/>
                  </a:cubicBezTo>
                  <a:cubicBezTo>
                    <a:pt x="16" y="72"/>
                    <a:pt x="72" y="32"/>
                    <a:pt x="104" y="16"/>
                  </a:cubicBezTo>
                  <a:cubicBezTo>
                    <a:pt x="136" y="0"/>
                    <a:pt x="168" y="8"/>
                    <a:pt x="200" y="16"/>
                  </a:cubicBezTo>
                  <a:cubicBezTo>
                    <a:pt x="232" y="24"/>
                    <a:pt x="272" y="40"/>
                    <a:pt x="296" y="64"/>
                  </a:cubicBezTo>
                  <a:cubicBezTo>
                    <a:pt x="320" y="88"/>
                    <a:pt x="344" y="136"/>
                    <a:pt x="344" y="160"/>
                  </a:cubicBezTo>
                  <a:cubicBezTo>
                    <a:pt x="344" y="184"/>
                    <a:pt x="312" y="192"/>
                    <a:pt x="296" y="208"/>
                  </a:cubicBezTo>
                  <a:cubicBezTo>
                    <a:pt x="280" y="224"/>
                    <a:pt x="256" y="248"/>
                    <a:pt x="248" y="256"/>
                  </a:cubicBezTo>
                </a:path>
              </a:pathLst>
            </a:custGeom>
            <a:noFill/>
            <a:ln w="9525">
              <a:solidFill>
                <a:schemeClr val="tx1"/>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81" name="Freeform 13"/>
            <p:cNvSpPr>
              <a:spLocks/>
            </p:cNvSpPr>
            <p:nvPr/>
          </p:nvSpPr>
          <p:spPr bwMode="auto">
            <a:xfrm>
              <a:off x="1219200" y="4875213"/>
              <a:ext cx="838200" cy="241300"/>
            </a:xfrm>
            <a:custGeom>
              <a:avLst/>
              <a:gdLst>
                <a:gd name="T0" fmla="*/ 0 w 528"/>
                <a:gd name="T1" fmla="*/ 2147483647 h 152"/>
                <a:gd name="T2" fmla="*/ 2147483647 w 528"/>
                <a:gd name="T3" fmla="*/ 2147483647 h 152"/>
                <a:gd name="T4" fmla="*/ 2147483647 w 528"/>
                <a:gd name="T5" fmla="*/ 2147483647 h 152"/>
                <a:gd name="T6" fmla="*/ 0 60000 65536"/>
                <a:gd name="T7" fmla="*/ 0 60000 65536"/>
                <a:gd name="T8" fmla="*/ 0 60000 65536"/>
                <a:gd name="T9" fmla="*/ 0 w 528"/>
                <a:gd name="T10" fmla="*/ 0 h 152"/>
                <a:gd name="T11" fmla="*/ 528 w 528"/>
                <a:gd name="T12" fmla="*/ 152 h 152"/>
              </a:gdLst>
              <a:ahLst/>
              <a:cxnLst>
                <a:cxn ang="T6">
                  <a:pos x="T0" y="T1"/>
                </a:cxn>
                <a:cxn ang="T7">
                  <a:pos x="T2" y="T3"/>
                </a:cxn>
                <a:cxn ang="T8">
                  <a:pos x="T4" y="T5"/>
                </a:cxn>
              </a:cxnLst>
              <a:rect l="T9" t="T10" r="T11" b="T12"/>
              <a:pathLst>
                <a:path w="528" h="152">
                  <a:moveTo>
                    <a:pt x="0" y="152"/>
                  </a:moveTo>
                  <a:cubicBezTo>
                    <a:pt x="124" y="84"/>
                    <a:pt x="248" y="16"/>
                    <a:pt x="336" y="8"/>
                  </a:cubicBezTo>
                  <a:cubicBezTo>
                    <a:pt x="424" y="0"/>
                    <a:pt x="496" y="80"/>
                    <a:pt x="528" y="104"/>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82" name="Freeform 14"/>
            <p:cNvSpPr>
              <a:spLocks/>
            </p:cNvSpPr>
            <p:nvPr/>
          </p:nvSpPr>
          <p:spPr bwMode="auto">
            <a:xfrm>
              <a:off x="1219200" y="5268913"/>
              <a:ext cx="914400" cy="266700"/>
            </a:xfrm>
            <a:custGeom>
              <a:avLst/>
              <a:gdLst>
                <a:gd name="T0" fmla="*/ 2147483647 w 576"/>
                <a:gd name="T1" fmla="*/ 0 h 168"/>
                <a:gd name="T2" fmla="*/ 2147483647 w 576"/>
                <a:gd name="T3" fmla="*/ 2147483647 h 168"/>
                <a:gd name="T4" fmla="*/ 2147483647 w 576"/>
                <a:gd name="T5" fmla="*/ 2147483647 h 168"/>
                <a:gd name="T6" fmla="*/ 2147483647 w 576"/>
                <a:gd name="T7" fmla="*/ 2147483647 h 168"/>
                <a:gd name="T8" fmla="*/ 0 w 576"/>
                <a:gd name="T9" fmla="*/ 0 h 168"/>
                <a:gd name="T10" fmla="*/ 0 60000 65536"/>
                <a:gd name="T11" fmla="*/ 0 60000 65536"/>
                <a:gd name="T12" fmla="*/ 0 60000 65536"/>
                <a:gd name="T13" fmla="*/ 0 60000 65536"/>
                <a:gd name="T14" fmla="*/ 0 60000 65536"/>
                <a:gd name="T15" fmla="*/ 0 w 576"/>
                <a:gd name="T16" fmla="*/ 0 h 168"/>
                <a:gd name="T17" fmla="*/ 576 w 576"/>
                <a:gd name="T18" fmla="*/ 168 h 168"/>
              </a:gdLst>
              <a:ahLst/>
              <a:cxnLst>
                <a:cxn ang="T10">
                  <a:pos x="T0" y="T1"/>
                </a:cxn>
                <a:cxn ang="T11">
                  <a:pos x="T2" y="T3"/>
                </a:cxn>
                <a:cxn ang="T12">
                  <a:pos x="T4" y="T5"/>
                </a:cxn>
                <a:cxn ang="T13">
                  <a:pos x="T6" y="T7"/>
                </a:cxn>
                <a:cxn ang="T14">
                  <a:pos x="T8" y="T9"/>
                </a:cxn>
              </a:cxnLst>
              <a:rect l="T15" t="T16" r="T17" b="T18"/>
              <a:pathLst>
                <a:path w="576" h="168">
                  <a:moveTo>
                    <a:pt x="576" y="0"/>
                  </a:moveTo>
                  <a:cubicBezTo>
                    <a:pt x="516" y="60"/>
                    <a:pt x="456" y="120"/>
                    <a:pt x="384" y="144"/>
                  </a:cubicBezTo>
                  <a:cubicBezTo>
                    <a:pt x="312" y="168"/>
                    <a:pt x="200" y="152"/>
                    <a:pt x="144" y="144"/>
                  </a:cubicBezTo>
                  <a:cubicBezTo>
                    <a:pt x="88" y="136"/>
                    <a:pt x="72" y="120"/>
                    <a:pt x="48" y="96"/>
                  </a:cubicBezTo>
                  <a:cubicBezTo>
                    <a:pt x="24" y="72"/>
                    <a:pt x="8" y="16"/>
                    <a:pt x="0" y="0"/>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83" name="Line 15"/>
            <p:cNvSpPr>
              <a:spLocks noChangeShapeType="1"/>
            </p:cNvSpPr>
            <p:nvPr/>
          </p:nvSpPr>
          <p:spPr bwMode="auto">
            <a:xfrm flipV="1">
              <a:off x="3276600" y="4278313"/>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84" name="Text Box 16"/>
            <p:cNvSpPr txBox="1">
              <a:spLocks noChangeArrowheads="1"/>
            </p:cNvSpPr>
            <p:nvPr/>
          </p:nvSpPr>
          <p:spPr bwMode="auto">
            <a:xfrm>
              <a:off x="846138" y="38862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dirty="0">
                  <a:solidFill>
                    <a:schemeClr val="tx1"/>
                  </a:solidFill>
                </a:rPr>
                <a:t>1</a:t>
              </a:r>
            </a:p>
          </p:txBody>
        </p:sp>
        <p:sp>
          <p:nvSpPr>
            <p:cNvPr id="7185" name="Text Box 17"/>
            <p:cNvSpPr txBox="1">
              <a:spLocks noChangeArrowheads="1"/>
            </p:cNvSpPr>
            <p:nvPr/>
          </p:nvSpPr>
          <p:spPr bwMode="auto">
            <a:xfrm>
              <a:off x="2152650" y="3897313"/>
              <a:ext cx="2984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2</a:t>
              </a:r>
            </a:p>
          </p:txBody>
        </p:sp>
        <p:sp>
          <p:nvSpPr>
            <p:cNvPr id="7186" name="Text Box 18"/>
            <p:cNvSpPr txBox="1">
              <a:spLocks noChangeArrowheads="1"/>
            </p:cNvSpPr>
            <p:nvPr/>
          </p:nvSpPr>
          <p:spPr bwMode="auto">
            <a:xfrm>
              <a:off x="3124200" y="3865563"/>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3</a:t>
              </a:r>
            </a:p>
          </p:txBody>
        </p:sp>
        <p:sp>
          <p:nvSpPr>
            <p:cNvPr id="7187" name="Text Box 19"/>
            <p:cNvSpPr txBox="1">
              <a:spLocks noChangeArrowheads="1"/>
            </p:cNvSpPr>
            <p:nvPr/>
          </p:nvSpPr>
          <p:spPr bwMode="auto">
            <a:xfrm>
              <a:off x="846138" y="492125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dirty="0">
                  <a:solidFill>
                    <a:schemeClr val="tx1"/>
                  </a:solidFill>
                </a:rPr>
                <a:t>4</a:t>
              </a:r>
            </a:p>
          </p:txBody>
        </p:sp>
        <p:sp>
          <p:nvSpPr>
            <p:cNvPr id="7188" name="Text Box 20"/>
            <p:cNvSpPr txBox="1">
              <a:spLocks noChangeArrowheads="1"/>
            </p:cNvSpPr>
            <p:nvPr/>
          </p:nvSpPr>
          <p:spPr bwMode="auto">
            <a:xfrm>
              <a:off x="2133600" y="4964113"/>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5</a:t>
              </a:r>
            </a:p>
          </p:txBody>
        </p:sp>
        <p:sp>
          <p:nvSpPr>
            <p:cNvPr id="7189" name="Text Box 21"/>
            <p:cNvSpPr txBox="1">
              <a:spLocks noChangeArrowheads="1"/>
            </p:cNvSpPr>
            <p:nvPr/>
          </p:nvSpPr>
          <p:spPr bwMode="auto">
            <a:xfrm>
              <a:off x="3124200" y="4964113"/>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6</a:t>
              </a:r>
            </a:p>
          </p:txBody>
        </p:sp>
        <p:sp>
          <p:nvSpPr>
            <p:cNvPr id="7190" name="Text Box 22"/>
            <p:cNvSpPr txBox="1">
              <a:spLocks noChangeArrowheads="1"/>
            </p:cNvSpPr>
            <p:nvPr/>
          </p:nvSpPr>
          <p:spPr bwMode="auto">
            <a:xfrm>
              <a:off x="4611358" y="4419600"/>
              <a:ext cx="262764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000" i="1" dirty="0">
                  <a:solidFill>
                    <a:schemeClr val="tx1"/>
                  </a:solidFill>
                  <a:latin typeface="+mj-lt"/>
                </a:rPr>
                <a:t>V</a:t>
              </a:r>
              <a:r>
                <a:rPr lang="en-US" sz="2000" dirty="0">
                  <a:solidFill>
                    <a:schemeClr val="tx1"/>
                  </a:solidFill>
                  <a:latin typeface="+mj-lt"/>
                </a:rPr>
                <a:t> = { 1, 2, 3, 4, 5, 6, 7 }</a:t>
              </a:r>
              <a:br>
                <a:rPr lang="en-US" sz="2000" dirty="0">
                  <a:solidFill>
                    <a:schemeClr val="tx1"/>
                  </a:solidFill>
                  <a:latin typeface="+mj-lt"/>
                </a:rPr>
              </a:br>
              <a:r>
                <a:rPr lang="en-US" sz="2000" dirty="0" smtClean="0">
                  <a:solidFill>
                    <a:schemeClr val="tx1"/>
                  </a:solidFill>
                  <a:latin typeface="+mj-lt"/>
                </a:rPr>
                <a:t>|</a:t>
              </a:r>
              <a:r>
                <a:rPr lang="en-US" sz="2000" i="1" dirty="0" smtClean="0">
                  <a:solidFill>
                    <a:schemeClr val="tx1"/>
                  </a:solidFill>
                  <a:latin typeface="+mj-lt"/>
                </a:rPr>
                <a:t>V</a:t>
              </a:r>
              <a:r>
                <a:rPr lang="en-US" sz="2000" dirty="0" smtClean="0">
                  <a:solidFill>
                    <a:schemeClr val="tx1"/>
                  </a:solidFill>
                  <a:latin typeface="+mj-lt"/>
                </a:rPr>
                <a:t> </a:t>
              </a:r>
              <a:r>
                <a:rPr lang="en-US" sz="2000" dirty="0">
                  <a:solidFill>
                    <a:schemeClr val="tx1"/>
                  </a:solidFill>
                  <a:latin typeface="+mj-lt"/>
                </a:rPr>
                <a:t>| = 7</a:t>
              </a:r>
              <a:endParaRPr lang="en-US" sz="2000" i="1" dirty="0">
                <a:solidFill>
                  <a:schemeClr val="tx1"/>
                </a:solidFill>
                <a:latin typeface="+mj-lt"/>
              </a:endParaRPr>
            </a:p>
          </p:txBody>
        </p:sp>
        <p:sp>
          <p:nvSpPr>
            <p:cNvPr id="7191" name="Text Box 23"/>
            <p:cNvSpPr txBox="1">
              <a:spLocks noChangeArrowheads="1"/>
            </p:cNvSpPr>
            <p:nvPr/>
          </p:nvSpPr>
          <p:spPr bwMode="auto">
            <a:xfrm>
              <a:off x="4654353" y="5257800"/>
              <a:ext cx="327044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000" i="1" dirty="0">
                  <a:solidFill>
                    <a:schemeClr val="tx1"/>
                  </a:solidFill>
                  <a:latin typeface="+mj-lt"/>
                </a:rPr>
                <a:t>E</a:t>
              </a:r>
              <a:r>
                <a:rPr lang="en-US" sz="2000" dirty="0">
                  <a:solidFill>
                    <a:schemeClr val="tx1"/>
                  </a:solidFill>
                  <a:latin typeface="+mj-lt"/>
                </a:rPr>
                <a:t> = { (1,2), (2,2), (2,4), (4,5), </a:t>
              </a:r>
              <a:endParaRPr lang="en-US" sz="2000" dirty="0" smtClean="0">
                <a:solidFill>
                  <a:schemeClr val="tx1"/>
                </a:solidFill>
                <a:latin typeface="+mj-lt"/>
              </a:endParaRPr>
            </a:p>
            <a:p>
              <a:r>
                <a:rPr lang="en-US" sz="2000" dirty="0">
                  <a:solidFill>
                    <a:schemeClr val="tx1"/>
                  </a:solidFill>
                  <a:latin typeface="+mj-lt"/>
                </a:rPr>
                <a:t> </a:t>
              </a:r>
              <a:r>
                <a:rPr lang="en-US" sz="2000" dirty="0" smtClean="0">
                  <a:solidFill>
                    <a:schemeClr val="tx1"/>
                  </a:solidFill>
                  <a:latin typeface="+mj-lt"/>
                </a:rPr>
                <a:t>         (</a:t>
              </a:r>
              <a:r>
                <a:rPr lang="en-US" sz="2000" dirty="0">
                  <a:solidFill>
                    <a:schemeClr val="tx1"/>
                  </a:solidFill>
                  <a:latin typeface="+mj-lt"/>
                </a:rPr>
                <a:t>4,1), (5,4),(6,3) }</a:t>
              </a:r>
              <a:br>
                <a:rPr lang="en-US" sz="2000" dirty="0">
                  <a:solidFill>
                    <a:schemeClr val="tx1"/>
                  </a:solidFill>
                  <a:latin typeface="+mj-lt"/>
                </a:rPr>
              </a:br>
              <a:r>
                <a:rPr lang="en-US" sz="2000" dirty="0">
                  <a:solidFill>
                    <a:schemeClr val="tx1"/>
                  </a:solidFill>
                  <a:latin typeface="+mj-lt"/>
                </a:rPr>
                <a:t>| </a:t>
              </a:r>
              <a:r>
                <a:rPr lang="en-US" sz="2000" i="1" dirty="0">
                  <a:solidFill>
                    <a:schemeClr val="tx1"/>
                  </a:solidFill>
                  <a:latin typeface="+mj-lt"/>
                </a:rPr>
                <a:t>E</a:t>
              </a:r>
              <a:r>
                <a:rPr lang="en-US" sz="2000" dirty="0">
                  <a:solidFill>
                    <a:schemeClr val="tx1"/>
                  </a:solidFill>
                  <a:latin typeface="+mj-lt"/>
                </a:rPr>
                <a:t> | = 7</a:t>
              </a:r>
              <a:endParaRPr lang="en-US" sz="2000" i="1" dirty="0">
                <a:solidFill>
                  <a:schemeClr val="tx1"/>
                </a:solidFill>
                <a:latin typeface="+mj-lt"/>
              </a:endParaRPr>
            </a:p>
          </p:txBody>
        </p:sp>
        <p:sp>
          <p:nvSpPr>
            <p:cNvPr id="7192" name="Line 24"/>
            <p:cNvSpPr>
              <a:spLocks noChangeShapeType="1"/>
            </p:cNvSpPr>
            <p:nvPr/>
          </p:nvSpPr>
          <p:spPr bwMode="auto">
            <a:xfrm flipH="1">
              <a:off x="2590800" y="3414713"/>
              <a:ext cx="1371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93" name="Text Box 25"/>
            <p:cNvSpPr txBox="1">
              <a:spLocks noChangeArrowheads="1"/>
            </p:cNvSpPr>
            <p:nvPr/>
          </p:nvSpPr>
          <p:spPr bwMode="auto">
            <a:xfrm>
              <a:off x="4022725" y="3276600"/>
              <a:ext cx="11304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000" dirty="0">
                  <a:solidFill>
                    <a:schemeClr val="tx1"/>
                  </a:solidFill>
                  <a:latin typeface="+mj-lt"/>
                </a:rPr>
                <a:t>Self loop</a:t>
              </a:r>
              <a:endParaRPr lang="en-US" dirty="0">
                <a:solidFill>
                  <a:schemeClr val="tx1"/>
                </a:solidFill>
                <a:latin typeface="+mj-lt"/>
              </a:endParaRPr>
            </a:p>
          </p:txBody>
        </p:sp>
        <p:sp>
          <p:nvSpPr>
            <p:cNvPr id="7194" name="Oval 26"/>
            <p:cNvSpPr>
              <a:spLocks noChangeArrowheads="1"/>
            </p:cNvSpPr>
            <p:nvPr/>
          </p:nvSpPr>
          <p:spPr bwMode="auto">
            <a:xfrm>
              <a:off x="3886200" y="3795713"/>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1"/>
                </a:solidFill>
              </a:endParaRPr>
            </a:p>
          </p:txBody>
        </p:sp>
        <p:sp>
          <p:nvSpPr>
            <p:cNvPr id="7195" name="Text Box 27"/>
            <p:cNvSpPr txBox="1">
              <a:spLocks noChangeArrowheads="1"/>
            </p:cNvSpPr>
            <p:nvPr/>
          </p:nvSpPr>
          <p:spPr bwMode="auto">
            <a:xfrm>
              <a:off x="3962400" y="3871913"/>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7</a:t>
              </a:r>
            </a:p>
          </p:txBody>
        </p:sp>
        <p:sp>
          <p:nvSpPr>
            <p:cNvPr id="7196" name="Line 28"/>
            <p:cNvSpPr>
              <a:spLocks noChangeShapeType="1"/>
            </p:cNvSpPr>
            <p:nvPr/>
          </p:nvSpPr>
          <p:spPr bwMode="auto">
            <a:xfrm>
              <a:off x="4419600" y="4024313"/>
              <a:ext cx="12954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7" name="Text Box 29"/>
            <p:cNvSpPr txBox="1">
              <a:spLocks noChangeArrowheads="1"/>
            </p:cNvSpPr>
            <p:nvPr/>
          </p:nvSpPr>
          <p:spPr bwMode="auto">
            <a:xfrm>
              <a:off x="5775325" y="3806825"/>
              <a:ext cx="170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000" dirty="0">
                  <a:solidFill>
                    <a:schemeClr val="tx1"/>
                  </a:solidFill>
                  <a:latin typeface="+mj-lt"/>
                </a:rPr>
                <a:t>Isolated node</a:t>
              </a:r>
            </a:p>
          </p:txBody>
        </p:sp>
      </p:grpSp>
      <p:sp>
        <p:nvSpPr>
          <p:cNvPr id="30" name="Rectangle 2"/>
          <p:cNvSpPr txBox="1">
            <a:spLocks noChangeArrowheads="1"/>
          </p:cNvSpPr>
          <p:nvPr/>
        </p:nvSpPr>
        <p:spPr bwMode="auto">
          <a:xfrm>
            <a:off x="685800" y="38100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r>
              <a:rPr lang="en-US" sz="3600" b="1" dirty="0" smtClean="0">
                <a:solidFill>
                  <a:srgbClr val="0000CC"/>
                </a:solidFill>
              </a:rPr>
              <a:t>Directed Graph</a:t>
            </a:r>
            <a:endParaRPr lang="en-US" sz="3600" b="1" dirty="0">
              <a:solidFill>
                <a:srgbClr val="0000CC"/>
              </a:solidFill>
            </a:endParaRPr>
          </a:p>
        </p:txBody>
      </p:sp>
    </p:spTree>
    <p:extLst>
      <p:ext uri="{BB962C8B-B14F-4D97-AF65-F5344CB8AC3E}">
        <p14:creationId xmlns:p14="http://schemas.microsoft.com/office/powerpoint/2010/main" val="4704617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228600"/>
            <a:ext cx="7772400" cy="990600"/>
          </a:xfrm>
          <a:noFill/>
        </p:spPr>
        <p:txBody>
          <a:bodyPr lIns="92075" tIns="46038" rIns="92075" bIns="46038"/>
          <a:lstStyle/>
          <a:p>
            <a:r>
              <a:rPr lang="en-US" sz="3600" b="1" dirty="0">
                <a:solidFill>
                  <a:srgbClr val="0000CC"/>
                </a:solidFill>
              </a:rPr>
              <a:t>B</a:t>
            </a:r>
            <a:r>
              <a:rPr lang="en-US" sz="3600" b="1" dirty="0" smtClean="0">
                <a:solidFill>
                  <a:srgbClr val="0000CC"/>
                </a:solidFill>
              </a:rPr>
              <a:t>FS: Analysis</a:t>
            </a:r>
          </a:p>
        </p:txBody>
      </p:sp>
      <p:sp>
        <p:nvSpPr>
          <p:cNvPr id="36867" name="Rectangle 3"/>
          <p:cNvSpPr>
            <a:spLocks noGrp="1" noChangeArrowheads="1"/>
          </p:cNvSpPr>
          <p:nvPr>
            <p:ph type="body" idx="1"/>
          </p:nvPr>
        </p:nvSpPr>
        <p:spPr>
          <a:xfrm>
            <a:off x="609600" y="1447800"/>
            <a:ext cx="8001000" cy="5105400"/>
          </a:xfrm>
          <a:noFill/>
        </p:spPr>
        <p:txBody>
          <a:bodyPr lIns="92075" tIns="46038" rIns="92075" bIns="46038"/>
          <a:lstStyle/>
          <a:p>
            <a:pPr>
              <a:spcBef>
                <a:spcPts val="300"/>
              </a:spcBef>
            </a:pPr>
            <a:r>
              <a:rPr lang="en-US" sz="2400" dirty="0" smtClean="0"/>
              <a:t>Initialization is </a:t>
            </a:r>
            <a:r>
              <a:rPr lang="en-US" sz="2400" dirty="0" smtClean="0">
                <a:latin typeface="Symbol" pitchFamily="18" charset="2"/>
              </a:rPr>
              <a:t>Q</a:t>
            </a:r>
            <a:r>
              <a:rPr lang="en-US" sz="2400" dirty="0" smtClean="0"/>
              <a:t>(|</a:t>
            </a:r>
            <a:r>
              <a:rPr lang="en-US" sz="2400" i="1" dirty="0" smtClean="0"/>
              <a:t>V </a:t>
            </a:r>
            <a:r>
              <a:rPr lang="en-US" sz="2400" dirty="0" smtClean="0"/>
              <a:t>|) due to the </a:t>
            </a:r>
            <a:r>
              <a:rPr lang="en-US" sz="2400" i="1" dirty="0" smtClean="0"/>
              <a:t>for</a:t>
            </a:r>
            <a:r>
              <a:rPr lang="en-US" sz="2400" dirty="0" smtClean="0"/>
              <a:t> loop.</a:t>
            </a:r>
          </a:p>
          <a:p>
            <a:pPr>
              <a:spcBef>
                <a:spcPts val="300"/>
              </a:spcBef>
            </a:pPr>
            <a:r>
              <a:rPr lang="en-US" sz="2400" dirty="0" smtClean="0"/>
              <a:t>Each node can be added to the queue at most once (it needs to be white), and its adjacency list is searched only once. </a:t>
            </a:r>
          </a:p>
          <a:p>
            <a:pPr>
              <a:spcBef>
                <a:spcPts val="300"/>
              </a:spcBef>
            </a:pPr>
            <a:r>
              <a:rPr lang="en-US" sz="2400" dirty="0" smtClean="0"/>
              <a:t>If graph is </a:t>
            </a:r>
            <a:r>
              <a:rPr lang="en-US" sz="2400" i="1" dirty="0" smtClean="0"/>
              <a:t>undirected</a:t>
            </a:r>
            <a:r>
              <a:rPr lang="en-US" sz="2400" dirty="0" smtClean="0"/>
              <a:t> each edge is reached twice </a:t>
            </a:r>
          </a:p>
          <a:p>
            <a:pPr lvl="1">
              <a:spcBef>
                <a:spcPts val="300"/>
              </a:spcBef>
            </a:pPr>
            <a:r>
              <a:rPr lang="en-US" sz="2200" dirty="0" smtClean="0"/>
              <a:t>if </a:t>
            </a:r>
            <a:r>
              <a:rPr lang="en-US" sz="2200" i="1" dirty="0" smtClean="0"/>
              <a:t>u</a:t>
            </a:r>
            <a:r>
              <a:rPr lang="en-US" sz="2200" dirty="0" smtClean="0"/>
              <a:t> is in the adjacency list of </a:t>
            </a:r>
            <a:r>
              <a:rPr lang="en-US" sz="2200" i="1" dirty="0" smtClean="0"/>
              <a:t>v</a:t>
            </a:r>
            <a:r>
              <a:rPr lang="en-US" sz="2200" dirty="0" smtClean="0"/>
              <a:t>, then </a:t>
            </a:r>
            <a:r>
              <a:rPr lang="en-US" sz="2200" i="1" dirty="0" smtClean="0"/>
              <a:t>v</a:t>
            </a:r>
            <a:r>
              <a:rPr lang="en-US" sz="2200" dirty="0" smtClean="0"/>
              <a:t> is also in the adjacency list of </a:t>
            </a:r>
            <a:r>
              <a:rPr lang="en-US" sz="2200" i="1" dirty="0" smtClean="0"/>
              <a:t>u</a:t>
            </a:r>
            <a:r>
              <a:rPr lang="en-US" sz="2200" dirty="0" smtClean="0"/>
              <a:t> </a:t>
            </a:r>
          </a:p>
          <a:p>
            <a:pPr lvl="1">
              <a:spcBef>
                <a:spcPts val="300"/>
              </a:spcBef>
            </a:pPr>
            <a:r>
              <a:rPr lang="en-US" sz="2200" dirty="0" smtClean="0"/>
              <a:t>so the body of </a:t>
            </a:r>
            <a:r>
              <a:rPr lang="en-US" sz="2200" i="1" dirty="0" smtClean="0"/>
              <a:t>for</a:t>
            </a:r>
            <a:r>
              <a:rPr lang="en-US" sz="2200" dirty="0" smtClean="0"/>
              <a:t> loop in the main procedure executes </a:t>
            </a:r>
            <a:r>
              <a:rPr lang="en-US" sz="2200" dirty="0" smtClean="0">
                <a:latin typeface="Times New Roman"/>
                <a:cs typeface="Times New Roman"/>
              </a:rPr>
              <a:t>≤</a:t>
            </a:r>
            <a:r>
              <a:rPr lang="en-US" sz="2200" dirty="0" smtClean="0"/>
              <a:t> 2|</a:t>
            </a:r>
            <a:r>
              <a:rPr lang="en-US" sz="2200" i="1" dirty="0" smtClean="0"/>
              <a:t>E </a:t>
            </a:r>
            <a:r>
              <a:rPr lang="en-US" sz="2200" dirty="0" smtClean="0"/>
              <a:t>| times. </a:t>
            </a:r>
          </a:p>
          <a:p>
            <a:pPr>
              <a:spcBef>
                <a:spcPts val="300"/>
              </a:spcBef>
            </a:pPr>
            <a:r>
              <a:rPr lang="en-US" sz="2400" dirty="0" smtClean="0"/>
              <a:t>If graph is </a:t>
            </a:r>
            <a:r>
              <a:rPr lang="en-US" sz="2400" i="1" dirty="0" smtClean="0"/>
              <a:t>directed</a:t>
            </a:r>
            <a:r>
              <a:rPr lang="en-US" sz="2400" dirty="0" smtClean="0"/>
              <a:t>, each edge is reached exactly once. So the body of the </a:t>
            </a:r>
            <a:r>
              <a:rPr lang="en-US" sz="2400" i="1" dirty="0" smtClean="0"/>
              <a:t>for</a:t>
            </a:r>
            <a:r>
              <a:rPr lang="en-US" sz="2400" dirty="0" smtClean="0"/>
              <a:t> loop is executed at most |</a:t>
            </a:r>
            <a:r>
              <a:rPr lang="en-US" sz="2400" i="1" dirty="0" smtClean="0"/>
              <a:t>E </a:t>
            </a:r>
            <a:r>
              <a:rPr lang="en-US" sz="2400" dirty="0" smtClean="0"/>
              <a:t>| times.</a:t>
            </a:r>
          </a:p>
          <a:p>
            <a:pPr>
              <a:spcBef>
                <a:spcPts val="300"/>
              </a:spcBef>
            </a:pPr>
            <a:r>
              <a:rPr lang="en-US" sz="2400" dirty="0" smtClean="0">
                <a:sym typeface="Wingdings" pitchFamily="2" charset="2"/>
              </a:rPr>
              <a:t> </a:t>
            </a:r>
            <a:r>
              <a:rPr lang="en-US" sz="2400" dirty="0" smtClean="0"/>
              <a:t>Worst case time of BFS is </a:t>
            </a:r>
            <a:r>
              <a:rPr lang="en-US" sz="2400" i="1" dirty="0" smtClean="0"/>
              <a:t>O</a:t>
            </a:r>
            <a:r>
              <a:rPr lang="en-US" sz="2400" dirty="0" smtClean="0"/>
              <a:t>(|</a:t>
            </a:r>
            <a:r>
              <a:rPr lang="en-US" sz="2400" i="1" dirty="0" smtClean="0"/>
              <a:t>V </a:t>
            </a:r>
            <a:r>
              <a:rPr lang="en-US" sz="2400" dirty="0" smtClean="0"/>
              <a:t>|+| </a:t>
            </a:r>
            <a:r>
              <a:rPr lang="en-US" sz="2400" i="1" dirty="0" smtClean="0"/>
              <a:t>E </a:t>
            </a:r>
            <a:r>
              <a:rPr lang="en-US" sz="2400" dirty="0" smtClean="0"/>
              <a:t>|)</a:t>
            </a:r>
          </a:p>
          <a:p>
            <a:pPr>
              <a:spcBef>
                <a:spcPts val="300"/>
              </a:spcBef>
            </a:pPr>
            <a:r>
              <a:rPr lang="en-US" sz="2400" dirty="0" smtClean="0"/>
              <a:t>BFS may fail to reach all nodes for directed or unconnected graphs.</a:t>
            </a:r>
          </a:p>
        </p:txBody>
      </p:sp>
    </p:spTree>
    <p:extLst>
      <p:ext uri="{BB962C8B-B14F-4D97-AF65-F5344CB8AC3E}">
        <p14:creationId xmlns:p14="http://schemas.microsoft.com/office/powerpoint/2010/main" val="37849629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686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86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686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68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304800"/>
            <a:ext cx="7772400" cy="914400"/>
          </a:xfrm>
          <a:noFill/>
        </p:spPr>
        <p:txBody>
          <a:bodyPr lIns="92075" tIns="46038" rIns="92075" bIns="46038"/>
          <a:lstStyle/>
          <a:p>
            <a:r>
              <a:rPr lang="en-US" dirty="0" smtClean="0"/>
              <a:t> </a:t>
            </a:r>
            <a:r>
              <a:rPr lang="en-US" sz="3600" b="1" dirty="0">
                <a:solidFill>
                  <a:srgbClr val="0000CC"/>
                </a:solidFill>
              </a:rPr>
              <a:t>Depth First </a:t>
            </a:r>
            <a:r>
              <a:rPr lang="en-US" sz="3600" b="1" dirty="0" smtClean="0">
                <a:solidFill>
                  <a:srgbClr val="0000CC"/>
                </a:solidFill>
              </a:rPr>
              <a:t>Search (DFS): Basic Idea </a:t>
            </a:r>
            <a:endParaRPr lang="en-US" sz="3600" b="1" dirty="0">
              <a:solidFill>
                <a:srgbClr val="0000CC"/>
              </a:solidFill>
            </a:endParaRPr>
          </a:p>
        </p:txBody>
      </p:sp>
      <p:sp>
        <p:nvSpPr>
          <p:cNvPr id="39939" name="Rectangle 3"/>
          <p:cNvSpPr>
            <a:spLocks noGrp="1" noChangeArrowheads="1"/>
          </p:cNvSpPr>
          <p:nvPr>
            <p:ph type="body" idx="1"/>
          </p:nvPr>
        </p:nvSpPr>
        <p:spPr>
          <a:xfrm>
            <a:off x="533400" y="1600200"/>
            <a:ext cx="8001000" cy="4419600"/>
          </a:xfrm>
          <a:noFill/>
        </p:spPr>
        <p:txBody>
          <a:bodyPr lIns="92075" tIns="46038" rIns="92075" bIns="46038"/>
          <a:lstStyle/>
          <a:p>
            <a:r>
              <a:rPr lang="en-US" sz="2400" i="1" dirty="0" smtClean="0">
                <a:solidFill>
                  <a:srgbClr val="C00000"/>
                </a:solidFill>
                <a:latin typeface="+mj-lt"/>
              </a:rPr>
              <a:t>Goal</a:t>
            </a:r>
            <a:r>
              <a:rPr lang="en-US" sz="2400" dirty="0" smtClean="0">
                <a:latin typeface="+mj-lt"/>
              </a:rPr>
              <a:t>: Explore every vertex and edge of </a:t>
            </a:r>
            <a:r>
              <a:rPr lang="en-US" sz="2400" i="1" dirty="0" smtClean="0">
                <a:latin typeface="+mj-lt"/>
              </a:rPr>
              <a:t>G.</a:t>
            </a:r>
          </a:p>
          <a:p>
            <a:r>
              <a:rPr lang="en-US" sz="2400" i="1" dirty="0" smtClean="0">
                <a:solidFill>
                  <a:srgbClr val="C00000"/>
                </a:solidFill>
                <a:latin typeface="+mj-lt"/>
              </a:rPr>
              <a:t>Basic idea</a:t>
            </a:r>
            <a:r>
              <a:rPr lang="en-US" sz="2400" dirty="0" smtClean="0">
                <a:latin typeface="+mj-lt"/>
              </a:rPr>
              <a:t>: Go “deeper” whenever possible.</a:t>
            </a:r>
          </a:p>
        </p:txBody>
      </p:sp>
    </p:spTree>
    <p:extLst>
      <p:ext uri="{BB962C8B-B14F-4D97-AF65-F5344CB8AC3E}">
        <p14:creationId xmlns:p14="http://schemas.microsoft.com/office/powerpoint/2010/main" val="342591164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52400" y="304800"/>
            <a:ext cx="8839200" cy="914400"/>
          </a:xfrm>
          <a:noFill/>
        </p:spPr>
        <p:txBody>
          <a:bodyPr lIns="92075" tIns="46038" rIns="92075" bIns="46038"/>
          <a:lstStyle/>
          <a:p>
            <a:r>
              <a:rPr lang="en-US" sz="3500" dirty="0" smtClean="0"/>
              <a:t> </a:t>
            </a:r>
            <a:r>
              <a:rPr lang="en-US" sz="3500" b="1" dirty="0">
                <a:solidFill>
                  <a:srgbClr val="0000CC"/>
                </a:solidFill>
              </a:rPr>
              <a:t>Depth First </a:t>
            </a:r>
            <a:r>
              <a:rPr lang="en-US" sz="3500" b="1" dirty="0" smtClean="0">
                <a:solidFill>
                  <a:srgbClr val="0000CC"/>
                </a:solidFill>
              </a:rPr>
              <a:t>Search (DFS</a:t>
            </a:r>
            <a:r>
              <a:rPr lang="en-US" sz="3500" b="1" dirty="0">
                <a:solidFill>
                  <a:srgbClr val="0000CC"/>
                </a:solidFill>
              </a:rPr>
              <a:t>)</a:t>
            </a:r>
          </a:p>
        </p:txBody>
      </p:sp>
      <p:sp>
        <p:nvSpPr>
          <p:cNvPr id="39939" name="Rectangle 3"/>
          <p:cNvSpPr>
            <a:spLocks noGrp="1" noChangeArrowheads="1"/>
          </p:cNvSpPr>
          <p:nvPr>
            <p:ph type="body" idx="1"/>
          </p:nvPr>
        </p:nvSpPr>
        <p:spPr>
          <a:xfrm>
            <a:off x="457200" y="1447800"/>
            <a:ext cx="8153400" cy="4953000"/>
          </a:xfrm>
          <a:noFill/>
        </p:spPr>
        <p:txBody>
          <a:bodyPr lIns="92075" tIns="46038" rIns="92075" bIns="46038"/>
          <a:lstStyle/>
          <a:p>
            <a:r>
              <a:rPr lang="en-US" sz="2400" dirty="0" smtClean="0"/>
              <a:t>The DFS algorithm described here does not require a pre-specified source node.</a:t>
            </a:r>
          </a:p>
          <a:p>
            <a:r>
              <a:rPr lang="en-US" sz="2400" i="1" dirty="0" smtClean="0">
                <a:solidFill>
                  <a:srgbClr val="C00000"/>
                </a:solidFill>
              </a:rPr>
              <a:t>Idea</a:t>
            </a:r>
            <a:r>
              <a:rPr lang="en-US" sz="2400" dirty="0" smtClean="0"/>
              <a:t>: Until </a:t>
            </a:r>
            <a:r>
              <a:rPr lang="en-US" sz="2400" dirty="0"/>
              <a:t>there are no more undiscovered </a:t>
            </a:r>
            <a:r>
              <a:rPr lang="en-US" sz="2400" dirty="0" smtClean="0"/>
              <a:t>nodes</a:t>
            </a:r>
            <a:r>
              <a:rPr lang="is-IS" sz="2400" dirty="0" smtClean="0"/>
              <a:t>…</a:t>
            </a:r>
            <a:endParaRPr lang="en-US" sz="2400" dirty="0"/>
          </a:p>
          <a:p>
            <a:pPr marL="640080" lvl="1"/>
            <a:r>
              <a:rPr lang="en-US" sz="2200" dirty="0"/>
              <a:t>Pick an undiscovered node and start a depth first search from it</a:t>
            </a:r>
            <a:r>
              <a:rPr lang="en-US" sz="2200" dirty="0" smtClean="0"/>
              <a:t>.</a:t>
            </a:r>
          </a:p>
          <a:p>
            <a:pPr marL="640080" lvl="1"/>
            <a:r>
              <a:rPr lang="en-US" sz="2200" dirty="0" smtClean="0"/>
              <a:t>The </a:t>
            </a:r>
            <a:r>
              <a:rPr lang="en-US" sz="2200" dirty="0"/>
              <a:t>search proceeds from the </a:t>
            </a:r>
            <a:r>
              <a:rPr lang="en-US" sz="2200" i="1" dirty="0">
                <a:solidFill>
                  <a:srgbClr val="C00000"/>
                </a:solidFill>
              </a:rPr>
              <a:t>most</a:t>
            </a:r>
            <a:r>
              <a:rPr lang="en-US" sz="2200" dirty="0">
                <a:solidFill>
                  <a:srgbClr val="C00000"/>
                </a:solidFill>
              </a:rPr>
              <a:t> </a:t>
            </a:r>
            <a:r>
              <a:rPr lang="en-US" sz="2200" i="1" dirty="0">
                <a:solidFill>
                  <a:srgbClr val="C00000"/>
                </a:solidFill>
              </a:rPr>
              <a:t>recently</a:t>
            </a:r>
            <a:r>
              <a:rPr lang="en-US" sz="2200" dirty="0">
                <a:solidFill>
                  <a:srgbClr val="C00000"/>
                </a:solidFill>
              </a:rPr>
              <a:t> </a:t>
            </a:r>
            <a:r>
              <a:rPr lang="en-US" sz="2200" i="1" dirty="0">
                <a:solidFill>
                  <a:srgbClr val="C00000"/>
                </a:solidFill>
              </a:rPr>
              <a:t>discovered</a:t>
            </a:r>
            <a:r>
              <a:rPr lang="en-US" sz="2200" dirty="0">
                <a:solidFill>
                  <a:srgbClr val="C00000"/>
                </a:solidFill>
              </a:rPr>
              <a:t> </a:t>
            </a:r>
            <a:r>
              <a:rPr lang="en-US" sz="2200" dirty="0"/>
              <a:t>node to discover new nodes.</a:t>
            </a:r>
          </a:p>
          <a:p>
            <a:pPr marL="640080" lvl="1"/>
            <a:r>
              <a:rPr lang="en-US" sz="2200" dirty="0"/>
              <a:t>When the last discovered node </a:t>
            </a:r>
            <a:r>
              <a:rPr lang="en-US" sz="2200" i="1" dirty="0"/>
              <a:t>v</a:t>
            </a:r>
            <a:r>
              <a:rPr lang="en-US" sz="2200" dirty="0"/>
              <a:t> is fully explored, backtrack to the node used to discover </a:t>
            </a:r>
            <a:r>
              <a:rPr lang="en-US" sz="2200" i="1" dirty="0"/>
              <a:t>v</a:t>
            </a:r>
            <a:r>
              <a:rPr lang="en-US" sz="2200" dirty="0"/>
              <a:t>. Eventually, the start node is fully explored</a:t>
            </a:r>
            <a:r>
              <a:rPr lang="en-US" sz="2200" dirty="0" smtClean="0"/>
              <a:t>.</a:t>
            </a:r>
          </a:p>
          <a:p>
            <a:pPr marL="347472"/>
            <a:r>
              <a:rPr lang="en-US" sz="2400" dirty="0" smtClean="0"/>
              <a:t>The output varies depending on the order in which the nodes are considered.</a:t>
            </a:r>
            <a:endParaRPr lang="en-US" sz="2400" dirty="0"/>
          </a:p>
        </p:txBody>
      </p:sp>
    </p:spTree>
    <p:extLst>
      <p:ext uri="{BB962C8B-B14F-4D97-AF65-F5344CB8AC3E}">
        <p14:creationId xmlns:p14="http://schemas.microsoft.com/office/powerpoint/2010/main" val="3633805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304800"/>
            <a:ext cx="7772400" cy="914400"/>
          </a:xfrm>
          <a:noFill/>
        </p:spPr>
        <p:txBody>
          <a:bodyPr lIns="92075" tIns="46038" rIns="92075" bIns="46038"/>
          <a:lstStyle/>
          <a:p>
            <a:r>
              <a:rPr lang="en-US" sz="3600" b="1" dirty="0" smtClean="0">
                <a:solidFill>
                  <a:srgbClr val="0000CC"/>
                </a:solidFill>
              </a:rPr>
              <a:t>DFS: Node Coloring Scheme</a:t>
            </a:r>
          </a:p>
        </p:txBody>
      </p:sp>
      <p:sp>
        <p:nvSpPr>
          <p:cNvPr id="34819" name="Rectangle 3"/>
          <p:cNvSpPr>
            <a:spLocks noGrp="1" noChangeArrowheads="1"/>
          </p:cNvSpPr>
          <p:nvPr>
            <p:ph type="body" idx="1"/>
          </p:nvPr>
        </p:nvSpPr>
        <p:spPr>
          <a:xfrm>
            <a:off x="533400" y="1600200"/>
            <a:ext cx="8077200" cy="4495800"/>
          </a:xfrm>
          <a:noFill/>
        </p:spPr>
        <p:txBody>
          <a:bodyPr lIns="92075" tIns="46038" rIns="92075" bIns="46038"/>
          <a:lstStyle/>
          <a:p>
            <a:r>
              <a:rPr lang="en-US" sz="2400" dirty="0" smtClean="0"/>
              <a:t>Same coloring method as the one used for BFS.</a:t>
            </a:r>
          </a:p>
          <a:p>
            <a:pPr lvl="1"/>
            <a:r>
              <a:rPr lang="en-US" sz="2200" i="1" dirty="0" smtClean="0">
                <a:solidFill>
                  <a:srgbClr val="3333FF"/>
                </a:solidFill>
              </a:rPr>
              <a:t>White</a:t>
            </a:r>
            <a:r>
              <a:rPr lang="en-US" sz="2200" dirty="0" smtClean="0">
                <a:solidFill>
                  <a:srgbClr val="FF0000"/>
                </a:solidFill>
              </a:rPr>
              <a:t> </a:t>
            </a:r>
            <a:r>
              <a:rPr lang="en-US" sz="2200" dirty="0" smtClean="0"/>
              <a:t>for un-discovered nodes</a:t>
            </a:r>
          </a:p>
          <a:p>
            <a:pPr lvl="1"/>
            <a:r>
              <a:rPr lang="en-US" sz="2200" i="1" dirty="0">
                <a:solidFill>
                  <a:srgbClr val="3333FF"/>
                </a:solidFill>
              </a:rPr>
              <a:t>G</a:t>
            </a:r>
            <a:r>
              <a:rPr lang="en-US" sz="2200" i="1" dirty="0" smtClean="0">
                <a:solidFill>
                  <a:srgbClr val="3333FF"/>
                </a:solidFill>
              </a:rPr>
              <a:t>ray</a:t>
            </a:r>
            <a:r>
              <a:rPr lang="en-US" sz="2200" dirty="0" smtClean="0"/>
              <a:t> for discovered but not fully explored nodes</a:t>
            </a:r>
          </a:p>
          <a:p>
            <a:pPr lvl="1"/>
            <a:r>
              <a:rPr lang="en-US" sz="2200" i="1" dirty="0" smtClean="0">
                <a:solidFill>
                  <a:srgbClr val="3333FF"/>
                </a:solidFill>
              </a:rPr>
              <a:t>Black</a:t>
            </a:r>
            <a:r>
              <a:rPr lang="en-US" sz="2200" dirty="0" smtClean="0"/>
              <a:t> for fully explored nodes. </a:t>
            </a:r>
          </a:p>
          <a:p>
            <a:pPr marL="1051560" lvl="2"/>
            <a:r>
              <a:rPr lang="en-US" sz="2200" dirty="0" smtClean="0"/>
              <a:t>A node is considered fully explored if all of its </a:t>
            </a:r>
            <a:r>
              <a:rPr lang="en-US" sz="2200" i="1" dirty="0" smtClean="0">
                <a:solidFill>
                  <a:srgbClr val="C00000"/>
                </a:solidFill>
              </a:rPr>
              <a:t>descendant nodes</a:t>
            </a:r>
            <a:r>
              <a:rPr lang="en-US" sz="2200" dirty="0" smtClean="0"/>
              <a:t> have been examined (discovered or fully explored).</a:t>
            </a:r>
          </a:p>
        </p:txBody>
      </p:sp>
    </p:spTree>
    <p:extLst>
      <p:ext uri="{BB962C8B-B14F-4D97-AF65-F5344CB8AC3E}">
        <p14:creationId xmlns:p14="http://schemas.microsoft.com/office/powerpoint/2010/main" val="92484197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5800" y="304800"/>
            <a:ext cx="7772400" cy="838200"/>
          </a:xfrm>
          <a:noFill/>
        </p:spPr>
        <p:txBody>
          <a:bodyPr lIns="92075" tIns="46038" rIns="92075" bIns="46038"/>
          <a:lstStyle/>
          <a:p>
            <a:r>
              <a:rPr lang="en-US" sz="3600" b="1" dirty="0">
                <a:solidFill>
                  <a:srgbClr val="0000CC"/>
                </a:solidFill>
              </a:rPr>
              <a:t>Depth First </a:t>
            </a:r>
            <a:r>
              <a:rPr lang="en-US" sz="3600" b="1" dirty="0" smtClean="0">
                <a:solidFill>
                  <a:srgbClr val="0000CC"/>
                </a:solidFill>
              </a:rPr>
              <a:t>Search: Some Features</a:t>
            </a:r>
            <a:endParaRPr lang="en-US" sz="3600" b="1" dirty="0">
              <a:solidFill>
                <a:srgbClr val="0000CC"/>
              </a:solidFill>
            </a:endParaRPr>
          </a:p>
        </p:txBody>
      </p:sp>
      <p:sp>
        <p:nvSpPr>
          <p:cNvPr id="40963" name="Rectangle 3"/>
          <p:cNvSpPr>
            <a:spLocks noGrp="1" noChangeArrowheads="1"/>
          </p:cNvSpPr>
          <p:nvPr>
            <p:ph type="body" idx="1"/>
          </p:nvPr>
        </p:nvSpPr>
        <p:spPr>
          <a:xfrm>
            <a:off x="304800" y="1447800"/>
            <a:ext cx="8534400" cy="5105400"/>
          </a:xfrm>
          <a:noFill/>
        </p:spPr>
        <p:txBody>
          <a:bodyPr lIns="92075" tIns="46038" rIns="92075" bIns="46038"/>
          <a:lstStyle/>
          <a:p>
            <a:r>
              <a:rPr lang="en-US" sz="2400" dirty="0" smtClean="0"/>
              <a:t>The algorithm can discover </a:t>
            </a:r>
            <a:r>
              <a:rPr lang="en-US" sz="2400" i="1" dirty="0" smtClean="0"/>
              <a:t>all</a:t>
            </a:r>
            <a:r>
              <a:rPr lang="en-US" sz="2400" dirty="0" smtClean="0"/>
              <a:t> </a:t>
            </a:r>
            <a:r>
              <a:rPr lang="en-US" sz="2400" dirty="0"/>
              <a:t>nodes </a:t>
            </a:r>
            <a:r>
              <a:rPr lang="en-US" sz="2400" dirty="0" smtClean="0"/>
              <a:t>regardless of whether the </a:t>
            </a:r>
            <a:r>
              <a:rPr lang="en-US" sz="2400" dirty="0"/>
              <a:t>graph is directed, </a:t>
            </a:r>
            <a:r>
              <a:rPr lang="en-US" sz="2400" dirty="0" smtClean="0"/>
              <a:t>undirected, or even not connected.</a:t>
            </a:r>
            <a:endParaRPr lang="en-US" sz="2400" dirty="0"/>
          </a:p>
          <a:p>
            <a:r>
              <a:rPr lang="en-US" sz="2400" dirty="0"/>
              <a:t>The algorithm saves:</a:t>
            </a:r>
          </a:p>
          <a:p>
            <a:pPr marL="640080" lvl="1"/>
            <a:r>
              <a:rPr lang="en-US" sz="2200" dirty="0"/>
              <a:t>A </a:t>
            </a:r>
            <a:r>
              <a:rPr lang="en-US" sz="2200" i="1" dirty="0">
                <a:solidFill>
                  <a:srgbClr val="C00000"/>
                </a:solidFill>
              </a:rPr>
              <a:t>depth first forest</a:t>
            </a:r>
            <a:r>
              <a:rPr lang="en-US" sz="2200" dirty="0">
                <a:solidFill>
                  <a:srgbClr val="C00000"/>
                </a:solidFill>
              </a:rPr>
              <a:t> </a:t>
            </a:r>
            <a:r>
              <a:rPr lang="en-US" sz="2200" dirty="0" smtClean="0"/>
              <a:t>composed of several </a:t>
            </a:r>
            <a:r>
              <a:rPr lang="en-US" sz="2200" i="1" dirty="0" smtClean="0">
                <a:solidFill>
                  <a:srgbClr val="C00000"/>
                </a:solidFill>
              </a:rPr>
              <a:t>depth first trees</a:t>
            </a:r>
            <a:r>
              <a:rPr lang="en-US" sz="2200" dirty="0" smtClean="0"/>
              <a:t>.</a:t>
            </a:r>
            <a:endParaRPr lang="en-US" sz="2200" dirty="0"/>
          </a:p>
          <a:p>
            <a:pPr marL="640080" lvl="1"/>
            <a:r>
              <a:rPr lang="en-US" sz="2200" dirty="0" smtClean="0"/>
              <a:t>Two </a:t>
            </a:r>
            <a:r>
              <a:rPr lang="en-US" sz="2200" i="1" dirty="0" smtClean="0">
                <a:solidFill>
                  <a:srgbClr val="C00000"/>
                </a:solidFill>
              </a:rPr>
              <a:t>timestamps</a:t>
            </a:r>
            <a:r>
              <a:rPr lang="en-US" sz="2200" dirty="0" smtClean="0"/>
              <a:t> </a:t>
            </a:r>
            <a:r>
              <a:rPr lang="en-US" sz="2200" dirty="0"/>
              <a:t>for </a:t>
            </a:r>
            <a:r>
              <a:rPr lang="en-US" sz="2200" dirty="0" smtClean="0"/>
              <a:t>each node </a:t>
            </a:r>
            <a:r>
              <a:rPr lang="en-US" sz="2200" i="1" dirty="0" smtClean="0"/>
              <a:t>u</a:t>
            </a:r>
          </a:p>
          <a:p>
            <a:pPr marL="914400" lvl="2"/>
            <a:r>
              <a:rPr lang="en-US" sz="2200" i="1" dirty="0" err="1"/>
              <a:t>u</a:t>
            </a:r>
            <a:r>
              <a:rPr lang="en-US" sz="2200" dirty="0" err="1" smtClean="0"/>
              <a:t>.</a:t>
            </a:r>
            <a:r>
              <a:rPr lang="en-US" sz="2200" i="1" dirty="0" err="1" smtClean="0"/>
              <a:t>d</a:t>
            </a:r>
            <a:r>
              <a:rPr lang="en-US" sz="2200" dirty="0" smtClean="0"/>
              <a:t> is its </a:t>
            </a:r>
            <a:r>
              <a:rPr lang="en-US" sz="2200" i="1" dirty="0" smtClean="0">
                <a:solidFill>
                  <a:srgbClr val="C00000"/>
                </a:solidFill>
              </a:rPr>
              <a:t>discovery time</a:t>
            </a:r>
            <a:r>
              <a:rPr lang="en-US" sz="2200" dirty="0" smtClean="0"/>
              <a:t> – the time when it is first discovered </a:t>
            </a:r>
          </a:p>
          <a:p>
            <a:pPr marL="914400" lvl="2"/>
            <a:r>
              <a:rPr lang="en-US" sz="2200" i="1" dirty="0" err="1"/>
              <a:t>u</a:t>
            </a:r>
            <a:r>
              <a:rPr lang="en-US" sz="2200" dirty="0" err="1" smtClean="0"/>
              <a:t>.</a:t>
            </a:r>
            <a:r>
              <a:rPr lang="en-US" sz="2200" i="1" dirty="0" err="1" smtClean="0"/>
              <a:t>f</a:t>
            </a:r>
            <a:r>
              <a:rPr lang="en-US" sz="2200" dirty="0" smtClean="0"/>
              <a:t> is its </a:t>
            </a:r>
            <a:r>
              <a:rPr lang="en-US" sz="2200" i="1" dirty="0" smtClean="0">
                <a:solidFill>
                  <a:srgbClr val="C00000"/>
                </a:solidFill>
              </a:rPr>
              <a:t>finishing time</a:t>
            </a:r>
            <a:r>
              <a:rPr lang="en-US" sz="2200" dirty="0" smtClean="0"/>
              <a:t> – the time when it </a:t>
            </a:r>
            <a:r>
              <a:rPr lang="en-US" sz="2200" dirty="0"/>
              <a:t>is fully </a:t>
            </a:r>
            <a:r>
              <a:rPr lang="en-US" sz="2200" dirty="0" smtClean="0"/>
              <a:t>explored.</a:t>
            </a:r>
            <a:endParaRPr lang="en-US" sz="2200" dirty="0"/>
          </a:p>
          <a:p>
            <a:r>
              <a:rPr lang="en-US" sz="2400" dirty="0"/>
              <a:t>Use adjacency list representation to get </a:t>
            </a:r>
            <a:r>
              <a:rPr lang="en-US" sz="2400" dirty="0">
                <a:sym typeface="Symbol"/>
              </a:rPr>
              <a:t></a:t>
            </a:r>
            <a:r>
              <a:rPr lang="en-US" sz="2400" dirty="0"/>
              <a:t>(|</a:t>
            </a:r>
            <a:r>
              <a:rPr lang="en-US" sz="2400" i="1" dirty="0"/>
              <a:t>V </a:t>
            </a:r>
            <a:r>
              <a:rPr lang="en-US" sz="2400" dirty="0" smtClean="0"/>
              <a:t>|+|</a:t>
            </a:r>
            <a:r>
              <a:rPr lang="en-US" sz="2400" i="1" dirty="0" smtClean="0"/>
              <a:t>E </a:t>
            </a:r>
            <a:r>
              <a:rPr lang="en-US" sz="2400" dirty="0"/>
              <a:t>|) running time.</a:t>
            </a:r>
          </a:p>
          <a:p>
            <a:r>
              <a:rPr lang="en-US" sz="2400" dirty="0"/>
              <a:t>If we used an adjacency matrix, the running time </a:t>
            </a:r>
            <a:r>
              <a:rPr lang="en-US" sz="2400" dirty="0" smtClean="0">
                <a:sym typeface="Wingdings" pitchFamily="2" charset="2"/>
              </a:rPr>
              <a:t></a:t>
            </a:r>
            <a:r>
              <a:rPr lang="en-US" sz="2400" dirty="0" smtClean="0"/>
              <a:t> </a:t>
            </a:r>
            <a:r>
              <a:rPr lang="en-US" sz="2400" dirty="0">
                <a:sym typeface="Symbol"/>
              </a:rPr>
              <a:t></a:t>
            </a:r>
            <a:r>
              <a:rPr lang="en-US" sz="2400" dirty="0"/>
              <a:t>(|</a:t>
            </a:r>
            <a:r>
              <a:rPr lang="en-US" sz="2400" i="1" dirty="0"/>
              <a:t>V </a:t>
            </a:r>
            <a:r>
              <a:rPr lang="en-US" sz="2400" dirty="0"/>
              <a:t>|</a:t>
            </a:r>
            <a:r>
              <a:rPr lang="en-US" sz="2400" baseline="30000" dirty="0"/>
              <a:t>2</a:t>
            </a:r>
            <a:r>
              <a:rPr lang="en-US" sz="2400" dirty="0" smtClean="0"/>
              <a:t>).</a:t>
            </a:r>
            <a:endParaRPr lang="en-US" sz="2400" dirty="0"/>
          </a:p>
        </p:txBody>
      </p:sp>
    </p:spTree>
    <p:extLst>
      <p:ext uri="{BB962C8B-B14F-4D97-AF65-F5344CB8AC3E}">
        <p14:creationId xmlns:p14="http://schemas.microsoft.com/office/powerpoint/2010/main" val="5184702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9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9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9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6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6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9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304800"/>
            <a:ext cx="7772400" cy="914400"/>
          </a:xfrm>
          <a:noFill/>
        </p:spPr>
        <p:txBody>
          <a:bodyPr lIns="92075" tIns="46038" rIns="92075" bIns="46038"/>
          <a:lstStyle/>
          <a:p>
            <a:r>
              <a:rPr lang="en-US" sz="3600" b="1" dirty="0" smtClean="0">
                <a:solidFill>
                  <a:srgbClr val="0000CC"/>
                </a:solidFill>
              </a:rPr>
              <a:t>DFS: Algorithm</a:t>
            </a:r>
          </a:p>
        </p:txBody>
      </p:sp>
      <p:grpSp>
        <p:nvGrpSpPr>
          <p:cNvPr id="5" name="Group 4"/>
          <p:cNvGrpSpPr/>
          <p:nvPr/>
        </p:nvGrpSpPr>
        <p:grpSpPr>
          <a:xfrm>
            <a:off x="990601" y="1600200"/>
            <a:ext cx="4267200" cy="3276599"/>
            <a:chOff x="1371600" y="1752601"/>
            <a:chExt cx="4450435" cy="3779301"/>
          </a:xfrm>
        </p:grpSpPr>
        <p:pic>
          <p:nvPicPr>
            <p:cNvPr id="21606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57522"/>
            <a:stretch/>
          </p:blipFill>
          <p:spPr bwMode="auto">
            <a:xfrm>
              <a:off x="1371600" y="1752601"/>
              <a:ext cx="4450435"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4313"/>
            <a:stretch/>
          </p:blipFill>
          <p:spPr bwMode="auto">
            <a:xfrm>
              <a:off x="1371600" y="3733800"/>
              <a:ext cx="4450435" cy="17981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Group 3"/>
            <p:cNvGrpSpPr/>
            <p:nvPr/>
          </p:nvGrpSpPr>
          <p:grpSpPr>
            <a:xfrm>
              <a:off x="2245791" y="3070962"/>
              <a:ext cx="1556814" cy="674493"/>
              <a:chOff x="2245791" y="3070962"/>
              <a:chExt cx="1556814" cy="674493"/>
            </a:xfrm>
          </p:grpSpPr>
          <p:sp>
            <p:nvSpPr>
              <p:cNvPr id="3" name="TextBox 2"/>
              <p:cNvSpPr txBox="1"/>
              <p:nvPr/>
            </p:nvSpPr>
            <p:spPr>
              <a:xfrm>
                <a:off x="2245791" y="3070962"/>
                <a:ext cx="1556814" cy="674493"/>
              </a:xfrm>
              <a:prstGeom prst="rect">
                <a:avLst/>
              </a:prstGeom>
              <a:noFill/>
            </p:spPr>
            <p:txBody>
              <a:bodyPr wrap="none" rtlCol="0">
                <a:spAutoFit/>
              </a:bodyPr>
              <a:lstStyle/>
              <a:p>
                <a:r>
                  <a:rPr lang="en-US" sz="3200" b="0" dirty="0" smtClean="0"/>
                  <a:t>  .</a:t>
                </a:r>
                <a:r>
                  <a:rPr lang="en-US" sz="2400" b="0" dirty="0" smtClean="0">
                    <a:sym typeface="Symbol"/>
                  </a:rPr>
                  <a:t></a:t>
                </a:r>
                <a:r>
                  <a:rPr lang="en-US" sz="2400" b="0" dirty="0" smtClean="0"/>
                  <a:t> = NIL</a:t>
                </a:r>
                <a:endParaRPr lang="en-US" sz="2400" b="0" dirty="0"/>
              </a:p>
            </p:txBody>
          </p:sp>
          <p:pic>
            <p:nvPicPr>
              <p:cNvPr id="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9976" t="33233" r="73746" b="57522"/>
              <a:stretch/>
            </p:blipFill>
            <p:spPr bwMode="auto">
              <a:xfrm>
                <a:off x="2286000" y="3359089"/>
                <a:ext cx="279400" cy="298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sp>
        <p:nvSpPr>
          <p:cNvPr id="2" name="TextBox 1"/>
          <p:cNvSpPr txBox="1"/>
          <p:nvPr/>
        </p:nvSpPr>
        <p:spPr>
          <a:xfrm>
            <a:off x="3276600" y="2819400"/>
            <a:ext cx="4477508" cy="461665"/>
          </a:xfrm>
          <a:prstGeom prst="rect">
            <a:avLst/>
          </a:prstGeom>
          <a:noFill/>
        </p:spPr>
        <p:txBody>
          <a:bodyPr wrap="none" rtlCol="0">
            <a:spAutoFit/>
          </a:bodyPr>
          <a:lstStyle/>
          <a:p>
            <a:r>
              <a:rPr lang="en-US" sz="2400" b="0" dirty="0" smtClean="0">
                <a:solidFill>
                  <a:srgbClr val="3333FF"/>
                </a:solidFill>
              </a:rPr>
              <a:t>// no parent or predecessor initially</a:t>
            </a:r>
            <a:endParaRPr lang="en-US" sz="2400" b="0" dirty="0">
              <a:solidFill>
                <a:srgbClr val="3333FF"/>
              </a:solidFill>
            </a:endParaRPr>
          </a:p>
        </p:txBody>
      </p:sp>
      <p:sp>
        <p:nvSpPr>
          <p:cNvPr id="10" name="TextBox 9"/>
          <p:cNvSpPr txBox="1"/>
          <p:nvPr/>
        </p:nvSpPr>
        <p:spPr>
          <a:xfrm>
            <a:off x="609601" y="5334000"/>
            <a:ext cx="7696200" cy="830997"/>
          </a:xfrm>
          <a:prstGeom prst="rect">
            <a:avLst/>
          </a:prstGeom>
          <a:noFill/>
          <a:ln>
            <a:solidFill>
              <a:srgbClr val="CC3300"/>
            </a:solidFill>
          </a:ln>
        </p:spPr>
        <p:txBody>
          <a:bodyPr wrap="square" rtlCol="0">
            <a:spAutoFit/>
          </a:bodyPr>
          <a:lstStyle/>
          <a:p>
            <a:pPr marL="342900" indent="-342900">
              <a:buFont typeface="Wingdings" pitchFamily="2" charset="2"/>
              <a:buChar char="§"/>
            </a:pPr>
            <a:r>
              <a:rPr lang="en-US" sz="2400" b="0" dirty="0" smtClean="0">
                <a:solidFill>
                  <a:srgbClr val="3333FF"/>
                </a:solidFill>
              </a:rPr>
              <a:t>Each time DFS-Visit(</a:t>
            </a:r>
            <a:r>
              <a:rPr lang="en-US" sz="2400" b="0" i="1" dirty="0" smtClean="0">
                <a:solidFill>
                  <a:srgbClr val="3333FF"/>
                </a:solidFill>
              </a:rPr>
              <a:t>G</a:t>
            </a:r>
            <a:r>
              <a:rPr lang="en-US" sz="2400" b="0" dirty="0" smtClean="0">
                <a:solidFill>
                  <a:srgbClr val="3333FF"/>
                </a:solidFill>
              </a:rPr>
              <a:t>, </a:t>
            </a:r>
            <a:r>
              <a:rPr lang="en-US" sz="2400" b="0" i="1" dirty="0" smtClean="0">
                <a:solidFill>
                  <a:srgbClr val="3333FF"/>
                </a:solidFill>
              </a:rPr>
              <a:t>u</a:t>
            </a:r>
            <a:r>
              <a:rPr lang="en-US" sz="2400" b="0" dirty="0" smtClean="0">
                <a:solidFill>
                  <a:srgbClr val="3333FF"/>
                </a:solidFill>
              </a:rPr>
              <a:t>) is called here, </a:t>
            </a:r>
            <a:r>
              <a:rPr lang="en-US" sz="2400" b="0" i="1" dirty="0" smtClean="0">
                <a:solidFill>
                  <a:srgbClr val="3333FF"/>
                </a:solidFill>
              </a:rPr>
              <a:t>u</a:t>
            </a:r>
            <a:r>
              <a:rPr lang="en-US" sz="2400" b="0" dirty="0" smtClean="0">
                <a:solidFill>
                  <a:srgbClr val="3333FF"/>
                </a:solidFill>
              </a:rPr>
              <a:t> becomes the</a:t>
            </a:r>
          </a:p>
          <a:p>
            <a:r>
              <a:rPr lang="en-US" sz="2400" b="0" dirty="0">
                <a:solidFill>
                  <a:srgbClr val="3333FF"/>
                </a:solidFill>
              </a:rPr>
              <a:t> </a:t>
            </a:r>
            <a:r>
              <a:rPr lang="en-US" sz="2400" b="0" dirty="0" smtClean="0">
                <a:solidFill>
                  <a:srgbClr val="3333FF"/>
                </a:solidFill>
              </a:rPr>
              <a:t>    root of a new depth first tree in the depth first forest.</a:t>
            </a:r>
            <a:endParaRPr lang="en-US" sz="2400" b="0" dirty="0">
              <a:solidFill>
                <a:srgbClr val="3333FF"/>
              </a:solidFill>
            </a:endParaRPr>
          </a:p>
        </p:txBody>
      </p:sp>
    </p:spTree>
    <p:extLst>
      <p:ext uri="{BB962C8B-B14F-4D97-AF65-F5344CB8AC3E}">
        <p14:creationId xmlns:p14="http://schemas.microsoft.com/office/powerpoint/2010/main" val="278104437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85800" y="304800"/>
            <a:ext cx="7772400" cy="914400"/>
          </a:xfrm>
          <a:noFill/>
        </p:spPr>
        <p:txBody>
          <a:bodyPr lIns="92075" tIns="46038" rIns="92075" bIns="46038"/>
          <a:lstStyle/>
          <a:p>
            <a:r>
              <a:rPr lang="en-US" sz="3600" b="1" dirty="0" smtClean="0">
                <a:solidFill>
                  <a:srgbClr val="0000CC"/>
                </a:solidFill>
              </a:rPr>
              <a:t>Procedure DFS-Visit(</a:t>
            </a:r>
            <a:r>
              <a:rPr lang="en-US" sz="3600" b="1" i="1" dirty="0" smtClean="0">
                <a:solidFill>
                  <a:srgbClr val="0000CC"/>
                </a:solidFill>
              </a:rPr>
              <a:t>u</a:t>
            </a:r>
            <a:r>
              <a:rPr lang="en-US" sz="3600" b="1" dirty="0">
                <a:solidFill>
                  <a:srgbClr val="0000CC"/>
                </a:solidFill>
              </a:rPr>
              <a:t>)</a:t>
            </a:r>
          </a:p>
        </p:txBody>
      </p:sp>
      <p:sp>
        <p:nvSpPr>
          <p:cNvPr id="2" name="TextBox 1"/>
          <p:cNvSpPr txBox="1"/>
          <p:nvPr/>
        </p:nvSpPr>
        <p:spPr>
          <a:xfrm>
            <a:off x="3429000" y="4191000"/>
            <a:ext cx="5032147" cy="461665"/>
          </a:xfrm>
          <a:prstGeom prst="rect">
            <a:avLst/>
          </a:prstGeom>
          <a:noFill/>
        </p:spPr>
        <p:txBody>
          <a:bodyPr wrap="none" rtlCol="0">
            <a:spAutoFit/>
          </a:bodyPr>
          <a:lstStyle/>
          <a:p>
            <a:r>
              <a:rPr lang="en-US" sz="2400" b="0" dirty="0" smtClean="0">
                <a:solidFill>
                  <a:srgbClr val="3333FF"/>
                </a:solidFill>
              </a:rPr>
              <a:t>// create an edge for the current DF tree</a:t>
            </a:r>
            <a:endParaRPr lang="en-US" sz="2400" b="0" dirty="0">
              <a:solidFill>
                <a:srgbClr val="3333FF"/>
              </a:solidFill>
            </a:endParaRPr>
          </a:p>
        </p:txBody>
      </p:sp>
      <p:grpSp>
        <p:nvGrpSpPr>
          <p:cNvPr id="5" name="Group 4"/>
          <p:cNvGrpSpPr/>
          <p:nvPr/>
        </p:nvGrpSpPr>
        <p:grpSpPr>
          <a:xfrm>
            <a:off x="515938" y="1447800"/>
            <a:ext cx="7373937" cy="4846782"/>
            <a:chOff x="515938" y="1447800"/>
            <a:chExt cx="7373937" cy="4846782"/>
          </a:xfrm>
        </p:grpSpPr>
        <p:grpSp>
          <p:nvGrpSpPr>
            <p:cNvPr id="4" name="Group 3"/>
            <p:cNvGrpSpPr/>
            <p:nvPr/>
          </p:nvGrpSpPr>
          <p:grpSpPr>
            <a:xfrm>
              <a:off x="515938" y="1447800"/>
              <a:ext cx="7373937" cy="4846782"/>
              <a:chOff x="914400" y="1504611"/>
              <a:chExt cx="7373937" cy="4846782"/>
            </a:xfrm>
          </p:grpSpPr>
          <p:pic>
            <p:nvPicPr>
              <p:cNvPr id="21709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757"/>
              <a:stretch/>
            </p:blipFill>
            <p:spPr bwMode="auto">
              <a:xfrm>
                <a:off x="914400" y="4639733"/>
                <a:ext cx="7280275" cy="1711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40545"/>
              <a:stretch/>
            </p:blipFill>
            <p:spPr bwMode="auto">
              <a:xfrm>
                <a:off x="1008062" y="1504611"/>
                <a:ext cx="7280275" cy="25932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Group 2"/>
              <p:cNvGrpSpPr/>
              <p:nvPr/>
            </p:nvGrpSpPr>
            <p:grpSpPr>
              <a:xfrm>
                <a:off x="2425700" y="4063425"/>
                <a:ext cx="1156117" cy="584775"/>
                <a:chOff x="2425700" y="4063425"/>
                <a:chExt cx="1156117" cy="584775"/>
              </a:xfrm>
            </p:grpSpPr>
            <p:sp>
              <p:nvSpPr>
                <p:cNvPr id="8" name="TextBox 7"/>
                <p:cNvSpPr txBox="1"/>
                <p:nvPr/>
              </p:nvSpPr>
              <p:spPr>
                <a:xfrm>
                  <a:off x="2425700" y="4063425"/>
                  <a:ext cx="1099981" cy="584775"/>
                </a:xfrm>
                <a:prstGeom prst="rect">
                  <a:avLst/>
                </a:prstGeom>
                <a:noFill/>
              </p:spPr>
              <p:txBody>
                <a:bodyPr wrap="none" rtlCol="0">
                  <a:spAutoFit/>
                </a:bodyPr>
                <a:lstStyle/>
                <a:p>
                  <a:r>
                    <a:rPr lang="en-US" sz="3200" b="0" dirty="0" smtClean="0"/>
                    <a:t>   </a:t>
                  </a:r>
                  <a:r>
                    <a:rPr lang="en-US" sz="3200" b="0" dirty="0" smtClean="0">
                      <a:sym typeface="Symbol"/>
                    </a:rPr>
                    <a:t></a:t>
                  </a:r>
                  <a:r>
                    <a:rPr lang="en-US" sz="2800" b="0" dirty="0" smtClean="0"/>
                    <a:t> = </a:t>
                  </a:r>
                  <a:endParaRPr lang="en-US" sz="2800" b="0" dirty="0"/>
                </a:p>
              </p:txBody>
            </p:sp>
            <p:pic>
              <p:nvPicPr>
                <p:cNvPr id="9"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9976" t="33233" r="73746" b="57522"/>
                <a:stretch/>
              </p:blipFill>
              <p:spPr bwMode="auto">
                <a:xfrm>
                  <a:off x="3302417" y="4262269"/>
                  <a:ext cx="279400" cy="298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6390" t="50817" r="78958" b="40270"/>
                <a:stretch/>
              </p:blipFill>
              <p:spPr bwMode="auto">
                <a:xfrm>
                  <a:off x="2480732" y="4183230"/>
                  <a:ext cx="338668" cy="388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pic>
          <p:nvPicPr>
            <p:cNvPr id="18"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81572" t="87260"/>
            <a:stretch/>
          </p:blipFill>
          <p:spPr bwMode="auto">
            <a:xfrm>
              <a:off x="4014258" y="4652665"/>
              <a:ext cx="786342" cy="356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5479" t="42147" b="48992"/>
            <a:stretch/>
          </p:blipFill>
          <p:spPr bwMode="auto">
            <a:xfrm>
              <a:off x="4471458" y="4652665"/>
              <a:ext cx="329142" cy="386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92508776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228600"/>
            <a:ext cx="7772400" cy="974725"/>
          </a:xfrm>
          <a:noFill/>
        </p:spPr>
        <p:txBody>
          <a:bodyPr lIns="92075" tIns="46038" rIns="92075" bIns="46038"/>
          <a:lstStyle/>
          <a:p>
            <a:r>
              <a:rPr lang="en-US" sz="3600" b="1" dirty="0" smtClean="0">
                <a:solidFill>
                  <a:srgbClr val="0000CC"/>
                </a:solidFill>
              </a:rPr>
              <a:t>DFS: Example (1)</a:t>
            </a:r>
          </a:p>
        </p:txBody>
      </p:sp>
      <p:pic>
        <p:nvPicPr>
          <p:cNvPr id="21504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50000" b="77444"/>
          <a:stretch/>
        </p:blipFill>
        <p:spPr bwMode="auto">
          <a:xfrm>
            <a:off x="1056640" y="1524000"/>
            <a:ext cx="7249160" cy="2313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5"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0000" b="77444"/>
          <a:stretch/>
        </p:blipFill>
        <p:spPr bwMode="auto">
          <a:xfrm>
            <a:off x="675640" y="3962400"/>
            <a:ext cx="7401560"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010393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228600"/>
            <a:ext cx="7772400" cy="974725"/>
          </a:xfrm>
          <a:noFill/>
        </p:spPr>
        <p:txBody>
          <a:bodyPr lIns="92075" tIns="46038" rIns="92075" bIns="46038"/>
          <a:lstStyle/>
          <a:p>
            <a:r>
              <a:rPr lang="en-US" sz="3600" b="1" dirty="0" smtClean="0">
                <a:solidFill>
                  <a:srgbClr val="0000CC"/>
                </a:solidFill>
              </a:rPr>
              <a:t>DFS: Example (2)</a:t>
            </a:r>
          </a:p>
        </p:txBody>
      </p:sp>
      <p:pic>
        <p:nvPicPr>
          <p:cNvPr id="21504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4227" r="51300" b="51211"/>
          <a:stretch/>
        </p:blipFill>
        <p:spPr bwMode="auto">
          <a:xfrm>
            <a:off x="990600" y="1371600"/>
            <a:ext cx="7162800" cy="2555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1300" t="24227" b="51211"/>
          <a:stretch/>
        </p:blipFill>
        <p:spPr bwMode="auto">
          <a:xfrm>
            <a:off x="762001" y="3886200"/>
            <a:ext cx="7246780" cy="2585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5081748"/>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228600"/>
            <a:ext cx="7772400" cy="974725"/>
          </a:xfrm>
          <a:noFill/>
        </p:spPr>
        <p:txBody>
          <a:bodyPr lIns="92075" tIns="46038" rIns="92075" bIns="46038"/>
          <a:lstStyle/>
          <a:p>
            <a:r>
              <a:rPr lang="en-US" sz="3600" b="1" dirty="0" smtClean="0">
                <a:solidFill>
                  <a:srgbClr val="0000CC"/>
                </a:solidFill>
              </a:rPr>
              <a:t>DFS: Example (</a:t>
            </a:r>
            <a:r>
              <a:rPr lang="en-US" sz="3600" b="1" dirty="0">
                <a:solidFill>
                  <a:srgbClr val="0000CC"/>
                </a:solidFill>
              </a:rPr>
              <a:t>3</a:t>
            </a:r>
            <a:r>
              <a:rPr lang="en-US" sz="3600" b="1" dirty="0" smtClean="0">
                <a:solidFill>
                  <a:srgbClr val="0000CC"/>
                </a:solidFill>
              </a:rPr>
              <a:t>)</a:t>
            </a:r>
          </a:p>
        </p:txBody>
      </p:sp>
      <p:pic>
        <p:nvPicPr>
          <p:cNvPr id="21504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51064" b="25000"/>
          <a:stretch/>
        </p:blipFill>
        <p:spPr bwMode="auto">
          <a:xfrm>
            <a:off x="914400" y="1367228"/>
            <a:ext cx="7391400" cy="2671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0946" t="50000" b="25000"/>
          <a:stretch/>
        </p:blipFill>
        <p:spPr bwMode="auto">
          <a:xfrm>
            <a:off x="685800" y="3964466"/>
            <a:ext cx="7391400" cy="2664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486668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95300" y="1371600"/>
            <a:ext cx="8153400" cy="1219200"/>
          </a:xfrm>
        </p:spPr>
        <p:txBody>
          <a:bodyPr/>
          <a:lstStyle/>
          <a:p>
            <a:pPr marL="320040" indent="-320040" algn="l">
              <a:buFont typeface="Wingdings" pitchFamily="2" charset="2"/>
              <a:buChar char="§"/>
            </a:pPr>
            <a:r>
              <a:rPr lang="en-US" sz="2400" dirty="0" smtClean="0"/>
              <a:t>An </a:t>
            </a:r>
            <a:r>
              <a:rPr lang="en-US" sz="2400" i="1" dirty="0" smtClean="0">
                <a:solidFill>
                  <a:srgbClr val="C00000"/>
                </a:solidFill>
              </a:rPr>
              <a:t>undirected graph </a:t>
            </a:r>
            <a:r>
              <a:rPr lang="en-US" sz="2400" i="1" dirty="0" smtClean="0">
                <a:solidFill>
                  <a:schemeClr val="tx1"/>
                </a:solidFill>
              </a:rPr>
              <a:t>G</a:t>
            </a:r>
            <a:r>
              <a:rPr lang="en-US" sz="2400" dirty="0" smtClean="0">
                <a:solidFill>
                  <a:schemeClr val="tx1"/>
                </a:solidFill>
              </a:rPr>
              <a:t> = (</a:t>
            </a:r>
            <a:r>
              <a:rPr lang="en-US" sz="2400" i="1" dirty="0" smtClean="0">
                <a:solidFill>
                  <a:schemeClr val="tx1"/>
                </a:solidFill>
              </a:rPr>
              <a:t>V, E</a:t>
            </a:r>
            <a:r>
              <a:rPr lang="en-US" sz="2400" dirty="0" smtClean="0">
                <a:solidFill>
                  <a:schemeClr val="tx1"/>
                </a:solidFill>
              </a:rPr>
              <a:t>) , where </a:t>
            </a:r>
            <a:r>
              <a:rPr lang="en-US" sz="2400" i="1" dirty="0">
                <a:solidFill>
                  <a:schemeClr val="tx1"/>
                </a:solidFill>
              </a:rPr>
              <a:t>V</a:t>
            </a:r>
            <a:r>
              <a:rPr lang="en-US" sz="2400" dirty="0">
                <a:solidFill>
                  <a:schemeClr val="tx1"/>
                </a:solidFill>
              </a:rPr>
              <a:t> is a finite set of </a:t>
            </a:r>
            <a:r>
              <a:rPr lang="en-US" sz="2400" dirty="0" smtClean="0">
                <a:solidFill>
                  <a:schemeClr val="tx1"/>
                </a:solidFill>
              </a:rPr>
              <a:t>vertices </a:t>
            </a:r>
            <a:r>
              <a:rPr lang="en-US" sz="2400" dirty="0">
                <a:solidFill>
                  <a:schemeClr val="tx1"/>
                </a:solidFill>
              </a:rPr>
              <a:t>and </a:t>
            </a:r>
            <a:r>
              <a:rPr lang="en-US" sz="2400" i="1" dirty="0">
                <a:solidFill>
                  <a:schemeClr val="tx1"/>
                </a:solidFill>
              </a:rPr>
              <a:t>E</a:t>
            </a:r>
            <a:r>
              <a:rPr lang="en-US" sz="2400" dirty="0">
                <a:solidFill>
                  <a:schemeClr val="tx1"/>
                </a:solidFill>
              </a:rPr>
              <a:t> is a set of edges on </a:t>
            </a:r>
            <a:r>
              <a:rPr lang="en-US" sz="2400" i="1" dirty="0">
                <a:solidFill>
                  <a:schemeClr val="tx1"/>
                </a:solidFill>
              </a:rPr>
              <a:t>V</a:t>
            </a:r>
            <a:r>
              <a:rPr lang="en-US" sz="2400" dirty="0">
                <a:solidFill>
                  <a:schemeClr val="tx1"/>
                </a:solidFill>
              </a:rPr>
              <a:t>. </a:t>
            </a:r>
            <a:r>
              <a:rPr lang="en-US" sz="2400" dirty="0" smtClean="0">
                <a:solidFill>
                  <a:schemeClr val="tx1"/>
                </a:solidFill>
              </a:rPr>
              <a:t>Each edge in </a:t>
            </a:r>
            <a:r>
              <a:rPr lang="en-US" sz="2400" i="1" dirty="0" smtClean="0">
                <a:solidFill>
                  <a:schemeClr val="tx1"/>
                </a:solidFill>
              </a:rPr>
              <a:t>E</a:t>
            </a:r>
            <a:r>
              <a:rPr lang="en-US" sz="2400" dirty="0" smtClean="0">
                <a:solidFill>
                  <a:schemeClr val="tx1"/>
                </a:solidFill>
              </a:rPr>
              <a:t> is an </a:t>
            </a:r>
            <a:r>
              <a:rPr lang="en-US" sz="2400" dirty="0" smtClean="0"/>
              <a:t>unordered</a:t>
            </a:r>
            <a:r>
              <a:rPr lang="en-US" sz="2400" dirty="0" smtClean="0">
                <a:solidFill>
                  <a:schemeClr val="tx1"/>
                </a:solidFill>
              </a:rPr>
              <a:t> pair of vertices in </a:t>
            </a:r>
            <a:r>
              <a:rPr lang="en-US" sz="2400" i="1" dirty="0" smtClean="0">
                <a:solidFill>
                  <a:schemeClr val="tx1"/>
                </a:solidFill>
              </a:rPr>
              <a:t>V</a:t>
            </a:r>
            <a:r>
              <a:rPr lang="en-US" sz="2400" dirty="0" smtClean="0">
                <a:solidFill>
                  <a:schemeClr val="tx1"/>
                </a:solidFill>
              </a:rPr>
              <a:t>.</a:t>
            </a:r>
          </a:p>
        </p:txBody>
      </p:sp>
      <p:grpSp>
        <p:nvGrpSpPr>
          <p:cNvPr id="2" name="Group 1"/>
          <p:cNvGrpSpPr/>
          <p:nvPr/>
        </p:nvGrpSpPr>
        <p:grpSpPr>
          <a:xfrm>
            <a:off x="990600" y="4354512"/>
            <a:ext cx="7371775" cy="1741488"/>
            <a:chOff x="1143000" y="4191000"/>
            <a:chExt cx="7371775" cy="1741488"/>
          </a:xfrm>
        </p:grpSpPr>
        <p:sp>
          <p:nvSpPr>
            <p:cNvPr id="8195" name="Oval 3"/>
            <p:cNvSpPr>
              <a:spLocks noChangeArrowheads="1"/>
            </p:cNvSpPr>
            <p:nvPr/>
          </p:nvSpPr>
          <p:spPr bwMode="auto">
            <a:xfrm>
              <a:off x="1143000" y="4256088"/>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1"/>
                </a:solidFill>
              </a:endParaRPr>
            </a:p>
          </p:txBody>
        </p:sp>
        <p:sp>
          <p:nvSpPr>
            <p:cNvPr id="8196" name="Oval 4"/>
            <p:cNvSpPr>
              <a:spLocks noChangeArrowheads="1"/>
            </p:cNvSpPr>
            <p:nvPr/>
          </p:nvSpPr>
          <p:spPr bwMode="auto">
            <a:xfrm>
              <a:off x="1143000" y="5475288"/>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1"/>
                </a:solidFill>
              </a:endParaRPr>
            </a:p>
          </p:txBody>
        </p:sp>
        <p:sp>
          <p:nvSpPr>
            <p:cNvPr id="8197" name="Oval 5"/>
            <p:cNvSpPr>
              <a:spLocks noChangeArrowheads="1"/>
            </p:cNvSpPr>
            <p:nvPr/>
          </p:nvSpPr>
          <p:spPr bwMode="auto">
            <a:xfrm>
              <a:off x="2438400" y="4256088"/>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1"/>
                </a:solidFill>
              </a:endParaRPr>
            </a:p>
          </p:txBody>
        </p:sp>
        <p:sp>
          <p:nvSpPr>
            <p:cNvPr id="8198" name="Oval 6"/>
            <p:cNvSpPr>
              <a:spLocks noChangeArrowheads="1"/>
            </p:cNvSpPr>
            <p:nvPr/>
          </p:nvSpPr>
          <p:spPr bwMode="auto">
            <a:xfrm>
              <a:off x="2438400" y="5475288"/>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1"/>
                </a:solidFill>
              </a:endParaRPr>
            </a:p>
          </p:txBody>
        </p:sp>
        <p:sp>
          <p:nvSpPr>
            <p:cNvPr id="8199" name="Oval 7"/>
            <p:cNvSpPr>
              <a:spLocks noChangeArrowheads="1"/>
            </p:cNvSpPr>
            <p:nvPr/>
          </p:nvSpPr>
          <p:spPr bwMode="auto">
            <a:xfrm>
              <a:off x="3429000" y="5475288"/>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1"/>
                </a:solidFill>
              </a:endParaRPr>
            </a:p>
          </p:txBody>
        </p:sp>
        <p:sp>
          <p:nvSpPr>
            <p:cNvPr id="8200" name="Oval 8"/>
            <p:cNvSpPr>
              <a:spLocks noChangeArrowheads="1"/>
            </p:cNvSpPr>
            <p:nvPr/>
          </p:nvSpPr>
          <p:spPr bwMode="auto">
            <a:xfrm>
              <a:off x="3429000" y="4256088"/>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1"/>
                </a:solidFill>
              </a:endParaRPr>
            </a:p>
          </p:txBody>
        </p:sp>
        <p:sp>
          <p:nvSpPr>
            <p:cNvPr id="8201" name="Text Box 9"/>
            <p:cNvSpPr txBox="1">
              <a:spLocks noChangeArrowheads="1"/>
            </p:cNvSpPr>
            <p:nvPr/>
          </p:nvSpPr>
          <p:spPr bwMode="auto">
            <a:xfrm>
              <a:off x="1227138" y="4332288"/>
              <a:ext cx="3190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A</a:t>
              </a:r>
            </a:p>
          </p:txBody>
        </p:sp>
        <p:sp>
          <p:nvSpPr>
            <p:cNvPr id="8202" name="Text Box 10"/>
            <p:cNvSpPr txBox="1">
              <a:spLocks noChangeArrowheads="1"/>
            </p:cNvSpPr>
            <p:nvPr/>
          </p:nvSpPr>
          <p:spPr bwMode="auto">
            <a:xfrm>
              <a:off x="1219200" y="5519738"/>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D</a:t>
              </a:r>
            </a:p>
          </p:txBody>
        </p:sp>
        <p:sp>
          <p:nvSpPr>
            <p:cNvPr id="8203" name="Text Box 11"/>
            <p:cNvSpPr txBox="1">
              <a:spLocks noChangeArrowheads="1"/>
            </p:cNvSpPr>
            <p:nvPr/>
          </p:nvSpPr>
          <p:spPr bwMode="auto">
            <a:xfrm>
              <a:off x="2514600" y="5553075"/>
              <a:ext cx="3206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E</a:t>
              </a:r>
            </a:p>
          </p:txBody>
        </p:sp>
        <p:sp>
          <p:nvSpPr>
            <p:cNvPr id="8204" name="Text Box 12"/>
            <p:cNvSpPr txBox="1">
              <a:spLocks noChangeArrowheads="1"/>
            </p:cNvSpPr>
            <p:nvPr/>
          </p:nvSpPr>
          <p:spPr bwMode="auto">
            <a:xfrm>
              <a:off x="3513138" y="5551488"/>
              <a:ext cx="307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F</a:t>
              </a:r>
            </a:p>
          </p:txBody>
        </p:sp>
        <p:sp>
          <p:nvSpPr>
            <p:cNvPr id="8205" name="Text Box 13"/>
            <p:cNvSpPr txBox="1">
              <a:spLocks noChangeArrowheads="1"/>
            </p:cNvSpPr>
            <p:nvPr/>
          </p:nvSpPr>
          <p:spPr bwMode="auto">
            <a:xfrm>
              <a:off x="2533650" y="4332288"/>
              <a:ext cx="319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B</a:t>
              </a:r>
            </a:p>
          </p:txBody>
        </p:sp>
        <p:sp>
          <p:nvSpPr>
            <p:cNvPr id="8206" name="Text Box 14"/>
            <p:cNvSpPr txBox="1">
              <a:spLocks noChangeArrowheads="1"/>
            </p:cNvSpPr>
            <p:nvPr/>
          </p:nvSpPr>
          <p:spPr bwMode="auto">
            <a:xfrm>
              <a:off x="3505200" y="4333875"/>
              <a:ext cx="3317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C</a:t>
              </a:r>
            </a:p>
          </p:txBody>
        </p:sp>
        <p:sp>
          <p:nvSpPr>
            <p:cNvPr id="8207" name="Line 15"/>
            <p:cNvSpPr>
              <a:spLocks noChangeShapeType="1"/>
            </p:cNvSpPr>
            <p:nvPr/>
          </p:nvSpPr>
          <p:spPr bwMode="auto">
            <a:xfrm>
              <a:off x="1524000" y="4637088"/>
              <a:ext cx="9906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8" name="Line 16"/>
            <p:cNvSpPr>
              <a:spLocks noChangeShapeType="1"/>
            </p:cNvSpPr>
            <p:nvPr/>
          </p:nvSpPr>
          <p:spPr bwMode="auto">
            <a:xfrm>
              <a:off x="1600200" y="448468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9" name="Line 17"/>
            <p:cNvSpPr>
              <a:spLocks noChangeShapeType="1"/>
            </p:cNvSpPr>
            <p:nvPr/>
          </p:nvSpPr>
          <p:spPr bwMode="auto">
            <a:xfrm flipV="1">
              <a:off x="2667000" y="4713288"/>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0" name="Line 18"/>
            <p:cNvSpPr>
              <a:spLocks noChangeShapeType="1"/>
            </p:cNvSpPr>
            <p:nvPr/>
          </p:nvSpPr>
          <p:spPr bwMode="auto">
            <a:xfrm flipH="1" flipV="1">
              <a:off x="3657600" y="4713288"/>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1" name="Text Box 19"/>
            <p:cNvSpPr txBox="1">
              <a:spLocks noChangeArrowheads="1"/>
            </p:cNvSpPr>
            <p:nvPr/>
          </p:nvSpPr>
          <p:spPr bwMode="auto">
            <a:xfrm>
              <a:off x="4479925" y="4191000"/>
              <a:ext cx="263604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000" i="1" dirty="0">
                  <a:solidFill>
                    <a:schemeClr val="tx1"/>
                  </a:solidFill>
                  <a:latin typeface="+mj-lt"/>
                </a:rPr>
                <a:t>V</a:t>
              </a:r>
              <a:r>
                <a:rPr lang="en-US" sz="2000" dirty="0">
                  <a:solidFill>
                    <a:schemeClr val="tx1"/>
                  </a:solidFill>
                  <a:latin typeface="+mj-lt"/>
                </a:rPr>
                <a:t> = { A, B, C, D, E, F }</a:t>
              </a:r>
              <a:br>
                <a:rPr lang="en-US" sz="2000" dirty="0">
                  <a:solidFill>
                    <a:schemeClr val="tx1"/>
                  </a:solidFill>
                  <a:latin typeface="+mj-lt"/>
                </a:rPr>
              </a:br>
              <a:r>
                <a:rPr lang="en-US" sz="2000" dirty="0" smtClean="0">
                  <a:solidFill>
                    <a:schemeClr val="tx1"/>
                  </a:solidFill>
                  <a:latin typeface="+mj-lt"/>
                </a:rPr>
                <a:t>|</a:t>
              </a:r>
              <a:r>
                <a:rPr lang="en-US" sz="2000" i="1" dirty="0">
                  <a:solidFill>
                    <a:schemeClr val="tx1"/>
                  </a:solidFill>
                  <a:latin typeface="+mj-lt"/>
                </a:rPr>
                <a:t>V</a:t>
              </a:r>
              <a:r>
                <a:rPr lang="en-US" sz="2000" dirty="0">
                  <a:solidFill>
                    <a:schemeClr val="tx1"/>
                  </a:solidFill>
                  <a:latin typeface="+mj-lt"/>
                </a:rPr>
                <a:t> | = 6</a:t>
              </a:r>
              <a:endParaRPr lang="en-US" sz="2000" i="1" dirty="0">
                <a:solidFill>
                  <a:schemeClr val="tx1"/>
                </a:solidFill>
                <a:latin typeface="+mj-lt"/>
              </a:endParaRPr>
            </a:p>
          </p:txBody>
        </p:sp>
        <p:sp>
          <p:nvSpPr>
            <p:cNvPr id="8212" name="Text Box 20"/>
            <p:cNvSpPr txBox="1">
              <a:spLocks noChangeArrowheads="1"/>
            </p:cNvSpPr>
            <p:nvPr/>
          </p:nvSpPr>
          <p:spPr bwMode="auto">
            <a:xfrm>
              <a:off x="4175125" y="5029200"/>
              <a:ext cx="43396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000" i="1" dirty="0" smtClean="0">
                  <a:solidFill>
                    <a:schemeClr val="tx1"/>
                  </a:solidFill>
                  <a:latin typeface="+mj-lt"/>
                </a:rPr>
                <a:t>     E</a:t>
              </a:r>
              <a:r>
                <a:rPr lang="en-US" sz="2000" dirty="0" smtClean="0">
                  <a:solidFill>
                    <a:schemeClr val="tx1"/>
                  </a:solidFill>
                  <a:latin typeface="+mj-lt"/>
                </a:rPr>
                <a:t> </a:t>
              </a:r>
              <a:r>
                <a:rPr lang="en-US" sz="2000" dirty="0">
                  <a:solidFill>
                    <a:schemeClr val="tx1"/>
                  </a:solidFill>
                  <a:latin typeface="+mj-lt"/>
                </a:rPr>
                <a:t>= { {A, B}, {A,E}, {B,E}, {C,F} }</a:t>
              </a:r>
            </a:p>
            <a:p>
              <a:r>
                <a:rPr lang="en-US" sz="2000" dirty="0">
                  <a:solidFill>
                    <a:schemeClr val="tx1"/>
                  </a:solidFill>
                  <a:latin typeface="+mj-lt"/>
                </a:rPr>
                <a:t>    </a:t>
              </a:r>
              <a:r>
                <a:rPr lang="en-US" sz="2000" dirty="0" smtClean="0">
                  <a:solidFill>
                    <a:schemeClr val="tx1"/>
                  </a:solidFill>
                  <a:latin typeface="+mj-lt"/>
                </a:rPr>
                <a:t> |</a:t>
              </a:r>
              <a:r>
                <a:rPr lang="en-US" sz="2000" i="1" dirty="0">
                  <a:solidFill>
                    <a:schemeClr val="tx1"/>
                  </a:solidFill>
                  <a:latin typeface="+mj-lt"/>
                </a:rPr>
                <a:t>E</a:t>
              </a:r>
              <a:r>
                <a:rPr lang="en-US" sz="2000" dirty="0">
                  <a:solidFill>
                    <a:schemeClr val="tx1"/>
                  </a:solidFill>
                  <a:latin typeface="+mj-lt"/>
                </a:rPr>
                <a:t> | = 4</a:t>
              </a:r>
              <a:endParaRPr lang="en-US" sz="2000" i="1" dirty="0">
                <a:solidFill>
                  <a:schemeClr val="tx1"/>
                </a:solidFill>
                <a:latin typeface="+mj-lt"/>
              </a:endParaRPr>
            </a:p>
          </p:txBody>
        </p:sp>
      </p:grpSp>
      <p:sp>
        <p:nvSpPr>
          <p:cNvPr id="22" name="Rectangle 2"/>
          <p:cNvSpPr txBox="1">
            <a:spLocks noChangeArrowheads="1"/>
          </p:cNvSpPr>
          <p:nvPr/>
        </p:nvSpPr>
        <p:spPr bwMode="auto">
          <a:xfrm>
            <a:off x="685800" y="38100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r>
              <a:rPr lang="en-US" sz="3600" b="1" dirty="0" smtClean="0">
                <a:solidFill>
                  <a:srgbClr val="0000CC"/>
                </a:solidFill>
              </a:rPr>
              <a:t>Undirected Graph</a:t>
            </a:r>
            <a:endParaRPr lang="en-US" sz="3600" b="1" dirty="0">
              <a:solidFill>
                <a:srgbClr val="0000CC"/>
              </a:solidFill>
            </a:endParaRPr>
          </a:p>
        </p:txBody>
      </p:sp>
      <p:sp>
        <p:nvSpPr>
          <p:cNvPr id="24" name="Rectangle 2"/>
          <p:cNvSpPr txBox="1">
            <a:spLocks noChangeArrowheads="1"/>
          </p:cNvSpPr>
          <p:nvPr/>
        </p:nvSpPr>
        <p:spPr bwMode="auto">
          <a:xfrm>
            <a:off x="381000" y="2590800"/>
            <a:ext cx="8382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182880" marR="0" lvl="0" indent="-320040" algn="l" defTabSz="914400" rtl="0" eaLnBrk="0" fontAlgn="base" latinLnBrk="0" hangingPunct="0">
              <a:lnSpc>
                <a:spcPct val="100000"/>
              </a:lnSpc>
              <a:spcBef>
                <a:spcPct val="0"/>
              </a:spcBef>
              <a:spcAft>
                <a:spcPct val="0"/>
              </a:spcAft>
              <a:buClrTx/>
              <a:buSzTx/>
              <a:tabLst/>
              <a:defRPr/>
            </a:pPr>
            <a:r>
              <a:rPr kumimoji="0" lang="en-US" sz="2400" b="1" i="0" u="none" strike="noStrike" kern="0" cap="none" spc="0" normalizeH="0" baseline="0" noProof="0" dirty="0" smtClean="0">
                <a:ln>
                  <a:noFill/>
                </a:ln>
                <a:solidFill>
                  <a:schemeClr val="tx1"/>
                </a:solidFill>
                <a:effectLst/>
                <a:uLnTx/>
                <a:uFillTx/>
                <a:latin typeface="+mj-lt"/>
                <a:ea typeface="+mj-ea"/>
                <a:cs typeface="+mj-cs"/>
              </a:rPr>
              <a:t>   </a:t>
            </a:r>
            <a:r>
              <a:rPr kumimoji="0" lang="en-US" sz="2400" b="0" i="0" u="none" strike="noStrike" kern="0" cap="none" spc="0" normalizeH="0" baseline="0" noProof="0" dirty="0" smtClean="0">
                <a:ln>
                  <a:noFill/>
                </a:ln>
                <a:solidFill>
                  <a:schemeClr val="tx1"/>
                </a:solidFill>
                <a:effectLst/>
                <a:uLnTx/>
                <a:uFillTx/>
                <a:latin typeface="+mj-lt"/>
                <a:ea typeface="+mj-ea"/>
                <a:cs typeface="+mj-cs"/>
              </a:rPr>
              <a:t>Notation: </a:t>
            </a:r>
            <a:br>
              <a:rPr kumimoji="0" lang="en-US" sz="2400" b="0" i="0" u="none" strike="noStrike" kern="0" cap="none" spc="0" normalizeH="0" baseline="0" noProof="0" dirty="0" smtClean="0">
                <a:ln>
                  <a:noFill/>
                </a:ln>
                <a:solidFill>
                  <a:schemeClr val="tx1"/>
                </a:solidFill>
                <a:effectLst/>
                <a:uLnTx/>
                <a:uFillTx/>
                <a:latin typeface="+mj-lt"/>
                <a:ea typeface="+mj-ea"/>
                <a:cs typeface="+mj-cs"/>
              </a:rPr>
            </a:br>
            <a:r>
              <a:rPr kumimoji="0" lang="en-US" sz="2400" b="0" i="0" u="none" strike="noStrike" kern="0" cap="none" spc="0" normalizeH="0" baseline="0" noProof="0" dirty="0" smtClean="0">
                <a:ln>
                  <a:noFill/>
                </a:ln>
                <a:solidFill>
                  <a:schemeClr val="tx1"/>
                </a:solidFill>
                <a:effectLst/>
                <a:uLnTx/>
                <a:uFillTx/>
                <a:latin typeface="+mj-lt"/>
                <a:ea typeface="+mj-ea"/>
                <a:cs typeface="+mj-cs"/>
              </a:rPr>
              <a:t>   (</a:t>
            </a:r>
            <a:r>
              <a:rPr kumimoji="0" lang="en-US" sz="2400" b="0" i="1" u="none" strike="noStrike" kern="0" cap="none" spc="0" normalizeH="0" baseline="0" noProof="0" dirty="0" smtClean="0">
                <a:ln>
                  <a:noFill/>
                </a:ln>
                <a:solidFill>
                  <a:schemeClr val="tx1"/>
                </a:solidFill>
                <a:effectLst/>
                <a:uLnTx/>
                <a:uFillTx/>
                <a:latin typeface="+mj-lt"/>
                <a:ea typeface="+mj-ea"/>
                <a:cs typeface="+mj-cs"/>
              </a:rPr>
              <a:t>a,</a:t>
            </a:r>
            <a:r>
              <a:rPr kumimoji="0" lang="en-US" sz="2400" b="0" i="0" u="none" strike="noStrike" kern="0" cap="none" spc="0" normalizeH="0" baseline="0" noProof="0" dirty="0" smtClean="0">
                <a:ln>
                  <a:noFill/>
                </a:ln>
                <a:solidFill>
                  <a:schemeClr val="tx1"/>
                </a:solidFill>
                <a:effectLst/>
                <a:uLnTx/>
                <a:uFillTx/>
                <a:latin typeface="+mj-lt"/>
                <a:ea typeface="+mj-ea"/>
                <a:cs typeface="+mj-cs"/>
              </a:rPr>
              <a:t> </a:t>
            </a:r>
            <a:r>
              <a:rPr kumimoji="0" lang="en-US" sz="2400" b="0" i="1" u="none" strike="noStrike" kern="0" cap="none" spc="0" normalizeH="0" baseline="0" noProof="0" dirty="0" smtClean="0">
                <a:ln>
                  <a:noFill/>
                </a:ln>
                <a:solidFill>
                  <a:schemeClr val="tx1"/>
                </a:solidFill>
                <a:effectLst/>
                <a:uLnTx/>
                <a:uFillTx/>
                <a:latin typeface="+mj-lt"/>
                <a:ea typeface="+mj-ea"/>
                <a:cs typeface="+mj-cs"/>
              </a:rPr>
              <a:t>b</a:t>
            </a:r>
            <a:r>
              <a:rPr kumimoji="0" lang="en-US" sz="2400" b="0" i="0" u="none" strike="noStrike" kern="0" cap="none" spc="0" normalizeH="0" baseline="0" noProof="0" dirty="0" smtClean="0">
                <a:ln>
                  <a:noFill/>
                </a:ln>
                <a:solidFill>
                  <a:schemeClr val="tx1"/>
                </a:solidFill>
                <a:effectLst/>
                <a:uLnTx/>
                <a:uFillTx/>
                <a:latin typeface="+mj-lt"/>
                <a:ea typeface="+mj-ea"/>
                <a:cs typeface="+mj-cs"/>
              </a:rPr>
              <a:t>) refers to a directed edge from node </a:t>
            </a:r>
            <a:r>
              <a:rPr kumimoji="0" lang="en-US" sz="2400" b="0" i="1" u="none" strike="noStrike" kern="0" cap="none" spc="0" normalizeH="0" baseline="0" noProof="0" dirty="0" smtClean="0">
                <a:ln>
                  <a:noFill/>
                </a:ln>
                <a:solidFill>
                  <a:schemeClr val="tx1"/>
                </a:solidFill>
                <a:effectLst/>
                <a:uLnTx/>
                <a:uFillTx/>
                <a:latin typeface="+mj-lt"/>
                <a:ea typeface="+mj-ea"/>
                <a:cs typeface="+mj-cs"/>
              </a:rPr>
              <a:t>a</a:t>
            </a:r>
            <a:r>
              <a:rPr kumimoji="0" lang="en-US" sz="2400" b="0" i="0" u="none" strike="noStrike" kern="0" cap="none" spc="0" normalizeH="0" baseline="0" noProof="0" dirty="0" smtClean="0">
                <a:ln>
                  <a:noFill/>
                </a:ln>
                <a:solidFill>
                  <a:schemeClr val="tx1"/>
                </a:solidFill>
                <a:effectLst/>
                <a:uLnTx/>
                <a:uFillTx/>
                <a:latin typeface="+mj-lt"/>
                <a:ea typeface="+mj-ea"/>
                <a:cs typeface="+mj-cs"/>
              </a:rPr>
              <a:t> to node </a:t>
            </a:r>
            <a:r>
              <a:rPr kumimoji="0" lang="en-US" sz="2400" b="0" i="1" u="none" strike="noStrike" kern="0" cap="none" spc="0" normalizeH="0" baseline="0" noProof="0" dirty="0" smtClean="0">
                <a:ln>
                  <a:noFill/>
                </a:ln>
                <a:solidFill>
                  <a:schemeClr val="tx1"/>
                </a:solidFill>
                <a:effectLst/>
                <a:uLnTx/>
                <a:uFillTx/>
                <a:latin typeface="+mj-lt"/>
                <a:ea typeface="+mj-ea"/>
                <a:cs typeface="+mj-cs"/>
              </a:rPr>
              <a:t>b</a:t>
            </a:r>
            <a:r>
              <a:rPr kumimoji="0" lang="en-US" sz="2400" b="0" i="0" u="none" strike="noStrike" kern="0" cap="none" spc="0" normalizeH="0" baseline="0" noProof="0" dirty="0" smtClean="0">
                <a:ln>
                  <a:noFill/>
                </a:ln>
                <a:solidFill>
                  <a:schemeClr val="tx1"/>
                </a:solidFill>
                <a:effectLst/>
                <a:uLnTx/>
                <a:uFillTx/>
                <a:latin typeface="+mj-lt"/>
                <a:ea typeface="+mj-ea"/>
                <a:cs typeface="+mj-cs"/>
              </a:rPr>
              <a:t/>
            </a:r>
            <a:br>
              <a:rPr kumimoji="0" lang="en-US" sz="2400" b="0" i="0" u="none" strike="noStrike" kern="0" cap="none" spc="0" normalizeH="0" baseline="0" noProof="0" dirty="0" smtClean="0">
                <a:ln>
                  <a:noFill/>
                </a:ln>
                <a:solidFill>
                  <a:schemeClr val="tx1"/>
                </a:solidFill>
                <a:effectLst/>
                <a:uLnTx/>
                <a:uFillTx/>
                <a:latin typeface="+mj-lt"/>
                <a:ea typeface="+mj-ea"/>
                <a:cs typeface="+mj-cs"/>
              </a:rPr>
            </a:br>
            <a:r>
              <a:rPr kumimoji="0" lang="en-US" sz="2400" b="0" i="0" u="none" strike="noStrike" kern="0" cap="none" spc="0" normalizeH="0" baseline="0" noProof="0" dirty="0" smtClean="0">
                <a:ln>
                  <a:noFill/>
                </a:ln>
                <a:solidFill>
                  <a:schemeClr val="tx1"/>
                </a:solidFill>
                <a:effectLst/>
                <a:uLnTx/>
                <a:uFillTx/>
                <a:latin typeface="+mj-lt"/>
                <a:ea typeface="+mj-ea"/>
                <a:cs typeface="+mj-cs"/>
              </a:rPr>
              <a:t>   {</a:t>
            </a:r>
            <a:r>
              <a:rPr kumimoji="0" lang="en-US" sz="2400" b="0" i="1" u="none" strike="noStrike" kern="0" cap="none" spc="0" normalizeH="0" baseline="0" noProof="0" dirty="0" smtClean="0">
                <a:ln>
                  <a:noFill/>
                </a:ln>
                <a:solidFill>
                  <a:schemeClr val="tx1"/>
                </a:solidFill>
                <a:effectLst/>
                <a:uLnTx/>
                <a:uFillTx/>
                <a:latin typeface="+mj-lt"/>
                <a:ea typeface="+mj-ea"/>
                <a:cs typeface="+mj-cs"/>
              </a:rPr>
              <a:t>a</a:t>
            </a:r>
            <a:r>
              <a:rPr kumimoji="0" lang="en-US" sz="2400" b="0" i="0" u="none" strike="noStrike" kern="0" cap="none" spc="0" normalizeH="0" baseline="0" noProof="0" dirty="0" smtClean="0">
                <a:ln>
                  <a:noFill/>
                </a:ln>
                <a:solidFill>
                  <a:schemeClr val="tx1"/>
                </a:solidFill>
                <a:effectLst/>
                <a:uLnTx/>
                <a:uFillTx/>
                <a:latin typeface="+mj-lt"/>
                <a:ea typeface="+mj-ea"/>
                <a:cs typeface="+mj-cs"/>
              </a:rPr>
              <a:t>, </a:t>
            </a:r>
            <a:r>
              <a:rPr kumimoji="0" lang="en-US" sz="2400" b="0" i="1" u="none" strike="noStrike" kern="0" cap="none" spc="0" normalizeH="0" baseline="0" noProof="0" dirty="0" smtClean="0">
                <a:ln>
                  <a:noFill/>
                </a:ln>
                <a:solidFill>
                  <a:schemeClr val="tx1"/>
                </a:solidFill>
                <a:effectLst/>
                <a:uLnTx/>
                <a:uFillTx/>
                <a:latin typeface="+mj-lt"/>
                <a:ea typeface="+mj-ea"/>
                <a:cs typeface="+mj-cs"/>
              </a:rPr>
              <a:t>b</a:t>
            </a:r>
            <a:r>
              <a:rPr kumimoji="0" lang="en-US" sz="2400" b="0" i="0" u="none" strike="noStrike" kern="0" cap="none" spc="0" normalizeH="0" baseline="0" noProof="0" dirty="0" smtClean="0">
                <a:ln>
                  <a:noFill/>
                </a:ln>
                <a:solidFill>
                  <a:schemeClr val="tx1"/>
                </a:solidFill>
                <a:effectLst/>
                <a:uLnTx/>
                <a:uFillTx/>
                <a:latin typeface="+mj-lt"/>
                <a:ea typeface="+mj-ea"/>
                <a:cs typeface="+mj-cs"/>
              </a:rPr>
              <a:t>} denotes an undirected edge between node </a:t>
            </a:r>
            <a:r>
              <a:rPr kumimoji="0" lang="en-US" sz="2400" b="0" i="1" u="none" strike="noStrike" kern="0" cap="none" spc="0" normalizeH="0" baseline="0" noProof="0" dirty="0" smtClean="0">
                <a:ln>
                  <a:noFill/>
                </a:ln>
                <a:solidFill>
                  <a:schemeClr val="tx1"/>
                </a:solidFill>
                <a:effectLst/>
                <a:uLnTx/>
                <a:uFillTx/>
                <a:latin typeface="+mj-lt"/>
                <a:ea typeface="+mj-ea"/>
                <a:cs typeface="+mj-cs"/>
              </a:rPr>
              <a:t>a</a:t>
            </a:r>
            <a:r>
              <a:rPr kumimoji="0" lang="en-US" sz="2400" b="0" i="0" u="none" strike="noStrike" kern="0" cap="none" spc="0" normalizeH="0" baseline="0" noProof="0" dirty="0" smtClean="0">
                <a:ln>
                  <a:noFill/>
                </a:ln>
                <a:solidFill>
                  <a:schemeClr val="tx1"/>
                </a:solidFill>
                <a:effectLst/>
                <a:uLnTx/>
                <a:uFillTx/>
                <a:latin typeface="+mj-lt"/>
                <a:ea typeface="+mj-ea"/>
                <a:cs typeface="+mj-cs"/>
              </a:rPr>
              <a:t> to node </a:t>
            </a:r>
            <a:r>
              <a:rPr kumimoji="0" lang="en-US" sz="2400" b="0" i="1" u="none" strike="noStrike" kern="0" cap="none" spc="0" normalizeH="0" baseline="0" noProof="0" dirty="0" smtClean="0">
                <a:ln>
                  <a:noFill/>
                </a:ln>
                <a:solidFill>
                  <a:schemeClr val="tx1"/>
                </a:solidFill>
                <a:effectLst/>
                <a:uLnTx/>
                <a:uFillTx/>
                <a:latin typeface="+mj-lt"/>
                <a:ea typeface="+mj-ea"/>
                <a:cs typeface="+mj-cs"/>
              </a:rPr>
              <a:t>b              </a:t>
            </a:r>
            <a:br>
              <a:rPr kumimoji="0" lang="en-US" sz="2400" b="0" i="1" u="none" strike="noStrike" kern="0" cap="none" spc="0" normalizeH="0" baseline="0" noProof="0" dirty="0" smtClean="0">
                <a:ln>
                  <a:noFill/>
                </a:ln>
                <a:solidFill>
                  <a:schemeClr val="tx1"/>
                </a:solidFill>
                <a:effectLst/>
                <a:uLnTx/>
                <a:uFillTx/>
                <a:latin typeface="+mj-lt"/>
                <a:ea typeface="+mj-ea"/>
                <a:cs typeface="+mj-cs"/>
              </a:rPr>
            </a:br>
            <a:r>
              <a:rPr kumimoji="0" lang="en-US" sz="2400" b="0" i="1" u="none" strike="noStrike" kern="0" cap="none" spc="0" normalizeH="0" baseline="0" noProof="0" dirty="0" smtClean="0">
                <a:ln>
                  <a:noFill/>
                </a:ln>
                <a:solidFill>
                  <a:schemeClr val="tx1"/>
                </a:solidFill>
                <a:effectLst/>
                <a:uLnTx/>
                <a:uFillTx/>
                <a:latin typeface="+mj-lt"/>
                <a:ea typeface="+mj-ea"/>
                <a:cs typeface="+mj-cs"/>
              </a:rPr>
              <a:t>            </a:t>
            </a:r>
            <a:r>
              <a:rPr kumimoji="0" lang="en-US" b="0" i="1" u="none" strike="noStrike" kern="0" cap="none" spc="0" normalizeH="0" baseline="0" noProof="0" dirty="0" smtClean="0">
                <a:ln>
                  <a:noFill/>
                </a:ln>
                <a:solidFill>
                  <a:schemeClr val="tx1"/>
                </a:solidFill>
                <a:effectLst/>
                <a:uLnTx/>
                <a:uFillTx/>
                <a:latin typeface="+mj-lt"/>
                <a:ea typeface="+mj-ea"/>
                <a:cs typeface="+mj-cs"/>
              </a:rPr>
              <a:t> </a:t>
            </a:r>
            <a:r>
              <a:rPr kumimoji="0" lang="en-US" b="0" i="0" u="none" strike="noStrike" kern="0" cap="none" spc="0" normalizeH="0" baseline="0" noProof="0" dirty="0" smtClean="0">
                <a:ln>
                  <a:noFill/>
                </a:ln>
                <a:solidFill>
                  <a:schemeClr val="tx1"/>
                </a:solidFill>
                <a:effectLst/>
                <a:uLnTx/>
                <a:uFillTx/>
                <a:latin typeface="+mj-lt"/>
                <a:ea typeface="+mj-ea"/>
                <a:cs typeface="+mj-cs"/>
              </a:rPr>
              <a:t>(some also use (a, b) for undirected edges… not 100% uniform).</a:t>
            </a:r>
            <a:r>
              <a:rPr kumimoji="0" lang="en-US" sz="2400" b="0" i="0" u="none" strike="noStrike" kern="0" cap="none" spc="0" normalizeH="0" baseline="0" noProof="0" dirty="0" smtClean="0">
                <a:ln>
                  <a:noFill/>
                </a:ln>
                <a:solidFill>
                  <a:schemeClr val="tx1"/>
                </a:solidFill>
                <a:effectLst/>
                <a:uLnTx/>
                <a:uFillTx/>
                <a:latin typeface="+mj-lt"/>
                <a:ea typeface="+mj-ea"/>
                <a:cs typeface="+mj-cs"/>
              </a:rPr>
              <a:t> </a:t>
            </a:r>
          </a:p>
        </p:txBody>
      </p:sp>
    </p:spTree>
    <p:extLst>
      <p:ext uri="{BB962C8B-B14F-4D97-AF65-F5344CB8AC3E}">
        <p14:creationId xmlns:p14="http://schemas.microsoft.com/office/powerpoint/2010/main" val="42940017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228600"/>
            <a:ext cx="7772400" cy="974725"/>
          </a:xfrm>
          <a:noFill/>
        </p:spPr>
        <p:txBody>
          <a:bodyPr lIns="92075" tIns="46038" rIns="92075" bIns="46038"/>
          <a:lstStyle/>
          <a:p>
            <a:r>
              <a:rPr lang="en-US" sz="3600" b="1" dirty="0" smtClean="0">
                <a:solidFill>
                  <a:srgbClr val="0000CC"/>
                </a:solidFill>
              </a:rPr>
              <a:t>DFS: Example (4)</a:t>
            </a:r>
          </a:p>
        </p:txBody>
      </p:sp>
      <p:pic>
        <p:nvPicPr>
          <p:cNvPr id="21504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6691" r="51419"/>
          <a:stretch/>
        </p:blipFill>
        <p:spPr bwMode="auto">
          <a:xfrm>
            <a:off x="956733" y="1447800"/>
            <a:ext cx="7501467" cy="2546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1655" t="76691"/>
          <a:stretch/>
        </p:blipFill>
        <p:spPr bwMode="auto">
          <a:xfrm>
            <a:off x="838200" y="3994013"/>
            <a:ext cx="7543800" cy="2573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2296335"/>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85800" y="304800"/>
            <a:ext cx="7772400" cy="914400"/>
          </a:xfrm>
          <a:noFill/>
        </p:spPr>
        <p:txBody>
          <a:bodyPr lIns="92075" tIns="46038" rIns="92075" bIns="46038"/>
          <a:lstStyle/>
          <a:p>
            <a:r>
              <a:rPr lang="en-US" sz="3600" b="1" dirty="0" smtClean="0">
                <a:solidFill>
                  <a:srgbClr val="0000CC"/>
                </a:solidFill>
              </a:rPr>
              <a:t>DFS: Analysis</a:t>
            </a:r>
            <a:endParaRPr lang="en-US" sz="3600" b="1" dirty="0">
              <a:solidFill>
                <a:srgbClr val="0000CC"/>
              </a:solidFill>
            </a:endParaRPr>
          </a:p>
        </p:txBody>
      </p:sp>
      <p:sp>
        <p:nvSpPr>
          <p:cNvPr id="45059" name="Rectangle 3"/>
          <p:cNvSpPr>
            <a:spLocks noGrp="1" noChangeArrowheads="1"/>
          </p:cNvSpPr>
          <p:nvPr>
            <p:ph type="body" idx="1"/>
          </p:nvPr>
        </p:nvSpPr>
        <p:spPr>
          <a:xfrm>
            <a:off x="304800" y="1524000"/>
            <a:ext cx="8382000" cy="4800600"/>
          </a:xfrm>
          <a:noFill/>
        </p:spPr>
        <p:txBody>
          <a:bodyPr lIns="92075" tIns="46038" rIns="92075" bIns="46038"/>
          <a:lstStyle/>
          <a:p>
            <a:r>
              <a:rPr lang="en-US" sz="2400" b="1" dirty="0" smtClean="0"/>
              <a:t>DFS is </a:t>
            </a:r>
            <a:r>
              <a:rPr lang="en-US" sz="2400" b="1" dirty="0" smtClean="0">
                <a:sym typeface="Symbol"/>
              </a:rPr>
              <a:t></a:t>
            </a:r>
            <a:r>
              <a:rPr lang="en-US" sz="2400" b="1" dirty="0" smtClean="0"/>
              <a:t>(|</a:t>
            </a:r>
            <a:r>
              <a:rPr lang="en-US" sz="2400" b="1" i="1" dirty="0" smtClean="0"/>
              <a:t>V </a:t>
            </a:r>
            <a:r>
              <a:rPr lang="en-US" sz="2400" b="1" dirty="0" smtClean="0"/>
              <a:t>|) (excluding the time </a:t>
            </a:r>
          </a:p>
          <a:p>
            <a:pPr marL="0" indent="0">
              <a:buNone/>
            </a:pPr>
            <a:r>
              <a:rPr lang="en-US" sz="2400" b="1" dirty="0"/>
              <a:t> </a:t>
            </a:r>
            <a:r>
              <a:rPr lang="en-US" sz="2400" b="1" dirty="0" smtClean="0"/>
              <a:t>    taken by the DFS-Visit).</a:t>
            </a:r>
          </a:p>
          <a:p>
            <a:r>
              <a:rPr lang="en-US" sz="2400" b="1" dirty="0" smtClean="0"/>
              <a:t>DFS-Visit is called once for each </a:t>
            </a:r>
          </a:p>
          <a:p>
            <a:pPr marL="0" indent="0">
              <a:buNone/>
            </a:pPr>
            <a:r>
              <a:rPr lang="en-US" sz="2400" b="1" dirty="0"/>
              <a:t> </a:t>
            </a:r>
            <a:r>
              <a:rPr lang="en-US" sz="2400" b="1" dirty="0" smtClean="0"/>
              <a:t>    node </a:t>
            </a:r>
            <a:r>
              <a:rPr lang="en-US" sz="2400" b="1" i="1" dirty="0" smtClean="0"/>
              <a:t>v</a:t>
            </a:r>
            <a:r>
              <a:rPr lang="en-US" sz="2400" b="1" dirty="0"/>
              <a:t> </a:t>
            </a:r>
            <a:r>
              <a:rPr lang="en-US" sz="2400" b="1" dirty="0" smtClean="0"/>
              <a:t>and its </a:t>
            </a:r>
            <a:r>
              <a:rPr lang="en-US" sz="2400" b="1" i="1" dirty="0" smtClean="0"/>
              <a:t>for</a:t>
            </a:r>
            <a:r>
              <a:rPr lang="en-US" sz="2400" b="1" dirty="0" smtClean="0"/>
              <a:t> loop is executed </a:t>
            </a:r>
          </a:p>
          <a:p>
            <a:pPr marL="0" indent="0">
              <a:buNone/>
            </a:pPr>
            <a:r>
              <a:rPr lang="en-US" sz="2400" b="1" dirty="0"/>
              <a:t> </a:t>
            </a:r>
            <a:r>
              <a:rPr lang="en-US" sz="2400" b="1" dirty="0" smtClean="0"/>
              <a:t>    |</a:t>
            </a:r>
            <a:r>
              <a:rPr lang="en-US" sz="2400" b="1" i="1" dirty="0" err="1" smtClean="0"/>
              <a:t>adj</a:t>
            </a:r>
            <a:r>
              <a:rPr lang="en-US" sz="2400" b="1" dirty="0" smtClean="0"/>
              <a:t>(</a:t>
            </a:r>
            <a:r>
              <a:rPr lang="en-US" sz="2400" b="1" i="1" dirty="0" smtClean="0"/>
              <a:t>v</a:t>
            </a:r>
            <a:r>
              <a:rPr lang="en-US" sz="2400" b="1" dirty="0" smtClean="0"/>
              <a:t>)| times. The DFS-Visit calls </a:t>
            </a:r>
          </a:p>
          <a:p>
            <a:pPr marL="0" indent="0">
              <a:buNone/>
            </a:pPr>
            <a:r>
              <a:rPr lang="en-US" sz="2400" b="1" dirty="0"/>
              <a:t> </a:t>
            </a:r>
            <a:r>
              <a:rPr lang="en-US" sz="2400" b="1" dirty="0" smtClean="0"/>
              <a:t>    for all the adjacent nodes take </a:t>
            </a:r>
          </a:p>
          <a:p>
            <a:pPr marL="0" indent="0">
              <a:spcBef>
                <a:spcPts val="1800"/>
              </a:spcBef>
              <a:buNone/>
            </a:pPr>
            <a:r>
              <a:rPr lang="en-US" sz="2400" b="1" dirty="0">
                <a:sym typeface="Symbol"/>
              </a:rPr>
              <a:t> </a:t>
            </a:r>
            <a:r>
              <a:rPr lang="en-US" sz="2400" b="1" dirty="0" smtClean="0">
                <a:sym typeface="Symbol"/>
              </a:rPr>
              <a:t>                     </a:t>
            </a:r>
            <a:r>
              <a:rPr lang="en-US" sz="2400" b="1" dirty="0" smtClean="0"/>
              <a:t>               time.</a:t>
            </a:r>
          </a:p>
          <a:p>
            <a:endParaRPr lang="en-US" sz="2400" b="1" dirty="0" smtClean="0"/>
          </a:p>
          <a:p>
            <a:r>
              <a:rPr lang="en-US" sz="2400" b="1" dirty="0" smtClean="0">
                <a:sym typeface="Wingdings" pitchFamily="2" charset="2"/>
              </a:rPr>
              <a:t> </a:t>
            </a:r>
            <a:r>
              <a:rPr lang="en-US" sz="2400" b="1" dirty="0" smtClean="0"/>
              <a:t>Worst case running time is </a:t>
            </a:r>
          </a:p>
          <a:p>
            <a:pPr marL="0" indent="0">
              <a:buNone/>
            </a:pPr>
            <a:r>
              <a:rPr lang="en-US" sz="2400" b="1" dirty="0">
                <a:sym typeface="Symbol"/>
              </a:rPr>
              <a:t> </a:t>
            </a:r>
            <a:r>
              <a:rPr lang="en-US" sz="2400" b="1" dirty="0" smtClean="0">
                <a:sym typeface="Symbol"/>
              </a:rPr>
              <a:t>    </a:t>
            </a:r>
            <a:r>
              <a:rPr lang="en-US" sz="2400" b="1" dirty="0" smtClean="0"/>
              <a:t>(|</a:t>
            </a:r>
            <a:r>
              <a:rPr lang="en-US" sz="2400" b="1" i="1" dirty="0" smtClean="0"/>
              <a:t>V </a:t>
            </a:r>
            <a:r>
              <a:rPr lang="en-US" sz="2400" b="1" dirty="0" smtClean="0"/>
              <a:t>|+| </a:t>
            </a:r>
            <a:r>
              <a:rPr lang="en-US" sz="2400" b="1" i="1" dirty="0" smtClean="0"/>
              <a:t>E </a:t>
            </a:r>
            <a:r>
              <a:rPr lang="en-US" sz="2400" b="1" dirty="0" smtClean="0"/>
              <a:t>|).</a:t>
            </a:r>
          </a:p>
        </p:txBody>
      </p:sp>
      <p:grpSp>
        <p:nvGrpSpPr>
          <p:cNvPr id="10" name="Group 9"/>
          <p:cNvGrpSpPr/>
          <p:nvPr/>
        </p:nvGrpSpPr>
        <p:grpSpPr>
          <a:xfrm>
            <a:off x="5333999" y="1676400"/>
            <a:ext cx="3581401" cy="2602205"/>
            <a:chOff x="1371600" y="1752601"/>
            <a:chExt cx="4450435" cy="3779301"/>
          </a:xfrm>
        </p:grpSpPr>
        <p:pic>
          <p:nvPicPr>
            <p:cNvPr id="11"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57522"/>
            <a:stretch/>
          </p:blipFill>
          <p:spPr bwMode="auto">
            <a:xfrm>
              <a:off x="1371600" y="1752601"/>
              <a:ext cx="4450435"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4313"/>
            <a:stretch/>
          </p:blipFill>
          <p:spPr bwMode="auto">
            <a:xfrm>
              <a:off x="1371600" y="3733800"/>
              <a:ext cx="4450435" cy="17981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3" name="Group 12"/>
            <p:cNvGrpSpPr/>
            <p:nvPr/>
          </p:nvGrpSpPr>
          <p:grpSpPr>
            <a:xfrm>
              <a:off x="2255191" y="2918011"/>
              <a:ext cx="1609914" cy="878885"/>
              <a:chOff x="2255191" y="2918011"/>
              <a:chExt cx="1609914" cy="878885"/>
            </a:xfrm>
          </p:grpSpPr>
          <p:sp>
            <p:nvSpPr>
              <p:cNvPr id="14" name="TextBox 13"/>
              <p:cNvSpPr txBox="1"/>
              <p:nvPr/>
            </p:nvSpPr>
            <p:spPr>
              <a:xfrm>
                <a:off x="2255191" y="2918011"/>
                <a:ext cx="1609914" cy="878885"/>
              </a:xfrm>
              <a:prstGeom prst="rect">
                <a:avLst/>
              </a:prstGeom>
              <a:noFill/>
            </p:spPr>
            <p:txBody>
              <a:bodyPr wrap="none" rtlCol="0">
                <a:spAutoFit/>
              </a:bodyPr>
              <a:lstStyle/>
              <a:p>
                <a:r>
                  <a:rPr lang="en-US" sz="3200" b="0" dirty="0" smtClean="0"/>
                  <a:t>  </a:t>
                </a:r>
                <a:r>
                  <a:rPr lang="en-US" b="0" dirty="0" smtClean="0"/>
                  <a:t>.</a:t>
                </a:r>
                <a:r>
                  <a:rPr lang="en-US" b="0" dirty="0" smtClean="0">
                    <a:sym typeface="Symbol"/>
                  </a:rPr>
                  <a:t></a:t>
                </a:r>
                <a:r>
                  <a:rPr lang="en-US" b="0" dirty="0" smtClean="0"/>
                  <a:t> = NIL</a:t>
                </a:r>
                <a:endParaRPr lang="en-US" b="0" dirty="0"/>
              </a:p>
            </p:txBody>
          </p:sp>
          <p:pic>
            <p:nvPicPr>
              <p:cNvPr id="15"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9976" t="33233" r="73746" b="57522"/>
              <a:stretch/>
            </p:blipFill>
            <p:spPr bwMode="auto">
              <a:xfrm>
                <a:off x="2354734" y="3301963"/>
                <a:ext cx="279400" cy="298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graphicFrame>
        <p:nvGraphicFramePr>
          <p:cNvPr id="2" name="Object 1"/>
          <p:cNvGraphicFramePr>
            <a:graphicFrameLocks noChangeAspect="1"/>
          </p:cNvGraphicFramePr>
          <p:nvPr>
            <p:extLst>
              <p:ext uri="{D42A27DB-BD31-4B8C-83A1-F6EECF244321}">
                <p14:modId xmlns:p14="http://schemas.microsoft.com/office/powerpoint/2010/main" val="386707623"/>
              </p:ext>
            </p:extLst>
          </p:nvPr>
        </p:nvGraphicFramePr>
        <p:xfrm>
          <a:off x="762000" y="4278313"/>
          <a:ext cx="2378075" cy="698235"/>
        </p:xfrm>
        <a:graphic>
          <a:graphicData uri="http://schemas.openxmlformats.org/presentationml/2006/ole">
            <mc:AlternateContent xmlns:mc="http://schemas.openxmlformats.org/markup-compatibility/2006">
              <mc:Choice xmlns:v="urn:schemas-microsoft-com:vml" Requires="v">
                <p:oleObj spid="_x0000_s208932" name="Equation" r:id="rId5" imgW="1167941" imgH="342831" progId="Equation.3">
                  <p:embed/>
                </p:oleObj>
              </mc:Choice>
              <mc:Fallback>
                <p:oleObj name="Equation" r:id="rId5" imgW="1167941" imgH="342831" progId="Equation.3">
                  <p:embed/>
                  <p:pic>
                    <p:nvPicPr>
                      <p:cNvPr id="0" name="Picture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4278313"/>
                        <a:ext cx="2378075" cy="6982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4" name="Group 23"/>
          <p:cNvGrpSpPr/>
          <p:nvPr/>
        </p:nvGrpSpPr>
        <p:grpSpPr>
          <a:xfrm>
            <a:off x="4724400" y="4650784"/>
            <a:ext cx="3891491" cy="1445216"/>
            <a:chOff x="515938" y="3207449"/>
            <a:chExt cx="4461669" cy="1831677"/>
          </a:xfrm>
        </p:grpSpPr>
        <p:grpSp>
          <p:nvGrpSpPr>
            <p:cNvPr id="25" name="Group 24"/>
            <p:cNvGrpSpPr/>
            <p:nvPr/>
          </p:nvGrpSpPr>
          <p:grpSpPr>
            <a:xfrm>
              <a:off x="515938" y="3207449"/>
              <a:ext cx="4461669" cy="1801877"/>
              <a:chOff x="914400" y="3264260"/>
              <a:chExt cx="4461669" cy="1801877"/>
            </a:xfrm>
          </p:grpSpPr>
          <p:pic>
            <p:nvPicPr>
              <p:cNvPr id="28" name="Picture 2"/>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60757" r="38716" b="29467"/>
              <a:stretch/>
            </p:blipFill>
            <p:spPr bwMode="auto">
              <a:xfrm>
                <a:off x="914400" y="4639733"/>
                <a:ext cx="4461669" cy="426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 name="Picture 2"/>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40343" r="44694" b="40545"/>
              <a:stretch/>
            </p:blipFill>
            <p:spPr bwMode="auto">
              <a:xfrm>
                <a:off x="1008062" y="3264260"/>
                <a:ext cx="4026429" cy="8336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0" name="Group 29"/>
              <p:cNvGrpSpPr/>
              <p:nvPr/>
            </p:nvGrpSpPr>
            <p:grpSpPr>
              <a:xfrm>
                <a:off x="2312236" y="3968483"/>
                <a:ext cx="1310471" cy="741148"/>
                <a:chOff x="2312236" y="3968483"/>
                <a:chExt cx="1310471" cy="741148"/>
              </a:xfrm>
            </p:grpSpPr>
            <p:sp>
              <p:nvSpPr>
                <p:cNvPr id="31" name="TextBox 30"/>
                <p:cNvSpPr txBox="1"/>
                <p:nvPr/>
              </p:nvSpPr>
              <p:spPr>
                <a:xfrm>
                  <a:off x="2312236" y="3968483"/>
                  <a:ext cx="1228067" cy="741148"/>
                </a:xfrm>
                <a:prstGeom prst="rect">
                  <a:avLst/>
                </a:prstGeom>
                <a:noFill/>
              </p:spPr>
              <p:txBody>
                <a:bodyPr wrap="none" rtlCol="0">
                  <a:spAutoFit/>
                </a:bodyPr>
                <a:lstStyle/>
                <a:p>
                  <a:r>
                    <a:rPr lang="en-US" sz="3200" b="0" dirty="0" smtClean="0"/>
                    <a:t>   </a:t>
                  </a:r>
                  <a:r>
                    <a:rPr lang="en-US" sz="2800" b="0" dirty="0" smtClean="0">
                      <a:sym typeface="Symbol"/>
                    </a:rPr>
                    <a:t></a:t>
                  </a:r>
                  <a:r>
                    <a:rPr lang="en-US" sz="2800" b="0" dirty="0" smtClean="0"/>
                    <a:t> = </a:t>
                  </a:r>
                  <a:endParaRPr lang="en-US" sz="2800" b="0" dirty="0"/>
                </a:p>
              </p:txBody>
            </p:sp>
            <p:pic>
              <p:nvPicPr>
                <p:cNvPr id="32"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9976" t="33233" r="73746" b="57522"/>
                <a:stretch/>
              </p:blipFill>
              <p:spPr bwMode="auto">
                <a:xfrm>
                  <a:off x="3343307" y="4226749"/>
                  <a:ext cx="279400" cy="298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 name="Picture 2"/>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6390" t="50817" r="78958" b="40270"/>
                <a:stretch/>
              </p:blipFill>
              <p:spPr bwMode="auto">
                <a:xfrm>
                  <a:off x="2480732" y="4183230"/>
                  <a:ext cx="338668" cy="388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pic>
          <p:nvPicPr>
            <p:cNvPr id="26"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81572" t="87260"/>
            <a:stretch/>
          </p:blipFill>
          <p:spPr bwMode="auto">
            <a:xfrm>
              <a:off x="4014258" y="4652665"/>
              <a:ext cx="786342" cy="356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2"/>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95479" t="42147" b="48992"/>
            <a:stretch/>
          </p:blipFill>
          <p:spPr bwMode="auto">
            <a:xfrm>
              <a:off x="4471458" y="4652665"/>
              <a:ext cx="329142" cy="386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2596871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5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5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05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05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059">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059">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059">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05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09600" y="228600"/>
            <a:ext cx="8001000" cy="990600"/>
          </a:xfrm>
          <a:noFill/>
        </p:spPr>
        <p:txBody>
          <a:bodyPr lIns="92075" tIns="46038" rIns="92075" bIns="46038"/>
          <a:lstStyle/>
          <a:p>
            <a:r>
              <a:rPr lang="en-US" sz="3600" b="1" dirty="0" smtClean="0">
                <a:solidFill>
                  <a:srgbClr val="0000CC"/>
                </a:solidFill>
              </a:rPr>
              <a:t>Depth-First Forest &amp; Depth-First Trees</a:t>
            </a:r>
          </a:p>
        </p:txBody>
      </p:sp>
      <p:sp>
        <p:nvSpPr>
          <p:cNvPr id="51203" name="Rectangle 3"/>
          <p:cNvSpPr>
            <a:spLocks noGrp="1" noChangeArrowheads="1"/>
          </p:cNvSpPr>
          <p:nvPr>
            <p:ph type="body" idx="1"/>
          </p:nvPr>
        </p:nvSpPr>
        <p:spPr>
          <a:xfrm>
            <a:off x="533400" y="1428378"/>
            <a:ext cx="8077200" cy="5029200"/>
          </a:xfrm>
          <a:noFill/>
        </p:spPr>
        <p:txBody>
          <a:bodyPr lIns="92075" tIns="46038" rIns="92075" bIns="46038"/>
          <a:lstStyle/>
          <a:p>
            <a:r>
              <a:rPr lang="en-US" sz="2400" dirty="0"/>
              <a:t>DFS </a:t>
            </a:r>
            <a:r>
              <a:rPr lang="en-US" sz="2400" dirty="0" smtClean="0"/>
              <a:t>produces </a:t>
            </a:r>
            <a:r>
              <a:rPr lang="en-US" sz="2400" dirty="0"/>
              <a:t>a </a:t>
            </a:r>
            <a:r>
              <a:rPr lang="en-US" sz="2400" i="1" dirty="0">
                <a:solidFill>
                  <a:srgbClr val="C00000"/>
                </a:solidFill>
              </a:rPr>
              <a:t>depth-first forest</a:t>
            </a:r>
            <a:r>
              <a:rPr lang="en-US" sz="2400" i="1" dirty="0"/>
              <a:t> </a:t>
            </a:r>
            <a:r>
              <a:rPr lang="en-US" sz="2400" dirty="0"/>
              <a:t>comprised of </a:t>
            </a:r>
            <a:r>
              <a:rPr lang="en-US" sz="2400" i="1" dirty="0" smtClean="0">
                <a:solidFill>
                  <a:srgbClr val="C00000"/>
                </a:solidFill>
              </a:rPr>
              <a:t>depth-first </a:t>
            </a:r>
            <a:r>
              <a:rPr lang="en-US" sz="2400" i="1" dirty="0">
                <a:solidFill>
                  <a:srgbClr val="C00000"/>
                </a:solidFill>
              </a:rPr>
              <a:t>trees</a:t>
            </a:r>
            <a:r>
              <a:rPr lang="en-US" sz="2400" dirty="0"/>
              <a:t>. </a:t>
            </a:r>
            <a:endParaRPr lang="en-US" sz="2400" dirty="0" smtClean="0"/>
          </a:p>
          <a:p>
            <a:endParaRPr lang="en-US" sz="2400" b="1" dirty="0"/>
          </a:p>
          <a:p>
            <a:endParaRPr lang="en-US" sz="2400" b="1" dirty="0" smtClean="0"/>
          </a:p>
          <a:p>
            <a:endParaRPr lang="en-US" sz="2400" b="1" dirty="0" smtClean="0"/>
          </a:p>
          <a:p>
            <a:endParaRPr lang="en-US" sz="2400" b="1" dirty="0"/>
          </a:p>
          <a:p>
            <a:endParaRPr lang="en-US" sz="2400" b="1" dirty="0" smtClean="0"/>
          </a:p>
          <a:p>
            <a:endParaRPr lang="en-US" sz="2400" b="1" dirty="0" smtClean="0"/>
          </a:p>
          <a:p>
            <a:r>
              <a:rPr lang="en-US" sz="2400" dirty="0" smtClean="0"/>
              <a:t>Each </a:t>
            </a:r>
            <a:r>
              <a:rPr lang="en-US" sz="2400" i="1" dirty="0" smtClean="0"/>
              <a:t>depth-first tree</a:t>
            </a:r>
            <a:r>
              <a:rPr lang="en-US" sz="2400" dirty="0" smtClean="0"/>
              <a:t> is made </a:t>
            </a:r>
            <a:r>
              <a:rPr lang="en-US" sz="2400" dirty="0"/>
              <a:t>of edges </a:t>
            </a:r>
            <a:r>
              <a:rPr lang="en-US" sz="2400" dirty="0" smtClean="0"/>
              <a:t>(</a:t>
            </a:r>
            <a:r>
              <a:rPr lang="en-US" sz="2400" i="1" dirty="0" smtClean="0"/>
              <a:t>u</a:t>
            </a:r>
            <a:r>
              <a:rPr lang="en-US" sz="2400" dirty="0" smtClean="0"/>
              <a:t>, </a:t>
            </a:r>
            <a:r>
              <a:rPr lang="en-US" sz="2400" i="1" dirty="0" smtClean="0"/>
              <a:t>v</a:t>
            </a:r>
            <a:r>
              <a:rPr lang="en-US" sz="2400" dirty="0" smtClean="0"/>
              <a:t>) </a:t>
            </a:r>
            <a:r>
              <a:rPr lang="en-US" sz="2400" dirty="0"/>
              <a:t>such that </a:t>
            </a:r>
            <a:r>
              <a:rPr lang="en-US" sz="2400" i="1" dirty="0"/>
              <a:t>u</a:t>
            </a:r>
            <a:r>
              <a:rPr lang="en-US" sz="2400" dirty="0"/>
              <a:t> is gray and </a:t>
            </a:r>
            <a:r>
              <a:rPr lang="en-US" sz="2400" i="1" dirty="0" smtClean="0"/>
              <a:t>v</a:t>
            </a:r>
            <a:r>
              <a:rPr lang="en-US" sz="2400" dirty="0" smtClean="0"/>
              <a:t> is </a:t>
            </a:r>
            <a:r>
              <a:rPr lang="en-US" sz="2400" dirty="0"/>
              <a:t>white when </a:t>
            </a:r>
            <a:r>
              <a:rPr lang="en-US" sz="2400" dirty="0" smtClean="0"/>
              <a:t>(</a:t>
            </a:r>
            <a:r>
              <a:rPr lang="en-US" sz="2400" i="1" dirty="0" smtClean="0"/>
              <a:t>u</a:t>
            </a:r>
            <a:r>
              <a:rPr lang="en-US" sz="2400" dirty="0" smtClean="0"/>
              <a:t>, </a:t>
            </a:r>
            <a:r>
              <a:rPr lang="en-US" sz="2400" i="1" dirty="0" smtClean="0"/>
              <a:t>v</a:t>
            </a:r>
            <a:r>
              <a:rPr lang="en-US" sz="2400" dirty="0" smtClean="0"/>
              <a:t>) </a:t>
            </a:r>
            <a:r>
              <a:rPr lang="en-US" sz="2400" dirty="0"/>
              <a:t>is explored</a:t>
            </a:r>
            <a:r>
              <a:rPr lang="en-US" sz="2400" dirty="0" smtClean="0"/>
              <a:t>.</a:t>
            </a:r>
          </a:p>
          <a:p>
            <a:pPr lvl="1"/>
            <a:r>
              <a:rPr lang="en-US" sz="2200" dirty="0" smtClean="0"/>
              <a:t>See the DFS example.</a:t>
            </a:r>
          </a:p>
        </p:txBody>
      </p:sp>
      <p:sp>
        <p:nvSpPr>
          <p:cNvPr id="3" name="Right Arrow 2"/>
          <p:cNvSpPr/>
          <p:nvPr/>
        </p:nvSpPr>
        <p:spPr bwMode="auto">
          <a:xfrm>
            <a:off x="4267200" y="3367616"/>
            <a:ext cx="533400" cy="29879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endParaRPr>
          </a:p>
        </p:txBody>
      </p:sp>
      <p:pic>
        <p:nvPicPr>
          <p:cNvPr id="4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8025" t="76691" b="3291"/>
          <a:stretch/>
        </p:blipFill>
        <p:spPr bwMode="auto">
          <a:xfrm>
            <a:off x="685800" y="2438400"/>
            <a:ext cx="342900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8" name="Group 57"/>
          <p:cNvGrpSpPr/>
          <p:nvPr/>
        </p:nvGrpSpPr>
        <p:grpSpPr>
          <a:xfrm>
            <a:off x="4953000" y="2438400"/>
            <a:ext cx="3657600" cy="2209800"/>
            <a:chOff x="4953000" y="2438400"/>
            <a:chExt cx="3657600" cy="2209800"/>
          </a:xfrm>
        </p:grpSpPr>
        <p:pic>
          <p:nvPicPr>
            <p:cNvPr id="5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8025" t="76691" b="3291"/>
            <a:stretch/>
          </p:blipFill>
          <p:spPr bwMode="auto">
            <a:xfrm>
              <a:off x="4953000" y="2438400"/>
              <a:ext cx="342900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3" name="Rectangle 52"/>
            <p:cNvSpPr/>
            <p:nvPr/>
          </p:nvSpPr>
          <p:spPr bwMode="auto">
            <a:xfrm>
              <a:off x="5181600" y="3200400"/>
              <a:ext cx="1219200" cy="685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endParaRPr>
            </a:p>
          </p:txBody>
        </p:sp>
        <p:sp>
          <p:nvSpPr>
            <p:cNvPr id="54" name="Rectangle 53"/>
            <p:cNvSpPr/>
            <p:nvPr/>
          </p:nvSpPr>
          <p:spPr bwMode="auto">
            <a:xfrm>
              <a:off x="6781800" y="3200400"/>
              <a:ext cx="762000" cy="685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endParaRPr>
            </a:p>
          </p:txBody>
        </p:sp>
        <p:sp>
          <p:nvSpPr>
            <p:cNvPr id="56" name="Rectangle 55"/>
            <p:cNvSpPr/>
            <p:nvPr/>
          </p:nvSpPr>
          <p:spPr bwMode="auto">
            <a:xfrm>
              <a:off x="8077200" y="3733800"/>
              <a:ext cx="533400" cy="685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endParaRPr>
            </a:p>
          </p:txBody>
        </p:sp>
        <p:sp>
          <p:nvSpPr>
            <p:cNvPr id="57" name="Rectangle 56"/>
            <p:cNvSpPr/>
            <p:nvPr/>
          </p:nvSpPr>
          <p:spPr bwMode="auto">
            <a:xfrm>
              <a:off x="7924800" y="3276600"/>
              <a:ext cx="533400" cy="685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endParaRPr>
            </a:p>
          </p:txBody>
        </p:sp>
      </p:grpSp>
    </p:spTree>
    <p:extLst>
      <p:ext uri="{BB962C8B-B14F-4D97-AF65-F5344CB8AC3E}">
        <p14:creationId xmlns:p14="http://schemas.microsoft.com/office/powerpoint/2010/main" val="37261310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5800" y="228600"/>
            <a:ext cx="7772400" cy="990600"/>
          </a:xfrm>
          <a:noFill/>
        </p:spPr>
        <p:txBody>
          <a:bodyPr lIns="92075" tIns="46038" rIns="92075" bIns="46038"/>
          <a:lstStyle/>
          <a:p>
            <a:r>
              <a:rPr lang="en-US" sz="3600" b="1" dirty="0" smtClean="0">
                <a:solidFill>
                  <a:srgbClr val="0000CC"/>
                </a:solidFill>
              </a:rPr>
              <a:t>DFS: Classification of Edges (1)</a:t>
            </a:r>
          </a:p>
        </p:txBody>
      </p:sp>
      <p:sp>
        <p:nvSpPr>
          <p:cNvPr id="51203" name="Rectangle 3"/>
          <p:cNvSpPr>
            <a:spLocks noGrp="1" noChangeArrowheads="1"/>
          </p:cNvSpPr>
          <p:nvPr>
            <p:ph type="body" idx="1"/>
          </p:nvPr>
        </p:nvSpPr>
        <p:spPr>
          <a:xfrm>
            <a:off x="457200" y="1524000"/>
            <a:ext cx="8229600" cy="4953000"/>
          </a:xfrm>
          <a:noFill/>
        </p:spPr>
        <p:txBody>
          <a:bodyPr lIns="92075" tIns="46038" rIns="92075" bIns="46038"/>
          <a:lstStyle/>
          <a:p>
            <a:r>
              <a:rPr lang="en-US" sz="2400" i="1" dirty="0" smtClean="0">
                <a:solidFill>
                  <a:srgbClr val="C00000"/>
                </a:solidFill>
              </a:rPr>
              <a:t>Tree edges</a:t>
            </a:r>
            <a:r>
              <a:rPr lang="en-US" sz="2400" dirty="0" smtClean="0"/>
              <a:t> – edges belonging to the depth-first forest.</a:t>
            </a:r>
          </a:p>
          <a:p>
            <a:r>
              <a:rPr lang="en-US" sz="2400" i="1" dirty="0" smtClean="0">
                <a:solidFill>
                  <a:srgbClr val="C00000"/>
                </a:solidFill>
              </a:rPr>
              <a:t>Back edges</a:t>
            </a:r>
            <a:r>
              <a:rPr lang="en-US" sz="2400" dirty="0" smtClean="0"/>
              <a:t> – non-tree edges from a node to an </a:t>
            </a:r>
            <a:r>
              <a:rPr lang="en-US" sz="2400" i="1" dirty="0" smtClean="0">
                <a:solidFill>
                  <a:srgbClr val="C00000"/>
                </a:solidFill>
              </a:rPr>
              <a:t>ancestor</a:t>
            </a:r>
            <a:r>
              <a:rPr lang="en-US" sz="2400" dirty="0" smtClean="0"/>
              <a:t> in a depth first tree.</a:t>
            </a:r>
          </a:p>
          <a:p>
            <a:pPr lvl="1"/>
            <a:r>
              <a:rPr lang="en-US" sz="2200" dirty="0" smtClean="0"/>
              <a:t>See the edges labeled B in the previous slide.</a:t>
            </a:r>
          </a:p>
          <a:p>
            <a:r>
              <a:rPr lang="en-US" sz="2400" i="1" dirty="0" smtClean="0">
                <a:solidFill>
                  <a:srgbClr val="C00000"/>
                </a:solidFill>
              </a:rPr>
              <a:t>Forward edges</a:t>
            </a:r>
            <a:r>
              <a:rPr lang="en-US" sz="2400" dirty="0" smtClean="0"/>
              <a:t> – non-tree edges from a node to a </a:t>
            </a:r>
            <a:r>
              <a:rPr lang="en-US" sz="2400" i="1" dirty="0" smtClean="0">
                <a:solidFill>
                  <a:srgbClr val="C00000"/>
                </a:solidFill>
              </a:rPr>
              <a:t>descendant</a:t>
            </a:r>
            <a:r>
              <a:rPr lang="en-US" sz="2400" dirty="0" smtClean="0"/>
              <a:t> in a depth first tree.</a:t>
            </a:r>
          </a:p>
          <a:p>
            <a:pPr lvl="1"/>
            <a:r>
              <a:rPr lang="en-US" sz="2200" dirty="0"/>
              <a:t>See the edge labeled </a:t>
            </a:r>
            <a:r>
              <a:rPr lang="en-US" sz="2200" dirty="0" smtClean="0"/>
              <a:t>F </a:t>
            </a:r>
            <a:r>
              <a:rPr lang="en-US" sz="2200" dirty="0"/>
              <a:t>in the previous slide</a:t>
            </a:r>
            <a:r>
              <a:rPr lang="en-US" sz="2200" dirty="0" smtClean="0"/>
              <a:t>.</a:t>
            </a:r>
          </a:p>
          <a:p>
            <a:r>
              <a:rPr lang="en-US" sz="2400" i="1" dirty="0" smtClean="0">
                <a:solidFill>
                  <a:srgbClr val="C00000"/>
                </a:solidFill>
              </a:rPr>
              <a:t>Cross edges</a:t>
            </a:r>
            <a:r>
              <a:rPr lang="en-US" sz="2400" dirty="0" smtClean="0"/>
              <a:t> – the rest of the edges, can be within a single depth-first tree or between two depth-first trees.</a:t>
            </a:r>
          </a:p>
          <a:p>
            <a:pPr lvl="1"/>
            <a:r>
              <a:rPr lang="en-US" sz="2200" dirty="0" smtClean="0"/>
              <a:t>See </a:t>
            </a:r>
            <a:r>
              <a:rPr lang="en-US" sz="2200" dirty="0"/>
              <a:t>the edge labeled </a:t>
            </a:r>
            <a:r>
              <a:rPr lang="en-US" sz="2200" dirty="0" smtClean="0"/>
              <a:t>C </a:t>
            </a:r>
            <a:r>
              <a:rPr lang="en-US" sz="2200" dirty="0"/>
              <a:t>in the previous slide</a:t>
            </a:r>
            <a:r>
              <a:rPr lang="en-US" sz="2200" dirty="0" smtClean="0"/>
              <a:t>.</a:t>
            </a:r>
          </a:p>
        </p:txBody>
      </p:sp>
    </p:spTree>
    <p:extLst>
      <p:ext uri="{BB962C8B-B14F-4D97-AF65-F5344CB8AC3E}">
        <p14:creationId xmlns:p14="http://schemas.microsoft.com/office/powerpoint/2010/main" val="3916666524"/>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5800" y="228600"/>
            <a:ext cx="7772400" cy="990600"/>
          </a:xfrm>
          <a:noFill/>
        </p:spPr>
        <p:txBody>
          <a:bodyPr lIns="92075" tIns="46038" rIns="92075" bIns="46038"/>
          <a:lstStyle/>
          <a:p>
            <a:r>
              <a:rPr lang="en-US" sz="3600" b="1" dirty="0" smtClean="0">
                <a:solidFill>
                  <a:srgbClr val="0000CC"/>
                </a:solidFill>
              </a:rPr>
              <a:t>DFS: Classification of Edges (2)</a:t>
            </a:r>
          </a:p>
        </p:txBody>
      </p:sp>
      <p:sp>
        <p:nvSpPr>
          <p:cNvPr id="51203" name="Rectangle 3"/>
          <p:cNvSpPr>
            <a:spLocks noGrp="1" noChangeArrowheads="1"/>
          </p:cNvSpPr>
          <p:nvPr>
            <p:ph type="body" idx="1"/>
          </p:nvPr>
        </p:nvSpPr>
        <p:spPr>
          <a:xfrm>
            <a:off x="457200" y="1447800"/>
            <a:ext cx="8229600" cy="5029200"/>
          </a:xfrm>
          <a:noFill/>
        </p:spPr>
        <p:txBody>
          <a:bodyPr lIns="92075" tIns="46038" rIns="92075" bIns="46038"/>
          <a:lstStyle/>
          <a:p>
            <a:r>
              <a:rPr lang="en-US" sz="2400" dirty="0" smtClean="0"/>
              <a:t>The type of some edges can be determined when the edges are encountered during DFS. </a:t>
            </a:r>
          </a:p>
          <a:p>
            <a:r>
              <a:rPr lang="en-US" sz="2400" dirty="0" smtClean="0"/>
              <a:t>When edge (</a:t>
            </a:r>
            <a:r>
              <a:rPr lang="en-US" sz="2400" i="1" dirty="0" smtClean="0"/>
              <a:t>u</a:t>
            </a:r>
            <a:r>
              <a:rPr lang="en-US" sz="2400" dirty="0" smtClean="0"/>
              <a:t>, </a:t>
            </a:r>
            <a:r>
              <a:rPr lang="en-US" sz="2400" i="1" dirty="0" smtClean="0"/>
              <a:t>v</a:t>
            </a:r>
            <a:r>
              <a:rPr lang="en-US" sz="2400" dirty="0" smtClean="0"/>
              <a:t>) is first explored, the color of node </a:t>
            </a:r>
            <a:r>
              <a:rPr lang="en-US" sz="2400" i="1" dirty="0" smtClean="0"/>
              <a:t>v</a:t>
            </a:r>
            <a:r>
              <a:rPr lang="en-US" sz="2400" dirty="0" smtClean="0"/>
              <a:t> determines the type of (</a:t>
            </a:r>
            <a:r>
              <a:rPr lang="en-US" sz="2400" i="1" dirty="0" smtClean="0"/>
              <a:t>u</a:t>
            </a:r>
            <a:r>
              <a:rPr lang="en-US" sz="2400" dirty="0" smtClean="0"/>
              <a:t>, </a:t>
            </a:r>
            <a:r>
              <a:rPr lang="en-US" sz="2400" i="1" dirty="0" smtClean="0"/>
              <a:t>v</a:t>
            </a:r>
            <a:r>
              <a:rPr lang="en-US" sz="2400" dirty="0" smtClean="0"/>
              <a:t>):</a:t>
            </a:r>
          </a:p>
          <a:p>
            <a:pPr lvl="1"/>
            <a:r>
              <a:rPr lang="en-US" sz="2200" dirty="0" smtClean="0"/>
              <a:t>It’s a </a:t>
            </a:r>
            <a:r>
              <a:rPr lang="en-US" sz="2200" dirty="0" smtClean="0">
                <a:solidFill>
                  <a:srgbClr val="FF0000"/>
                </a:solidFill>
              </a:rPr>
              <a:t>tree</a:t>
            </a:r>
            <a:r>
              <a:rPr lang="en-US" sz="2200" dirty="0" smtClean="0"/>
              <a:t> edge if </a:t>
            </a:r>
            <a:r>
              <a:rPr lang="en-US" sz="2200" i="1" dirty="0" smtClean="0"/>
              <a:t>v</a:t>
            </a:r>
            <a:r>
              <a:rPr lang="en-US" sz="2200" dirty="0" smtClean="0"/>
              <a:t> is white.</a:t>
            </a:r>
          </a:p>
          <a:p>
            <a:pPr lvl="1"/>
            <a:r>
              <a:rPr lang="en-US" sz="2200" dirty="0" smtClean="0"/>
              <a:t>It’s a </a:t>
            </a:r>
            <a:r>
              <a:rPr lang="en-US" sz="2200" dirty="0" smtClean="0">
                <a:solidFill>
                  <a:srgbClr val="FF0000"/>
                </a:solidFill>
              </a:rPr>
              <a:t>back</a:t>
            </a:r>
            <a:r>
              <a:rPr lang="en-US" sz="2200" dirty="0" smtClean="0"/>
              <a:t> edge if </a:t>
            </a:r>
            <a:r>
              <a:rPr lang="en-US" sz="2200" i="1" dirty="0" smtClean="0"/>
              <a:t>v</a:t>
            </a:r>
            <a:r>
              <a:rPr lang="en-US" sz="2200" dirty="0" smtClean="0"/>
              <a:t> is gray.</a:t>
            </a:r>
          </a:p>
          <a:p>
            <a:pPr lvl="1"/>
            <a:r>
              <a:rPr lang="en-US" sz="2200" dirty="0" smtClean="0"/>
              <a:t>It’s a </a:t>
            </a:r>
            <a:r>
              <a:rPr lang="en-US" sz="2200" dirty="0" smtClean="0">
                <a:solidFill>
                  <a:srgbClr val="FF0000"/>
                </a:solidFill>
              </a:rPr>
              <a:t>forward</a:t>
            </a:r>
            <a:r>
              <a:rPr lang="en-US" sz="2200" dirty="0" smtClean="0"/>
              <a:t> or cross edge if </a:t>
            </a:r>
            <a:r>
              <a:rPr lang="en-US" sz="2200" i="1" dirty="0" smtClean="0"/>
              <a:t>v</a:t>
            </a:r>
            <a:r>
              <a:rPr lang="en-US" sz="2200" dirty="0" smtClean="0"/>
              <a:t> is black.</a:t>
            </a:r>
          </a:p>
        </p:txBody>
      </p:sp>
    </p:spTree>
    <p:extLst>
      <p:ext uri="{BB962C8B-B14F-4D97-AF65-F5344CB8AC3E}">
        <p14:creationId xmlns:p14="http://schemas.microsoft.com/office/powerpoint/2010/main" val="39166665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0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5800" y="228600"/>
            <a:ext cx="7772400" cy="990600"/>
          </a:xfrm>
          <a:noFill/>
        </p:spPr>
        <p:txBody>
          <a:bodyPr lIns="92075" tIns="46038" rIns="92075" bIns="46038"/>
          <a:lstStyle/>
          <a:p>
            <a:r>
              <a:rPr lang="en-US" sz="3600" b="1" dirty="0" smtClean="0">
                <a:solidFill>
                  <a:srgbClr val="0000CC"/>
                </a:solidFill>
              </a:rPr>
              <a:t>DFS: Classification of Edges (3)</a:t>
            </a:r>
          </a:p>
        </p:txBody>
      </p:sp>
      <p:sp>
        <p:nvSpPr>
          <p:cNvPr id="51203" name="Rectangle 3"/>
          <p:cNvSpPr>
            <a:spLocks noGrp="1" noChangeArrowheads="1"/>
          </p:cNvSpPr>
          <p:nvPr>
            <p:ph type="body" idx="1"/>
          </p:nvPr>
        </p:nvSpPr>
        <p:spPr>
          <a:xfrm>
            <a:off x="457200" y="1447800"/>
            <a:ext cx="8229600" cy="5029200"/>
          </a:xfrm>
          <a:noFill/>
        </p:spPr>
        <p:txBody>
          <a:bodyPr lIns="92075" tIns="46038" rIns="92075" bIns="46038"/>
          <a:lstStyle/>
          <a:p>
            <a:r>
              <a:rPr lang="en-US" sz="2400" dirty="0" smtClean="0"/>
              <a:t>Note that for an undirected graph, edge (</a:t>
            </a:r>
            <a:r>
              <a:rPr lang="en-US" sz="2400" i="1" dirty="0" smtClean="0"/>
              <a:t>u</a:t>
            </a:r>
            <a:r>
              <a:rPr lang="en-US" sz="2400" dirty="0" smtClean="0"/>
              <a:t>, </a:t>
            </a:r>
            <a:r>
              <a:rPr lang="en-US" sz="2400" i="1" dirty="0" smtClean="0"/>
              <a:t>v</a:t>
            </a:r>
            <a:r>
              <a:rPr lang="en-US" sz="2400" dirty="0" smtClean="0"/>
              <a:t>) is the same as edge (</a:t>
            </a:r>
            <a:r>
              <a:rPr lang="en-US" sz="2400" i="1" dirty="0" smtClean="0"/>
              <a:t>v</a:t>
            </a:r>
            <a:r>
              <a:rPr lang="en-US" sz="2400" dirty="0" smtClean="0"/>
              <a:t>, </a:t>
            </a:r>
            <a:r>
              <a:rPr lang="en-US" sz="2400" i="1" dirty="0" smtClean="0"/>
              <a:t>u</a:t>
            </a:r>
            <a:r>
              <a:rPr lang="en-US" sz="2400" dirty="0" smtClean="0"/>
              <a:t>).</a:t>
            </a:r>
          </a:p>
          <a:p>
            <a:r>
              <a:rPr lang="en-US" sz="2400" dirty="0" smtClean="0"/>
              <a:t>In this case, we classify the edge according to whichever of </a:t>
            </a:r>
            <a:r>
              <a:rPr lang="en-US" sz="2400" dirty="0"/>
              <a:t>(</a:t>
            </a:r>
            <a:r>
              <a:rPr lang="en-US" sz="2400" i="1" dirty="0"/>
              <a:t>u</a:t>
            </a:r>
            <a:r>
              <a:rPr lang="en-US" sz="2400" dirty="0"/>
              <a:t>, </a:t>
            </a:r>
            <a:r>
              <a:rPr lang="en-US" sz="2400" i="1" dirty="0"/>
              <a:t>v</a:t>
            </a:r>
            <a:r>
              <a:rPr lang="en-US" sz="2400" dirty="0"/>
              <a:t>) </a:t>
            </a:r>
            <a:r>
              <a:rPr lang="en-US" sz="2400" dirty="0" smtClean="0"/>
              <a:t>or (</a:t>
            </a:r>
            <a:r>
              <a:rPr lang="en-US" sz="2400" i="1" dirty="0"/>
              <a:t>v</a:t>
            </a:r>
            <a:r>
              <a:rPr lang="en-US" sz="2400" dirty="0"/>
              <a:t>, </a:t>
            </a:r>
            <a:r>
              <a:rPr lang="en-US" sz="2400" i="1" dirty="0"/>
              <a:t>u</a:t>
            </a:r>
            <a:r>
              <a:rPr lang="en-US" sz="2400" dirty="0" smtClean="0"/>
              <a:t>) is first encountered by DFS.</a:t>
            </a:r>
            <a:endParaRPr lang="en-US" sz="2400" dirty="0"/>
          </a:p>
          <a:p>
            <a:r>
              <a:rPr lang="en-US" sz="2400" i="1" dirty="0" smtClean="0">
                <a:solidFill>
                  <a:srgbClr val="C00000"/>
                </a:solidFill>
              </a:rPr>
              <a:t>Theorem </a:t>
            </a:r>
            <a:r>
              <a:rPr lang="en-US" sz="2400" dirty="0" smtClean="0">
                <a:solidFill>
                  <a:srgbClr val="C00000"/>
                </a:solidFill>
              </a:rPr>
              <a:t>1</a:t>
            </a:r>
            <a:r>
              <a:rPr lang="en-US" sz="2400" dirty="0" smtClean="0"/>
              <a:t>: When a graph is undirected, its edges are either tree edges or back edges.</a:t>
            </a:r>
          </a:p>
          <a:p>
            <a:pPr marL="0" indent="0">
              <a:buNone/>
            </a:pPr>
            <a:r>
              <a:rPr lang="en-US" sz="2400" i="1" dirty="0"/>
              <a:t> </a:t>
            </a:r>
            <a:r>
              <a:rPr lang="en-US" sz="2400" i="1" dirty="0" smtClean="0"/>
              <a:t>    </a:t>
            </a:r>
            <a:r>
              <a:rPr lang="en-US" sz="2400" i="1" dirty="0" smtClean="0">
                <a:solidFill>
                  <a:srgbClr val="C00000"/>
                </a:solidFill>
              </a:rPr>
              <a:t>Example</a:t>
            </a:r>
            <a:r>
              <a:rPr lang="en-US" sz="2400" dirty="0" smtClean="0"/>
              <a:t>: Treat the graph below as an undirected graph.</a:t>
            </a:r>
            <a:endParaRPr lang="en-US" sz="2400" i="1" dirty="0" smtClean="0"/>
          </a:p>
        </p:txBody>
      </p:sp>
      <p:pic>
        <p:nvPicPr>
          <p:cNvPr id="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8025" t="76691" b="3291"/>
          <a:stretch/>
        </p:blipFill>
        <p:spPr bwMode="auto">
          <a:xfrm>
            <a:off x="838200" y="4343400"/>
            <a:ext cx="342900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419600" y="4419600"/>
            <a:ext cx="4316887" cy="2123658"/>
          </a:xfrm>
          <a:prstGeom prst="rect">
            <a:avLst/>
          </a:prstGeom>
          <a:noFill/>
        </p:spPr>
        <p:txBody>
          <a:bodyPr wrap="none" rtlCol="0">
            <a:spAutoFit/>
          </a:bodyPr>
          <a:lstStyle/>
          <a:p>
            <a:pPr marL="274320" indent="-274320">
              <a:buFont typeface="Wingdings" pitchFamily="2" charset="2"/>
              <a:buChar char="§"/>
            </a:pPr>
            <a:r>
              <a:rPr lang="en-US" sz="2200" b="0" dirty="0" smtClean="0"/>
              <a:t>Edge (</a:t>
            </a:r>
            <a:r>
              <a:rPr lang="en-US" sz="2200" b="0" i="1" dirty="0" smtClean="0"/>
              <a:t>x</a:t>
            </a:r>
            <a:r>
              <a:rPr lang="en-US" sz="2200" b="0" dirty="0" smtClean="0"/>
              <a:t>, </a:t>
            </a:r>
            <a:r>
              <a:rPr lang="en-US" sz="2200" b="0" i="1" dirty="0" smtClean="0"/>
              <a:t>u</a:t>
            </a:r>
            <a:r>
              <a:rPr lang="en-US" sz="2200" b="0" dirty="0" smtClean="0"/>
              <a:t>) would be encountered</a:t>
            </a:r>
          </a:p>
          <a:p>
            <a:r>
              <a:rPr lang="en-US" sz="2200" b="0" dirty="0"/>
              <a:t> </a:t>
            </a:r>
            <a:r>
              <a:rPr lang="en-US" sz="2200" b="0" dirty="0" smtClean="0"/>
              <a:t>   before (</a:t>
            </a:r>
            <a:r>
              <a:rPr lang="en-US" sz="2200" b="0" i="1" dirty="0" smtClean="0"/>
              <a:t>u</a:t>
            </a:r>
            <a:r>
              <a:rPr lang="en-US" sz="2200" b="0" dirty="0" smtClean="0"/>
              <a:t>, </a:t>
            </a:r>
            <a:r>
              <a:rPr lang="en-US" sz="2200" b="0" i="1" dirty="0" smtClean="0"/>
              <a:t>x</a:t>
            </a:r>
            <a:r>
              <a:rPr lang="en-US" sz="2200" b="0" dirty="0" smtClean="0"/>
              <a:t>), making the edge a</a:t>
            </a:r>
          </a:p>
          <a:p>
            <a:r>
              <a:rPr lang="en-US" sz="2200" b="0" dirty="0"/>
              <a:t> </a:t>
            </a:r>
            <a:r>
              <a:rPr lang="en-US" sz="2200" b="0" dirty="0" smtClean="0"/>
              <a:t>   back edge.</a:t>
            </a:r>
          </a:p>
          <a:p>
            <a:pPr marL="274320" indent="-274320">
              <a:buFont typeface="Wingdings" pitchFamily="2" charset="2"/>
              <a:buChar char="§"/>
            </a:pPr>
            <a:r>
              <a:rPr lang="en-US" sz="2200" b="0" dirty="0" smtClean="0"/>
              <a:t>Edge (</a:t>
            </a:r>
            <a:r>
              <a:rPr lang="en-US" sz="2200" b="0" i="1" dirty="0" smtClean="0"/>
              <a:t>y</a:t>
            </a:r>
            <a:r>
              <a:rPr lang="en-US" sz="2200" b="0" dirty="0" smtClean="0"/>
              <a:t>, </a:t>
            </a:r>
            <a:r>
              <a:rPr lang="en-US" sz="2200" b="0" i="1" dirty="0" smtClean="0"/>
              <a:t>w</a:t>
            </a:r>
            <a:r>
              <a:rPr lang="en-US" sz="2200" b="0" dirty="0" smtClean="0"/>
              <a:t>) would be encountered</a:t>
            </a:r>
          </a:p>
          <a:p>
            <a:r>
              <a:rPr lang="en-US" sz="2200" b="0" dirty="0"/>
              <a:t> </a:t>
            </a:r>
            <a:r>
              <a:rPr lang="en-US" sz="2200" b="0" dirty="0" smtClean="0"/>
              <a:t>   before (</a:t>
            </a:r>
            <a:r>
              <a:rPr lang="en-US" sz="2200" b="0" i="1" dirty="0" smtClean="0"/>
              <a:t>w</a:t>
            </a:r>
            <a:r>
              <a:rPr lang="en-US" sz="2200" b="0" dirty="0" smtClean="0"/>
              <a:t>, </a:t>
            </a:r>
            <a:r>
              <a:rPr lang="en-US" sz="2200" b="0" i="1" dirty="0" smtClean="0"/>
              <a:t>y</a:t>
            </a:r>
            <a:r>
              <a:rPr lang="en-US" sz="2200" b="0" dirty="0" smtClean="0"/>
              <a:t>), making the edge a</a:t>
            </a:r>
          </a:p>
          <a:p>
            <a:r>
              <a:rPr lang="en-US" sz="2200" b="0" dirty="0"/>
              <a:t> </a:t>
            </a:r>
            <a:r>
              <a:rPr lang="en-US" sz="2200" b="0" dirty="0" smtClean="0"/>
              <a:t>   tree edge.</a:t>
            </a:r>
            <a:endParaRPr lang="en-US" sz="2200" b="0" dirty="0"/>
          </a:p>
        </p:txBody>
      </p:sp>
    </p:spTree>
    <p:extLst>
      <p:ext uri="{BB962C8B-B14F-4D97-AF65-F5344CB8AC3E}">
        <p14:creationId xmlns:p14="http://schemas.microsoft.com/office/powerpoint/2010/main" val="9672282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0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85800" y="228600"/>
            <a:ext cx="7772400" cy="990600"/>
          </a:xfrm>
        </p:spPr>
        <p:txBody>
          <a:bodyPr/>
          <a:lstStyle/>
          <a:p>
            <a:r>
              <a:rPr lang="en-US" sz="3600" b="1" dirty="0" smtClean="0">
                <a:solidFill>
                  <a:srgbClr val="0000CC"/>
                </a:solidFill>
              </a:rPr>
              <a:t>DFS: Applications (1)</a:t>
            </a:r>
          </a:p>
        </p:txBody>
      </p:sp>
      <p:sp>
        <p:nvSpPr>
          <p:cNvPr id="50179" name="Rectangle 3"/>
          <p:cNvSpPr>
            <a:spLocks noGrp="1" noChangeArrowheads="1"/>
          </p:cNvSpPr>
          <p:nvPr>
            <p:ph type="body" idx="1"/>
          </p:nvPr>
        </p:nvSpPr>
        <p:spPr>
          <a:xfrm>
            <a:off x="609600" y="1524000"/>
            <a:ext cx="7848600" cy="4495800"/>
          </a:xfrm>
        </p:spPr>
        <p:txBody>
          <a:bodyPr/>
          <a:lstStyle/>
          <a:p>
            <a:r>
              <a:rPr lang="en-US" sz="2400" dirty="0" smtClean="0">
                <a:solidFill>
                  <a:srgbClr val="C00000"/>
                </a:solidFill>
                <a:latin typeface="+mj-lt"/>
              </a:rPr>
              <a:t>Is undirected graph </a:t>
            </a:r>
            <a:r>
              <a:rPr lang="en-US" sz="2400" i="1" dirty="0" smtClean="0">
                <a:solidFill>
                  <a:srgbClr val="C00000"/>
                </a:solidFill>
                <a:latin typeface="+mj-lt"/>
              </a:rPr>
              <a:t>G</a:t>
            </a:r>
            <a:r>
              <a:rPr lang="en-US" sz="2400" dirty="0" smtClean="0">
                <a:solidFill>
                  <a:srgbClr val="C00000"/>
                </a:solidFill>
                <a:latin typeface="+mj-lt"/>
              </a:rPr>
              <a:t> connected? </a:t>
            </a:r>
          </a:p>
          <a:p>
            <a:pPr marL="640080" lvl="1"/>
            <a:r>
              <a:rPr lang="en-US" sz="2200" dirty="0" smtClean="0">
                <a:latin typeface="+mj-lt"/>
              </a:rPr>
              <a:t>Change DFS to call DFS-Visit(</a:t>
            </a:r>
            <a:r>
              <a:rPr lang="en-US" sz="2200" i="1" dirty="0" smtClean="0">
                <a:latin typeface="+mj-lt"/>
              </a:rPr>
              <a:t>G</a:t>
            </a:r>
            <a:r>
              <a:rPr lang="en-US" sz="2200" dirty="0" smtClean="0">
                <a:latin typeface="+mj-lt"/>
              </a:rPr>
              <a:t>, </a:t>
            </a:r>
            <a:r>
              <a:rPr lang="en-US" sz="2200" i="1" dirty="0" smtClean="0">
                <a:latin typeface="+mj-lt"/>
              </a:rPr>
              <a:t>v</a:t>
            </a:r>
            <a:r>
              <a:rPr lang="en-US" sz="2200" dirty="0" smtClean="0">
                <a:latin typeface="+mj-lt"/>
              </a:rPr>
              <a:t>) only once</a:t>
            </a:r>
          </a:p>
          <a:p>
            <a:pPr marL="640080" lvl="1"/>
            <a:r>
              <a:rPr lang="en-US" sz="2200" dirty="0" smtClean="0">
                <a:latin typeface="+mj-lt"/>
              </a:rPr>
              <a:t>Then check if there are still white nodes.</a:t>
            </a:r>
          </a:p>
          <a:p>
            <a:pPr marL="1040130" lvl="2"/>
            <a:r>
              <a:rPr lang="en-US" sz="2200" dirty="0" smtClean="0">
                <a:latin typeface="+mj-lt"/>
              </a:rPr>
              <a:t>If no white nodes left, </a:t>
            </a:r>
            <a:r>
              <a:rPr lang="en-US" sz="2200" i="1" dirty="0" smtClean="0">
                <a:latin typeface="+mj-lt"/>
              </a:rPr>
              <a:t>G</a:t>
            </a:r>
            <a:r>
              <a:rPr lang="en-US" sz="2200" dirty="0" smtClean="0">
                <a:latin typeface="+mj-lt"/>
              </a:rPr>
              <a:t> is connected</a:t>
            </a:r>
          </a:p>
          <a:p>
            <a:pPr marL="1040130" lvl="2"/>
            <a:r>
              <a:rPr lang="en-US" sz="2200" dirty="0" smtClean="0">
                <a:latin typeface="+mj-lt"/>
              </a:rPr>
              <a:t>Otherwise, it is not connected.</a:t>
            </a:r>
          </a:p>
          <a:p>
            <a:pPr marL="400050" lvl="1" indent="0">
              <a:buNone/>
            </a:pPr>
            <a:r>
              <a:rPr lang="en-US" sz="2200" dirty="0">
                <a:latin typeface="+mj-lt"/>
              </a:rPr>
              <a:t> </a:t>
            </a:r>
            <a:r>
              <a:rPr lang="en-US" sz="2200" dirty="0" smtClean="0">
                <a:latin typeface="+mj-lt"/>
              </a:rPr>
              <a:t>   Running time: </a:t>
            </a:r>
            <a:r>
              <a:rPr lang="en-US" sz="2200" i="1" dirty="0" smtClean="0">
                <a:latin typeface="+mj-lt"/>
              </a:rPr>
              <a:t>O</a:t>
            </a:r>
            <a:r>
              <a:rPr lang="en-US" sz="2200" dirty="0" smtClean="0">
                <a:latin typeface="+mj-lt"/>
              </a:rPr>
              <a:t>(|</a:t>
            </a:r>
            <a:r>
              <a:rPr lang="en-US" sz="2200" i="1" dirty="0" smtClean="0">
                <a:latin typeface="+mj-lt"/>
              </a:rPr>
              <a:t>V | </a:t>
            </a:r>
            <a:r>
              <a:rPr lang="en-US" sz="2200" dirty="0" smtClean="0">
                <a:latin typeface="+mj-lt"/>
              </a:rPr>
              <a:t>+ | </a:t>
            </a:r>
            <a:r>
              <a:rPr lang="en-US" sz="2200" i="1" dirty="0" smtClean="0">
                <a:latin typeface="+mj-lt"/>
              </a:rPr>
              <a:t>E |</a:t>
            </a:r>
            <a:r>
              <a:rPr lang="en-US" sz="2200" dirty="0" smtClean="0">
                <a:latin typeface="+mj-lt"/>
              </a:rPr>
              <a:t>)</a:t>
            </a:r>
          </a:p>
          <a:p>
            <a:pPr marL="0" indent="0">
              <a:buNone/>
            </a:pPr>
            <a:endParaRPr lang="en-US" sz="2400" dirty="0" smtClean="0">
              <a:latin typeface="+mj-lt"/>
            </a:endParaRPr>
          </a:p>
          <a:p>
            <a:r>
              <a:rPr lang="en-US" sz="2400" dirty="0" smtClean="0">
                <a:solidFill>
                  <a:srgbClr val="C00000"/>
                </a:solidFill>
                <a:latin typeface="+mj-lt"/>
              </a:rPr>
              <a:t>Find connected components</a:t>
            </a:r>
            <a:r>
              <a:rPr lang="en-US" sz="2400" dirty="0" smtClean="0">
                <a:solidFill>
                  <a:schemeClr val="folHlink"/>
                </a:solidFill>
                <a:latin typeface="+mj-lt"/>
              </a:rPr>
              <a:t>.</a:t>
            </a:r>
            <a:r>
              <a:rPr lang="en-US" sz="2400" dirty="0" smtClean="0">
                <a:latin typeface="+mj-lt"/>
              </a:rPr>
              <a:t> </a:t>
            </a:r>
          </a:p>
          <a:p>
            <a:pPr lvl="1"/>
            <a:r>
              <a:rPr lang="en-US" sz="2200" dirty="0" smtClean="0">
                <a:latin typeface="+mj-lt"/>
              </a:rPr>
              <a:t>Call DFS.</a:t>
            </a:r>
          </a:p>
          <a:p>
            <a:pPr lvl="1"/>
            <a:r>
              <a:rPr lang="en-US" sz="2200" dirty="0" smtClean="0">
                <a:latin typeface="+mj-lt"/>
              </a:rPr>
              <a:t>The nodes discovered in each call to DFS-Visit(</a:t>
            </a:r>
            <a:r>
              <a:rPr lang="en-US" sz="2200" i="1" dirty="0" smtClean="0">
                <a:latin typeface="+mj-lt"/>
              </a:rPr>
              <a:t>G</a:t>
            </a:r>
            <a:r>
              <a:rPr lang="en-US" sz="2200" dirty="0" smtClean="0">
                <a:latin typeface="+mj-lt"/>
              </a:rPr>
              <a:t>, </a:t>
            </a:r>
            <a:r>
              <a:rPr lang="en-US" sz="2200" i="1" dirty="0" smtClean="0">
                <a:latin typeface="+mj-lt"/>
              </a:rPr>
              <a:t>v</a:t>
            </a:r>
            <a:r>
              <a:rPr lang="en-US" sz="2200" dirty="0" smtClean="0">
                <a:latin typeface="+mj-lt"/>
              </a:rPr>
              <a:t>) belong to a single connected component.</a:t>
            </a:r>
          </a:p>
          <a:p>
            <a:pPr marL="400050" lvl="1" indent="0">
              <a:buNone/>
            </a:pPr>
            <a:r>
              <a:rPr lang="en-US" sz="2200" dirty="0">
                <a:latin typeface="+mj-lt"/>
              </a:rPr>
              <a:t> </a:t>
            </a:r>
            <a:r>
              <a:rPr lang="en-US" sz="2200" dirty="0" smtClean="0">
                <a:latin typeface="+mj-lt"/>
              </a:rPr>
              <a:t>    Running time: </a:t>
            </a:r>
            <a:r>
              <a:rPr lang="en-US" sz="2200" dirty="0" smtClean="0">
                <a:latin typeface="+mj-lt"/>
                <a:sym typeface="Symbol"/>
              </a:rPr>
              <a:t></a:t>
            </a:r>
            <a:r>
              <a:rPr lang="en-US" sz="2200" dirty="0" smtClean="0">
                <a:latin typeface="+mj-lt"/>
              </a:rPr>
              <a:t>(|</a:t>
            </a:r>
            <a:r>
              <a:rPr lang="en-US" sz="2200" i="1" dirty="0" smtClean="0">
                <a:latin typeface="+mj-lt"/>
              </a:rPr>
              <a:t>V | </a:t>
            </a:r>
            <a:r>
              <a:rPr lang="en-US" sz="2200" dirty="0" smtClean="0">
                <a:latin typeface="+mj-lt"/>
              </a:rPr>
              <a:t>+ | </a:t>
            </a:r>
            <a:r>
              <a:rPr lang="en-US" sz="2200" i="1" dirty="0" smtClean="0">
                <a:latin typeface="+mj-lt"/>
              </a:rPr>
              <a:t>E |</a:t>
            </a:r>
            <a:r>
              <a:rPr lang="en-US" sz="2200" dirty="0" smtClean="0">
                <a:latin typeface="+mj-lt"/>
              </a:rPr>
              <a:t>)</a:t>
            </a:r>
          </a:p>
        </p:txBody>
      </p:sp>
    </p:spTree>
    <p:extLst>
      <p:ext uri="{BB962C8B-B14F-4D97-AF65-F5344CB8AC3E}">
        <p14:creationId xmlns:p14="http://schemas.microsoft.com/office/powerpoint/2010/main" val="17921028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1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1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17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17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17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017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17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0179">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1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85800" y="304800"/>
            <a:ext cx="7772400" cy="914400"/>
          </a:xfrm>
        </p:spPr>
        <p:txBody>
          <a:bodyPr/>
          <a:lstStyle/>
          <a:p>
            <a:r>
              <a:rPr lang="en-US" sz="3600" b="1" dirty="0" smtClean="0">
                <a:solidFill>
                  <a:srgbClr val="0000CC"/>
                </a:solidFill>
              </a:rPr>
              <a:t>DFS: Applications (2)</a:t>
            </a:r>
          </a:p>
        </p:txBody>
      </p:sp>
      <p:sp>
        <p:nvSpPr>
          <p:cNvPr id="53251" name="Rectangle 3"/>
          <p:cNvSpPr>
            <a:spLocks noGrp="1" noChangeArrowheads="1"/>
          </p:cNvSpPr>
          <p:nvPr>
            <p:ph type="body" idx="1"/>
          </p:nvPr>
        </p:nvSpPr>
        <p:spPr>
          <a:xfrm>
            <a:off x="381000" y="1371600"/>
            <a:ext cx="8305800" cy="5181600"/>
          </a:xfrm>
        </p:spPr>
        <p:txBody>
          <a:bodyPr/>
          <a:lstStyle/>
          <a:p>
            <a:r>
              <a:rPr lang="en-US" sz="2400" dirty="0" smtClean="0">
                <a:solidFill>
                  <a:srgbClr val="C00000"/>
                </a:solidFill>
              </a:rPr>
              <a:t>Does a directed graph </a:t>
            </a:r>
            <a:r>
              <a:rPr lang="en-US" sz="2400" i="1" dirty="0" smtClean="0">
                <a:solidFill>
                  <a:srgbClr val="C00000"/>
                </a:solidFill>
              </a:rPr>
              <a:t>G</a:t>
            </a:r>
            <a:r>
              <a:rPr lang="en-US" sz="2400" dirty="0" smtClean="0">
                <a:solidFill>
                  <a:srgbClr val="C00000"/>
                </a:solidFill>
              </a:rPr>
              <a:t> contain a directed cycle?</a:t>
            </a:r>
            <a:r>
              <a:rPr lang="en-US" sz="2400" dirty="0" smtClean="0"/>
              <a:t> </a:t>
            </a:r>
          </a:p>
          <a:p>
            <a:pPr marL="640080" lvl="1"/>
            <a:r>
              <a:rPr lang="en-US" sz="2200" dirty="0" smtClean="0"/>
              <a:t>Run DFS. If there are </a:t>
            </a:r>
            <a:r>
              <a:rPr lang="en-US" sz="2200" b="1" i="1" dirty="0" smtClean="0"/>
              <a:t>back</a:t>
            </a:r>
            <a:r>
              <a:rPr lang="en-US" sz="2200" dirty="0" smtClean="0"/>
              <a:t> edges, then </a:t>
            </a:r>
            <a:r>
              <a:rPr lang="en-US" sz="2200" dirty="0" smtClean="0">
                <a:solidFill>
                  <a:srgbClr val="3333FF"/>
                </a:solidFill>
              </a:rPr>
              <a:t>yes</a:t>
            </a:r>
            <a:r>
              <a:rPr lang="en-US" sz="2200" dirty="0" smtClean="0"/>
              <a:t>; otherwise, </a:t>
            </a:r>
            <a:r>
              <a:rPr lang="en-US" sz="2200" dirty="0" smtClean="0">
                <a:solidFill>
                  <a:srgbClr val="3333FF"/>
                </a:solidFill>
              </a:rPr>
              <a:t>no</a:t>
            </a:r>
            <a:r>
              <a:rPr lang="en-US" sz="2200" dirty="0" smtClean="0"/>
              <a:t>. </a:t>
            </a:r>
          </a:p>
          <a:p>
            <a:pPr marL="640080" lvl="1"/>
            <a:r>
              <a:rPr lang="en-US" sz="2200" dirty="0" smtClean="0"/>
              <a:t>Running time: </a:t>
            </a:r>
            <a:r>
              <a:rPr lang="en-US" sz="2200" i="1" dirty="0" smtClean="0"/>
              <a:t>O</a:t>
            </a:r>
            <a:r>
              <a:rPr lang="en-US" sz="2200" dirty="0" smtClean="0"/>
              <a:t>(|</a:t>
            </a:r>
            <a:r>
              <a:rPr lang="en-US" sz="2200" i="1" dirty="0" smtClean="0"/>
              <a:t>V | </a:t>
            </a:r>
            <a:r>
              <a:rPr lang="en-US" sz="2200" dirty="0" smtClean="0"/>
              <a:t>+ | </a:t>
            </a:r>
            <a:r>
              <a:rPr lang="en-US" sz="2200" i="1" dirty="0" smtClean="0"/>
              <a:t>E |</a:t>
            </a:r>
            <a:r>
              <a:rPr lang="en-US" sz="2200" dirty="0" smtClean="0"/>
              <a:t>).</a:t>
            </a:r>
            <a:endParaRPr lang="en-US" sz="2400" dirty="0" smtClean="0"/>
          </a:p>
          <a:p>
            <a:pPr>
              <a:spcBef>
                <a:spcPts val="600"/>
              </a:spcBef>
            </a:pPr>
            <a:r>
              <a:rPr lang="en-US" sz="2400" dirty="0" smtClean="0">
                <a:solidFill>
                  <a:srgbClr val="C00000"/>
                </a:solidFill>
              </a:rPr>
              <a:t>Does an undirected graph </a:t>
            </a:r>
            <a:r>
              <a:rPr lang="en-US" sz="2400" i="1" dirty="0" smtClean="0">
                <a:solidFill>
                  <a:srgbClr val="C00000"/>
                </a:solidFill>
              </a:rPr>
              <a:t>G</a:t>
            </a:r>
            <a:r>
              <a:rPr lang="en-US" sz="2400" dirty="0" smtClean="0">
                <a:solidFill>
                  <a:srgbClr val="C00000"/>
                </a:solidFill>
              </a:rPr>
              <a:t> contain a cycle?</a:t>
            </a:r>
            <a:r>
              <a:rPr lang="en-US" sz="2400" dirty="0" smtClean="0"/>
              <a:t> </a:t>
            </a:r>
          </a:p>
          <a:p>
            <a:pPr marL="640080" lvl="1"/>
            <a:r>
              <a:rPr lang="en-US" sz="2200" dirty="0" smtClean="0"/>
              <a:t>Same as directed graph. </a:t>
            </a:r>
          </a:p>
          <a:p>
            <a:pPr marL="640080" lvl="1"/>
            <a:r>
              <a:rPr lang="en-US" sz="2200" dirty="0" smtClean="0"/>
              <a:t>If </a:t>
            </a:r>
            <a:r>
              <a:rPr lang="en-US" sz="2200" i="1" dirty="0"/>
              <a:t>G</a:t>
            </a:r>
            <a:r>
              <a:rPr lang="en-US" sz="2200" dirty="0" smtClean="0"/>
              <a:t> is a tree or a forest, it can have at most |</a:t>
            </a:r>
            <a:r>
              <a:rPr lang="en-US" sz="2200" i="1" dirty="0" smtClean="0"/>
              <a:t>V </a:t>
            </a:r>
            <a:r>
              <a:rPr lang="en-US" sz="2200" dirty="0" smtClean="0"/>
              <a:t>| – 1 edges. </a:t>
            </a:r>
          </a:p>
          <a:p>
            <a:pPr marL="640080" lvl="1"/>
            <a:r>
              <a:rPr lang="en-US" sz="2200" dirty="0" smtClean="0"/>
              <a:t>Running time is </a:t>
            </a:r>
            <a:r>
              <a:rPr lang="en-US" sz="2200" i="1" dirty="0" smtClean="0"/>
              <a:t>O</a:t>
            </a:r>
            <a:r>
              <a:rPr lang="en-US" sz="2200" dirty="0" smtClean="0"/>
              <a:t>(|</a:t>
            </a:r>
            <a:r>
              <a:rPr lang="en-US" sz="2200" i="1" dirty="0" smtClean="0"/>
              <a:t>V </a:t>
            </a:r>
            <a:r>
              <a:rPr lang="en-US" sz="2200" dirty="0" smtClean="0"/>
              <a:t>|) since we encounter at most |</a:t>
            </a:r>
            <a:r>
              <a:rPr lang="en-US" sz="2200" i="1" dirty="0" smtClean="0"/>
              <a:t>V </a:t>
            </a:r>
            <a:r>
              <a:rPr lang="en-US" sz="2200" dirty="0" smtClean="0"/>
              <a:t>| edges (if (</a:t>
            </a:r>
            <a:r>
              <a:rPr lang="en-US" sz="2200" i="1" dirty="0" smtClean="0"/>
              <a:t>u</a:t>
            </a:r>
            <a:r>
              <a:rPr lang="en-US" sz="2200" dirty="0" smtClean="0"/>
              <a:t>, </a:t>
            </a:r>
            <a:r>
              <a:rPr lang="en-US" sz="2200" i="1" dirty="0" smtClean="0"/>
              <a:t>v</a:t>
            </a:r>
            <a:r>
              <a:rPr lang="en-US" sz="2200" dirty="0" smtClean="0"/>
              <a:t>) and (</a:t>
            </a:r>
            <a:r>
              <a:rPr lang="en-US" sz="2200" i="1" dirty="0" smtClean="0"/>
              <a:t>v</a:t>
            </a:r>
            <a:r>
              <a:rPr lang="en-US" sz="2200" dirty="0" smtClean="0"/>
              <a:t>, </a:t>
            </a:r>
            <a:r>
              <a:rPr lang="en-US" sz="2200" i="1" dirty="0" smtClean="0"/>
              <a:t>u</a:t>
            </a:r>
            <a:r>
              <a:rPr lang="en-US" sz="2200" dirty="0" smtClean="0"/>
              <a:t>) are counted as one edge), before cycle is found. </a:t>
            </a:r>
          </a:p>
          <a:p>
            <a:pPr>
              <a:spcBef>
                <a:spcPts val="600"/>
              </a:spcBef>
            </a:pPr>
            <a:r>
              <a:rPr lang="en-US" sz="2400" dirty="0" smtClean="0">
                <a:solidFill>
                  <a:srgbClr val="C00000"/>
                </a:solidFill>
              </a:rPr>
              <a:t>Is an undirected graph </a:t>
            </a:r>
            <a:r>
              <a:rPr lang="en-US" sz="2400" i="1" dirty="0" smtClean="0">
                <a:solidFill>
                  <a:srgbClr val="C00000"/>
                </a:solidFill>
              </a:rPr>
              <a:t>G</a:t>
            </a:r>
            <a:r>
              <a:rPr lang="en-US" sz="2400" dirty="0" smtClean="0">
                <a:solidFill>
                  <a:srgbClr val="C00000"/>
                </a:solidFill>
              </a:rPr>
              <a:t> a tree?</a:t>
            </a:r>
            <a:r>
              <a:rPr lang="en-US" sz="2400" dirty="0" smtClean="0"/>
              <a:t> </a:t>
            </a:r>
          </a:p>
          <a:p>
            <a:pPr marL="640080" lvl="1"/>
            <a:r>
              <a:rPr lang="en-US" sz="2200" dirty="0" smtClean="0"/>
              <a:t>DFS with one call to DFS-Visit(</a:t>
            </a:r>
            <a:r>
              <a:rPr lang="en-US" sz="2200" i="1" dirty="0" smtClean="0"/>
              <a:t>G</a:t>
            </a:r>
            <a:r>
              <a:rPr lang="en-US" sz="2200" dirty="0" smtClean="0"/>
              <a:t>, </a:t>
            </a:r>
            <a:r>
              <a:rPr lang="en-US" sz="2200" i="1" dirty="0" smtClean="0"/>
              <a:t>v</a:t>
            </a:r>
            <a:r>
              <a:rPr lang="en-US" sz="2200" dirty="0" smtClean="0"/>
              <a:t>). If all vertices are reached and no back edges, then </a:t>
            </a:r>
            <a:r>
              <a:rPr lang="en-US" sz="2200" i="1" dirty="0" smtClean="0"/>
              <a:t>G</a:t>
            </a:r>
            <a:r>
              <a:rPr lang="en-US" sz="2200" dirty="0" smtClean="0"/>
              <a:t> is a tree. </a:t>
            </a:r>
            <a:r>
              <a:rPr lang="en-US" sz="2200" dirty="0"/>
              <a:t>If |</a:t>
            </a:r>
            <a:r>
              <a:rPr lang="en-US" sz="2200" i="1" dirty="0"/>
              <a:t>V </a:t>
            </a:r>
            <a:r>
              <a:rPr lang="en-US" sz="2200" dirty="0" smtClean="0"/>
              <a:t>| edges are encountered, then </a:t>
            </a:r>
            <a:r>
              <a:rPr lang="en-US" sz="2200" i="1" dirty="0" smtClean="0"/>
              <a:t>G</a:t>
            </a:r>
            <a:r>
              <a:rPr lang="en-US" sz="2200" dirty="0" smtClean="0"/>
              <a:t> is not a tree. </a:t>
            </a:r>
          </a:p>
          <a:p>
            <a:pPr marL="640080" lvl="1"/>
            <a:r>
              <a:rPr lang="en-US" sz="2200" dirty="0" smtClean="0"/>
              <a:t>Running time: </a:t>
            </a:r>
            <a:r>
              <a:rPr lang="en-US" sz="2200" i="1" dirty="0" smtClean="0"/>
              <a:t>O</a:t>
            </a:r>
            <a:r>
              <a:rPr lang="en-US" sz="2200" dirty="0" smtClean="0"/>
              <a:t>(|</a:t>
            </a:r>
            <a:r>
              <a:rPr lang="en-US" sz="2200" i="1" dirty="0" smtClean="0"/>
              <a:t>V </a:t>
            </a:r>
            <a:r>
              <a:rPr lang="en-US" sz="2200" dirty="0" smtClean="0"/>
              <a:t>|).</a:t>
            </a:r>
            <a:endParaRPr lang="en-US" sz="2400" dirty="0" smtClean="0"/>
          </a:p>
        </p:txBody>
      </p:sp>
    </p:spTree>
    <p:extLst>
      <p:ext uri="{BB962C8B-B14F-4D97-AF65-F5344CB8AC3E}">
        <p14:creationId xmlns:p14="http://schemas.microsoft.com/office/powerpoint/2010/main" val="25282285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2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2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2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2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25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25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325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325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25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62000" y="304800"/>
            <a:ext cx="7772400" cy="838200"/>
          </a:xfrm>
        </p:spPr>
        <p:txBody>
          <a:bodyPr/>
          <a:lstStyle/>
          <a:p>
            <a:r>
              <a:rPr lang="en-US" sz="3600" b="1" dirty="0">
                <a:solidFill>
                  <a:srgbClr val="0000CC"/>
                </a:solidFill>
              </a:rPr>
              <a:t>What </a:t>
            </a:r>
            <a:r>
              <a:rPr lang="en-US" sz="3600" b="1" dirty="0" smtClean="0">
                <a:solidFill>
                  <a:srgbClr val="0000CC"/>
                </a:solidFill>
              </a:rPr>
              <a:t>Can Graphs Model</a:t>
            </a:r>
            <a:r>
              <a:rPr lang="en-US" sz="3600" b="1" dirty="0">
                <a:solidFill>
                  <a:srgbClr val="0000CC"/>
                </a:solidFill>
              </a:rPr>
              <a:t>?</a:t>
            </a:r>
          </a:p>
        </p:txBody>
      </p:sp>
      <p:sp>
        <p:nvSpPr>
          <p:cNvPr id="5123" name="Rectangle 3"/>
          <p:cNvSpPr>
            <a:spLocks noGrp="1" noChangeArrowheads="1"/>
          </p:cNvSpPr>
          <p:nvPr>
            <p:ph type="body" idx="1"/>
          </p:nvPr>
        </p:nvSpPr>
        <p:spPr>
          <a:xfrm>
            <a:off x="304800" y="1447800"/>
            <a:ext cx="8458200" cy="5334000"/>
          </a:xfrm>
        </p:spPr>
        <p:txBody>
          <a:bodyPr/>
          <a:lstStyle/>
          <a:p>
            <a:pPr>
              <a:lnSpc>
                <a:spcPct val="90000"/>
              </a:lnSpc>
            </a:pPr>
            <a:r>
              <a:rPr lang="en-US" sz="2400" dirty="0" smtClean="0">
                <a:solidFill>
                  <a:schemeClr val="bg2"/>
                </a:solidFill>
              </a:rPr>
              <a:t>Cost of wiring electronic components together.</a:t>
            </a:r>
          </a:p>
          <a:p>
            <a:pPr>
              <a:lnSpc>
                <a:spcPct val="90000"/>
              </a:lnSpc>
            </a:pPr>
            <a:r>
              <a:rPr lang="en-US" sz="2400" dirty="0" smtClean="0">
                <a:solidFill>
                  <a:schemeClr val="bg2"/>
                </a:solidFill>
              </a:rPr>
              <a:t>Shortest route between two cities.</a:t>
            </a:r>
          </a:p>
          <a:p>
            <a:pPr>
              <a:lnSpc>
                <a:spcPct val="90000"/>
              </a:lnSpc>
            </a:pPr>
            <a:r>
              <a:rPr lang="en-US" sz="2400" dirty="0" smtClean="0">
                <a:solidFill>
                  <a:schemeClr val="bg2"/>
                </a:solidFill>
              </a:rPr>
              <a:t>Finding the shortest distance between all pairs of cities in a road atlas.</a:t>
            </a:r>
          </a:p>
          <a:p>
            <a:pPr>
              <a:lnSpc>
                <a:spcPct val="90000"/>
              </a:lnSpc>
            </a:pPr>
            <a:r>
              <a:rPr lang="en-US" sz="2400" dirty="0" smtClean="0">
                <a:solidFill>
                  <a:schemeClr val="bg2"/>
                </a:solidFill>
              </a:rPr>
              <a:t>Flow of material (liquid flowing through pipes, current through electrical networks, information through communication networks, parts through an assembly line, …).</a:t>
            </a:r>
          </a:p>
          <a:p>
            <a:pPr>
              <a:lnSpc>
                <a:spcPct val="90000"/>
              </a:lnSpc>
            </a:pPr>
            <a:r>
              <a:rPr lang="en-US" sz="2400" dirty="0" smtClean="0">
                <a:solidFill>
                  <a:schemeClr val="bg2"/>
                </a:solidFill>
              </a:rPr>
              <a:t>State of a machine.</a:t>
            </a:r>
          </a:p>
          <a:p>
            <a:pPr>
              <a:lnSpc>
                <a:spcPct val="90000"/>
              </a:lnSpc>
            </a:pPr>
            <a:r>
              <a:rPr lang="en-US" sz="2400" dirty="0" smtClean="0">
                <a:solidFill>
                  <a:schemeClr val="bg2"/>
                </a:solidFill>
              </a:rPr>
              <a:t>Used in Operating Systems to model resource handling (deadlock detection problem – wait-for graph).</a:t>
            </a:r>
          </a:p>
          <a:p>
            <a:pPr>
              <a:lnSpc>
                <a:spcPct val="90000"/>
              </a:lnSpc>
            </a:pPr>
            <a:r>
              <a:rPr lang="en-US" sz="2400" dirty="0" smtClean="0">
                <a:solidFill>
                  <a:schemeClr val="bg2"/>
                </a:solidFill>
              </a:rPr>
              <a:t>Used in compilers for parsing and optimizing the code.</a:t>
            </a:r>
          </a:p>
          <a:p>
            <a:pPr>
              <a:lnSpc>
                <a:spcPct val="90000"/>
              </a:lnSpc>
            </a:pPr>
            <a:r>
              <a:rPr lang="en-US" sz="2400" dirty="0" smtClean="0">
                <a:solidFill>
                  <a:schemeClr val="bg2"/>
                </a:solidFill>
              </a:rPr>
              <a:t>Social networks (</a:t>
            </a:r>
            <a:r>
              <a:rPr lang="en-US" sz="2400" dirty="0" err="1" smtClean="0">
                <a:solidFill>
                  <a:schemeClr val="bg2"/>
                </a:solidFill>
              </a:rPr>
              <a:t>facebook</a:t>
            </a:r>
            <a:r>
              <a:rPr lang="en-US" sz="2400" dirty="0" smtClean="0">
                <a:solidFill>
                  <a:schemeClr val="bg2"/>
                </a:solidFill>
              </a:rPr>
              <a:t>), WWW links…</a:t>
            </a:r>
          </a:p>
        </p:txBody>
      </p:sp>
    </p:spTree>
    <p:extLst>
      <p:ext uri="{BB962C8B-B14F-4D97-AF65-F5344CB8AC3E}">
        <p14:creationId xmlns:p14="http://schemas.microsoft.com/office/powerpoint/2010/main" val="104460876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533400" y="1371600"/>
            <a:ext cx="8305800" cy="762000"/>
          </a:xfrm>
        </p:spPr>
        <p:txBody>
          <a:bodyPr/>
          <a:lstStyle/>
          <a:p>
            <a:pPr marL="342900" indent="-342900" algn="l">
              <a:buFont typeface="Wingdings" pitchFamily="2" charset="2"/>
              <a:buChar char="§"/>
            </a:pPr>
            <a:r>
              <a:rPr lang="en-US" sz="2400" dirty="0" smtClean="0"/>
              <a:t>In </a:t>
            </a:r>
            <a:r>
              <a:rPr lang="en-US" sz="2400" dirty="0"/>
              <a:t>an undirected </a:t>
            </a:r>
            <a:r>
              <a:rPr lang="en-US" sz="2400" dirty="0" smtClean="0"/>
              <a:t>graph, the </a:t>
            </a:r>
            <a:r>
              <a:rPr lang="en-US" sz="2400" i="1" dirty="0">
                <a:solidFill>
                  <a:srgbClr val="C00000"/>
                </a:solidFill>
              </a:rPr>
              <a:t>d</a:t>
            </a:r>
            <a:r>
              <a:rPr lang="en-US" sz="2400" i="1" dirty="0" smtClean="0">
                <a:solidFill>
                  <a:srgbClr val="C00000"/>
                </a:solidFill>
              </a:rPr>
              <a:t>egree</a:t>
            </a:r>
            <a:r>
              <a:rPr lang="en-US" sz="2400" dirty="0" smtClean="0"/>
              <a:t> of a vertex is the number of edges incident on it.</a:t>
            </a:r>
          </a:p>
        </p:txBody>
      </p:sp>
      <p:grpSp>
        <p:nvGrpSpPr>
          <p:cNvPr id="42" name="Group 41"/>
          <p:cNvGrpSpPr/>
          <p:nvPr/>
        </p:nvGrpSpPr>
        <p:grpSpPr>
          <a:xfrm>
            <a:off x="914400" y="3308628"/>
            <a:ext cx="7685427" cy="3168372"/>
            <a:chOff x="990600" y="3200400"/>
            <a:chExt cx="7685427" cy="3168372"/>
          </a:xfrm>
        </p:grpSpPr>
        <p:sp>
          <p:nvSpPr>
            <p:cNvPr id="9219" name="Oval 3"/>
            <p:cNvSpPr>
              <a:spLocks noChangeArrowheads="1"/>
            </p:cNvSpPr>
            <p:nvPr/>
          </p:nvSpPr>
          <p:spPr bwMode="auto">
            <a:xfrm>
              <a:off x="1143000" y="3613205"/>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20" name="Oval 4"/>
            <p:cNvSpPr>
              <a:spLocks noChangeArrowheads="1"/>
            </p:cNvSpPr>
            <p:nvPr/>
          </p:nvSpPr>
          <p:spPr bwMode="auto">
            <a:xfrm>
              <a:off x="1143000" y="4832405"/>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21" name="Oval 5"/>
            <p:cNvSpPr>
              <a:spLocks noChangeArrowheads="1"/>
            </p:cNvSpPr>
            <p:nvPr/>
          </p:nvSpPr>
          <p:spPr bwMode="auto">
            <a:xfrm>
              <a:off x="2438400" y="3613205"/>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22" name="Oval 6"/>
            <p:cNvSpPr>
              <a:spLocks noChangeArrowheads="1"/>
            </p:cNvSpPr>
            <p:nvPr/>
          </p:nvSpPr>
          <p:spPr bwMode="auto">
            <a:xfrm>
              <a:off x="2438400" y="4832405"/>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23" name="Oval 7"/>
            <p:cNvSpPr>
              <a:spLocks noChangeArrowheads="1"/>
            </p:cNvSpPr>
            <p:nvPr/>
          </p:nvSpPr>
          <p:spPr bwMode="auto">
            <a:xfrm>
              <a:off x="3429000" y="4832405"/>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24" name="Oval 8"/>
            <p:cNvSpPr>
              <a:spLocks noChangeArrowheads="1"/>
            </p:cNvSpPr>
            <p:nvPr/>
          </p:nvSpPr>
          <p:spPr bwMode="auto">
            <a:xfrm>
              <a:off x="3429000" y="3613205"/>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25" name="Text Box 9"/>
            <p:cNvSpPr txBox="1">
              <a:spLocks noChangeArrowheads="1"/>
            </p:cNvSpPr>
            <p:nvPr/>
          </p:nvSpPr>
          <p:spPr bwMode="auto">
            <a:xfrm>
              <a:off x="1227138" y="3689405"/>
              <a:ext cx="3190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A</a:t>
              </a:r>
              <a:endParaRPr lang="en-US" sz="1600">
                <a:solidFill>
                  <a:schemeClr val="tx1"/>
                </a:solidFill>
                <a:latin typeface="Times New Roman" pitchFamily="18" charset="0"/>
              </a:endParaRPr>
            </a:p>
          </p:txBody>
        </p:sp>
        <p:sp>
          <p:nvSpPr>
            <p:cNvPr id="9226" name="Text Box 10"/>
            <p:cNvSpPr txBox="1">
              <a:spLocks noChangeArrowheads="1"/>
            </p:cNvSpPr>
            <p:nvPr/>
          </p:nvSpPr>
          <p:spPr bwMode="auto">
            <a:xfrm>
              <a:off x="1219200" y="4876855"/>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D</a:t>
              </a:r>
              <a:endParaRPr lang="en-US" sz="1600">
                <a:solidFill>
                  <a:schemeClr val="tx1"/>
                </a:solidFill>
                <a:latin typeface="Times New Roman" pitchFamily="18" charset="0"/>
              </a:endParaRPr>
            </a:p>
          </p:txBody>
        </p:sp>
        <p:sp>
          <p:nvSpPr>
            <p:cNvPr id="9227" name="Text Box 11"/>
            <p:cNvSpPr txBox="1">
              <a:spLocks noChangeArrowheads="1"/>
            </p:cNvSpPr>
            <p:nvPr/>
          </p:nvSpPr>
          <p:spPr bwMode="auto">
            <a:xfrm>
              <a:off x="2514600" y="4910193"/>
              <a:ext cx="307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latin typeface="Times New Roman" pitchFamily="18" charset="0"/>
                </a:rPr>
                <a:t>E</a:t>
              </a:r>
            </a:p>
          </p:txBody>
        </p:sp>
        <p:sp>
          <p:nvSpPr>
            <p:cNvPr id="9228" name="Text Box 12"/>
            <p:cNvSpPr txBox="1">
              <a:spLocks noChangeArrowheads="1"/>
            </p:cNvSpPr>
            <p:nvPr/>
          </p:nvSpPr>
          <p:spPr bwMode="auto">
            <a:xfrm>
              <a:off x="3513138" y="4908605"/>
              <a:ext cx="307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F</a:t>
              </a:r>
              <a:endParaRPr lang="en-US" sz="1600">
                <a:solidFill>
                  <a:schemeClr val="tx1"/>
                </a:solidFill>
                <a:latin typeface="Times New Roman" pitchFamily="18" charset="0"/>
              </a:endParaRPr>
            </a:p>
          </p:txBody>
        </p:sp>
        <p:sp>
          <p:nvSpPr>
            <p:cNvPr id="9229" name="Text Box 13"/>
            <p:cNvSpPr txBox="1">
              <a:spLocks noChangeArrowheads="1"/>
            </p:cNvSpPr>
            <p:nvPr/>
          </p:nvSpPr>
          <p:spPr bwMode="auto">
            <a:xfrm>
              <a:off x="2533650" y="3689405"/>
              <a:ext cx="319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latin typeface="Times New Roman" pitchFamily="18" charset="0"/>
                </a:rPr>
                <a:t>B</a:t>
              </a:r>
            </a:p>
          </p:txBody>
        </p:sp>
        <p:sp>
          <p:nvSpPr>
            <p:cNvPr id="9230" name="Text Box 14"/>
            <p:cNvSpPr txBox="1">
              <a:spLocks noChangeArrowheads="1"/>
            </p:cNvSpPr>
            <p:nvPr/>
          </p:nvSpPr>
          <p:spPr bwMode="auto">
            <a:xfrm>
              <a:off x="3505200" y="3690993"/>
              <a:ext cx="319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latin typeface="Times New Roman" pitchFamily="18" charset="0"/>
                </a:rPr>
                <a:t>C</a:t>
              </a:r>
            </a:p>
          </p:txBody>
        </p:sp>
        <p:sp>
          <p:nvSpPr>
            <p:cNvPr id="9231" name="Line 15"/>
            <p:cNvSpPr>
              <a:spLocks noChangeShapeType="1"/>
            </p:cNvSpPr>
            <p:nvPr/>
          </p:nvSpPr>
          <p:spPr bwMode="auto">
            <a:xfrm>
              <a:off x="1524000" y="3994205"/>
              <a:ext cx="9906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2" name="Line 16"/>
            <p:cNvSpPr>
              <a:spLocks noChangeShapeType="1"/>
            </p:cNvSpPr>
            <p:nvPr/>
          </p:nvSpPr>
          <p:spPr bwMode="auto">
            <a:xfrm>
              <a:off x="1600200" y="3841805"/>
              <a:ext cx="8382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3" name="Line 17"/>
            <p:cNvSpPr>
              <a:spLocks noChangeShapeType="1"/>
            </p:cNvSpPr>
            <p:nvPr/>
          </p:nvSpPr>
          <p:spPr bwMode="auto">
            <a:xfrm flipV="1">
              <a:off x="2667000" y="4070405"/>
              <a:ext cx="1588"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4" name="Line 18"/>
            <p:cNvSpPr>
              <a:spLocks noChangeShapeType="1"/>
            </p:cNvSpPr>
            <p:nvPr/>
          </p:nvSpPr>
          <p:spPr bwMode="auto">
            <a:xfrm flipH="1" flipV="1">
              <a:off x="3657600" y="4070405"/>
              <a:ext cx="1588"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5" name="Text Box 19"/>
            <p:cNvSpPr txBox="1">
              <a:spLocks noChangeArrowheads="1"/>
            </p:cNvSpPr>
            <p:nvPr/>
          </p:nvSpPr>
          <p:spPr bwMode="auto">
            <a:xfrm>
              <a:off x="1143000" y="5729288"/>
              <a:ext cx="24018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000" dirty="0">
                  <a:solidFill>
                    <a:schemeClr val="tx1"/>
                  </a:solidFill>
                  <a:latin typeface="+mj-lt"/>
                </a:rPr>
                <a:t>The degree of B is 2.</a:t>
              </a:r>
            </a:p>
          </p:txBody>
        </p:sp>
        <p:sp>
          <p:nvSpPr>
            <p:cNvPr id="9236" name="Oval 20"/>
            <p:cNvSpPr>
              <a:spLocks noChangeArrowheads="1"/>
            </p:cNvSpPr>
            <p:nvPr/>
          </p:nvSpPr>
          <p:spPr bwMode="auto">
            <a:xfrm>
              <a:off x="5105400" y="36957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37" name="Oval 21"/>
            <p:cNvSpPr>
              <a:spLocks noChangeArrowheads="1"/>
            </p:cNvSpPr>
            <p:nvPr/>
          </p:nvSpPr>
          <p:spPr bwMode="auto">
            <a:xfrm>
              <a:off x="5105400" y="47625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38" name="Oval 22"/>
            <p:cNvSpPr>
              <a:spLocks noChangeArrowheads="1"/>
            </p:cNvSpPr>
            <p:nvPr/>
          </p:nvSpPr>
          <p:spPr bwMode="auto">
            <a:xfrm>
              <a:off x="6400800" y="36957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39" name="Oval 23"/>
            <p:cNvSpPr>
              <a:spLocks noChangeArrowheads="1"/>
            </p:cNvSpPr>
            <p:nvPr/>
          </p:nvSpPr>
          <p:spPr bwMode="auto">
            <a:xfrm>
              <a:off x="6400800" y="47625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40" name="Line 24"/>
            <p:cNvSpPr>
              <a:spLocks noChangeShapeType="1"/>
            </p:cNvSpPr>
            <p:nvPr/>
          </p:nvSpPr>
          <p:spPr bwMode="auto">
            <a:xfrm flipV="1">
              <a:off x="5334000" y="4152900"/>
              <a:ext cx="1588"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41" name="Line 25"/>
            <p:cNvSpPr>
              <a:spLocks noChangeShapeType="1"/>
            </p:cNvSpPr>
            <p:nvPr/>
          </p:nvSpPr>
          <p:spPr bwMode="auto">
            <a:xfrm>
              <a:off x="5562600" y="3924300"/>
              <a:ext cx="838200"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42" name="Line 26"/>
            <p:cNvSpPr>
              <a:spLocks noChangeShapeType="1"/>
            </p:cNvSpPr>
            <p:nvPr/>
          </p:nvSpPr>
          <p:spPr bwMode="auto">
            <a:xfrm flipH="1">
              <a:off x="5562600" y="4076700"/>
              <a:ext cx="8382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43" name="Freeform 27"/>
            <p:cNvSpPr>
              <a:spLocks/>
            </p:cNvSpPr>
            <p:nvPr/>
          </p:nvSpPr>
          <p:spPr bwMode="auto">
            <a:xfrm>
              <a:off x="6388100" y="3365500"/>
              <a:ext cx="546100" cy="406400"/>
            </a:xfrm>
            <a:custGeom>
              <a:avLst/>
              <a:gdLst>
                <a:gd name="T0" fmla="*/ 2147483647 w 344"/>
                <a:gd name="T1" fmla="*/ 2147483647 h 256"/>
                <a:gd name="T2" fmla="*/ 2147483647 w 344"/>
                <a:gd name="T3" fmla="*/ 2147483647 h 256"/>
                <a:gd name="T4" fmla="*/ 2147483647 w 344"/>
                <a:gd name="T5" fmla="*/ 2147483647 h 256"/>
                <a:gd name="T6" fmla="*/ 2147483647 w 344"/>
                <a:gd name="T7" fmla="*/ 2147483647 h 256"/>
                <a:gd name="T8" fmla="*/ 2147483647 w 344"/>
                <a:gd name="T9" fmla="*/ 2147483647 h 256"/>
                <a:gd name="T10" fmla="*/ 2147483647 w 344"/>
                <a:gd name="T11" fmla="*/ 2147483647 h 256"/>
                <a:gd name="T12" fmla="*/ 2147483647 w 344"/>
                <a:gd name="T13" fmla="*/ 2147483647 h 256"/>
                <a:gd name="T14" fmla="*/ 2147483647 w 344"/>
                <a:gd name="T15" fmla="*/ 2147483647 h 256"/>
                <a:gd name="T16" fmla="*/ 0 60000 65536"/>
                <a:gd name="T17" fmla="*/ 0 60000 65536"/>
                <a:gd name="T18" fmla="*/ 0 60000 65536"/>
                <a:gd name="T19" fmla="*/ 0 60000 65536"/>
                <a:gd name="T20" fmla="*/ 0 60000 65536"/>
                <a:gd name="T21" fmla="*/ 0 60000 65536"/>
                <a:gd name="T22" fmla="*/ 0 60000 65536"/>
                <a:gd name="T23" fmla="*/ 0 60000 65536"/>
                <a:gd name="T24" fmla="*/ 0 w 344"/>
                <a:gd name="T25" fmla="*/ 0 h 256"/>
                <a:gd name="T26" fmla="*/ 344 w 344"/>
                <a:gd name="T27" fmla="*/ 256 h 2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4" h="256">
                  <a:moveTo>
                    <a:pt x="56" y="256"/>
                  </a:moveTo>
                  <a:cubicBezTo>
                    <a:pt x="28" y="204"/>
                    <a:pt x="0" y="152"/>
                    <a:pt x="8" y="112"/>
                  </a:cubicBezTo>
                  <a:cubicBezTo>
                    <a:pt x="16" y="72"/>
                    <a:pt x="72" y="32"/>
                    <a:pt x="104" y="16"/>
                  </a:cubicBezTo>
                  <a:cubicBezTo>
                    <a:pt x="136" y="0"/>
                    <a:pt x="168" y="8"/>
                    <a:pt x="200" y="16"/>
                  </a:cubicBezTo>
                  <a:cubicBezTo>
                    <a:pt x="232" y="24"/>
                    <a:pt x="272" y="40"/>
                    <a:pt x="296" y="64"/>
                  </a:cubicBezTo>
                  <a:cubicBezTo>
                    <a:pt x="320" y="88"/>
                    <a:pt x="344" y="136"/>
                    <a:pt x="344" y="160"/>
                  </a:cubicBezTo>
                  <a:cubicBezTo>
                    <a:pt x="344" y="184"/>
                    <a:pt x="312" y="192"/>
                    <a:pt x="296" y="208"/>
                  </a:cubicBezTo>
                  <a:cubicBezTo>
                    <a:pt x="280" y="224"/>
                    <a:pt x="256" y="248"/>
                    <a:pt x="248" y="256"/>
                  </a:cubicBezTo>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44" name="Freeform 28"/>
            <p:cNvSpPr>
              <a:spLocks/>
            </p:cNvSpPr>
            <p:nvPr/>
          </p:nvSpPr>
          <p:spPr bwMode="auto">
            <a:xfrm>
              <a:off x="5562600" y="4749800"/>
              <a:ext cx="838200" cy="241300"/>
            </a:xfrm>
            <a:custGeom>
              <a:avLst/>
              <a:gdLst>
                <a:gd name="T0" fmla="*/ 0 w 528"/>
                <a:gd name="T1" fmla="*/ 2147483647 h 152"/>
                <a:gd name="T2" fmla="*/ 2147483647 w 528"/>
                <a:gd name="T3" fmla="*/ 2147483647 h 152"/>
                <a:gd name="T4" fmla="*/ 2147483647 w 528"/>
                <a:gd name="T5" fmla="*/ 2147483647 h 152"/>
                <a:gd name="T6" fmla="*/ 0 60000 65536"/>
                <a:gd name="T7" fmla="*/ 0 60000 65536"/>
                <a:gd name="T8" fmla="*/ 0 60000 65536"/>
                <a:gd name="T9" fmla="*/ 0 w 528"/>
                <a:gd name="T10" fmla="*/ 0 h 152"/>
                <a:gd name="T11" fmla="*/ 528 w 528"/>
                <a:gd name="T12" fmla="*/ 152 h 152"/>
              </a:gdLst>
              <a:ahLst/>
              <a:cxnLst>
                <a:cxn ang="T6">
                  <a:pos x="T0" y="T1"/>
                </a:cxn>
                <a:cxn ang="T7">
                  <a:pos x="T2" y="T3"/>
                </a:cxn>
                <a:cxn ang="T8">
                  <a:pos x="T4" y="T5"/>
                </a:cxn>
              </a:cxnLst>
              <a:rect l="T9" t="T10" r="T11" b="T12"/>
              <a:pathLst>
                <a:path w="528" h="152">
                  <a:moveTo>
                    <a:pt x="0" y="152"/>
                  </a:moveTo>
                  <a:cubicBezTo>
                    <a:pt x="124" y="84"/>
                    <a:pt x="248" y="16"/>
                    <a:pt x="336" y="8"/>
                  </a:cubicBezTo>
                  <a:cubicBezTo>
                    <a:pt x="424" y="0"/>
                    <a:pt x="496" y="80"/>
                    <a:pt x="528" y="104"/>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45" name="Freeform 29"/>
            <p:cNvSpPr>
              <a:spLocks/>
            </p:cNvSpPr>
            <p:nvPr/>
          </p:nvSpPr>
          <p:spPr bwMode="auto">
            <a:xfrm>
              <a:off x="5562600" y="5143500"/>
              <a:ext cx="914400" cy="266700"/>
            </a:xfrm>
            <a:custGeom>
              <a:avLst/>
              <a:gdLst>
                <a:gd name="T0" fmla="*/ 2147483647 w 576"/>
                <a:gd name="T1" fmla="*/ 0 h 168"/>
                <a:gd name="T2" fmla="*/ 2147483647 w 576"/>
                <a:gd name="T3" fmla="*/ 2147483647 h 168"/>
                <a:gd name="T4" fmla="*/ 2147483647 w 576"/>
                <a:gd name="T5" fmla="*/ 2147483647 h 168"/>
                <a:gd name="T6" fmla="*/ 2147483647 w 576"/>
                <a:gd name="T7" fmla="*/ 2147483647 h 168"/>
                <a:gd name="T8" fmla="*/ 0 w 576"/>
                <a:gd name="T9" fmla="*/ 0 h 168"/>
                <a:gd name="T10" fmla="*/ 0 60000 65536"/>
                <a:gd name="T11" fmla="*/ 0 60000 65536"/>
                <a:gd name="T12" fmla="*/ 0 60000 65536"/>
                <a:gd name="T13" fmla="*/ 0 60000 65536"/>
                <a:gd name="T14" fmla="*/ 0 60000 65536"/>
                <a:gd name="T15" fmla="*/ 0 w 576"/>
                <a:gd name="T16" fmla="*/ 0 h 168"/>
                <a:gd name="T17" fmla="*/ 576 w 576"/>
                <a:gd name="T18" fmla="*/ 168 h 168"/>
              </a:gdLst>
              <a:ahLst/>
              <a:cxnLst>
                <a:cxn ang="T10">
                  <a:pos x="T0" y="T1"/>
                </a:cxn>
                <a:cxn ang="T11">
                  <a:pos x="T2" y="T3"/>
                </a:cxn>
                <a:cxn ang="T12">
                  <a:pos x="T4" y="T5"/>
                </a:cxn>
                <a:cxn ang="T13">
                  <a:pos x="T6" y="T7"/>
                </a:cxn>
                <a:cxn ang="T14">
                  <a:pos x="T8" y="T9"/>
                </a:cxn>
              </a:cxnLst>
              <a:rect l="T15" t="T16" r="T17" b="T18"/>
              <a:pathLst>
                <a:path w="576" h="168">
                  <a:moveTo>
                    <a:pt x="576" y="0"/>
                  </a:moveTo>
                  <a:cubicBezTo>
                    <a:pt x="516" y="60"/>
                    <a:pt x="456" y="120"/>
                    <a:pt x="384" y="144"/>
                  </a:cubicBezTo>
                  <a:cubicBezTo>
                    <a:pt x="312" y="168"/>
                    <a:pt x="200" y="152"/>
                    <a:pt x="144" y="144"/>
                  </a:cubicBezTo>
                  <a:cubicBezTo>
                    <a:pt x="88" y="136"/>
                    <a:pt x="72" y="120"/>
                    <a:pt x="48" y="96"/>
                  </a:cubicBezTo>
                  <a:cubicBezTo>
                    <a:pt x="24" y="72"/>
                    <a:pt x="8" y="16"/>
                    <a:pt x="0"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46" name="Text Box 30"/>
            <p:cNvSpPr txBox="1">
              <a:spLocks noChangeArrowheads="1"/>
            </p:cNvSpPr>
            <p:nvPr/>
          </p:nvSpPr>
          <p:spPr bwMode="auto">
            <a:xfrm>
              <a:off x="5189538" y="36957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1</a:t>
              </a:r>
            </a:p>
          </p:txBody>
        </p:sp>
        <p:sp>
          <p:nvSpPr>
            <p:cNvPr id="9247" name="Text Box 31"/>
            <p:cNvSpPr txBox="1">
              <a:spLocks noChangeArrowheads="1"/>
            </p:cNvSpPr>
            <p:nvPr/>
          </p:nvSpPr>
          <p:spPr bwMode="auto">
            <a:xfrm>
              <a:off x="6496050" y="37719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latin typeface="Times New Roman" pitchFamily="18" charset="0"/>
                </a:rPr>
                <a:t>2</a:t>
              </a:r>
            </a:p>
          </p:txBody>
        </p:sp>
        <p:sp>
          <p:nvSpPr>
            <p:cNvPr id="9248" name="Text Box 32"/>
            <p:cNvSpPr txBox="1">
              <a:spLocks noChangeArrowheads="1"/>
            </p:cNvSpPr>
            <p:nvPr/>
          </p:nvSpPr>
          <p:spPr bwMode="auto">
            <a:xfrm>
              <a:off x="5189538" y="47625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4</a:t>
              </a:r>
              <a:endParaRPr lang="en-US" sz="1600">
                <a:solidFill>
                  <a:schemeClr val="tx1"/>
                </a:solidFill>
                <a:latin typeface="Times New Roman" pitchFamily="18" charset="0"/>
              </a:endParaRPr>
            </a:p>
          </p:txBody>
        </p:sp>
        <p:sp>
          <p:nvSpPr>
            <p:cNvPr id="9249" name="Text Box 33"/>
            <p:cNvSpPr txBox="1">
              <a:spLocks noChangeArrowheads="1"/>
            </p:cNvSpPr>
            <p:nvPr/>
          </p:nvSpPr>
          <p:spPr bwMode="auto">
            <a:xfrm>
              <a:off x="6477000" y="48387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5</a:t>
              </a:r>
              <a:endParaRPr lang="en-US" sz="1600">
                <a:solidFill>
                  <a:schemeClr val="tx1"/>
                </a:solidFill>
                <a:latin typeface="Times New Roman" pitchFamily="18" charset="0"/>
              </a:endParaRPr>
            </a:p>
          </p:txBody>
        </p:sp>
        <p:sp>
          <p:nvSpPr>
            <p:cNvPr id="9250" name="Text Box 34"/>
            <p:cNvSpPr txBox="1">
              <a:spLocks noChangeArrowheads="1"/>
            </p:cNvSpPr>
            <p:nvPr/>
          </p:nvSpPr>
          <p:spPr bwMode="auto">
            <a:xfrm>
              <a:off x="4800600" y="5660886"/>
              <a:ext cx="304942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000" dirty="0">
                  <a:solidFill>
                    <a:schemeClr val="tx1"/>
                  </a:solidFill>
                  <a:latin typeface="+mj-lt"/>
                </a:rPr>
                <a:t>The </a:t>
              </a:r>
              <a:r>
                <a:rPr lang="en-US" sz="2000" dirty="0" smtClean="0">
                  <a:solidFill>
                    <a:schemeClr val="tx1"/>
                  </a:solidFill>
                  <a:latin typeface="+mj-lt"/>
                </a:rPr>
                <a:t>in-degree </a:t>
              </a:r>
              <a:r>
                <a:rPr lang="en-US" sz="2000" dirty="0">
                  <a:solidFill>
                    <a:schemeClr val="tx1"/>
                  </a:solidFill>
                  <a:latin typeface="+mj-lt"/>
                </a:rPr>
                <a:t>of 2 is 2 and</a:t>
              </a:r>
              <a:br>
                <a:rPr lang="en-US" sz="2000" dirty="0">
                  <a:solidFill>
                    <a:schemeClr val="tx1"/>
                  </a:solidFill>
                  <a:latin typeface="+mj-lt"/>
                </a:rPr>
              </a:br>
              <a:r>
                <a:rPr lang="en-US" sz="2000" dirty="0">
                  <a:solidFill>
                    <a:schemeClr val="tx1"/>
                  </a:solidFill>
                  <a:latin typeface="+mj-lt"/>
                </a:rPr>
                <a:t>the </a:t>
              </a:r>
              <a:r>
                <a:rPr lang="en-US" sz="2000" dirty="0" smtClean="0">
                  <a:solidFill>
                    <a:schemeClr val="tx1"/>
                  </a:solidFill>
                  <a:latin typeface="+mj-lt"/>
                </a:rPr>
                <a:t>out-degree </a:t>
              </a:r>
              <a:r>
                <a:rPr lang="en-US" sz="2000" dirty="0">
                  <a:solidFill>
                    <a:schemeClr val="tx1"/>
                  </a:solidFill>
                  <a:latin typeface="+mj-lt"/>
                </a:rPr>
                <a:t>of 2 is 3.</a:t>
              </a:r>
            </a:p>
          </p:txBody>
        </p:sp>
        <p:sp>
          <p:nvSpPr>
            <p:cNvPr id="9251" name="Line 35"/>
            <p:cNvSpPr>
              <a:spLocks noChangeShapeType="1"/>
            </p:cNvSpPr>
            <p:nvPr/>
          </p:nvSpPr>
          <p:spPr bwMode="auto">
            <a:xfrm>
              <a:off x="6629400" y="4127500"/>
              <a:ext cx="1588"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52" name="Rectangle 36"/>
            <p:cNvSpPr>
              <a:spLocks noChangeArrowheads="1"/>
            </p:cNvSpPr>
            <p:nvPr/>
          </p:nvSpPr>
          <p:spPr bwMode="auto">
            <a:xfrm>
              <a:off x="990600" y="3460805"/>
              <a:ext cx="3048000" cy="1981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53" name="Rectangle 37"/>
            <p:cNvSpPr>
              <a:spLocks noChangeArrowheads="1"/>
            </p:cNvSpPr>
            <p:nvPr/>
          </p:nvSpPr>
          <p:spPr bwMode="auto">
            <a:xfrm>
              <a:off x="4953000" y="3200400"/>
              <a:ext cx="2381250" cy="2362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54" name="Line 38"/>
            <p:cNvSpPr>
              <a:spLocks noChangeShapeType="1"/>
            </p:cNvSpPr>
            <p:nvPr/>
          </p:nvSpPr>
          <p:spPr bwMode="auto">
            <a:xfrm flipH="1">
              <a:off x="7010400" y="3582988"/>
              <a:ext cx="7810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55" name="Text Box 39"/>
            <p:cNvSpPr txBox="1">
              <a:spLocks noChangeArrowheads="1"/>
            </p:cNvSpPr>
            <p:nvPr/>
          </p:nvSpPr>
          <p:spPr bwMode="auto">
            <a:xfrm>
              <a:off x="7524750" y="3679425"/>
              <a:ext cx="11512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000" dirty="0">
                  <a:solidFill>
                    <a:schemeClr val="tx1"/>
                  </a:solidFill>
                  <a:latin typeface="+mj-lt"/>
                </a:rPr>
                <a:t>Self-loop</a:t>
              </a:r>
            </a:p>
          </p:txBody>
        </p:sp>
      </p:grpSp>
      <p:sp>
        <p:nvSpPr>
          <p:cNvPr id="41" name="Rectangle 2"/>
          <p:cNvSpPr txBox="1">
            <a:spLocks noChangeArrowheads="1"/>
          </p:cNvSpPr>
          <p:nvPr/>
        </p:nvSpPr>
        <p:spPr bwMode="auto">
          <a:xfrm>
            <a:off x="457200" y="38100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r>
              <a:rPr lang="en-US" sz="3600" b="1" dirty="0" smtClean="0">
                <a:solidFill>
                  <a:srgbClr val="0000CC"/>
                </a:solidFill>
              </a:rPr>
              <a:t>Degree, Out-Degree, In-Degree of a Node</a:t>
            </a:r>
            <a:endParaRPr lang="en-US" sz="3600" b="1" dirty="0">
              <a:solidFill>
                <a:srgbClr val="0000CC"/>
              </a:solidFill>
            </a:endParaRPr>
          </a:p>
        </p:txBody>
      </p:sp>
      <p:sp>
        <p:nvSpPr>
          <p:cNvPr id="43" name="Rectangle 2"/>
          <p:cNvSpPr txBox="1">
            <a:spLocks noChangeArrowheads="1"/>
          </p:cNvSpPr>
          <p:nvPr/>
        </p:nvSpPr>
        <p:spPr bwMode="auto">
          <a:xfrm>
            <a:off x="533400" y="2152705"/>
            <a:ext cx="8305800" cy="1123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pPr marL="342900" indent="-342900" algn="l">
              <a:buFont typeface="Wingdings" pitchFamily="2" charset="2"/>
              <a:buChar char="§"/>
            </a:pPr>
            <a:r>
              <a:rPr lang="en-US" sz="2400" b="0" kern="0" dirty="0" smtClean="0"/>
              <a:t>In a directed graph , the </a:t>
            </a:r>
            <a:r>
              <a:rPr lang="en-US" sz="2400" b="0" i="1" kern="0" dirty="0" smtClean="0">
                <a:solidFill>
                  <a:srgbClr val="C00000"/>
                </a:solidFill>
              </a:rPr>
              <a:t>out-degree </a:t>
            </a:r>
            <a:r>
              <a:rPr lang="en-US" sz="2400" b="0" kern="0" dirty="0" smtClean="0"/>
              <a:t>of a vertex is the number of edges leaving it and the </a:t>
            </a:r>
            <a:r>
              <a:rPr lang="en-US" sz="2400" b="0" i="1" kern="0" dirty="0" smtClean="0">
                <a:solidFill>
                  <a:srgbClr val="C00000"/>
                </a:solidFill>
              </a:rPr>
              <a:t>in-degree</a:t>
            </a:r>
            <a:r>
              <a:rPr lang="en-US" sz="2400" b="0" kern="0" dirty="0" smtClean="0">
                <a:solidFill>
                  <a:srgbClr val="C00000"/>
                </a:solidFill>
              </a:rPr>
              <a:t> </a:t>
            </a:r>
            <a:r>
              <a:rPr lang="en-US" sz="2400" b="0" kern="0" dirty="0" smtClean="0"/>
              <a:t>is the number of edges entering it.</a:t>
            </a:r>
          </a:p>
        </p:txBody>
      </p:sp>
    </p:spTree>
    <p:extLst>
      <p:ext uri="{BB962C8B-B14F-4D97-AF65-F5344CB8AC3E}">
        <p14:creationId xmlns:p14="http://schemas.microsoft.com/office/powerpoint/2010/main" val="9905206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27075" y="304800"/>
            <a:ext cx="7772400" cy="914400"/>
          </a:xfrm>
        </p:spPr>
        <p:txBody>
          <a:bodyPr/>
          <a:lstStyle/>
          <a:p>
            <a:r>
              <a:rPr lang="en-US" sz="3600" b="1" kern="1200" dirty="0">
                <a:solidFill>
                  <a:srgbClr val="0000CC"/>
                </a:solidFill>
              </a:rPr>
              <a:t>Simple Graphs </a:t>
            </a:r>
          </a:p>
        </p:txBody>
      </p:sp>
      <p:sp>
        <p:nvSpPr>
          <p:cNvPr id="10243" name="Rectangle 3"/>
          <p:cNvSpPr>
            <a:spLocks noGrp="1" noChangeArrowheads="1"/>
          </p:cNvSpPr>
          <p:nvPr>
            <p:ph type="body" idx="1"/>
          </p:nvPr>
        </p:nvSpPr>
        <p:spPr>
          <a:xfrm>
            <a:off x="685800" y="1447800"/>
            <a:ext cx="7772400" cy="4572000"/>
          </a:xfrm>
        </p:spPr>
        <p:txBody>
          <a:bodyPr/>
          <a:lstStyle/>
          <a:p>
            <a:r>
              <a:rPr lang="en-US" sz="2400" i="1" dirty="0" smtClean="0">
                <a:solidFill>
                  <a:srgbClr val="C00000"/>
                </a:solidFill>
              </a:rPr>
              <a:t>Simple graphs</a:t>
            </a:r>
            <a:r>
              <a:rPr lang="en-US" sz="2400" dirty="0" smtClean="0">
                <a:solidFill>
                  <a:srgbClr val="C00000"/>
                </a:solidFill>
              </a:rPr>
              <a:t> </a:t>
            </a:r>
            <a:r>
              <a:rPr lang="en-US" sz="2400" dirty="0" smtClean="0"/>
              <a:t>are graphs without multiple (directed in same direction or undirected) edges connecting a single pair of vertices, or self-loops. </a:t>
            </a:r>
          </a:p>
          <a:p>
            <a:pPr lvl="1"/>
            <a:r>
              <a:rPr lang="en-US" sz="2200" dirty="0" smtClean="0"/>
              <a:t>We will consider only simple graphs for this course.</a:t>
            </a:r>
            <a:r>
              <a:rPr lang="en-US" sz="2000" dirty="0" smtClean="0"/>
              <a:t/>
            </a:r>
            <a:br>
              <a:rPr lang="en-US" sz="2000" dirty="0" smtClean="0"/>
            </a:br>
            <a:endParaRPr lang="en-US" sz="2000" dirty="0" smtClean="0"/>
          </a:p>
        </p:txBody>
      </p:sp>
    </p:spTree>
    <p:extLst>
      <p:ext uri="{BB962C8B-B14F-4D97-AF65-F5344CB8AC3E}">
        <p14:creationId xmlns:p14="http://schemas.microsoft.com/office/powerpoint/2010/main" val="12281901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228600" y="1371600"/>
            <a:ext cx="8686801" cy="838200"/>
          </a:xfrm>
        </p:spPr>
        <p:txBody>
          <a:bodyPr/>
          <a:lstStyle/>
          <a:p>
            <a:pPr marL="320040" indent="-320040" algn="l">
              <a:buFont typeface="Wingdings" pitchFamily="2" charset="2"/>
              <a:buChar char="§"/>
            </a:pPr>
            <a:r>
              <a:rPr lang="en-US" sz="2400" dirty="0" smtClean="0"/>
              <a:t>A </a:t>
            </a:r>
            <a:r>
              <a:rPr lang="en-US" sz="2400" i="1" dirty="0" smtClean="0">
                <a:solidFill>
                  <a:srgbClr val="C00000"/>
                </a:solidFill>
              </a:rPr>
              <a:t>weighted graph</a:t>
            </a:r>
            <a:r>
              <a:rPr lang="en-US" sz="2400" dirty="0" smtClean="0">
                <a:solidFill>
                  <a:srgbClr val="C00000"/>
                </a:solidFill>
              </a:rPr>
              <a:t> </a:t>
            </a:r>
            <a:r>
              <a:rPr lang="en-US" sz="2400" dirty="0" smtClean="0"/>
              <a:t>is a graph for which each edge has an associated </a:t>
            </a:r>
            <a:r>
              <a:rPr lang="en-US" sz="2400" i="1" dirty="0" smtClean="0">
                <a:solidFill>
                  <a:srgbClr val="C00000"/>
                </a:solidFill>
              </a:rPr>
              <a:t>weight</a:t>
            </a:r>
            <a:r>
              <a:rPr lang="en-US" sz="2400" dirty="0" smtClean="0"/>
              <a:t>, usually given by a </a:t>
            </a:r>
            <a:r>
              <a:rPr lang="en-US" sz="2400" i="1" dirty="0" smtClean="0">
                <a:solidFill>
                  <a:srgbClr val="C00000"/>
                </a:solidFill>
              </a:rPr>
              <a:t>weight function</a:t>
            </a:r>
            <a:r>
              <a:rPr lang="en-US" sz="2400" dirty="0" smtClean="0"/>
              <a:t> </a:t>
            </a:r>
            <a:r>
              <a:rPr lang="en-US" sz="2400" i="1" dirty="0" smtClean="0"/>
              <a:t>w: E</a:t>
            </a:r>
            <a:r>
              <a:rPr lang="en-US" sz="2400" dirty="0" smtClean="0"/>
              <a:t> </a:t>
            </a:r>
            <a:r>
              <a:rPr lang="en-US" sz="2400" dirty="0" smtClean="0">
                <a:sym typeface="Symbol" pitchFamily="18" charset="2"/>
              </a:rPr>
              <a:t> </a:t>
            </a:r>
            <a:r>
              <a:rPr lang="en-US" sz="2400" i="1" dirty="0" smtClean="0">
                <a:effectLst>
                  <a:outerShdw blurRad="38100" dist="38100" dir="2700000" algn="tl">
                    <a:srgbClr val="000000">
                      <a:alpha val="43137"/>
                    </a:srgbClr>
                  </a:outerShdw>
                </a:effectLst>
                <a:sym typeface="Symbol" pitchFamily="18" charset="2"/>
              </a:rPr>
              <a:t>R</a:t>
            </a:r>
            <a:r>
              <a:rPr lang="en-US" sz="2400" dirty="0" smtClean="0"/>
              <a:t>.</a:t>
            </a:r>
          </a:p>
        </p:txBody>
      </p:sp>
      <p:grpSp>
        <p:nvGrpSpPr>
          <p:cNvPr id="51" name="Group 50"/>
          <p:cNvGrpSpPr/>
          <p:nvPr/>
        </p:nvGrpSpPr>
        <p:grpSpPr>
          <a:xfrm>
            <a:off x="880475" y="2309813"/>
            <a:ext cx="6965950" cy="2414587"/>
            <a:chOff x="381000" y="3657600"/>
            <a:chExt cx="8229600" cy="2667000"/>
          </a:xfrm>
        </p:grpSpPr>
        <p:sp>
          <p:nvSpPr>
            <p:cNvPr id="11267" name="Oval 3"/>
            <p:cNvSpPr>
              <a:spLocks noChangeArrowheads="1"/>
            </p:cNvSpPr>
            <p:nvPr/>
          </p:nvSpPr>
          <p:spPr bwMode="auto">
            <a:xfrm>
              <a:off x="990600" y="40640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68" name="Oval 4"/>
            <p:cNvSpPr>
              <a:spLocks noChangeArrowheads="1"/>
            </p:cNvSpPr>
            <p:nvPr/>
          </p:nvSpPr>
          <p:spPr bwMode="auto">
            <a:xfrm>
              <a:off x="990600" y="51308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69" name="Oval 5"/>
            <p:cNvSpPr>
              <a:spLocks noChangeArrowheads="1"/>
            </p:cNvSpPr>
            <p:nvPr/>
          </p:nvSpPr>
          <p:spPr bwMode="auto">
            <a:xfrm>
              <a:off x="2286000" y="40640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0" name="Oval 6"/>
            <p:cNvSpPr>
              <a:spLocks noChangeArrowheads="1"/>
            </p:cNvSpPr>
            <p:nvPr/>
          </p:nvSpPr>
          <p:spPr bwMode="auto">
            <a:xfrm>
              <a:off x="2286000" y="51308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1" name="Oval 7"/>
            <p:cNvSpPr>
              <a:spLocks noChangeArrowheads="1"/>
            </p:cNvSpPr>
            <p:nvPr/>
          </p:nvSpPr>
          <p:spPr bwMode="auto">
            <a:xfrm>
              <a:off x="3276600" y="40640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2" name="Oval 8"/>
            <p:cNvSpPr>
              <a:spLocks noChangeArrowheads="1"/>
            </p:cNvSpPr>
            <p:nvPr/>
          </p:nvSpPr>
          <p:spPr bwMode="auto">
            <a:xfrm>
              <a:off x="3276600" y="51308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3" name="Line 9"/>
            <p:cNvSpPr>
              <a:spLocks noChangeShapeType="1"/>
            </p:cNvSpPr>
            <p:nvPr/>
          </p:nvSpPr>
          <p:spPr bwMode="auto">
            <a:xfrm flipV="1">
              <a:off x="1219200" y="45212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74" name="Line 10"/>
            <p:cNvSpPr>
              <a:spLocks noChangeShapeType="1"/>
            </p:cNvSpPr>
            <p:nvPr/>
          </p:nvSpPr>
          <p:spPr bwMode="auto">
            <a:xfrm>
              <a:off x="1447800" y="42926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75" name="Line 11"/>
            <p:cNvSpPr>
              <a:spLocks noChangeShapeType="1"/>
            </p:cNvSpPr>
            <p:nvPr/>
          </p:nvSpPr>
          <p:spPr bwMode="auto">
            <a:xfrm flipH="1">
              <a:off x="1447800" y="4445000"/>
              <a:ext cx="8382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76" name="Freeform 12"/>
            <p:cNvSpPr>
              <a:spLocks/>
            </p:cNvSpPr>
            <p:nvPr/>
          </p:nvSpPr>
          <p:spPr bwMode="auto">
            <a:xfrm>
              <a:off x="1447800" y="5118100"/>
              <a:ext cx="838200" cy="241300"/>
            </a:xfrm>
            <a:custGeom>
              <a:avLst/>
              <a:gdLst>
                <a:gd name="T0" fmla="*/ 0 w 528"/>
                <a:gd name="T1" fmla="*/ 2147483647 h 152"/>
                <a:gd name="T2" fmla="*/ 2147483647 w 528"/>
                <a:gd name="T3" fmla="*/ 2147483647 h 152"/>
                <a:gd name="T4" fmla="*/ 2147483647 w 528"/>
                <a:gd name="T5" fmla="*/ 2147483647 h 152"/>
                <a:gd name="T6" fmla="*/ 0 60000 65536"/>
                <a:gd name="T7" fmla="*/ 0 60000 65536"/>
                <a:gd name="T8" fmla="*/ 0 60000 65536"/>
                <a:gd name="T9" fmla="*/ 0 w 528"/>
                <a:gd name="T10" fmla="*/ 0 h 152"/>
                <a:gd name="T11" fmla="*/ 528 w 528"/>
                <a:gd name="T12" fmla="*/ 152 h 152"/>
              </a:gdLst>
              <a:ahLst/>
              <a:cxnLst>
                <a:cxn ang="T6">
                  <a:pos x="T0" y="T1"/>
                </a:cxn>
                <a:cxn ang="T7">
                  <a:pos x="T2" y="T3"/>
                </a:cxn>
                <a:cxn ang="T8">
                  <a:pos x="T4" y="T5"/>
                </a:cxn>
              </a:cxnLst>
              <a:rect l="T9" t="T10" r="T11" b="T12"/>
              <a:pathLst>
                <a:path w="528" h="152">
                  <a:moveTo>
                    <a:pt x="0" y="152"/>
                  </a:moveTo>
                  <a:cubicBezTo>
                    <a:pt x="124" y="84"/>
                    <a:pt x="248" y="16"/>
                    <a:pt x="336" y="8"/>
                  </a:cubicBezTo>
                  <a:cubicBezTo>
                    <a:pt x="424" y="0"/>
                    <a:pt x="496" y="80"/>
                    <a:pt x="528" y="104"/>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7" name="Freeform 13"/>
            <p:cNvSpPr>
              <a:spLocks/>
            </p:cNvSpPr>
            <p:nvPr/>
          </p:nvSpPr>
          <p:spPr bwMode="auto">
            <a:xfrm>
              <a:off x="1447800" y="5511800"/>
              <a:ext cx="914400" cy="266700"/>
            </a:xfrm>
            <a:custGeom>
              <a:avLst/>
              <a:gdLst>
                <a:gd name="T0" fmla="*/ 2147483647 w 576"/>
                <a:gd name="T1" fmla="*/ 0 h 168"/>
                <a:gd name="T2" fmla="*/ 2147483647 w 576"/>
                <a:gd name="T3" fmla="*/ 2147483647 h 168"/>
                <a:gd name="T4" fmla="*/ 2147483647 w 576"/>
                <a:gd name="T5" fmla="*/ 2147483647 h 168"/>
                <a:gd name="T6" fmla="*/ 2147483647 w 576"/>
                <a:gd name="T7" fmla="*/ 2147483647 h 168"/>
                <a:gd name="T8" fmla="*/ 0 w 576"/>
                <a:gd name="T9" fmla="*/ 0 h 168"/>
                <a:gd name="T10" fmla="*/ 0 60000 65536"/>
                <a:gd name="T11" fmla="*/ 0 60000 65536"/>
                <a:gd name="T12" fmla="*/ 0 60000 65536"/>
                <a:gd name="T13" fmla="*/ 0 60000 65536"/>
                <a:gd name="T14" fmla="*/ 0 60000 65536"/>
                <a:gd name="T15" fmla="*/ 0 w 576"/>
                <a:gd name="T16" fmla="*/ 0 h 168"/>
                <a:gd name="T17" fmla="*/ 576 w 576"/>
                <a:gd name="T18" fmla="*/ 168 h 168"/>
              </a:gdLst>
              <a:ahLst/>
              <a:cxnLst>
                <a:cxn ang="T10">
                  <a:pos x="T0" y="T1"/>
                </a:cxn>
                <a:cxn ang="T11">
                  <a:pos x="T2" y="T3"/>
                </a:cxn>
                <a:cxn ang="T12">
                  <a:pos x="T4" y="T5"/>
                </a:cxn>
                <a:cxn ang="T13">
                  <a:pos x="T6" y="T7"/>
                </a:cxn>
                <a:cxn ang="T14">
                  <a:pos x="T8" y="T9"/>
                </a:cxn>
              </a:cxnLst>
              <a:rect l="T15" t="T16" r="T17" b="T18"/>
              <a:pathLst>
                <a:path w="576" h="168">
                  <a:moveTo>
                    <a:pt x="576" y="0"/>
                  </a:moveTo>
                  <a:cubicBezTo>
                    <a:pt x="516" y="60"/>
                    <a:pt x="456" y="120"/>
                    <a:pt x="384" y="144"/>
                  </a:cubicBezTo>
                  <a:cubicBezTo>
                    <a:pt x="312" y="168"/>
                    <a:pt x="200" y="152"/>
                    <a:pt x="144" y="144"/>
                  </a:cubicBezTo>
                  <a:cubicBezTo>
                    <a:pt x="88" y="136"/>
                    <a:pt x="72" y="120"/>
                    <a:pt x="48" y="96"/>
                  </a:cubicBezTo>
                  <a:cubicBezTo>
                    <a:pt x="24" y="72"/>
                    <a:pt x="8" y="16"/>
                    <a:pt x="0"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8" name="Line 14"/>
            <p:cNvSpPr>
              <a:spLocks noChangeShapeType="1"/>
            </p:cNvSpPr>
            <p:nvPr/>
          </p:nvSpPr>
          <p:spPr bwMode="auto">
            <a:xfrm flipV="1">
              <a:off x="3505200" y="45212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79" name="Text Box 15"/>
            <p:cNvSpPr txBox="1">
              <a:spLocks noChangeArrowheads="1"/>
            </p:cNvSpPr>
            <p:nvPr/>
          </p:nvSpPr>
          <p:spPr bwMode="auto">
            <a:xfrm>
              <a:off x="1074738" y="40640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1</a:t>
              </a:r>
            </a:p>
          </p:txBody>
        </p:sp>
        <p:sp>
          <p:nvSpPr>
            <p:cNvPr id="11280" name="Text Box 16"/>
            <p:cNvSpPr txBox="1">
              <a:spLocks noChangeArrowheads="1"/>
            </p:cNvSpPr>
            <p:nvPr/>
          </p:nvSpPr>
          <p:spPr bwMode="auto">
            <a:xfrm>
              <a:off x="2381250" y="41402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latin typeface="Times New Roman" pitchFamily="18" charset="0"/>
                </a:rPr>
                <a:t>2</a:t>
              </a:r>
            </a:p>
          </p:txBody>
        </p:sp>
        <p:sp>
          <p:nvSpPr>
            <p:cNvPr id="11281" name="Text Box 17"/>
            <p:cNvSpPr txBox="1">
              <a:spLocks noChangeArrowheads="1"/>
            </p:cNvSpPr>
            <p:nvPr/>
          </p:nvSpPr>
          <p:spPr bwMode="auto">
            <a:xfrm>
              <a:off x="3352800" y="41084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3</a:t>
              </a:r>
              <a:endParaRPr lang="en-US" sz="1600">
                <a:solidFill>
                  <a:schemeClr val="tx1"/>
                </a:solidFill>
                <a:latin typeface="Times New Roman" pitchFamily="18" charset="0"/>
              </a:endParaRPr>
            </a:p>
          </p:txBody>
        </p:sp>
        <p:sp>
          <p:nvSpPr>
            <p:cNvPr id="11282" name="Text Box 18"/>
            <p:cNvSpPr txBox="1">
              <a:spLocks noChangeArrowheads="1"/>
            </p:cNvSpPr>
            <p:nvPr/>
          </p:nvSpPr>
          <p:spPr bwMode="auto">
            <a:xfrm>
              <a:off x="1074738" y="51308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4</a:t>
              </a:r>
              <a:endParaRPr lang="en-US" sz="1600">
                <a:solidFill>
                  <a:schemeClr val="tx1"/>
                </a:solidFill>
                <a:latin typeface="Times New Roman" pitchFamily="18" charset="0"/>
              </a:endParaRPr>
            </a:p>
          </p:txBody>
        </p:sp>
        <p:sp>
          <p:nvSpPr>
            <p:cNvPr id="11283" name="Text Box 19"/>
            <p:cNvSpPr txBox="1">
              <a:spLocks noChangeArrowheads="1"/>
            </p:cNvSpPr>
            <p:nvPr/>
          </p:nvSpPr>
          <p:spPr bwMode="auto">
            <a:xfrm>
              <a:off x="2362200" y="52070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5</a:t>
              </a:r>
              <a:endParaRPr lang="en-US" sz="1600">
                <a:solidFill>
                  <a:schemeClr val="tx1"/>
                </a:solidFill>
                <a:latin typeface="Times New Roman" pitchFamily="18" charset="0"/>
              </a:endParaRPr>
            </a:p>
          </p:txBody>
        </p:sp>
        <p:sp>
          <p:nvSpPr>
            <p:cNvPr id="11284" name="Text Box 20"/>
            <p:cNvSpPr txBox="1">
              <a:spLocks noChangeArrowheads="1"/>
            </p:cNvSpPr>
            <p:nvPr/>
          </p:nvSpPr>
          <p:spPr bwMode="auto">
            <a:xfrm>
              <a:off x="3352800" y="52070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6</a:t>
              </a:r>
              <a:endParaRPr lang="en-US" sz="1600">
                <a:solidFill>
                  <a:schemeClr val="tx1"/>
                </a:solidFill>
                <a:latin typeface="Times New Roman" pitchFamily="18" charset="0"/>
              </a:endParaRPr>
            </a:p>
          </p:txBody>
        </p:sp>
        <p:sp>
          <p:nvSpPr>
            <p:cNvPr id="11285" name="Text Box 21"/>
            <p:cNvSpPr txBox="1">
              <a:spLocks noChangeArrowheads="1"/>
            </p:cNvSpPr>
            <p:nvPr/>
          </p:nvSpPr>
          <p:spPr bwMode="auto">
            <a:xfrm>
              <a:off x="822325" y="469265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latin typeface="Arial Black" pitchFamily="34" charset="0"/>
                </a:rPr>
                <a:t>.5</a:t>
              </a:r>
              <a:endParaRPr lang="en-US" sz="2400">
                <a:solidFill>
                  <a:schemeClr val="tx1"/>
                </a:solidFill>
                <a:latin typeface="Times New Roman" pitchFamily="18" charset="0"/>
              </a:endParaRPr>
            </a:p>
          </p:txBody>
        </p:sp>
        <p:sp>
          <p:nvSpPr>
            <p:cNvPr id="11286" name="Text Box 22"/>
            <p:cNvSpPr txBox="1">
              <a:spLocks noChangeArrowheads="1"/>
            </p:cNvSpPr>
            <p:nvPr/>
          </p:nvSpPr>
          <p:spPr bwMode="auto">
            <a:xfrm>
              <a:off x="1644650" y="3910013"/>
              <a:ext cx="522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latin typeface="Arial Black" pitchFamily="34" charset="0"/>
                </a:rPr>
                <a:t>1.2</a:t>
              </a:r>
              <a:endParaRPr lang="en-US" sz="2400">
                <a:solidFill>
                  <a:schemeClr val="tx1"/>
                </a:solidFill>
                <a:latin typeface="Times New Roman" pitchFamily="18" charset="0"/>
              </a:endParaRPr>
            </a:p>
          </p:txBody>
        </p:sp>
        <p:sp>
          <p:nvSpPr>
            <p:cNvPr id="11287" name="Text Box 23"/>
            <p:cNvSpPr txBox="1">
              <a:spLocks noChangeArrowheads="1"/>
            </p:cNvSpPr>
            <p:nvPr/>
          </p:nvSpPr>
          <p:spPr bwMode="auto">
            <a:xfrm>
              <a:off x="1644650" y="44958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latin typeface="Arial Black" pitchFamily="34" charset="0"/>
                </a:rPr>
                <a:t>.2</a:t>
              </a:r>
              <a:endParaRPr lang="en-US" sz="2400">
                <a:solidFill>
                  <a:schemeClr val="tx1"/>
                </a:solidFill>
                <a:latin typeface="Times New Roman" pitchFamily="18" charset="0"/>
              </a:endParaRPr>
            </a:p>
          </p:txBody>
        </p:sp>
        <p:sp>
          <p:nvSpPr>
            <p:cNvPr id="11288" name="Text Box 24"/>
            <p:cNvSpPr txBox="1">
              <a:spLocks noChangeArrowheads="1"/>
            </p:cNvSpPr>
            <p:nvPr/>
          </p:nvSpPr>
          <p:spPr bwMode="auto">
            <a:xfrm>
              <a:off x="1676400" y="588168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latin typeface="Arial Black" pitchFamily="34" charset="0"/>
                </a:rPr>
                <a:t>.5</a:t>
              </a:r>
              <a:endParaRPr lang="en-US" sz="2400">
                <a:solidFill>
                  <a:schemeClr val="tx1"/>
                </a:solidFill>
                <a:latin typeface="Times New Roman" pitchFamily="18" charset="0"/>
              </a:endParaRPr>
            </a:p>
          </p:txBody>
        </p:sp>
        <p:sp>
          <p:nvSpPr>
            <p:cNvPr id="11289" name="Text Box 25"/>
            <p:cNvSpPr txBox="1">
              <a:spLocks noChangeArrowheads="1"/>
            </p:cNvSpPr>
            <p:nvPr/>
          </p:nvSpPr>
          <p:spPr bwMode="auto">
            <a:xfrm>
              <a:off x="3505200" y="4648200"/>
              <a:ext cx="565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latin typeface="Arial Black" pitchFamily="34" charset="0"/>
                </a:rPr>
                <a:t>1.5</a:t>
              </a:r>
              <a:endParaRPr lang="en-US" sz="2400">
                <a:solidFill>
                  <a:schemeClr val="tx1"/>
                </a:solidFill>
                <a:latin typeface="Times New Roman" pitchFamily="18" charset="0"/>
              </a:endParaRPr>
            </a:p>
          </p:txBody>
        </p:sp>
        <p:sp>
          <p:nvSpPr>
            <p:cNvPr id="11290" name="Text Box 26"/>
            <p:cNvSpPr txBox="1">
              <a:spLocks noChangeArrowheads="1"/>
            </p:cNvSpPr>
            <p:nvPr/>
          </p:nvSpPr>
          <p:spPr bwMode="auto">
            <a:xfrm>
              <a:off x="1720850" y="48006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latin typeface="Arial Black" pitchFamily="34" charset="0"/>
                </a:rPr>
                <a:t>.3</a:t>
              </a:r>
              <a:endParaRPr lang="en-US" sz="2400">
                <a:solidFill>
                  <a:schemeClr val="tx1"/>
                </a:solidFill>
                <a:latin typeface="Times New Roman" pitchFamily="18" charset="0"/>
              </a:endParaRPr>
            </a:p>
          </p:txBody>
        </p:sp>
        <p:sp>
          <p:nvSpPr>
            <p:cNvPr id="11291" name="Oval 27"/>
            <p:cNvSpPr>
              <a:spLocks noChangeArrowheads="1"/>
            </p:cNvSpPr>
            <p:nvPr/>
          </p:nvSpPr>
          <p:spPr bwMode="auto">
            <a:xfrm>
              <a:off x="5029200" y="40386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92" name="Oval 28"/>
            <p:cNvSpPr>
              <a:spLocks noChangeArrowheads="1"/>
            </p:cNvSpPr>
            <p:nvPr/>
          </p:nvSpPr>
          <p:spPr bwMode="auto">
            <a:xfrm>
              <a:off x="5029200" y="52578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93" name="Oval 29"/>
            <p:cNvSpPr>
              <a:spLocks noChangeArrowheads="1"/>
            </p:cNvSpPr>
            <p:nvPr/>
          </p:nvSpPr>
          <p:spPr bwMode="auto">
            <a:xfrm>
              <a:off x="6324600" y="40386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94" name="Oval 30"/>
            <p:cNvSpPr>
              <a:spLocks noChangeArrowheads="1"/>
            </p:cNvSpPr>
            <p:nvPr/>
          </p:nvSpPr>
          <p:spPr bwMode="auto">
            <a:xfrm>
              <a:off x="6324600" y="52578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95" name="Oval 31"/>
            <p:cNvSpPr>
              <a:spLocks noChangeArrowheads="1"/>
            </p:cNvSpPr>
            <p:nvPr/>
          </p:nvSpPr>
          <p:spPr bwMode="auto">
            <a:xfrm>
              <a:off x="7315200" y="52578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96" name="Oval 32"/>
            <p:cNvSpPr>
              <a:spLocks noChangeArrowheads="1"/>
            </p:cNvSpPr>
            <p:nvPr/>
          </p:nvSpPr>
          <p:spPr bwMode="auto">
            <a:xfrm>
              <a:off x="7315200" y="40386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97" name="Text Box 33"/>
            <p:cNvSpPr txBox="1">
              <a:spLocks noChangeArrowheads="1"/>
            </p:cNvSpPr>
            <p:nvPr/>
          </p:nvSpPr>
          <p:spPr bwMode="auto">
            <a:xfrm>
              <a:off x="5113338" y="41148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1</a:t>
              </a:r>
              <a:endParaRPr lang="en-US" sz="1600">
                <a:solidFill>
                  <a:schemeClr val="tx1"/>
                </a:solidFill>
                <a:latin typeface="Times New Roman" pitchFamily="18" charset="0"/>
              </a:endParaRPr>
            </a:p>
          </p:txBody>
        </p:sp>
        <p:sp>
          <p:nvSpPr>
            <p:cNvPr id="11298" name="Text Box 34"/>
            <p:cNvSpPr txBox="1">
              <a:spLocks noChangeArrowheads="1"/>
            </p:cNvSpPr>
            <p:nvPr/>
          </p:nvSpPr>
          <p:spPr bwMode="auto">
            <a:xfrm>
              <a:off x="5105400" y="53022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4</a:t>
              </a:r>
              <a:endParaRPr lang="en-US" sz="1600">
                <a:solidFill>
                  <a:schemeClr val="tx1"/>
                </a:solidFill>
                <a:latin typeface="Times New Roman" pitchFamily="18" charset="0"/>
              </a:endParaRPr>
            </a:p>
          </p:txBody>
        </p:sp>
        <p:sp>
          <p:nvSpPr>
            <p:cNvPr id="11299" name="Text Box 35"/>
            <p:cNvSpPr txBox="1">
              <a:spLocks noChangeArrowheads="1"/>
            </p:cNvSpPr>
            <p:nvPr/>
          </p:nvSpPr>
          <p:spPr bwMode="auto">
            <a:xfrm>
              <a:off x="6400800" y="53340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5</a:t>
              </a:r>
              <a:endParaRPr lang="en-US" sz="1600">
                <a:solidFill>
                  <a:schemeClr val="tx1"/>
                </a:solidFill>
                <a:latin typeface="Times New Roman" pitchFamily="18" charset="0"/>
              </a:endParaRPr>
            </a:p>
          </p:txBody>
        </p:sp>
        <p:sp>
          <p:nvSpPr>
            <p:cNvPr id="11300" name="Text Box 36"/>
            <p:cNvSpPr txBox="1">
              <a:spLocks noChangeArrowheads="1"/>
            </p:cNvSpPr>
            <p:nvPr/>
          </p:nvSpPr>
          <p:spPr bwMode="auto">
            <a:xfrm>
              <a:off x="7399338" y="53340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6</a:t>
              </a:r>
              <a:endParaRPr lang="en-US" sz="1600">
                <a:solidFill>
                  <a:schemeClr val="tx1"/>
                </a:solidFill>
                <a:latin typeface="Times New Roman" pitchFamily="18" charset="0"/>
              </a:endParaRPr>
            </a:p>
          </p:txBody>
        </p:sp>
        <p:sp>
          <p:nvSpPr>
            <p:cNvPr id="11301" name="Text Box 37"/>
            <p:cNvSpPr txBox="1">
              <a:spLocks noChangeArrowheads="1"/>
            </p:cNvSpPr>
            <p:nvPr/>
          </p:nvSpPr>
          <p:spPr bwMode="auto">
            <a:xfrm>
              <a:off x="6419850" y="41148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latin typeface="Times New Roman" pitchFamily="18" charset="0"/>
                </a:rPr>
                <a:t>2</a:t>
              </a:r>
            </a:p>
          </p:txBody>
        </p:sp>
        <p:sp>
          <p:nvSpPr>
            <p:cNvPr id="11302" name="Text Box 38"/>
            <p:cNvSpPr txBox="1">
              <a:spLocks noChangeArrowheads="1"/>
            </p:cNvSpPr>
            <p:nvPr/>
          </p:nvSpPr>
          <p:spPr bwMode="auto">
            <a:xfrm>
              <a:off x="7391400" y="41148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3</a:t>
              </a:r>
              <a:endParaRPr lang="en-US" sz="1600">
                <a:solidFill>
                  <a:schemeClr val="tx1"/>
                </a:solidFill>
                <a:latin typeface="Times New Roman" pitchFamily="18" charset="0"/>
              </a:endParaRPr>
            </a:p>
          </p:txBody>
        </p:sp>
        <p:sp>
          <p:nvSpPr>
            <p:cNvPr id="11303" name="Line 39"/>
            <p:cNvSpPr>
              <a:spLocks noChangeShapeType="1"/>
            </p:cNvSpPr>
            <p:nvPr/>
          </p:nvSpPr>
          <p:spPr bwMode="auto">
            <a:xfrm>
              <a:off x="5410200" y="4419600"/>
              <a:ext cx="9906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4" name="Line 40"/>
            <p:cNvSpPr>
              <a:spLocks noChangeShapeType="1"/>
            </p:cNvSpPr>
            <p:nvPr/>
          </p:nvSpPr>
          <p:spPr bwMode="auto">
            <a:xfrm>
              <a:off x="5486400" y="42672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5" name="Line 41"/>
            <p:cNvSpPr>
              <a:spLocks noChangeShapeType="1"/>
            </p:cNvSpPr>
            <p:nvPr/>
          </p:nvSpPr>
          <p:spPr bwMode="auto">
            <a:xfrm flipV="1">
              <a:off x="6553200" y="44958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6" name="Line 42"/>
            <p:cNvSpPr>
              <a:spLocks noChangeShapeType="1"/>
            </p:cNvSpPr>
            <p:nvPr/>
          </p:nvSpPr>
          <p:spPr bwMode="auto">
            <a:xfrm flipH="1" flipV="1">
              <a:off x="7543800" y="44958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7" name="Text Box 43"/>
            <p:cNvSpPr txBox="1">
              <a:spLocks noChangeArrowheads="1"/>
            </p:cNvSpPr>
            <p:nvPr/>
          </p:nvSpPr>
          <p:spPr bwMode="auto">
            <a:xfrm>
              <a:off x="5622925" y="3878263"/>
              <a:ext cx="319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latin typeface="Arial Black" pitchFamily="34" charset="0"/>
                </a:rPr>
                <a:t>2</a:t>
              </a:r>
              <a:endParaRPr lang="en-US" sz="1800">
                <a:solidFill>
                  <a:schemeClr val="tx1"/>
                </a:solidFill>
                <a:latin typeface="Arial Black" pitchFamily="34" charset="0"/>
              </a:endParaRPr>
            </a:p>
          </p:txBody>
        </p:sp>
        <p:sp>
          <p:nvSpPr>
            <p:cNvPr id="11308" name="Text Box 44"/>
            <p:cNvSpPr txBox="1">
              <a:spLocks noChangeArrowheads="1"/>
            </p:cNvSpPr>
            <p:nvPr/>
          </p:nvSpPr>
          <p:spPr bwMode="auto">
            <a:xfrm>
              <a:off x="5562600" y="4845050"/>
              <a:ext cx="319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latin typeface="Arial Black" pitchFamily="34" charset="0"/>
                </a:rPr>
                <a:t>1</a:t>
              </a:r>
              <a:endParaRPr lang="en-US" sz="1800">
                <a:solidFill>
                  <a:schemeClr val="tx1"/>
                </a:solidFill>
                <a:latin typeface="Arial Black" pitchFamily="34" charset="0"/>
              </a:endParaRPr>
            </a:p>
          </p:txBody>
        </p:sp>
        <p:sp>
          <p:nvSpPr>
            <p:cNvPr id="11309" name="Text Box 45"/>
            <p:cNvSpPr txBox="1">
              <a:spLocks noChangeArrowheads="1"/>
            </p:cNvSpPr>
            <p:nvPr/>
          </p:nvSpPr>
          <p:spPr bwMode="auto">
            <a:xfrm>
              <a:off x="7605713" y="4692650"/>
              <a:ext cx="3190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latin typeface="Arial Black" pitchFamily="34" charset="0"/>
                </a:rPr>
                <a:t>3</a:t>
              </a:r>
              <a:endParaRPr lang="en-US" sz="1800">
                <a:solidFill>
                  <a:schemeClr val="tx1"/>
                </a:solidFill>
                <a:latin typeface="Arial Black" pitchFamily="34" charset="0"/>
              </a:endParaRPr>
            </a:p>
          </p:txBody>
        </p:sp>
        <p:sp>
          <p:nvSpPr>
            <p:cNvPr id="11310" name="Text Box 46"/>
            <p:cNvSpPr txBox="1">
              <a:spLocks noChangeArrowheads="1"/>
            </p:cNvSpPr>
            <p:nvPr/>
          </p:nvSpPr>
          <p:spPr bwMode="auto">
            <a:xfrm>
              <a:off x="6615113" y="4648200"/>
              <a:ext cx="3190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latin typeface="Arial Black" pitchFamily="34" charset="0"/>
                </a:rPr>
                <a:t>5</a:t>
              </a:r>
              <a:endParaRPr lang="en-US" sz="1800">
                <a:solidFill>
                  <a:schemeClr val="tx1"/>
                </a:solidFill>
                <a:latin typeface="Arial Black" pitchFamily="34" charset="0"/>
              </a:endParaRPr>
            </a:p>
          </p:txBody>
        </p:sp>
        <p:sp>
          <p:nvSpPr>
            <p:cNvPr id="11311" name="Rectangle 47"/>
            <p:cNvSpPr>
              <a:spLocks noChangeArrowheads="1"/>
            </p:cNvSpPr>
            <p:nvPr/>
          </p:nvSpPr>
          <p:spPr bwMode="auto">
            <a:xfrm>
              <a:off x="4495800" y="3657600"/>
              <a:ext cx="4114800" cy="2667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12" name="Rectangle 48"/>
            <p:cNvSpPr>
              <a:spLocks noChangeArrowheads="1"/>
            </p:cNvSpPr>
            <p:nvPr/>
          </p:nvSpPr>
          <p:spPr bwMode="auto">
            <a:xfrm>
              <a:off x="381000" y="3657600"/>
              <a:ext cx="3886200" cy="2667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49" name="Rectangle 2"/>
          <p:cNvSpPr txBox="1">
            <a:spLocks noChangeArrowheads="1"/>
          </p:cNvSpPr>
          <p:nvPr/>
        </p:nvSpPr>
        <p:spPr>
          <a:xfrm>
            <a:off x="727075" y="304800"/>
            <a:ext cx="7772400" cy="9144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r>
              <a:rPr lang="en-US" sz="3600" b="1" kern="1200" dirty="0" smtClean="0">
                <a:solidFill>
                  <a:srgbClr val="0000CC"/>
                </a:solidFill>
              </a:rPr>
              <a:t>Weighted Graphs </a:t>
            </a:r>
            <a:endParaRPr lang="en-US" sz="3600" b="1" kern="1200" dirty="0">
              <a:solidFill>
                <a:srgbClr val="0000CC"/>
              </a:solidFill>
            </a:endParaRPr>
          </a:p>
        </p:txBody>
      </p:sp>
      <p:sp>
        <p:nvSpPr>
          <p:cNvPr id="50" name="Rectangle 2"/>
          <p:cNvSpPr txBox="1">
            <a:spLocks noChangeArrowheads="1"/>
          </p:cNvSpPr>
          <p:nvPr/>
        </p:nvSpPr>
        <p:spPr bwMode="auto">
          <a:xfrm>
            <a:off x="320652" y="4800600"/>
            <a:ext cx="8688781"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pPr marL="342900" indent="-342900" algn="l">
              <a:buFont typeface="Wingdings" pitchFamily="2" charset="2"/>
              <a:buChar char="§"/>
            </a:pPr>
            <a:r>
              <a:rPr lang="en-US" sz="2400" b="0" dirty="0" smtClean="0"/>
              <a:t>The weight has different meanings in different applications, but usually reflects how strongly or closely the corresponding nodes are related.</a:t>
            </a:r>
          </a:p>
        </p:txBody>
      </p:sp>
    </p:spTree>
    <p:extLst>
      <p:ext uri="{BB962C8B-B14F-4D97-AF65-F5344CB8AC3E}">
        <p14:creationId xmlns:p14="http://schemas.microsoft.com/office/powerpoint/2010/main" val="12202320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381000"/>
            <a:ext cx="7772400" cy="762000"/>
          </a:xfrm>
        </p:spPr>
        <p:txBody>
          <a:bodyPr/>
          <a:lstStyle/>
          <a:p>
            <a:r>
              <a:rPr lang="en-US" sz="3600" b="1" dirty="0" smtClean="0">
                <a:solidFill>
                  <a:srgbClr val="0000CC"/>
                </a:solidFill>
              </a:rPr>
              <a:t>Paths</a:t>
            </a:r>
          </a:p>
        </p:txBody>
      </p:sp>
      <p:sp>
        <p:nvSpPr>
          <p:cNvPr id="12291" name="Rectangle 3"/>
          <p:cNvSpPr>
            <a:spLocks noGrp="1" noChangeArrowheads="1"/>
          </p:cNvSpPr>
          <p:nvPr>
            <p:ph type="body" idx="1"/>
          </p:nvPr>
        </p:nvSpPr>
        <p:spPr>
          <a:xfrm>
            <a:off x="457200" y="1524000"/>
            <a:ext cx="8153400" cy="4572000"/>
          </a:xfrm>
        </p:spPr>
        <p:txBody>
          <a:bodyPr/>
          <a:lstStyle/>
          <a:p>
            <a:r>
              <a:rPr lang="en-US" sz="2400" dirty="0" smtClean="0"/>
              <a:t>A </a:t>
            </a:r>
            <a:r>
              <a:rPr lang="en-US" sz="2400" i="1" dirty="0" smtClean="0">
                <a:solidFill>
                  <a:srgbClr val="C00000"/>
                </a:solidFill>
              </a:rPr>
              <a:t>path</a:t>
            </a:r>
            <a:r>
              <a:rPr lang="en-US" sz="2400" dirty="0" smtClean="0"/>
              <a:t> is a sequence of vertices such that there is an edge from each vertex to its successor.  </a:t>
            </a:r>
          </a:p>
          <a:p>
            <a:r>
              <a:rPr lang="en-US" sz="2400" dirty="0" smtClean="0"/>
              <a:t>A path is </a:t>
            </a:r>
            <a:r>
              <a:rPr lang="en-US" sz="2400" i="1" dirty="0" smtClean="0">
                <a:solidFill>
                  <a:srgbClr val="C00000"/>
                </a:solidFill>
              </a:rPr>
              <a:t>simple</a:t>
            </a:r>
            <a:r>
              <a:rPr lang="en-US" sz="2400" dirty="0" smtClean="0"/>
              <a:t> if all vertices on it are distinct, i.e., it </a:t>
            </a:r>
            <a:r>
              <a:rPr lang="en-US" sz="2400" dirty="0"/>
              <a:t>never passes through the same vertex </a:t>
            </a:r>
            <a:r>
              <a:rPr lang="en-US" sz="2400" dirty="0" smtClean="0"/>
              <a:t>more than once.</a:t>
            </a:r>
          </a:p>
          <a:p>
            <a:r>
              <a:rPr lang="en-US" sz="2400" dirty="0" smtClean="0"/>
              <a:t>A </a:t>
            </a:r>
            <a:r>
              <a:rPr lang="en-US" sz="2400" dirty="0"/>
              <a:t>path from a vertex to itself is called a </a:t>
            </a:r>
            <a:r>
              <a:rPr lang="en-US" sz="2400" i="1" dirty="0">
                <a:solidFill>
                  <a:srgbClr val="C00000"/>
                </a:solidFill>
              </a:rPr>
              <a:t>cycle</a:t>
            </a:r>
          </a:p>
          <a:p>
            <a:pPr>
              <a:buFont typeface="Wingdings" charset="2"/>
              <a:buNone/>
            </a:pPr>
            <a:r>
              <a:rPr lang="en-US" sz="2400" dirty="0" smtClean="0"/>
              <a:t>     </a:t>
            </a:r>
            <a:r>
              <a:rPr lang="en-US" sz="2400" i="1" dirty="0" smtClean="0">
                <a:solidFill>
                  <a:srgbClr val="C00000"/>
                </a:solidFill>
              </a:rPr>
              <a:t>Example</a:t>
            </a:r>
            <a:r>
              <a:rPr lang="en-US" sz="2400" dirty="0" smtClean="0"/>
              <a:t>: </a:t>
            </a:r>
            <a:r>
              <a:rPr lang="en-US" sz="2400" i="1" dirty="0" smtClean="0"/>
              <a:t>v</a:t>
            </a:r>
            <a:r>
              <a:rPr lang="en-US" sz="2400" baseline="-25000" dirty="0" smtClean="0"/>
              <a:t>1</a:t>
            </a:r>
            <a:r>
              <a:rPr lang="en-US" sz="2400" dirty="0" smtClean="0"/>
              <a:t> </a:t>
            </a:r>
            <a:r>
              <a:rPr lang="en-US" sz="2400" dirty="0">
                <a:sym typeface="Wingdings" charset="2"/>
              </a:rPr>
              <a:t> </a:t>
            </a:r>
            <a:r>
              <a:rPr lang="en-US" sz="2400" i="1" dirty="0"/>
              <a:t>v</a:t>
            </a:r>
            <a:r>
              <a:rPr lang="en-US" sz="2400" baseline="-25000" dirty="0"/>
              <a:t>2</a:t>
            </a:r>
            <a:r>
              <a:rPr lang="en-US" sz="2400" dirty="0"/>
              <a:t> </a:t>
            </a:r>
            <a:r>
              <a:rPr lang="en-US" sz="2400" dirty="0">
                <a:sym typeface="Wingdings" charset="2"/>
              </a:rPr>
              <a:t> </a:t>
            </a:r>
            <a:r>
              <a:rPr lang="en-US" sz="2400" i="1" dirty="0"/>
              <a:t>v</a:t>
            </a:r>
            <a:r>
              <a:rPr lang="en-US" sz="2400" baseline="-25000" dirty="0"/>
              <a:t>4</a:t>
            </a:r>
            <a:r>
              <a:rPr lang="en-US" sz="2400" dirty="0"/>
              <a:t> </a:t>
            </a:r>
            <a:r>
              <a:rPr lang="en-US" sz="2400" dirty="0">
                <a:sym typeface="Wingdings" charset="2"/>
              </a:rPr>
              <a:t></a:t>
            </a:r>
            <a:r>
              <a:rPr lang="en-US" sz="2400" dirty="0"/>
              <a:t> </a:t>
            </a:r>
            <a:r>
              <a:rPr lang="en-US" sz="2400" i="1" dirty="0" smtClean="0"/>
              <a:t>v</a:t>
            </a:r>
            <a:r>
              <a:rPr lang="en-US" sz="2400" baseline="-25000" dirty="0" smtClean="0"/>
              <a:t>1</a:t>
            </a:r>
            <a:endParaRPr lang="en-US" sz="2400" baseline="-25000" dirty="0"/>
          </a:p>
          <a:p>
            <a:pPr marL="0" indent="0">
              <a:buNone/>
            </a:pPr>
            <a:endParaRPr lang="en-US" sz="2400" dirty="0" smtClean="0"/>
          </a:p>
          <a:p>
            <a:pPr marL="0" indent="0">
              <a:buNone/>
            </a:pPr>
            <a:endParaRPr lang="en-US" sz="2400" dirty="0" smtClean="0"/>
          </a:p>
          <a:p>
            <a:r>
              <a:rPr lang="en-US" sz="2400" dirty="0" smtClean="0"/>
              <a:t>If </a:t>
            </a:r>
            <a:r>
              <a:rPr lang="en-US" sz="2400" dirty="0"/>
              <a:t>a graph contains a cycle, it is </a:t>
            </a:r>
            <a:r>
              <a:rPr lang="en-US" sz="2400" dirty="0" smtClean="0"/>
              <a:t>a </a:t>
            </a:r>
            <a:r>
              <a:rPr lang="en-US" sz="2400" i="1" dirty="0" smtClean="0">
                <a:solidFill>
                  <a:srgbClr val="C00000"/>
                </a:solidFill>
              </a:rPr>
              <a:t>cyclic </a:t>
            </a:r>
          </a:p>
          <a:p>
            <a:pPr marL="0" indent="0">
              <a:buNone/>
            </a:pPr>
            <a:r>
              <a:rPr lang="en-US" sz="2400" i="1" dirty="0">
                <a:solidFill>
                  <a:srgbClr val="C00000"/>
                </a:solidFill>
              </a:rPr>
              <a:t> </a:t>
            </a:r>
            <a:r>
              <a:rPr lang="en-US" sz="2400" i="1" dirty="0" smtClean="0">
                <a:solidFill>
                  <a:srgbClr val="C00000"/>
                </a:solidFill>
              </a:rPr>
              <a:t>    graph</a:t>
            </a:r>
            <a:r>
              <a:rPr lang="en-US" sz="2400" dirty="0" smtClean="0">
                <a:solidFill>
                  <a:schemeClr val="tx2"/>
                </a:solidFill>
              </a:rPr>
              <a:t>.</a:t>
            </a:r>
            <a:r>
              <a:rPr lang="en-US" sz="2400" dirty="0">
                <a:solidFill>
                  <a:schemeClr val="tx2"/>
                </a:solidFill>
              </a:rPr>
              <a:t> </a:t>
            </a:r>
            <a:r>
              <a:rPr lang="en-US" sz="2400" dirty="0" smtClean="0"/>
              <a:t>Otherwise</a:t>
            </a:r>
            <a:r>
              <a:rPr lang="en-US" sz="2400" dirty="0"/>
              <a:t>, it is </a:t>
            </a:r>
            <a:r>
              <a:rPr lang="en-US" sz="2400" dirty="0" smtClean="0"/>
              <a:t>an </a:t>
            </a:r>
            <a:r>
              <a:rPr lang="en-US" sz="2400" i="1" dirty="0" smtClean="0">
                <a:solidFill>
                  <a:srgbClr val="C00000"/>
                </a:solidFill>
              </a:rPr>
              <a:t>acyclic graph</a:t>
            </a:r>
            <a:r>
              <a:rPr lang="en-US" sz="2400" dirty="0" smtClean="0">
                <a:solidFill>
                  <a:schemeClr val="tx2"/>
                </a:solidFill>
              </a:rPr>
              <a:t>.</a:t>
            </a:r>
            <a:endParaRPr lang="en-US" sz="2400" dirty="0">
              <a:solidFill>
                <a:schemeClr val="tx2"/>
              </a:solidFill>
            </a:endParaRPr>
          </a:p>
        </p:txBody>
      </p:sp>
      <p:grpSp>
        <p:nvGrpSpPr>
          <p:cNvPr id="4" name="Group 3"/>
          <p:cNvGrpSpPr/>
          <p:nvPr/>
        </p:nvGrpSpPr>
        <p:grpSpPr>
          <a:xfrm>
            <a:off x="6477000" y="3657600"/>
            <a:ext cx="1752600" cy="1714500"/>
            <a:chOff x="7010400" y="2362200"/>
            <a:chExt cx="1752600" cy="1714500"/>
          </a:xfrm>
        </p:grpSpPr>
        <p:sp>
          <p:nvSpPr>
            <p:cNvPr id="5" name="Oval 7"/>
            <p:cNvSpPr>
              <a:spLocks noChangeArrowheads="1"/>
            </p:cNvSpPr>
            <p:nvPr/>
          </p:nvSpPr>
          <p:spPr bwMode="auto">
            <a:xfrm>
              <a:off x="7010400" y="23622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 name="Oval 8"/>
            <p:cNvSpPr>
              <a:spLocks noChangeArrowheads="1"/>
            </p:cNvSpPr>
            <p:nvPr/>
          </p:nvSpPr>
          <p:spPr bwMode="auto">
            <a:xfrm>
              <a:off x="7010400" y="34290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 name="Oval 9"/>
            <p:cNvSpPr>
              <a:spLocks noChangeArrowheads="1"/>
            </p:cNvSpPr>
            <p:nvPr/>
          </p:nvSpPr>
          <p:spPr bwMode="auto">
            <a:xfrm>
              <a:off x="8305800" y="23622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 name="Oval 10"/>
            <p:cNvSpPr>
              <a:spLocks noChangeArrowheads="1"/>
            </p:cNvSpPr>
            <p:nvPr/>
          </p:nvSpPr>
          <p:spPr bwMode="auto">
            <a:xfrm>
              <a:off x="8305800" y="34290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 name="Line 11"/>
            <p:cNvSpPr>
              <a:spLocks noChangeShapeType="1"/>
            </p:cNvSpPr>
            <p:nvPr/>
          </p:nvSpPr>
          <p:spPr bwMode="auto">
            <a:xfrm flipV="1">
              <a:off x="7239000" y="28194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12"/>
            <p:cNvSpPr>
              <a:spLocks noChangeShapeType="1"/>
            </p:cNvSpPr>
            <p:nvPr/>
          </p:nvSpPr>
          <p:spPr bwMode="auto">
            <a:xfrm>
              <a:off x="7467600" y="25908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3"/>
            <p:cNvSpPr>
              <a:spLocks noChangeShapeType="1"/>
            </p:cNvSpPr>
            <p:nvPr/>
          </p:nvSpPr>
          <p:spPr bwMode="auto">
            <a:xfrm flipH="1">
              <a:off x="7467600" y="2743200"/>
              <a:ext cx="8382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 name="Freeform 15"/>
            <p:cNvSpPr>
              <a:spLocks/>
            </p:cNvSpPr>
            <p:nvPr/>
          </p:nvSpPr>
          <p:spPr bwMode="auto">
            <a:xfrm>
              <a:off x="7467600" y="3416300"/>
              <a:ext cx="838200" cy="241300"/>
            </a:xfrm>
            <a:custGeom>
              <a:avLst/>
              <a:gdLst>
                <a:gd name="T0" fmla="*/ 0 w 528"/>
                <a:gd name="T1" fmla="*/ 2147483647 h 152"/>
                <a:gd name="T2" fmla="*/ 2147483647 w 528"/>
                <a:gd name="T3" fmla="*/ 2147483647 h 152"/>
                <a:gd name="T4" fmla="*/ 2147483647 w 528"/>
                <a:gd name="T5" fmla="*/ 2147483647 h 152"/>
                <a:gd name="T6" fmla="*/ 0 60000 65536"/>
                <a:gd name="T7" fmla="*/ 0 60000 65536"/>
                <a:gd name="T8" fmla="*/ 0 60000 65536"/>
                <a:gd name="T9" fmla="*/ 0 w 528"/>
                <a:gd name="T10" fmla="*/ 0 h 152"/>
                <a:gd name="T11" fmla="*/ 528 w 528"/>
                <a:gd name="T12" fmla="*/ 152 h 152"/>
              </a:gdLst>
              <a:ahLst/>
              <a:cxnLst>
                <a:cxn ang="T6">
                  <a:pos x="T0" y="T1"/>
                </a:cxn>
                <a:cxn ang="T7">
                  <a:pos x="T2" y="T3"/>
                </a:cxn>
                <a:cxn ang="T8">
                  <a:pos x="T4" y="T5"/>
                </a:cxn>
              </a:cxnLst>
              <a:rect l="T9" t="T10" r="T11" b="T12"/>
              <a:pathLst>
                <a:path w="528" h="152">
                  <a:moveTo>
                    <a:pt x="0" y="152"/>
                  </a:moveTo>
                  <a:cubicBezTo>
                    <a:pt x="124" y="84"/>
                    <a:pt x="248" y="16"/>
                    <a:pt x="336" y="8"/>
                  </a:cubicBezTo>
                  <a:cubicBezTo>
                    <a:pt x="424" y="0"/>
                    <a:pt x="496" y="80"/>
                    <a:pt x="528" y="104"/>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 name="Freeform 16"/>
            <p:cNvSpPr>
              <a:spLocks/>
            </p:cNvSpPr>
            <p:nvPr/>
          </p:nvSpPr>
          <p:spPr bwMode="auto">
            <a:xfrm>
              <a:off x="7467600" y="3810000"/>
              <a:ext cx="914400" cy="266700"/>
            </a:xfrm>
            <a:custGeom>
              <a:avLst/>
              <a:gdLst>
                <a:gd name="T0" fmla="*/ 2147483647 w 576"/>
                <a:gd name="T1" fmla="*/ 0 h 168"/>
                <a:gd name="T2" fmla="*/ 2147483647 w 576"/>
                <a:gd name="T3" fmla="*/ 2147483647 h 168"/>
                <a:gd name="T4" fmla="*/ 2147483647 w 576"/>
                <a:gd name="T5" fmla="*/ 2147483647 h 168"/>
                <a:gd name="T6" fmla="*/ 2147483647 w 576"/>
                <a:gd name="T7" fmla="*/ 2147483647 h 168"/>
                <a:gd name="T8" fmla="*/ 0 w 576"/>
                <a:gd name="T9" fmla="*/ 0 h 168"/>
                <a:gd name="T10" fmla="*/ 0 60000 65536"/>
                <a:gd name="T11" fmla="*/ 0 60000 65536"/>
                <a:gd name="T12" fmla="*/ 0 60000 65536"/>
                <a:gd name="T13" fmla="*/ 0 60000 65536"/>
                <a:gd name="T14" fmla="*/ 0 60000 65536"/>
                <a:gd name="T15" fmla="*/ 0 w 576"/>
                <a:gd name="T16" fmla="*/ 0 h 168"/>
                <a:gd name="T17" fmla="*/ 576 w 576"/>
                <a:gd name="T18" fmla="*/ 168 h 168"/>
              </a:gdLst>
              <a:ahLst/>
              <a:cxnLst>
                <a:cxn ang="T10">
                  <a:pos x="T0" y="T1"/>
                </a:cxn>
                <a:cxn ang="T11">
                  <a:pos x="T2" y="T3"/>
                </a:cxn>
                <a:cxn ang="T12">
                  <a:pos x="T4" y="T5"/>
                </a:cxn>
                <a:cxn ang="T13">
                  <a:pos x="T6" y="T7"/>
                </a:cxn>
                <a:cxn ang="T14">
                  <a:pos x="T8" y="T9"/>
                </a:cxn>
              </a:cxnLst>
              <a:rect l="T15" t="T16" r="T17" b="T18"/>
              <a:pathLst>
                <a:path w="576" h="168">
                  <a:moveTo>
                    <a:pt x="576" y="0"/>
                  </a:moveTo>
                  <a:cubicBezTo>
                    <a:pt x="516" y="60"/>
                    <a:pt x="456" y="120"/>
                    <a:pt x="384" y="144"/>
                  </a:cubicBezTo>
                  <a:cubicBezTo>
                    <a:pt x="312" y="168"/>
                    <a:pt x="200" y="152"/>
                    <a:pt x="144" y="144"/>
                  </a:cubicBezTo>
                  <a:cubicBezTo>
                    <a:pt x="88" y="136"/>
                    <a:pt x="72" y="120"/>
                    <a:pt x="48" y="96"/>
                  </a:cubicBezTo>
                  <a:cubicBezTo>
                    <a:pt x="24" y="72"/>
                    <a:pt x="8" y="16"/>
                    <a:pt x="0" y="0"/>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 name="Text Box 17"/>
            <p:cNvSpPr txBox="1">
              <a:spLocks noChangeArrowheads="1"/>
            </p:cNvSpPr>
            <p:nvPr/>
          </p:nvSpPr>
          <p:spPr bwMode="auto">
            <a:xfrm>
              <a:off x="7094538" y="23622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1</a:t>
              </a:r>
            </a:p>
          </p:txBody>
        </p:sp>
        <p:sp>
          <p:nvSpPr>
            <p:cNvPr id="15" name="Text Box 18"/>
            <p:cNvSpPr txBox="1">
              <a:spLocks noChangeArrowheads="1"/>
            </p:cNvSpPr>
            <p:nvPr/>
          </p:nvSpPr>
          <p:spPr bwMode="auto">
            <a:xfrm>
              <a:off x="8401050" y="2438400"/>
              <a:ext cx="2984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dirty="0">
                  <a:solidFill>
                    <a:schemeClr val="tx1"/>
                  </a:solidFill>
                </a:rPr>
                <a:t>2</a:t>
              </a:r>
            </a:p>
          </p:txBody>
        </p:sp>
        <p:sp>
          <p:nvSpPr>
            <p:cNvPr id="16" name="Text Box 19"/>
            <p:cNvSpPr txBox="1">
              <a:spLocks noChangeArrowheads="1"/>
            </p:cNvSpPr>
            <p:nvPr/>
          </p:nvSpPr>
          <p:spPr bwMode="auto">
            <a:xfrm>
              <a:off x="7094538" y="34290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4</a:t>
              </a:r>
            </a:p>
          </p:txBody>
        </p:sp>
        <p:sp>
          <p:nvSpPr>
            <p:cNvPr id="17" name="Text Box 20"/>
            <p:cNvSpPr txBox="1">
              <a:spLocks noChangeArrowheads="1"/>
            </p:cNvSpPr>
            <p:nvPr/>
          </p:nvSpPr>
          <p:spPr bwMode="auto">
            <a:xfrm>
              <a:off x="8382000" y="35052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3</a:t>
              </a:r>
            </a:p>
          </p:txBody>
        </p:sp>
        <p:sp>
          <p:nvSpPr>
            <p:cNvPr id="18" name="Line 21"/>
            <p:cNvSpPr>
              <a:spLocks noChangeShapeType="1"/>
            </p:cNvSpPr>
            <p:nvPr/>
          </p:nvSpPr>
          <p:spPr bwMode="auto">
            <a:xfrm>
              <a:off x="8534400" y="27940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32393835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29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2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uiExpand="1" build="p"/>
    </p:bld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28077</TotalTime>
  <Words>3355</Words>
  <Application>Microsoft Macintosh PowerPoint</Application>
  <PresentationFormat>On-screen Show (4:3)</PresentationFormat>
  <Paragraphs>394</Paragraphs>
  <Slides>47</Slides>
  <Notes>46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49" baseType="lpstr">
      <vt:lpstr>Default Design</vt:lpstr>
      <vt:lpstr>Equation</vt:lpstr>
      <vt:lpstr>Graphs</vt:lpstr>
      <vt:lpstr>What is a Graph?</vt:lpstr>
      <vt:lpstr>A directed graph, also called a digraph, G is a pair (V, E),  where V is a finite set of vertices (nodes) and E is a set of edges on V. Each edge in E is a binary relation on V : An edge e from node a to node b is denoted by the ordered pair e = (a, b).  </vt:lpstr>
      <vt:lpstr>An undirected graph G = (V, E) , where V is a finite set of vertices and E is a set of edges on V. Each edge in E is an unordered pair of vertices in V.</vt:lpstr>
      <vt:lpstr>What Can Graphs Model?</vt:lpstr>
      <vt:lpstr>In an undirected graph, the degree of a vertex is the number of edges incident on it.</vt:lpstr>
      <vt:lpstr>Simple Graphs </vt:lpstr>
      <vt:lpstr>A weighted graph is a graph for which each edge has an associated weight, usually given by a weight function w: E  R.</vt:lpstr>
      <vt:lpstr>Paths</vt:lpstr>
      <vt:lpstr>s-t Connectivity</vt:lpstr>
      <vt:lpstr>Connectivity</vt:lpstr>
      <vt:lpstr>A Complete graph is an undirected/directed graph in which every pair of vertices is adjacent.</vt:lpstr>
      <vt:lpstr>Data Structures for Graphs</vt:lpstr>
      <vt:lpstr>Graph Implementation: Adjacency-List Representation</vt:lpstr>
      <vt:lpstr>Adjacency-list Representation for Directed Graph</vt:lpstr>
      <vt:lpstr>Pros and Cons of Adjacency List</vt:lpstr>
      <vt:lpstr>Adjacency List</vt:lpstr>
      <vt:lpstr>Adjacency-matrix-representation of a graph G = (V, E) is a  |V |  |V | matrix A such that  aij  = 1  if (i, j) E and 0 otherwise.</vt:lpstr>
      <vt:lpstr>Adjacency-matrix-representation of a graph G = (V, E) is a  |V |  |V | matrix A such that  aij  = 1  if (i, j) E and 0 otherwise.</vt:lpstr>
      <vt:lpstr>Adjacency Matrix Representation (3)</vt:lpstr>
      <vt:lpstr>Graph Traversals</vt:lpstr>
      <vt:lpstr>Breadth First Search (BFS): Basic Idea</vt:lpstr>
      <vt:lpstr>Breadth First Search: Output</vt:lpstr>
      <vt:lpstr>BFS: Coloring the Nodes</vt:lpstr>
      <vt:lpstr>BFS: Algorithm Part 1 - Initialize</vt:lpstr>
      <vt:lpstr>BFS: Algorithm Part 2 - Main</vt:lpstr>
      <vt:lpstr>BFS: Example</vt:lpstr>
      <vt:lpstr>BFS: Example (continued)</vt:lpstr>
      <vt:lpstr>BFS: Another Example</vt:lpstr>
      <vt:lpstr>BFS: Analysis</vt:lpstr>
      <vt:lpstr> Depth First Search (DFS): Basic Idea </vt:lpstr>
      <vt:lpstr> Depth First Search (DFS)</vt:lpstr>
      <vt:lpstr>DFS: Node Coloring Scheme</vt:lpstr>
      <vt:lpstr>Depth First Search: Some Features</vt:lpstr>
      <vt:lpstr>DFS: Algorithm</vt:lpstr>
      <vt:lpstr>Procedure DFS-Visit(u)</vt:lpstr>
      <vt:lpstr>DFS: Example (1)</vt:lpstr>
      <vt:lpstr>DFS: Example (2)</vt:lpstr>
      <vt:lpstr>DFS: Example (3)</vt:lpstr>
      <vt:lpstr>DFS: Example (4)</vt:lpstr>
      <vt:lpstr>DFS: Analysis</vt:lpstr>
      <vt:lpstr>Depth-First Forest &amp; Depth-First Trees</vt:lpstr>
      <vt:lpstr>DFS: Classification of Edges (1)</vt:lpstr>
      <vt:lpstr>DFS: Classification of Edges (2)</vt:lpstr>
      <vt:lpstr>DFS: Classification of Edges (3)</vt:lpstr>
      <vt:lpstr>DFS: Applications (1)</vt:lpstr>
      <vt:lpstr>DFS: Applications (2)</vt:lpstr>
    </vt:vector>
  </TitlesOfParts>
  <Company>SUNY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SUNY Learning Network</dc:creator>
  <cp:lastModifiedBy>Michael Lewis</cp:lastModifiedBy>
  <cp:revision>679</cp:revision>
  <dcterms:created xsi:type="dcterms:W3CDTF">1998-05-26T01:10:06Z</dcterms:created>
  <dcterms:modified xsi:type="dcterms:W3CDTF">2017-11-29T13:55:56Z</dcterms:modified>
</cp:coreProperties>
</file>