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sldIdLst>
    <p:sldId id="846" r:id="rId2"/>
    <p:sldId id="926" r:id="rId3"/>
    <p:sldId id="940" r:id="rId4"/>
    <p:sldId id="925" r:id="rId5"/>
    <p:sldId id="906" r:id="rId6"/>
    <p:sldId id="928" r:id="rId7"/>
    <p:sldId id="930" r:id="rId8"/>
    <p:sldId id="907" r:id="rId9"/>
    <p:sldId id="908" r:id="rId10"/>
    <p:sldId id="937" r:id="rId11"/>
    <p:sldId id="910" r:id="rId12"/>
    <p:sldId id="911" r:id="rId13"/>
    <p:sldId id="912" r:id="rId14"/>
    <p:sldId id="941" r:id="rId15"/>
    <p:sldId id="915" r:id="rId16"/>
    <p:sldId id="916" r:id="rId17"/>
    <p:sldId id="917" r:id="rId18"/>
    <p:sldId id="918" r:id="rId19"/>
    <p:sldId id="919" r:id="rId20"/>
    <p:sldId id="920" r:id="rId21"/>
    <p:sldId id="924" r:id="rId22"/>
    <p:sldId id="921" r:id="rId2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a:srgbClr val="CC3300"/>
    <a:srgbClr val="FFFFFF"/>
    <a:srgbClr val="3333FF"/>
    <a:srgbClr val="FF0000"/>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330" autoAdjust="0"/>
    <p:restoredTop sz="87726" autoAdjust="0"/>
  </p:normalViewPr>
  <p:slideViewPr>
    <p:cSldViewPr>
      <p:cViewPr>
        <p:scale>
          <a:sx n="96" d="100"/>
          <a:sy n="96" d="100"/>
        </p:scale>
        <p:origin x="-4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6" d="100"/>
          <a:sy n="46" d="100"/>
        </p:scale>
        <p:origin x="-1426"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11</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12</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13</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15</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16</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17</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18</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590025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59002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5900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59002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left child can be done by shifting</a:t>
            </a:r>
            <a:r>
              <a:rPr lang="en-US" baseline="0" dirty="0" smtClean="0"/>
              <a:t> the binary representation of </a:t>
            </a:r>
            <a:r>
              <a:rPr lang="en-US" baseline="0" dirty="0" err="1" smtClean="0"/>
              <a:t>i</a:t>
            </a:r>
            <a:r>
              <a:rPr lang="en-US" baseline="0" dirty="0" smtClean="0"/>
              <a:t> left by one position and f</a:t>
            </a:r>
            <a:r>
              <a:rPr lang="en-US" dirty="0" smtClean="0"/>
              <a:t>inding right child can be done by shifting</a:t>
            </a:r>
            <a:r>
              <a:rPr lang="en-US" baseline="0" dirty="0" smtClean="0"/>
              <a:t> the binary representation of </a:t>
            </a:r>
            <a:r>
              <a:rPr lang="en-US" baseline="0" dirty="0" err="1" smtClean="0"/>
              <a:t>i</a:t>
            </a:r>
            <a:r>
              <a:rPr lang="en-US" baseline="0" dirty="0" smtClean="0"/>
              <a:t> left by one position and then adding a 1 at the lowest bit.</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6</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8</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9</a:t>
            </a:fld>
            <a:endParaRPr lang="en-US"/>
          </a:p>
        </p:txBody>
      </p:sp>
    </p:spTree>
    <p:extLst>
      <p:ext uri="{BB962C8B-B14F-4D97-AF65-F5344CB8AC3E}">
        <p14:creationId xmlns="" xmlns:p14="http://schemas.microsoft.com/office/powerpoint/2010/main" val="83841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10</a:t>
            </a:fld>
            <a:endParaRPr lang="en-US"/>
          </a:p>
        </p:txBody>
      </p:sp>
    </p:spTree>
    <p:extLst>
      <p:ext uri="{BB962C8B-B14F-4D97-AF65-F5344CB8AC3E}">
        <p14:creationId xmlns="" xmlns:p14="http://schemas.microsoft.com/office/powerpoint/2010/main" val="83841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 xmlns:p14="http://schemas.microsoft.com/office/powerpoint/2010/main" val="29130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685800" y="1600200"/>
            <a:ext cx="7772400" cy="4038600"/>
          </a:xfrm>
        </p:spPr>
        <p:txBody>
          <a:bodyPr/>
          <a:lstStyle/>
          <a:p>
            <a:pPr>
              <a:lnSpc>
                <a:spcPct val="90000"/>
              </a:lnSpc>
            </a:pPr>
            <a:r>
              <a:rPr lang="en-US" sz="2400" b="1" dirty="0" smtClean="0"/>
              <a:t>Heap</a:t>
            </a:r>
          </a:p>
          <a:p>
            <a:pPr>
              <a:lnSpc>
                <a:spcPct val="90000"/>
              </a:lnSpc>
            </a:pPr>
            <a:r>
              <a:rPr lang="en-US" sz="2400" b="1" dirty="0" err="1" smtClean="0"/>
              <a:t>Heapsort</a:t>
            </a:r>
            <a:endParaRPr lang="en-US" sz="2400" b="1" dirty="0" smtClean="0"/>
          </a:p>
          <a:p>
            <a:pPr lvl="1"/>
            <a:r>
              <a:rPr lang="en-US" sz="2200" b="1" dirty="0" smtClean="0">
                <a:latin typeface="+mj-lt"/>
              </a:rPr>
              <a:t>O(</a:t>
            </a:r>
            <a:r>
              <a:rPr lang="en-US" sz="2200" b="1" i="1" dirty="0" smtClean="0">
                <a:latin typeface="+mj-lt"/>
              </a:rPr>
              <a:t>n</a:t>
            </a:r>
            <a:r>
              <a:rPr lang="en-US" sz="2200" b="1" dirty="0" smtClean="0">
                <a:latin typeface="+mj-lt"/>
              </a:rPr>
              <a:t> </a:t>
            </a:r>
            <a:r>
              <a:rPr lang="en-US" sz="2200" b="1" dirty="0" err="1">
                <a:latin typeface="+mj-lt"/>
              </a:rPr>
              <a:t>lg</a:t>
            </a:r>
            <a:r>
              <a:rPr lang="en-US" sz="2200" b="1" dirty="0">
                <a:latin typeface="+mj-lt"/>
              </a:rPr>
              <a:t> </a:t>
            </a:r>
            <a:r>
              <a:rPr lang="en-US" sz="2200" b="1" i="1" dirty="0" smtClean="0">
                <a:latin typeface="+mj-lt"/>
              </a:rPr>
              <a:t>n</a:t>
            </a:r>
            <a:r>
              <a:rPr lang="en-US" sz="2200" b="1" dirty="0" smtClean="0">
                <a:latin typeface="+mj-lt"/>
              </a:rPr>
              <a:t>) </a:t>
            </a:r>
            <a:r>
              <a:rPr lang="en-US" sz="2200" b="1" dirty="0">
                <a:latin typeface="+mj-lt"/>
              </a:rPr>
              <a:t>worst </a:t>
            </a:r>
            <a:r>
              <a:rPr lang="en-US" sz="2200" b="1" dirty="0" smtClean="0">
                <a:latin typeface="+mj-lt"/>
              </a:rPr>
              <a:t>case running time—like Merge-sort</a:t>
            </a:r>
            <a:r>
              <a:rPr lang="en-US" sz="2200" b="1" dirty="0">
                <a:latin typeface="+mj-lt"/>
              </a:rPr>
              <a:t>.</a:t>
            </a:r>
          </a:p>
          <a:p>
            <a:pPr lvl="1"/>
            <a:r>
              <a:rPr lang="en-US" sz="2200" b="1" dirty="0">
                <a:latin typeface="+mj-lt"/>
              </a:rPr>
              <a:t>Sorts in place—like </a:t>
            </a:r>
            <a:r>
              <a:rPr lang="en-US" sz="2200" b="1" dirty="0" smtClean="0">
                <a:latin typeface="+mj-lt"/>
              </a:rPr>
              <a:t>Insertion-sort</a:t>
            </a:r>
            <a:r>
              <a:rPr lang="en-US" sz="2200" b="1" dirty="0">
                <a:latin typeface="+mj-lt"/>
              </a:rPr>
              <a:t>.</a:t>
            </a:r>
          </a:p>
          <a:p>
            <a:pPr lvl="1"/>
            <a:r>
              <a:rPr lang="en-US" sz="2200" b="1" dirty="0">
                <a:latin typeface="+mj-lt"/>
              </a:rPr>
              <a:t>Combines the best of both algorithms</a:t>
            </a:r>
            <a:r>
              <a:rPr lang="en-US" sz="2200" b="1" dirty="0" smtClean="0">
                <a:latin typeface="+mj-lt"/>
              </a:rPr>
              <a:t>.</a:t>
            </a:r>
          </a:p>
          <a:p>
            <a:pPr lvl="1"/>
            <a:r>
              <a:rPr lang="en-US" sz="2200" b="1" dirty="0" smtClean="0">
                <a:latin typeface="+mj-lt"/>
              </a:rPr>
              <a:t>A sorting algorithm that uses a data structure (i.e., heap) to perform sorting.</a:t>
            </a:r>
          </a:p>
          <a:p>
            <a:pPr>
              <a:lnSpc>
                <a:spcPct val="90000"/>
              </a:lnSpc>
            </a:pPr>
            <a:r>
              <a:rPr lang="en-US" sz="2400" b="1" dirty="0" smtClean="0"/>
              <a:t>Priority Queue</a:t>
            </a:r>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Outline</a:t>
            </a:r>
            <a:endParaRPr lang="en-US" sz="3600" b="1" dirty="0">
              <a:solidFill>
                <a:srgbClr val="0000CC"/>
              </a:solidFill>
            </a:endParaRPr>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Algorithm Max-</a:t>
            </a:r>
            <a:r>
              <a:rPr lang="en-US" sz="3600" b="1" dirty="0" err="1" smtClean="0">
                <a:solidFill>
                  <a:srgbClr val="0000CC"/>
                </a:solidFill>
              </a:rPr>
              <a:t>Heapify</a:t>
            </a:r>
            <a:endParaRPr lang="en-US" sz="3600" b="1" dirty="0">
              <a:solidFill>
                <a:srgbClr val="0000CC"/>
              </a:solidFill>
            </a:endParaRPr>
          </a:p>
        </p:txBody>
      </p:sp>
      <p:pic>
        <p:nvPicPr>
          <p:cNvPr id="4894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1093" y="1759994"/>
            <a:ext cx="4122389" cy="3726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6"/>
          <p:cNvSpPr txBox="1">
            <a:spLocks noChangeArrowheads="1"/>
          </p:cNvSpPr>
          <p:nvPr/>
        </p:nvSpPr>
        <p:spPr bwMode="auto">
          <a:xfrm>
            <a:off x="4575976" y="1981200"/>
            <a:ext cx="3882224"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400" b="1" kern="0" dirty="0" smtClean="0"/>
              <a:t>Running time:</a:t>
            </a:r>
          </a:p>
          <a:p>
            <a:pPr marL="640080" lvl="1"/>
            <a:r>
              <a:rPr lang="en-US" sz="2200" kern="0" dirty="0" smtClean="0"/>
              <a:t>T</a:t>
            </a:r>
            <a:r>
              <a:rPr lang="en-US" sz="2200" b="1" kern="0" dirty="0" smtClean="0"/>
              <a:t>he height of the tree is </a:t>
            </a:r>
            <a:r>
              <a:rPr lang="en-US" sz="2200" b="1" kern="0" dirty="0" err="1" smtClean="0"/>
              <a:t>lg</a:t>
            </a:r>
            <a:r>
              <a:rPr lang="en-US" sz="2200" b="1" kern="0" dirty="0" smtClean="0"/>
              <a:t> </a:t>
            </a:r>
            <a:r>
              <a:rPr lang="en-US" sz="2200" b="1" i="1" kern="0" dirty="0" smtClean="0"/>
              <a:t>n</a:t>
            </a:r>
            <a:r>
              <a:rPr lang="en-US" sz="2200" b="1" kern="0" dirty="0" smtClean="0"/>
              <a:t> and moving </a:t>
            </a:r>
            <a:r>
              <a:rPr lang="en-US" sz="2200" b="1" i="1" kern="0" dirty="0" smtClean="0"/>
              <a:t>A</a:t>
            </a:r>
            <a:r>
              <a:rPr lang="en-US" sz="2200" b="1" kern="0" dirty="0" smtClean="0"/>
              <a:t>[</a:t>
            </a:r>
            <a:r>
              <a:rPr lang="en-US" sz="2200" b="1" i="1" kern="0" dirty="0" err="1" smtClean="0"/>
              <a:t>i</a:t>
            </a:r>
            <a:r>
              <a:rPr lang="en-US" sz="2200" b="1" kern="0" dirty="0" smtClean="0"/>
              <a:t>] one level down takes a constant number of operations.</a:t>
            </a:r>
          </a:p>
        </p:txBody>
      </p:sp>
      <p:sp>
        <p:nvSpPr>
          <p:cNvPr id="2" name="TextBox 1"/>
          <p:cNvSpPr txBox="1"/>
          <p:nvPr/>
        </p:nvSpPr>
        <p:spPr>
          <a:xfrm>
            <a:off x="6858000" y="1981200"/>
            <a:ext cx="1099981" cy="461665"/>
          </a:xfrm>
          <a:prstGeom prst="rect">
            <a:avLst/>
          </a:prstGeom>
          <a:noFill/>
        </p:spPr>
        <p:txBody>
          <a:bodyPr wrap="none" rtlCol="0">
            <a:spAutoFit/>
          </a:bodyPr>
          <a:lstStyle/>
          <a:p>
            <a:r>
              <a:rPr lang="en-US" sz="2400" i="1" kern="0" dirty="0"/>
              <a:t>O</a:t>
            </a:r>
            <a:r>
              <a:rPr lang="en-US" sz="2400" kern="0" dirty="0"/>
              <a:t>(</a:t>
            </a:r>
            <a:r>
              <a:rPr lang="en-US" sz="2400" kern="0" dirty="0" err="1"/>
              <a:t>lg</a:t>
            </a:r>
            <a:r>
              <a:rPr lang="en-US" sz="2400" kern="0" dirty="0"/>
              <a:t> </a:t>
            </a:r>
            <a:r>
              <a:rPr lang="en-US" sz="2400" i="1" kern="0" dirty="0"/>
              <a:t>n</a:t>
            </a:r>
            <a:r>
              <a:rPr lang="en-US" sz="2400" kern="0" dirty="0"/>
              <a:t>)</a:t>
            </a:r>
            <a:endParaRPr lang="en-US" sz="2400" dirty="0"/>
          </a:p>
        </p:txBody>
      </p:sp>
    </p:spTree>
    <p:extLst>
      <p:ext uri="{BB962C8B-B14F-4D97-AF65-F5344CB8AC3E}">
        <p14:creationId xmlns="" xmlns:p14="http://schemas.microsoft.com/office/powerpoint/2010/main" val="40306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Illustrating Max-</a:t>
            </a:r>
            <a:r>
              <a:rPr lang="en-US" sz="3600" b="1" dirty="0" err="1" smtClean="0">
                <a:solidFill>
                  <a:srgbClr val="0000CC"/>
                </a:solidFill>
              </a:rPr>
              <a:t>Heapify</a:t>
            </a:r>
            <a:endParaRPr lang="en-US" sz="3600" b="1" dirty="0">
              <a:solidFill>
                <a:srgbClr val="0000CC"/>
              </a:solidFill>
            </a:endParaRPr>
          </a:p>
        </p:txBody>
      </p:sp>
      <p:pic>
        <p:nvPicPr>
          <p:cNvPr id="486402" name="Picture 2"/>
          <p:cNvPicPr>
            <a:picLocks noChangeAspect="1" noChangeArrowheads="1"/>
          </p:cNvPicPr>
          <p:nvPr/>
        </p:nvPicPr>
        <p:blipFill>
          <a:blip r:embed="rId3" cstate="print"/>
          <a:srcRect l="28472" t="25926" r="14583" b="20370"/>
          <a:stretch>
            <a:fillRect/>
          </a:stretch>
        </p:blipFill>
        <p:spPr bwMode="auto">
          <a:xfrm>
            <a:off x="228600" y="1362307"/>
            <a:ext cx="7231117" cy="5114693"/>
          </a:xfrm>
          <a:prstGeom prst="rect">
            <a:avLst/>
          </a:prstGeom>
          <a:noFill/>
          <a:ln w="9525">
            <a:noFill/>
            <a:miter lim="800000"/>
            <a:headEnd/>
            <a:tailEnd/>
          </a:ln>
        </p:spPr>
      </p:pic>
      <p:sp>
        <p:nvSpPr>
          <p:cNvPr id="27651" name="Rectangle 6"/>
          <p:cNvSpPr>
            <a:spLocks noGrp="1" noChangeArrowheads="1"/>
          </p:cNvSpPr>
          <p:nvPr>
            <p:ph type="body" idx="1"/>
          </p:nvPr>
        </p:nvSpPr>
        <p:spPr>
          <a:xfrm>
            <a:off x="3962400" y="3886200"/>
            <a:ext cx="4800600" cy="2667000"/>
          </a:xfrm>
        </p:spPr>
        <p:txBody>
          <a:bodyPr/>
          <a:lstStyle/>
          <a:p>
            <a:r>
              <a:rPr lang="en-US" sz="2000" b="1" dirty="0" smtClean="0"/>
              <a:t>Node 2 violates the max-heap property.</a:t>
            </a:r>
          </a:p>
          <a:p>
            <a:r>
              <a:rPr lang="en-US" sz="2000" b="1" dirty="0" smtClean="0"/>
              <a:t>Compare node 2 with its child nodes, and then swap it with the larger of the two child nodes.</a:t>
            </a:r>
          </a:p>
          <a:p>
            <a:r>
              <a:rPr lang="en-US" sz="2000" b="1" dirty="0" smtClean="0"/>
              <a:t>Continue down the tree, swapping until the value is properly placed at the root of a </a:t>
            </a:r>
            <a:r>
              <a:rPr lang="en-US" sz="2000" b="1" dirty="0" err="1" smtClean="0"/>
              <a:t>subtree</a:t>
            </a:r>
            <a:r>
              <a:rPr lang="en-US" sz="2000" b="1" dirty="0" smtClean="0"/>
              <a:t> that is a max-heap. In this case, the max-heap is a leaf.</a:t>
            </a:r>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371600"/>
            <a:ext cx="8458200" cy="5105400"/>
          </a:xfrm>
        </p:spPr>
        <p:txBody>
          <a:bodyPr/>
          <a:lstStyle/>
          <a:p>
            <a:pPr>
              <a:spcAft>
                <a:spcPts val="1200"/>
              </a:spcAft>
            </a:pPr>
            <a:r>
              <a:rPr lang="en-US" sz="2400" b="1" dirty="0" smtClean="0"/>
              <a:t>The following bottom-up procedure, given an unordered array </a:t>
            </a:r>
            <a:r>
              <a:rPr lang="en-US" sz="2400" b="1" i="1" dirty="0" smtClean="0"/>
              <a:t>A</a:t>
            </a:r>
            <a:r>
              <a:rPr lang="en-US" sz="2400" b="1" dirty="0" smtClean="0"/>
              <a:t>, will produce a max-heap.</a:t>
            </a:r>
          </a:p>
          <a:p>
            <a:pPr>
              <a:spcAft>
                <a:spcPts val="1200"/>
              </a:spcAft>
            </a:pPr>
            <a:endParaRPr lang="en-US" sz="2400" b="1" dirty="0"/>
          </a:p>
          <a:p>
            <a:pPr marL="0" indent="0">
              <a:spcAft>
                <a:spcPts val="1200"/>
              </a:spcAft>
              <a:buNone/>
            </a:pPr>
            <a:endParaRPr lang="en-US" sz="2400" b="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Building a Heap</a:t>
            </a:r>
            <a:endParaRPr lang="en-US" sz="3600" b="1" dirty="0">
              <a:solidFill>
                <a:srgbClr val="0000CC"/>
              </a:solidFill>
            </a:endParaRPr>
          </a:p>
        </p:txBody>
      </p:sp>
      <p:pic>
        <p:nvPicPr>
          <p:cNvPr id="4904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2286000"/>
            <a:ext cx="4038599" cy="1205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cstate="print"/>
          <a:srcRect l="29552" t="26984" r="44087" b="50224"/>
          <a:stretch/>
        </p:blipFill>
        <p:spPr bwMode="auto">
          <a:xfrm>
            <a:off x="5615690" y="1814358"/>
            <a:ext cx="2842510" cy="1843242"/>
          </a:xfrm>
          <a:prstGeom prst="rect">
            <a:avLst/>
          </a:prstGeom>
          <a:noFill/>
          <a:ln w="9525">
            <a:noFill/>
            <a:miter lim="800000"/>
            <a:headEnd/>
            <a:tailEnd/>
          </a:ln>
        </p:spPr>
      </p:pic>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Build-Max-Heap: Example</a:t>
            </a:r>
            <a:endParaRPr lang="en-US" sz="3600" b="1" dirty="0">
              <a:solidFill>
                <a:srgbClr val="0000CC"/>
              </a:solidFill>
            </a:endParaRPr>
          </a:p>
        </p:txBody>
      </p:sp>
      <p:pic>
        <p:nvPicPr>
          <p:cNvPr id="487426" name="Picture 2"/>
          <p:cNvPicPr>
            <a:picLocks noChangeAspect="1" noChangeArrowheads="1"/>
          </p:cNvPicPr>
          <p:nvPr/>
        </p:nvPicPr>
        <p:blipFill rotWithShape="1">
          <a:blip r:embed="rId3" cstate="print"/>
          <a:srcRect t="5086"/>
          <a:stretch/>
        </p:blipFill>
        <p:spPr bwMode="auto">
          <a:xfrm>
            <a:off x="304800" y="1752600"/>
            <a:ext cx="8458200" cy="4876800"/>
          </a:xfrm>
          <a:prstGeom prst="rect">
            <a:avLst/>
          </a:prstGeom>
          <a:noFill/>
          <a:ln w="9525">
            <a:noFill/>
            <a:miter lim="800000"/>
            <a:headEnd/>
            <a:tailEnd/>
          </a:ln>
        </p:spPr>
      </p:pic>
      <p:pic>
        <p:nvPicPr>
          <p:cNvPr id="4" name="Picture 2"/>
          <p:cNvPicPr>
            <a:picLocks noChangeAspect="1" noChangeArrowheads="1"/>
          </p:cNvPicPr>
          <p:nvPr/>
        </p:nvPicPr>
        <p:blipFill rotWithShape="1">
          <a:blip r:embed="rId3" cstate="print"/>
          <a:srcRect r="54830" b="96057"/>
          <a:stretch/>
        </p:blipFill>
        <p:spPr bwMode="auto">
          <a:xfrm>
            <a:off x="271007" y="1437528"/>
            <a:ext cx="3820602" cy="312087"/>
          </a:xfrm>
          <a:prstGeom prst="rect">
            <a:avLst/>
          </a:prstGeom>
          <a:noFill/>
          <a:ln w="9525">
            <a:noFill/>
            <a:miter lim="800000"/>
            <a:headEnd/>
            <a:tailEnd/>
          </a:ln>
        </p:spPr>
      </p:pic>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Heap Sort</a:t>
            </a:r>
            <a:endParaRPr lang="en-US" dirty="0"/>
          </a:p>
        </p:txBody>
      </p:sp>
      <p:sp>
        <p:nvSpPr>
          <p:cNvPr id="3" name="Content Placeholder 2"/>
          <p:cNvSpPr>
            <a:spLocks noGrp="1"/>
          </p:cNvSpPr>
          <p:nvPr>
            <p:ph idx="1"/>
          </p:nvPr>
        </p:nvSpPr>
        <p:spPr/>
        <p:txBody>
          <a:bodyPr/>
          <a:lstStyle/>
          <a:p>
            <a:r>
              <a:rPr lang="en-US" dirty="0" smtClean="0"/>
              <a:t>Any ideas?</a:t>
            </a:r>
            <a:endParaRPr lang="en-US" dirty="0"/>
          </a:p>
        </p:txBody>
      </p:sp>
    </p:spTree>
    <p:extLst>
      <p:ext uri="{BB962C8B-B14F-4D97-AF65-F5344CB8AC3E}">
        <p14:creationId xmlns="" xmlns:p14="http://schemas.microsoft.com/office/powerpoint/2010/main" val="942077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447800"/>
            <a:ext cx="8534400" cy="4876800"/>
          </a:xfrm>
        </p:spPr>
        <p:txBody>
          <a:bodyPr/>
          <a:lstStyle/>
          <a:p>
            <a:pPr>
              <a:buNone/>
            </a:pPr>
            <a:r>
              <a:rPr lang="en-US" sz="2400" b="1" dirty="0" smtClean="0"/>
              <a:t>Given an input array, the </a:t>
            </a:r>
            <a:r>
              <a:rPr lang="en-US" sz="2400" b="1" i="1" dirty="0" err="1">
                <a:solidFill>
                  <a:srgbClr val="C00000"/>
                </a:solidFill>
              </a:rPr>
              <a:t>H</a:t>
            </a:r>
            <a:r>
              <a:rPr lang="en-US" sz="2400" b="1" i="1" dirty="0" err="1" smtClean="0">
                <a:solidFill>
                  <a:srgbClr val="C00000"/>
                </a:solidFill>
              </a:rPr>
              <a:t>eapsort</a:t>
            </a:r>
            <a:r>
              <a:rPr lang="en-US" sz="2400" b="1" dirty="0" smtClean="0"/>
              <a:t> algorithm acts as follows:</a:t>
            </a:r>
          </a:p>
          <a:p>
            <a:r>
              <a:rPr lang="en-US" sz="2400" b="1" dirty="0" smtClean="0"/>
              <a:t>Builds a max-heap from the array.</a:t>
            </a:r>
          </a:p>
          <a:p>
            <a:r>
              <a:rPr lang="en-US" sz="2400" b="1" dirty="0" smtClean="0"/>
              <a:t>Starting with the root (which has the maximum value), the algorithm places the maximum value into the correct place in the array by swapping it with the element in the last position in the array.</a:t>
            </a:r>
          </a:p>
          <a:p>
            <a:r>
              <a:rPr lang="en-US" sz="2400" b="1" dirty="0" smtClean="0"/>
              <a:t>“Discard” this last node (knowing that it is already in its correct place) by decreasing the heap size, and calling Max-</a:t>
            </a:r>
            <a:r>
              <a:rPr lang="en-US" sz="2400" b="1" dirty="0" err="1" smtClean="0"/>
              <a:t>Heapify</a:t>
            </a:r>
            <a:r>
              <a:rPr lang="en-US" sz="2400" b="1" dirty="0" smtClean="0"/>
              <a:t> on the new (possibly incorrectly-placed) root.</a:t>
            </a:r>
          </a:p>
          <a:p>
            <a:r>
              <a:rPr lang="en-US" sz="2400" b="1" dirty="0" smtClean="0"/>
              <a:t>Repeat this “discarding” process until only one node (the smallest value) remains, and therefore is in the correct place in the array.</a:t>
            </a:r>
            <a:endParaRPr lang="en-US" sz="2200" b="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err="1" smtClean="0">
                <a:solidFill>
                  <a:srgbClr val="0000CC"/>
                </a:solidFill>
              </a:rPr>
              <a:t>Heapsort</a:t>
            </a:r>
            <a:r>
              <a:rPr lang="en-US" sz="3600" b="1" dirty="0" smtClean="0">
                <a:solidFill>
                  <a:srgbClr val="0000CC"/>
                </a:solidFill>
              </a:rPr>
              <a:t> Algorithm: Idea</a:t>
            </a:r>
            <a:endParaRPr lang="en-US" sz="3600" b="1" dirty="0">
              <a:solidFill>
                <a:srgbClr val="0000CC"/>
              </a:solidFill>
            </a:endParaRPr>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85800" y="381000"/>
            <a:ext cx="7772400" cy="838200"/>
          </a:xfrm>
        </p:spPr>
        <p:txBody>
          <a:bodyPr/>
          <a:lstStyle/>
          <a:p>
            <a:r>
              <a:rPr lang="en-US" sz="3600" b="1" dirty="0" err="1" smtClean="0">
                <a:solidFill>
                  <a:srgbClr val="0000CC"/>
                </a:solidFill>
              </a:rPr>
              <a:t>Heapsort</a:t>
            </a:r>
            <a:r>
              <a:rPr lang="en-US" sz="3600" b="1" dirty="0" smtClean="0">
                <a:solidFill>
                  <a:srgbClr val="0000CC"/>
                </a:solidFill>
              </a:rPr>
              <a:t> Algorithm: </a:t>
            </a:r>
            <a:r>
              <a:rPr lang="en-US" sz="3600" b="1" dirty="0" err="1" smtClean="0">
                <a:solidFill>
                  <a:srgbClr val="0000CC"/>
                </a:solidFill>
              </a:rPr>
              <a:t>Pseudocode</a:t>
            </a:r>
            <a:endParaRPr lang="en-US" sz="3600" b="1" dirty="0">
              <a:solidFill>
                <a:srgbClr val="0000CC"/>
              </a:solidFill>
            </a:endParaRPr>
          </a:p>
        </p:txBody>
      </p:sp>
      <p:pic>
        <p:nvPicPr>
          <p:cNvPr id="4915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7488" y="1809761"/>
            <a:ext cx="5305425" cy="2307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685800" y="381000"/>
            <a:ext cx="7772400" cy="838200"/>
          </a:xfrm>
        </p:spPr>
        <p:txBody>
          <a:bodyPr/>
          <a:lstStyle/>
          <a:p>
            <a:r>
              <a:rPr lang="en-US" sz="3600" b="1" dirty="0" err="1" smtClean="0">
                <a:solidFill>
                  <a:srgbClr val="0000CC"/>
                </a:solidFill>
              </a:rPr>
              <a:t>Heapsort</a:t>
            </a:r>
            <a:r>
              <a:rPr lang="en-US" sz="3600" b="1" dirty="0" smtClean="0">
                <a:solidFill>
                  <a:srgbClr val="0000CC"/>
                </a:solidFill>
              </a:rPr>
              <a:t> Algorithm: Example</a:t>
            </a:r>
            <a:endParaRPr lang="en-US" sz="3600" b="1" dirty="0">
              <a:solidFill>
                <a:srgbClr val="0000CC"/>
              </a:solidFill>
            </a:endParaRPr>
          </a:p>
        </p:txBody>
      </p:sp>
      <p:pic>
        <p:nvPicPr>
          <p:cNvPr id="491523" name="Picture 3"/>
          <p:cNvPicPr>
            <a:picLocks noChangeAspect="1" noChangeArrowheads="1"/>
          </p:cNvPicPr>
          <p:nvPr/>
        </p:nvPicPr>
        <p:blipFill>
          <a:blip r:embed="rId3" cstate="print"/>
          <a:srcRect l="23611" t="36111" r="31944" b="16667"/>
          <a:stretch>
            <a:fillRect/>
          </a:stretch>
        </p:blipFill>
        <p:spPr bwMode="auto">
          <a:xfrm>
            <a:off x="1828800" y="1447800"/>
            <a:ext cx="6172200" cy="4918472"/>
          </a:xfrm>
          <a:prstGeom prst="rect">
            <a:avLst/>
          </a:prstGeom>
          <a:noFill/>
          <a:ln w="9525">
            <a:noFill/>
            <a:miter lim="800000"/>
            <a:headEnd/>
            <a:tailEnd/>
          </a:ln>
        </p:spPr>
      </p:pic>
      <p:sp>
        <p:nvSpPr>
          <p:cNvPr id="2" name="TextBox 1"/>
          <p:cNvSpPr txBox="1"/>
          <p:nvPr/>
        </p:nvSpPr>
        <p:spPr>
          <a:xfrm>
            <a:off x="457200" y="1905000"/>
            <a:ext cx="1767087" cy="400110"/>
          </a:xfrm>
          <a:prstGeom prst="rect">
            <a:avLst/>
          </a:prstGeom>
          <a:noFill/>
        </p:spPr>
        <p:txBody>
          <a:bodyPr wrap="none" rtlCol="0">
            <a:spAutoFit/>
          </a:bodyPr>
          <a:lstStyle/>
          <a:p>
            <a:r>
              <a:rPr lang="en-US" dirty="0" smtClean="0"/>
              <a:t>A    7  4  3  1  2</a:t>
            </a:r>
            <a:endParaRPr lang="en-US" dirty="0"/>
          </a:p>
        </p:txBody>
      </p:sp>
      <p:sp>
        <p:nvSpPr>
          <p:cNvPr id="3" name="Rectangle 2"/>
          <p:cNvSpPr/>
          <p:nvPr/>
        </p:nvSpPr>
        <p:spPr bwMode="auto">
          <a:xfrm>
            <a:off x="899913" y="1905000"/>
            <a:ext cx="1309887" cy="381000"/>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p:nvPr/>
        </p:nvCxnSpPr>
        <p:spPr bwMode="auto">
          <a:xfrm>
            <a:off x="1143000" y="1905000"/>
            <a:ext cx="0" cy="38100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1447800" y="1924110"/>
            <a:ext cx="0" cy="38100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1676400" y="1914555"/>
            <a:ext cx="0" cy="38100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905000" y="1914555"/>
            <a:ext cx="0" cy="381000"/>
          </a:xfrm>
          <a:prstGeom prst="line">
            <a:avLst/>
          </a:prstGeom>
          <a:solidFill>
            <a:schemeClr val="accent1"/>
          </a:solidFill>
          <a:ln w="15875" cap="flat" cmpd="sng" algn="ctr">
            <a:solidFill>
              <a:schemeClr val="tx1"/>
            </a:solidFill>
            <a:prstDash val="solid"/>
            <a:round/>
            <a:headEnd type="none" w="med" len="med"/>
            <a:tailEnd type="none" w="med" len="med"/>
          </a:ln>
          <a:effectLst/>
        </p:spPr>
      </p:cxnSp>
      <p:sp>
        <p:nvSpPr>
          <p:cNvPr id="7" name="TextBox 6"/>
          <p:cNvSpPr txBox="1"/>
          <p:nvPr/>
        </p:nvSpPr>
        <p:spPr>
          <a:xfrm>
            <a:off x="533400" y="1428690"/>
            <a:ext cx="1612942" cy="400110"/>
          </a:xfrm>
          <a:prstGeom prst="rect">
            <a:avLst/>
          </a:prstGeom>
          <a:noFill/>
        </p:spPr>
        <p:txBody>
          <a:bodyPr wrap="none" rtlCol="0">
            <a:spAutoFit/>
          </a:bodyPr>
          <a:lstStyle/>
          <a:p>
            <a:r>
              <a:rPr lang="en-US" dirty="0" smtClean="0"/>
              <a:t>Initial array:</a:t>
            </a:r>
            <a:endParaRPr lang="en-US" dirty="0"/>
          </a:p>
        </p:txBody>
      </p:sp>
      <p:sp>
        <p:nvSpPr>
          <p:cNvPr id="12" name="TextBox 11"/>
          <p:cNvSpPr txBox="1"/>
          <p:nvPr/>
        </p:nvSpPr>
        <p:spPr>
          <a:xfrm>
            <a:off x="5715000" y="4953000"/>
            <a:ext cx="1672253" cy="400110"/>
          </a:xfrm>
          <a:prstGeom prst="rect">
            <a:avLst/>
          </a:prstGeom>
          <a:noFill/>
        </p:spPr>
        <p:txBody>
          <a:bodyPr wrap="none" rtlCol="0">
            <a:spAutoFit/>
          </a:bodyPr>
          <a:lstStyle/>
          <a:p>
            <a:r>
              <a:rPr lang="en-US" dirty="0" smtClean="0"/>
              <a:t>Sorted array:</a:t>
            </a:r>
            <a:endParaRPr lang="en-US" dirty="0"/>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447800"/>
            <a:ext cx="8534400" cy="5029200"/>
          </a:xfrm>
        </p:spPr>
        <p:txBody>
          <a:bodyPr/>
          <a:lstStyle/>
          <a:p>
            <a:endParaRPr lang="en-US" sz="2400" b="1" dirty="0" smtClean="0"/>
          </a:p>
          <a:p>
            <a:endParaRPr lang="en-US" sz="2400" b="1" dirty="0" smtClean="0"/>
          </a:p>
          <a:p>
            <a:endParaRPr lang="en-US" sz="2400" b="1" dirty="0" smtClean="0"/>
          </a:p>
          <a:p>
            <a:endParaRPr lang="en-US" sz="2400" b="1" dirty="0" smtClean="0"/>
          </a:p>
          <a:p>
            <a:pPr>
              <a:buNone/>
            </a:pPr>
            <a:endParaRPr lang="en-US" sz="2400" b="1" dirty="0" smtClean="0"/>
          </a:p>
          <a:p>
            <a:r>
              <a:rPr lang="en-US" sz="2400" b="1" dirty="0" smtClean="0"/>
              <a:t>Build-Max-Heap: </a:t>
            </a:r>
            <a:r>
              <a:rPr lang="en-US" sz="2400" b="1" i="1" dirty="0" smtClean="0"/>
              <a:t>O</a:t>
            </a:r>
            <a:r>
              <a:rPr lang="en-US" sz="2400" b="1" dirty="0" smtClean="0"/>
              <a:t>(</a:t>
            </a:r>
            <a:r>
              <a:rPr lang="en-US" sz="2400" b="1" i="1" dirty="0" smtClean="0"/>
              <a:t>n</a:t>
            </a:r>
            <a:r>
              <a:rPr lang="en-US" sz="2400" b="1" dirty="0" smtClean="0"/>
              <a:t>)</a:t>
            </a:r>
          </a:p>
          <a:p>
            <a:r>
              <a:rPr lang="en-US" sz="2400" b="1" dirty="0" smtClean="0"/>
              <a:t>for loop: </a:t>
            </a:r>
            <a:r>
              <a:rPr lang="en-US" sz="2400" b="1" i="1" dirty="0" smtClean="0"/>
              <a:t>n</a:t>
            </a:r>
            <a:r>
              <a:rPr lang="en-US" sz="2400" b="1" dirty="0" smtClean="0"/>
              <a:t> – 1 times</a:t>
            </a:r>
          </a:p>
          <a:p>
            <a:pPr lvl="1"/>
            <a:r>
              <a:rPr lang="en-US" sz="2200" b="1" dirty="0" smtClean="0"/>
              <a:t>exchange values: </a:t>
            </a:r>
            <a:r>
              <a:rPr lang="en-US" sz="2200" b="1" i="1" dirty="0" smtClean="0"/>
              <a:t>O</a:t>
            </a:r>
            <a:r>
              <a:rPr lang="en-US" sz="2200" b="1" dirty="0" smtClean="0"/>
              <a:t>(1)</a:t>
            </a:r>
          </a:p>
          <a:p>
            <a:pPr lvl="1"/>
            <a:r>
              <a:rPr lang="en-US" sz="2200" b="1" dirty="0" smtClean="0"/>
              <a:t>Max-</a:t>
            </a:r>
            <a:r>
              <a:rPr lang="en-US" sz="2200" b="1" dirty="0" err="1" smtClean="0"/>
              <a:t>Heapify</a:t>
            </a:r>
            <a:r>
              <a:rPr lang="en-US" sz="2200" b="1" dirty="0" smtClean="0"/>
              <a:t>: </a:t>
            </a:r>
            <a:r>
              <a:rPr lang="en-US" sz="2200" b="1" i="1" dirty="0" smtClean="0"/>
              <a:t>O</a:t>
            </a:r>
            <a:r>
              <a:rPr lang="en-US" sz="2200" b="1" dirty="0" smtClean="0"/>
              <a:t>(</a:t>
            </a:r>
            <a:r>
              <a:rPr lang="en-US" sz="2200" b="1" dirty="0" err="1" smtClean="0"/>
              <a:t>lg</a:t>
            </a:r>
            <a:r>
              <a:rPr lang="en-US" sz="2200" b="1" dirty="0" smtClean="0"/>
              <a:t> </a:t>
            </a:r>
            <a:r>
              <a:rPr lang="en-US" sz="2200" b="1" i="1" dirty="0" smtClean="0"/>
              <a:t>n</a:t>
            </a:r>
            <a:r>
              <a:rPr lang="en-US" sz="2200" b="1" dirty="0" smtClean="0"/>
              <a:t>)</a:t>
            </a:r>
          </a:p>
          <a:p>
            <a:r>
              <a:rPr lang="en-US" sz="2400" b="1" i="1" dirty="0" smtClean="0">
                <a:solidFill>
                  <a:srgbClr val="C00000"/>
                </a:solidFill>
              </a:rPr>
              <a:t>Total time</a:t>
            </a:r>
            <a:r>
              <a:rPr lang="en-US" sz="2400" b="1" dirty="0" smtClean="0"/>
              <a:t>: </a:t>
            </a:r>
            <a:r>
              <a:rPr lang="en-US" sz="2400" b="1" i="1" dirty="0" smtClean="0"/>
              <a:t>O</a:t>
            </a:r>
            <a:r>
              <a:rPr lang="en-US" sz="2400" b="1" dirty="0" smtClean="0"/>
              <a:t>(</a:t>
            </a:r>
            <a:r>
              <a:rPr lang="en-US" sz="2400" b="1" i="1" dirty="0" smtClean="0"/>
              <a:t>n</a:t>
            </a:r>
            <a:r>
              <a:rPr lang="en-US" sz="2400" b="1" dirty="0" smtClean="0"/>
              <a:t> </a:t>
            </a:r>
            <a:r>
              <a:rPr lang="en-US" sz="2400" b="1" dirty="0" err="1" smtClean="0"/>
              <a:t>lg</a:t>
            </a:r>
            <a:r>
              <a:rPr lang="en-US" sz="2400" b="1" dirty="0" smtClean="0"/>
              <a:t> </a:t>
            </a:r>
            <a:r>
              <a:rPr lang="en-US" sz="2400" b="1" i="1" dirty="0" smtClean="0"/>
              <a:t>n</a:t>
            </a:r>
            <a:r>
              <a:rPr lang="en-US" sz="2400" b="1" dirty="0" smtClean="0"/>
              <a:t>)</a:t>
            </a:r>
          </a:p>
          <a:p>
            <a:pPr lvl="1"/>
            <a:r>
              <a:rPr lang="en-US" sz="2200" b="1" dirty="0" smtClean="0"/>
              <a:t>The same as Merge-Sort but it sorts in place.</a:t>
            </a:r>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err="1" smtClean="0">
                <a:solidFill>
                  <a:srgbClr val="0000CC"/>
                </a:solidFill>
              </a:rPr>
              <a:t>Heapsort</a:t>
            </a:r>
            <a:r>
              <a:rPr lang="en-US" sz="3600" b="1" dirty="0" smtClean="0">
                <a:solidFill>
                  <a:srgbClr val="0000CC"/>
                </a:solidFill>
              </a:rPr>
              <a:t> Algorithm: Analysis</a:t>
            </a:r>
            <a:endParaRPr lang="en-US" sz="3600" b="1" dirty="0">
              <a:solidFill>
                <a:srgbClr val="0000CC"/>
              </a:solidFill>
            </a:endParaRPr>
          </a:p>
        </p:txBody>
      </p:sp>
      <p:pic>
        <p:nvPicPr>
          <p:cNvPr id="4925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28800" y="1552189"/>
            <a:ext cx="4314825" cy="18768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990600"/>
          </a:xfrm>
        </p:spPr>
        <p:txBody>
          <a:bodyPr/>
          <a:lstStyle/>
          <a:p>
            <a:r>
              <a:rPr lang="en-US" sz="3600" b="1" dirty="0">
                <a:solidFill>
                  <a:srgbClr val="0000CC"/>
                </a:solidFill>
              </a:rPr>
              <a:t>Heap-Extract-Max</a:t>
            </a:r>
            <a:endParaRPr lang="en-US" sz="3600" b="1" dirty="0" smtClean="0">
              <a:solidFill>
                <a:srgbClr val="0000CC"/>
              </a:solidFill>
            </a:endParaRPr>
          </a:p>
        </p:txBody>
      </p:sp>
      <p:sp>
        <p:nvSpPr>
          <p:cNvPr id="14339" name="Rectangle 3"/>
          <p:cNvSpPr>
            <a:spLocks noGrp="1" noChangeArrowheads="1"/>
          </p:cNvSpPr>
          <p:nvPr>
            <p:ph type="body" idx="1"/>
          </p:nvPr>
        </p:nvSpPr>
        <p:spPr>
          <a:xfrm>
            <a:off x="533400" y="1371600"/>
            <a:ext cx="8001000" cy="5257800"/>
          </a:xfrm>
        </p:spPr>
        <p:txBody>
          <a:bodyPr/>
          <a:lstStyle/>
          <a:p>
            <a:pPr>
              <a:spcBef>
                <a:spcPts val="0"/>
              </a:spcBef>
              <a:buNone/>
            </a:pPr>
            <a:r>
              <a:rPr lang="en-US" sz="2400" b="1" dirty="0" smtClean="0"/>
              <a:t>Given the array </a:t>
            </a:r>
            <a:r>
              <a:rPr lang="en-US" sz="2400" b="1" i="1" dirty="0" smtClean="0"/>
              <a:t>A</a:t>
            </a:r>
            <a:r>
              <a:rPr lang="en-US" sz="2400" b="1" dirty="0" smtClean="0"/>
              <a:t>:</a:t>
            </a:r>
          </a:p>
          <a:p>
            <a:pPr>
              <a:spcBef>
                <a:spcPts val="0"/>
              </a:spcBef>
            </a:pPr>
            <a:r>
              <a:rPr lang="en-US" sz="2200" b="1" dirty="0" smtClean="0"/>
              <a:t>Make sure heap is not empty.</a:t>
            </a:r>
          </a:p>
          <a:p>
            <a:pPr>
              <a:spcBef>
                <a:spcPts val="0"/>
              </a:spcBef>
            </a:pPr>
            <a:r>
              <a:rPr lang="en-US" sz="2200" b="1" dirty="0" smtClean="0"/>
              <a:t>Make a copy of the maximum element (the root).</a:t>
            </a:r>
          </a:p>
          <a:p>
            <a:pPr>
              <a:spcBef>
                <a:spcPts val="0"/>
              </a:spcBef>
            </a:pPr>
            <a:r>
              <a:rPr lang="en-US" sz="2200" b="1" dirty="0" smtClean="0"/>
              <a:t>Make the last node in the tree the new root.</a:t>
            </a:r>
          </a:p>
          <a:p>
            <a:pPr>
              <a:spcBef>
                <a:spcPts val="0"/>
              </a:spcBef>
            </a:pPr>
            <a:r>
              <a:rPr lang="en-US" sz="2200" b="1" dirty="0" smtClean="0"/>
              <a:t>Re-</a:t>
            </a:r>
            <a:r>
              <a:rPr lang="en-US" sz="2200" b="1" dirty="0" err="1" smtClean="0"/>
              <a:t>heapify</a:t>
            </a:r>
            <a:r>
              <a:rPr lang="en-US" sz="2200" b="1" dirty="0" smtClean="0"/>
              <a:t> the heap, with one fewer node.</a:t>
            </a:r>
          </a:p>
          <a:p>
            <a:pPr>
              <a:spcBef>
                <a:spcPts val="0"/>
              </a:spcBef>
            </a:pPr>
            <a:r>
              <a:rPr lang="en-US" sz="2200" b="1" dirty="0" smtClean="0"/>
              <a:t>Return the copy of the maximum element.</a:t>
            </a:r>
          </a:p>
        </p:txBody>
      </p:sp>
      <p:pic>
        <p:nvPicPr>
          <p:cNvPr id="4935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3657600"/>
            <a:ext cx="5334000" cy="25075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05400" y="3886199"/>
            <a:ext cx="1935145" cy="430887"/>
          </a:xfrm>
          <a:prstGeom prst="rect">
            <a:avLst/>
          </a:prstGeom>
          <a:noFill/>
        </p:spPr>
        <p:txBody>
          <a:bodyPr wrap="none" rtlCol="0">
            <a:spAutoFit/>
          </a:bodyPr>
          <a:lstStyle/>
          <a:p>
            <a:r>
              <a:rPr lang="en-US" sz="2200" dirty="0" smtClean="0">
                <a:solidFill>
                  <a:srgbClr val="0000CC"/>
                </a:solidFill>
              </a:rPr>
              <a:t>Running time:</a:t>
            </a:r>
            <a:endParaRPr lang="en-US" sz="2200" dirty="0">
              <a:solidFill>
                <a:srgbClr val="0000CC"/>
              </a:solidFill>
            </a:endParaRPr>
          </a:p>
        </p:txBody>
      </p:sp>
      <p:sp>
        <p:nvSpPr>
          <p:cNvPr id="6" name="TextBox 5"/>
          <p:cNvSpPr txBox="1"/>
          <p:nvPr/>
        </p:nvSpPr>
        <p:spPr>
          <a:xfrm>
            <a:off x="5105400" y="3886200"/>
            <a:ext cx="3505200" cy="1107996"/>
          </a:xfrm>
          <a:prstGeom prst="rect">
            <a:avLst/>
          </a:prstGeom>
          <a:noFill/>
        </p:spPr>
        <p:txBody>
          <a:bodyPr wrap="square" rtlCol="0">
            <a:spAutoFit/>
          </a:bodyPr>
          <a:lstStyle/>
          <a:p>
            <a:r>
              <a:rPr lang="en-US" sz="2200" dirty="0" smtClean="0">
                <a:solidFill>
                  <a:srgbClr val="0000CC"/>
                </a:solidFill>
              </a:rPr>
              <a:t>                          Constant-time assignments plus time for Max-</a:t>
            </a:r>
            <a:r>
              <a:rPr lang="en-US" sz="2200" dirty="0" err="1" smtClean="0">
                <a:solidFill>
                  <a:srgbClr val="0000CC"/>
                </a:solidFill>
              </a:rPr>
              <a:t>Heapify</a:t>
            </a:r>
            <a:r>
              <a:rPr lang="en-US" sz="2200" dirty="0" smtClean="0">
                <a:solidFill>
                  <a:srgbClr val="0000CC"/>
                </a:solidFill>
              </a:rPr>
              <a:t>: </a:t>
            </a:r>
            <a:r>
              <a:rPr lang="en-US" sz="2200" dirty="0" smtClean="0">
                <a:solidFill>
                  <a:srgbClr val="0000CC"/>
                </a:solidFill>
                <a:sym typeface="Symbol"/>
              </a:rPr>
              <a:t>(</a:t>
            </a:r>
            <a:r>
              <a:rPr lang="en-US" sz="2200" dirty="0" err="1" smtClean="0">
                <a:solidFill>
                  <a:srgbClr val="0000CC"/>
                </a:solidFill>
                <a:sym typeface="Symbol"/>
              </a:rPr>
              <a:t>lg</a:t>
            </a:r>
            <a:r>
              <a:rPr lang="en-US" sz="2200" dirty="0" smtClean="0">
                <a:solidFill>
                  <a:srgbClr val="0000CC"/>
                </a:solidFill>
                <a:sym typeface="Symbol"/>
              </a:rPr>
              <a:t> </a:t>
            </a:r>
            <a:r>
              <a:rPr lang="en-US" sz="2200" i="1" dirty="0" smtClean="0">
                <a:solidFill>
                  <a:srgbClr val="0000CC"/>
                </a:solidFill>
                <a:sym typeface="Symbol"/>
              </a:rPr>
              <a:t>n</a:t>
            </a:r>
            <a:r>
              <a:rPr lang="en-US" sz="2200" dirty="0" smtClean="0">
                <a:solidFill>
                  <a:srgbClr val="0000CC"/>
                </a:solidFill>
                <a:sym typeface="Symbol"/>
              </a:rPr>
              <a:t>).</a:t>
            </a:r>
            <a:endParaRPr lang="en-US" sz="2200" dirty="0">
              <a:solidFill>
                <a:srgbClr val="0000CC"/>
              </a:solidFill>
            </a:endParaRPr>
          </a:p>
        </p:txBody>
      </p:sp>
    </p:spTree>
    <p:extLst>
      <p:ext uri="{BB962C8B-B14F-4D97-AF65-F5344CB8AC3E}">
        <p14:creationId xmlns="" xmlns:p14="http://schemas.microsoft.com/office/powerpoint/2010/main" val="15784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447800"/>
            <a:ext cx="8458200" cy="5105400"/>
          </a:xfrm>
        </p:spPr>
        <p:txBody>
          <a:bodyPr/>
          <a:lstStyle/>
          <a:p>
            <a:r>
              <a:rPr lang="en-US" sz="2400" b="1" dirty="0" smtClean="0"/>
              <a:t>A </a:t>
            </a:r>
            <a:r>
              <a:rPr lang="en-US" sz="2400" b="1" i="1" dirty="0" smtClean="0">
                <a:solidFill>
                  <a:srgbClr val="C00000"/>
                </a:solidFill>
              </a:rPr>
              <a:t>complete binary tree</a:t>
            </a:r>
            <a:r>
              <a:rPr lang="en-US" sz="2400" b="1" dirty="0" smtClean="0">
                <a:solidFill>
                  <a:srgbClr val="C00000"/>
                </a:solidFill>
              </a:rPr>
              <a:t> </a:t>
            </a:r>
            <a:r>
              <a:rPr lang="en-US" sz="2400" b="1" dirty="0" smtClean="0"/>
              <a:t>of depth </a:t>
            </a:r>
            <a:r>
              <a:rPr lang="en-US" sz="2400" b="1" i="1" dirty="0" smtClean="0"/>
              <a:t>d</a:t>
            </a:r>
            <a:r>
              <a:rPr lang="en-US" sz="2400" b="1" dirty="0" smtClean="0"/>
              <a:t> is a binary tree that satisfies the following two conditions:</a:t>
            </a:r>
            <a:endParaRPr lang="en-US" sz="2400" b="1" i="1" dirty="0" smtClean="0"/>
          </a:p>
          <a:p>
            <a:pPr lvl="1" eaLnBrk="1" hangingPunct="1"/>
            <a:r>
              <a:rPr lang="en-US" sz="2200" b="1" dirty="0"/>
              <a:t>It </a:t>
            </a:r>
            <a:r>
              <a:rPr lang="en-US" sz="2200" b="1" dirty="0" smtClean="0"/>
              <a:t>has all possible nodes down </a:t>
            </a:r>
            <a:r>
              <a:rPr lang="en-US" sz="2200" b="1" dirty="0"/>
              <a:t>to a depth of </a:t>
            </a:r>
            <a:r>
              <a:rPr lang="en-US" sz="2200" b="1" i="1" dirty="0" smtClean="0"/>
              <a:t>d </a:t>
            </a:r>
            <a:r>
              <a:rPr lang="en-US" sz="2200" b="1" dirty="0" smtClean="0"/>
              <a:t>– 1.</a:t>
            </a:r>
            <a:endParaRPr lang="en-US" sz="2200" b="1" dirty="0"/>
          </a:p>
          <a:p>
            <a:pPr lvl="1" eaLnBrk="1" hangingPunct="1"/>
            <a:r>
              <a:rPr lang="en-US" sz="2200" b="1" dirty="0"/>
              <a:t>The nodes with depth </a:t>
            </a:r>
            <a:r>
              <a:rPr lang="en-US" sz="2200" b="1" i="1" dirty="0"/>
              <a:t>d</a:t>
            </a:r>
            <a:r>
              <a:rPr lang="en-US" sz="2200" b="1" dirty="0"/>
              <a:t> are </a:t>
            </a:r>
            <a:r>
              <a:rPr lang="en-US" sz="2200" b="1" dirty="0" smtClean="0"/>
              <a:t>filled from the </a:t>
            </a:r>
            <a:r>
              <a:rPr lang="en-US" sz="2200" b="1" dirty="0"/>
              <a:t>left </a:t>
            </a:r>
            <a:r>
              <a:rPr lang="en-US" sz="2200" b="1" dirty="0" smtClean="0"/>
              <a:t>up to a point.</a:t>
            </a:r>
            <a:endParaRPr lang="en-US" sz="2200" b="1" dirty="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Recall: Complete Binary Tree (1)</a:t>
            </a:r>
            <a:endParaRPr lang="en-US" sz="3600" b="1" dirty="0">
              <a:solidFill>
                <a:srgbClr val="0000CC"/>
              </a:solidFill>
            </a:endParaRPr>
          </a:p>
        </p:txBody>
      </p:sp>
      <p:grpSp>
        <p:nvGrpSpPr>
          <p:cNvPr id="3" name="Group 2"/>
          <p:cNvGrpSpPr/>
          <p:nvPr/>
        </p:nvGrpSpPr>
        <p:grpSpPr>
          <a:xfrm>
            <a:off x="1154264" y="3380700"/>
            <a:ext cx="6598859" cy="2258100"/>
            <a:chOff x="1154264" y="3380700"/>
            <a:chExt cx="6598859" cy="2258100"/>
          </a:xfrm>
        </p:grpSpPr>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54264" y="3380700"/>
              <a:ext cx="6598859" cy="2181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bwMode="auto">
            <a:xfrm>
              <a:off x="5181600" y="4953000"/>
              <a:ext cx="18288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 xmlns:p14="http://schemas.microsoft.com/office/powerpoint/2010/main" val="1477540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5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3886200"/>
            <a:ext cx="5412840" cy="226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title"/>
          </p:nvPr>
        </p:nvSpPr>
        <p:spPr>
          <a:xfrm>
            <a:off x="685800" y="228600"/>
            <a:ext cx="7772400" cy="990600"/>
          </a:xfrm>
        </p:spPr>
        <p:txBody>
          <a:bodyPr/>
          <a:lstStyle/>
          <a:p>
            <a:r>
              <a:rPr lang="en-US" sz="3600" b="1" dirty="0">
                <a:solidFill>
                  <a:srgbClr val="0000CC"/>
                </a:solidFill>
              </a:rPr>
              <a:t>Heap-Increase-Key</a:t>
            </a:r>
            <a:endParaRPr lang="en-US" sz="3600" b="1" dirty="0" smtClean="0">
              <a:solidFill>
                <a:srgbClr val="0000CC"/>
              </a:solidFill>
            </a:endParaRPr>
          </a:p>
        </p:txBody>
      </p:sp>
      <p:sp>
        <p:nvSpPr>
          <p:cNvPr id="14339" name="Rectangle 3"/>
          <p:cNvSpPr>
            <a:spLocks noGrp="1" noChangeArrowheads="1"/>
          </p:cNvSpPr>
          <p:nvPr>
            <p:ph type="body" idx="1"/>
          </p:nvPr>
        </p:nvSpPr>
        <p:spPr>
          <a:xfrm>
            <a:off x="457200" y="1371600"/>
            <a:ext cx="8077200" cy="2362200"/>
          </a:xfrm>
        </p:spPr>
        <p:txBody>
          <a:bodyPr/>
          <a:lstStyle/>
          <a:p>
            <a:pPr>
              <a:buNone/>
            </a:pPr>
            <a:r>
              <a:rPr lang="en-US" sz="2400" b="1" dirty="0" smtClean="0"/>
              <a:t>Given array </a:t>
            </a:r>
            <a:r>
              <a:rPr lang="en-US" sz="2400" b="1" i="1" dirty="0"/>
              <a:t>A</a:t>
            </a:r>
            <a:r>
              <a:rPr lang="en-US" sz="2400" b="1" dirty="0" smtClean="0"/>
              <a:t>, element </a:t>
            </a:r>
            <a:r>
              <a:rPr lang="en-US" sz="2400" b="1" i="1" dirty="0" smtClean="0"/>
              <a:t>A</a:t>
            </a:r>
            <a:r>
              <a:rPr lang="en-US" sz="2400" b="1" dirty="0" smtClean="0"/>
              <a:t>[</a:t>
            </a:r>
            <a:r>
              <a:rPr lang="en-US" sz="2400" b="1" i="1" dirty="0" err="1" smtClean="0"/>
              <a:t>i</a:t>
            </a:r>
            <a:r>
              <a:rPr lang="en-US" sz="2400" b="1" dirty="0" smtClean="0"/>
              <a:t>], and new key value </a:t>
            </a:r>
            <a:r>
              <a:rPr lang="en-US" sz="2400" b="1" i="1" dirty="0" smtClean="0"/>
              <a:t>key</a:t>
            </a:r>
            <a:r>
              <a:rPr lang="en-US" sz="2400" b="1" dirty="0" smtClean="0"/>
              <a:t>:</a:t>
            </a:r>
          </a:p>
          <a:p>
            <a:r>
              <a:rPr lang="en-US" sz="2200" b="1" dirty="0" smtClean="0"/>
              <a:t>Make sure </a:t>
            </a:r>
            <a:r>
              <a:rPr lang="en-US" sz="2200" b="1" i="1" dirty="0" smtClean="0"/>
              <a:t>key</a:t>
            </a:r>
            <a:r>
              <a:rPr lang="en-US" sz="2200" b="1" dirty="0" smtClean="0"/>
              <a:t> </a:t>
            </a:r>
            <a:r>
              <a:rPr lang="en-US" sz="2200" b="1" dirty="0" smtClean="0">
                <a:sym typeface="Symbol"/>
              </a:rPr>
              <a:t> </a:t>
            </a:r>
            <a:r>
              <a:rPr lang="en-US" sz="2200" b="1" i="1" dirty="0"/>
              <a:t>A</a:t>
            </a:r>
            <a:r>
              <a:rPr lang="en-US" sz="2200" b="1" dirty="0"/>
              <a:t>[</a:t>
            </a:r>
            <a:r>
              <a:rPr lang="en-US" sz="2200" b="1" i="1" dirty="0" err="1"/>
              <a:t>i</a:t>
            </a:r>
            <a:r>
              <a:rPr lang="en-US" sz="2200" b="1" dirty="0"/>
              <a:t>].</a:t>
            </a:r>
            <a:endParaRPr lang="en-US" sz="2200" b="1" dirty="0" smtClean="0"/>
          </a:p>
          <a:p>
            <a:r>
              <a:rPr lang="en-US" sz="2200" b="1" dirty="0" smtClean="0"/>
              <a:t>Update </a:t>
            </a:r>
            <a:r>
              <a:rPr lang="en-US" sz="2200" b="1" i="1" dirty="0"/>
              <a:t>A</a:t>
            </a:r>
            <a:r>
              <a:rPr lang="en-US" sz="2200" b="1" dirty="0"/>
              <a:t>[</a:t>
            </a:r>
            <a:r>
              <a:rPr lang="en-US" sz="2200" b="1" i="1" dirty="0" err="1"/>
              <a:t>i</a:t>
            </a:r>
            <a:r>
              <a:rPr lang="en-US" sz="2200" b="1" dirty="0"/>
              <a:t>]’s </a:t>
            </a:r>
            <a:r>
              <a:rPr lang="en-US" sz="2200" b="1" dirty="0" smtClean="0"/>
              <a:t>key value to </a:t>
            </a:r>
            <a:r>
              <a:rPr lang="en-US" sz="2200" b="1" i="1" dirty="0" smtClean="0"/>
              <a:t>key</a:t>
            </a:r>
            <a:r>
              <a:rPr lang="en-US" sz="2200" b="1" dirty="0" smtClean="0"/>
              <a:t>.</a:t>
            </a:r>
          </a:p>
          <a:p>
            <a:r>
              <a:rPr lang="en-US" sz="2200" b="1" dirty="0" smtClean="0"/>
              <a:t>Traverse the tree upward comparing </a:t>
            </a:r>
            <a:r>
              <a:rPr lang="en-US" sz="2200" b="1" i="1" dirty="0"/>
              <a:t>A</a:t>
            </a:r>
            <a:r>
              <a:rPr lang="en-US" sz="2200" b="1" dirty="0"/>
              <a:t>[</a:t>
            </a:r>
            <a:r>
              <a:rPr lang="en-US" sz="2200" b="1" i="1" dirty="0" err="1"/>
              <a:t>i</a:t>
            </a:r>
            <a:r>
              <a:rPr lang="en-US" sz="2200" b="1" dirty="0"/>
              <a:t>] </a:t>
            </a:r>
            <a:r>
              <a:rPr lang="en-US" sz="2200" b="1" dirty="0" smtClean="0"/>
              <a:t>to its parent and swapping keys if necessary, until </a:t>
            </a:r>
            <a:r>
              <a:rPr lang="en-US" sz="2200" b="1" i="1" dirty="0"/>
              <a:t>A</a:t>
            </a:r>
            <a:r>
              <a:rPr lang="en-US" sz="2200" b="1" dirty="0"/>
              <a:t>[</a:t>
            </a:r>
            <a:r>
              <a:rPr lang="en-US" sz="2200" b="1" i="1" dirty="0" err="1"/>
              <a:t>i</a:t>
            </a:r>
            <a:r>
              <a:rPr lang="en-US" sz="2200" b="1" dirty="0"/>
              <a:t>]’s </a:t>
            </a:r>
            <a:r>
              <a:rPr lang="en-US" sz="2200" b="1" dirty="0" smtClean="0"/>
              <a:t>key is smaller than its parent’s key.</a:t>
            </a:r>
          </a:p>
        </p:txBody>
      </p:sp>
      <p:sp>
        <p:nvSpPr>
          <p:cNvPr id="5" name="TextBox 4"/>
          <p:cNvSpPr txBox="1"/>
          <p:nvPr/>
        </p:nvSpPr>
        <p:spPr>
          <a:xfrm>
            <a:off x="5153690" y="3463870"/>
            <a:ext cx="1935145" cy="430887"/>
          </a:xfrm>
          <a:prstGeom prst="rect">
            <a:avLst/>
          </a:prstGeom>
          <a:noFill/>
        </p:spPr>
        <p:txBody>
          <a:bodyPr wrap="none" rtlCol="0">
            <a:spAutoFit/>
          </a:bodyPr>
          <a:lstStyle/>
          <a:p>
            <a:r>
              <a:rPr lang="en-US" sz="2200" dirty="0" smtClean="0">
                <a:solidFill>
                  <a:srgbClr val="0000CC"/>
                </a:solidFill>
              </a:rPr>
              <a:t>Running time:</a:t>
            </a:r>
            <a:endParaRPr lang="en-US" sz="2200" dirty="0">
              <a:solidFill>
                <a:srgbClr val="0000CC"/>
              </a:solidFill>
            </a:endParaRPr>
          </a:p>
        </p:txBody>
      </p:sp>
      <p:sp>
        <p:nvSpPr>
          <p:cNvPr id="6" name="TextBox 5"/>
          <p:cNvSpPr txBox="1"/>
          <p:nvPr/>
        </p:nvSpPr>
        <p:spPr>
          <a:xfrm>
            <a:off x="5153690" y="3464004"/>
            <a:ext cx="3837910" cy="1107996"/>
          </a:xfrm>
          <a:prstGeom prst="rect">
            <a:avLst/>
          </a:prstGeom>
          <a:noFill/>
        </p:spPr>
        <p:txBody>
          <a:bodyPr wrap="none" rtlCol="0">
            <a:spAutoFit/>
          </a:bodyPr>
          <a:lstStyle/>
          <a:p>
            <a:r>
              <a:rPr lang="en-US" sz="2200" dirty="0">
                <a:solidFill>
                  <a:srgbClr val="0000CC"/>
                </a:solidFill>
              </a:rPr>
              <a:t> </a:t>
            </a:r>
            <a:r>
              <a:rPr lang="en-US" sz="2200" dirty="0" smtClean="0">
                <a:solidFill>
                  <a:srgbClr val="0000CC"/>
                </a:solidFill>
              </a:rPr>
              <a:t>                          Upward path </a:t>
            </a:r>
          </a:p>
          <a:p>
            <a:r>
              <a:rPr lang="en-US" sz="2200" dirty="0" smtClean="0">
                <a:solidFill>
                  <a:srgbClr val="0000CC"/>
                </a:solidFill>
              </a:rPr>
              <a:t>from node </a:t>
            </a:r>
            <a:r>
              <a:rPr lang="en-US" sz="2200" i="1" dirty="0" err="1" smtClean="0">
                <a:solidFill>
                  <a:srgbClr val="0000CC"/>
                </a:solidFill>
              </a:rPr>
              <a:t>i</a:t>
            </a:r>
            <a:r>
              <a:rPr lang="en-US" sz="2200" dirty="0" smtClean="0">
                <a:solidFill>
                  <a:srgbClr val="0000CC"/>
                </a:solidFill>
              </a:rPr>
              <a:t> has length </a:t>
            </a:r>
            <a:r>
              <a:rPr lang="en-US" sz="2200" i="1" dirty="0" smtClean="0">
                <a:solidFill>
                  <a:srgbClr val="0000CC"/>
                </a:solidFill>
              </a:rPr>
              <a:t>O</a:t>
            </a:r>
            <a:r>
              <a:rPr lang="en-US" sz="2200" dirty="0" smtClean="0">
                <a:solidFill>
                  <a:srgbClr val="0000CC"/>
                </a:solidFill>
              </a:rPr>
              <a:t>(</a:t>
            </a:r>
            <a:r>
              <a:rPr lang="en-US" sz="2200" dirty="0" err="1" smtClean="0">
                <a:solidFill>
                  <a:srgbClr val="0000CC"/>
                </a:solidFill>
              </a:rPr>
              <a:t>lg</a:t>
            </a:r>
            <a:r>
              <a:rPr lang="en-US" sz="2200" dirty="0" smtClean="0">
                <a:solidFill>
                  <a:srgbClr val="0000CC"/>
                </a:solidFill>
              </a:rPr>
              <a:t> </a:t>
            </a:r>
            <a:r>
              <a:rPr lang="en-US" sz="2200" i="1" dirty="0" smtClean="0">
                <a:solidFill>
                  <a:srgbClr val="0000CC"/>
                </a:solidFill>
              </a:rPr>
              <a:t>n</a:t>
            </a:r>
            <a:r>
              <a:rPr lang="en-US" sz="2200" dirty="0" smtClean="0">
                <a:solidFill>
                  <a:srgbClr val="0000CC"/>
                </a:solidFill>
              </a:rPr>
              <a:t>)</a:t>
            </a:r>
          </a:p>
          <a:p>
            <a:r>
              <a:rPr lang="en-US" sz="2200" dirty="0" smtClean="0">
                <a:solidFill>
                  <a:srgbClr val="0000CC"/>
                </a:solidFill>
              </a:rPr>
              <a:t>in an </a:t>
            </a:r>
            <a:r>
              <a:rPr lang="en-US" sz="2200" i="1" dirty="0" smtClean="0">
                <a:solidFill>
                  <a:srgbClr val="0000CC"/>
                </a:solidFill>
              </a:rPr>
              <a:t>n</a:t>
            </a:r>
            <a:r>
              <a:rPr lang="en-US" sz="2200" dirty="0" smtClean="0">
                <a:solidFill>
                  <a:srgbClr val="0000CC"/>
                </a:solidFill>
              </a:rPr>
              <a:t>-element heap: </a:t>
            </a:r>
            <a:r>
              <a:rPr lang="en-US" sz="2200" i="1" dirty="0" smtClean="0">
                <a:solidFill>
                  <a:srgbClr val="0000CC"/>
                </a:solidFill>
                <a:sym typeface="Symbol"/>
              </a:rPr>
              <a:t>O</a:t>
            </a:r>
            <a:r>
              <a:rPr lang="en-US" sz="2200" dirty="0" smtClean="0">
                <a:solidFill>
                  <a:srgbClr val="0000CC"/>
                </a:solidFill>
                <a:sym typeface="Symbol"/>
              </a:rPr>
              <a:t>(</a:t>
            </a:r>
            <a:r>
              <a:rPr lang="en-US" sz="2200" dirty="0" err="1" smtClean="0">
                <a:solidFill>
                  <a:srgbClr val="0000CC"/>
                </a:solidFill>
                <a:sym typeface="Symbol"/>
              </a:rPr>
              <a:t>lg</a:t>
            </a:r>
            <a:r>
              <a:rPr lang="en-US" sz="2200" dirty="0" smtClean="0">
                <a:solidFill>
                  <a:srgbClr val="0000CC"/>
                </a:solidFill>
                <a:sym typeface="Symbol"/>
              </a:rPr>
              <a:t> </a:t>
            </a:r>
            <a:r>
              <a:rPr lang="en-US" sz="2200" i="1" dirty="0" smtClean="0">
                <a:solidFill>
                  <a:srgbClr val="0000CC"/>
                </a:solidFill>
                <a:sym typeface="Symbol"/>
              </a:rPr>
              <a:t>n</a:t>
            </a:r>
            <a:r>
              <a:rPr lang="en-US" sz="2200" dirty="0" smtClean="0">
                <a:solidFill>
                  <a:srgbClr val="0000CC"/>
                </a:solidFill>
                <a:sym typeface="Symbol"/>
              </a:rPr>
              <a:t>).</a:t>
            </a:r>
            <a:endParaRPr lang="en-US" sz="2200" dirty="0">
              <a:solidFill>
                <a:srgbClr val="0000CC"/>
              </a:solidFill>
            </a:endParaRPr>
          </a:p>
        </p:txBody>
      </p:sp>
    </p:spTree>
    <p:extLst>
      <p:ext uri="{BB962C8B-B14F-4D97-AF65-F5344CB8AC3E}">
        <p14:creationId xmlns="" xmlns:p14="http://schemas.microsoft.com/office/powerpoint/2010/main" val="15784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Heap-Increase-Key: An Example</a:t>
            </a:r>
          </a:p>
        </p:txBody>
      </p:sp>
      <p:pic>
        <p:nvPicPr>
          <p:cNvPr id="4966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981200"/>
            <a:ext cx="7543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71800" y="1375019"/>
            <a:ext cx="3835537" cy="461665"/>
          </a:xfrm>
          <a:prstGeom prst="rect">
            <a:avLst/>
          </a:prstGeom>
          <a:noFill/>
        </p:spPr>
        <p:txBody>
          <a:bodyPr wrap="none" rtlCol="0">
            <a:spAutoFit/>
          </a:bodyPr>
          <a:lstStyle/>
          <a:p>
            <a:r>
              <a:rPr lang="en-US" sz="2400" dirty="0" smtClean="0"/>
              <a:t>Heap-Increase-Key(</a:t>
            </a:r>
            <a:r>
              <a:rPr lang="en-US" sz="2400" i="1" dirty="0" smtClean="0"/>
              <a:t>A</a:t>
            </a:r>
            <a:r>
              <a:rPr lang="en-US" sz="2400" dirty="0" smtClean="0"/>
              <a:t>, </a:t>
            </a:r>
            <a:r>
              <a:rPr lang="en-US" sz="2400" i="1" dirty="0" err="1" smtClean="0"/>
              <a:t>i</a:t>
            </a:r>
            <a:r>
              <a:rPr lang="en-US" sz="2400" dirty="0" smtClean="0"/>
              <a:t>, 15)</a:t>
            </a:r>
            <a:endParaRPr lang="en-US" sz="2400" dirty="0"/>
          </a:p>
        </p:txBody>
      </p:sp>
    </p:spTree>
    <p:extLst>
      <p:ext uri="{BB962C8B-B14F-4D97-AF65-F5344CB8AC3E}">
        <p14:creationId xmlns="" xmlns:p14="http://schemas.microsoft.com/office/powerpoint/2010/main" val="2046304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Max-Heap-Insert</a:t>
            </a:r>
          </a:p>
        </p:txBody>
      </p:sp>
      <p:sp>
        <p:nvSpPr>
          <p:cNvPr id="14339" name="Rectangle 3"/>
          <p:cNvSpPr>
            <a:spLocks noGrp="1" noChangeArrowheads="1"/>
          </p:cNvSpPr>
          <p:nvPr>
            <p:ph type="body" idx="1"/>
          </p:nvPr>
        </p:nvSpPr>
        <p:spPr>
          <a:xfrm>
            <a:off x="533400" y="1371600"/>
            <a:ext cx="8153400" cy="5257800"/>
          </a:xfrm>
        </p:spPr>
        <p:txBody>
          <a:bodyPr/>
          <a:lstStyle/>
          <a:p>
            <a:pPr>
              <a:spcBef>
                <a:spcPts val="300"/>
              </a:spcBef>
              <a:buNone/>
            </a:pPr>
            <a:r>
              <a:rPr lang="en-US" sz="2400" b="1" dirty="0" smtClean="0"/>
              <a:t>Given a key </a:t>
            </a:r>
            <a:r>
              <a:rPr lang="en-US" sz="2400" b="1" i="1" dirty="0" err="1" smtClean="0"/>
              <a:t>key</a:t>
            </a:r>
            <a:r>
              <a:rPr lang="en-US" sz="2400" b="1" dirty="0" smtClean="0"/>
              <a:t> to insert into the heap:</a:t>
            </a:r>
          </a:p>
          <a:p>
            <a:pPr>
              <a:spcBef>
                <a:spcPts val="300"/>
              </a:spcBef>
            </a:pPr>
            <a:r>
              <a:rPr lang="en-US" sz="2400" b="1" dirty="0" smtClean="0"/>
              <a:t>Increment the heap size.</a:t>
            </a:r>
          </a:p>
          <a:p>
            <a:pPr>
              <a:spcBef>
                <a:spcPts val="300"/>
              </a:spcBef>
            </a:pPr>
            <a:r>
              <a:rPr lang="en-US" sz="2400" b="1" dirty="0" smtClean="0"/>
              <a:t>Insert a new node in the last position in the heap, with key – </a:t>
            </a:r>
            <a:r>
              <a:rPr lang="en-US" sz="2400" b="1" dirty="0" smtClean="0">
                <a:sym typeface="Symbol"/>
              </a:rPr>
              <a:t></a:t>
            </a:r>
            <a:r>
              <a:rPr lang="en-US" sz="2400" b="1" dirty="0" smtClean="0"/>
              <a:t>.</a:t>
            </a:r>
          </a:p>
          <a:p>
            <a:pPr>
              <a:spcBef>
                <a:spcPts val="300"/>
              </a:spcBef>
            </a:pPr>
            <a:r>
              <a:rPr lang="en-US" sz="2400" b="1" dirty="0" smtClean="0"/>
              <a:t>Increase the – </a:t>
            </a:r>
            <a:r>
              <a:rPr lang="en-US" sz="2400" b="1" dirty="0" smtClean="0">
                <a:sym typeface="Symbol"/>
              </a:rPr>
              <a:t> </a:t>
            </a:r>
            <a:r>
              <a:rPr lang="en-US" sz="2400" b="1" dirty="0" smtClean="0"/>
              <a:t>key to </a:t>
            </a:r>
            <a:r>
              <a:rPr lang="en-US" sz="2400" b="1" i="1" dirty="0" smtClean="0"/>
              <a:t>key</a:t>
            </a:r>
            <a:r>
              <a:rPr lang="en-US" sz="2400" b="1" dirty="0" smtClean="0"/>
              <a:t> using the Heap-Increase-Key procedure defined earlier.</a:t>
            </a:r>
          </a:p>
        </p:txBody>
      </p:sp>
      <p:pic>
        <p:nvPicPr>
          <p:cNvPr id="4956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4038600"/>
            <a:ext cx="5006975" cy="167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23757" y="4057471"/>
            <a:ext cx="1935145" cy="430887"/>
          </a:xfrm>
          <a:prstGeom prst="rect">
            <a:avLst/>
          </a:prstGeom>
          <a:noFill/>
        </p:spPr>
        <p:txBody>
          <a:bodyPr wrap="none" rtlCol="0">
            <a:spAutoFit/>
          </a:bodyPr>
          <a:lstStyle/>
          <a:p>
            <a:r>
              <a:rPr lang="en-US" sz="2200" dirty="0" smtClean="0">
                <a:solidFill>
                  <a:srgbClr val="0000CC"/>
                </a:solidFill>
              </a:rPr>
              <a:t>Running time:</a:t>
            </a:r>
            <a:endParaRPr lang="en-US" sz="2200" dirty="0">
              <a:solidFill>
                <a:srgbClr val="0000CC"/>
              </a:solidFill>
            </a:endParaRPr>
          </a:p>
        </p:txBody>
      </p:sp>
      <p:sp>
        <p:nvSpPr>
          <p:cNvPr id="6" name="TextBox 5"/>
          <p:cNvSpPr txBox="1"/>
          <p:nvPr/>
        </p:nvSpPr>
        <p:spPr>
          <a:xfrm>
            <a:off x="5042973" y="4057471"/>
            <a:ext cx="3891643" cy="1200329"/>
          </a:xfrm>
          <a:prstGeom prst="rect">
            <a:avLst/>
          </a:prstGeom>
          <a:noFill/>
        </p:spPr>
        <p:txBody>
          <a:bodyPr wrap="none" rtlCol="0">
            <a:spAutoFit/>
          </a:bodyPr>
          <a:lstStyle/>
          <a:p>
            <a:r>
              <a:rPr lang="en-US" sz="2200" dirty="0">
                <a:solidFill>
                  <a:srgbClr val="0000CC"/>
                </a:solidFill>
              </a:rPr>
              <a:t> </a:t>
            </a:r>
            <a:r>
              <a:rPr lang="en-US" sz="2200" dirty="0" smtClean="0">
                <a:solidFill>
                  <a:srgbClr val="0000CC"/>
                </a:solidFill>
              </a:rPr>
              <a:t>                         </a:t>
            </a:r>
            <a:r>
              <a:rPr lang="en-US" sz="2400" dirty="0" smtClean="0">
                <a:solidFill>
                  <a:srgbClr val="0000CC"/>
                </a:solidFill>
              </a:rPr>
              <a:t>Constant time</a:t>
            </a:r>
          </a:p>
          <a:p>
            <a:r>
              <a:rPr lang="en-US" sz="2400" dirty="0" smtClean="0">
                <a:solidFill>
                  <a:srgbClr val="0000CC"/>
                </a:solidFill>
              </a:rPr>
              <a:t>assignments + time for</a:t>
            </a:r>
          </a:p>
          <a:p>
            <a:r>
              <a:rPr lang="en-US" sz="2400" dirty="0" smtClean="0">
                <a:solidFill>
                  <a:srgbClr val="0000CC"/>
                </a:solidFill>
              </a:rPr>
              <a:t>Heap-Increase-Key: </a:t>
            </a:r>
            <a:r>
              <a:rPr lang="en-US" sz="2200" i="1" dirty="0" smtClean="0">
                <a:solidFill>
                  <a:srgbClr val="0000CC"/>
                </a:solidFill>
                <a:sym typeface="Symbol"/>
              </a:rPr>
              <a:t>O</a:t>
            </a:r>
            <a:r>
              <a:rPr lang="en-US" sz="2200" dirty="0" smtClean="0">
                <a:solidFill>
                  <a:srgbClr val="0000CC"/>
                </a:solidFill>
                <a:sym typeface="Symbol"/>
              </a:rPr>
              <a:t>(</a:t>
            </a:r>
            <a:r>
              <a:rPr lang="en-US" sz="2200" dirty="0" err="1" smtClean="0">
                <a:solidFill>
                  <a:srgbClr val="0000CC"/>
                </a:solidFill>
                <a:sym typeface="Symbol"/>
              </a:rPr>
              <a:t>lg</a:t>
            </a:r>
            <a:r>
              <a:rPr lang="en-US" sz="2200" dirty="0" smtClean="0">
                <a:solidFill>
                  <a:srgbClr val="0000CC"/>
                </a:solidFill>
                <a:sym typeface="Symbol"/>
              </a:rPr>
              <a:t> </a:t>
            </a:r>
            <a:r>
              <a:rPr lang="en-US" sz="2200" i="1" dirty="0" smtClean="0">
                <a:solidFill>
                  <a:srgbClr val="0000CC"/>
                </a:solidFill>
                <a:sym typeface="Symbol"/>
              </a:rPr>
              <a:t>n</a:t>
            </a:r>
            <a:r>
              <a:rPr lang="en-US" sz="2200" dirty="0" smtClean="0">
                <a:solidFill>
                  <a:srgbClr val="0000CC"/>
                </a:solidFill>
                <a:sym typeface="Symbol"/>
              </a:rPr>
              <a:t>).</a:t>
            </a:r>
            <a:endParaRPr lang="en-US" sz="2200" dirty="0">
              <a:solidFill>
                <a:srgbClr val="0000CC"/>
              </a:solidFill>
            </a:endParaRPr>
          </a:p>
        </p:txBody>
      </p:sp>
    </p:spTree>
    <p:extLst>
      <p:ext uri="{BB962C8B-B14F-4D97-AF65-F5344CB8AC3E}">
        <p14:creationId xmlns="" xmlns:p14="http://schemas.microsoft.com/office/powerpoint/2010/main" val="15784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height of a </a:t>
            </a:r>
            <a:r>
              <a:rPr lang="en-US" dirty="0" smtClean="0"/>
              <a:t>complete </a:t>
            </a:r>
            <a:r>
              <a:rPr lang="en-US" dirty="0" smtClean="0"/>
              <a:t>binary tree is 	</a:t>
            </a:r>
          </a:p>
          <a:p>
            <a:endParaRPr lang="en-US" dirty="0"/>
          </a:p>
          <a:p>
            <a:pPr lvl="1"/>
            <a:r>
              <a:rPr lang="en-US" b="1" dirty="0" smtClean="0"/>
              <a:t>O(</a:t>
            </a:r>
            <a:r>
              <a:rPr lang="en-US" b="1" dirty="0" err="1" smtClean="0"/>
              <a:t>lg</a:t>
            </a:r>
            <a:r>
              <a:rPr lang="en-US" b="1" dirty="0" smtClean="0"/>
              <a:t> N)</a:t>
            </a:r>
            <a:endParaRPr lang="en-US" b="1" dirty="0"/>
          </a:p>
        </p:txBody>
      </p:sp>
      <p:sp>
        <p:nvSpPr>
          <p:cNvPr id="4" name="Rectangle 2"/>
          <p:cNvSpPr txBox="1">
            <a:spLocks noChangeArrowheads="1"/>
          </p:cNvSpPr>
          <p:nvPr/>
        </p:nvSpPr>
        <p:spPr bwMode="auto">
          <a:xfrm>
            <a:off x="685800" y="457200"/>
            <a:ext cx="77724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3600" b="1" dirty="0" smtClean="0">
                <a:solidFill>
                  <a:srgbClr val="0000CC"/>
                </a:solidFill>
              </a:rPr>
              <a:t>Important Property</a:t>
            </a:r>
            <a:endParaRPr lang="en-US" sz="3600" b="1" dirty="0">
              <a:solidFill>
                <a:srgbClr val="0000CC"/>
              </a:solidFill>
            </a:endParaRPr>
          </a:p>
        </p:txBody>
      </p:sp>
    </p:spTree>
    <p:extLst>
      <p:ext uri="{BB962C8B-B14F-4D97-AF65-F5344CB8AC3E}">
        <p14:creationId xmlns="" xmlns:p14="http://schemas.microsoft.com/office/powerpoint/2010/main" val="203760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457200" y="1524000"/>
            <a:ext cx="8229600" cy="5029200"/>
          </a:xfrm>
        </p:spPr>
        <p:txBody>
          <a:bodyPr/>
          <a:lstStyle/>
          <a:p>
            <a:r>
              <a:rPr lang="en-US" sz="2400" b="1" dirty="0" smtClean="0"/>
              <a:t>A (binary) </a:t>
            </a:r>
            <a:r>
              <a:rPr lang="en-US" sz="2400" b="1" i="1" dirty="0" smtClean="0">
                <a:solidFill>
                  <a:srgbClr val="C00000"/>
                </a:solidFill>
              </a:rPr>
              <a:t>heap</a:t>
            </a:r>
            <a:r>
              <a:rPr lang="en-US" sz="2400" b="1" dirty="0" smtClean="0"/>
              <a:t> is a </a:t>
            </a:r>
            <a:r>
              <a:rPr lang="en-US" sz="2400" b="1" i="1" dirty="0" smtClean="0">
                <a:solidFill>
                  <a:srgbClr val="C00000"/>
                </a:solidFill>
              </a:rPr>
              <a:t>complete binary tree</a:t>
            </a:r>
            <a:r>
              <a:rPr lang="en-US" sz="2400" b="1" i="1" dirty="0" smtClean="0"/>
              <a:t> </a:t>
            </a:r>
            <a:r>
              <a:rPr lang="en-US" sz="2400" b="1" dirty="0" smtClean="0"/>
              <a:t>such that:</a:t>
            </a:r>
          </a:p>
          <a:p>
            <a:pPr lvl="1" eaLnBrk="1" hangingPunct="1"/>
            <a:r>
              <a:rPr lang="en-US" sz="2200" b="1" dirty="0" smtClean="0"/>
              <a:t>The </a:t>
            </a:r>
            <a:r>
              <a:rPr lang="en-US" sz="2200" b="1" dirty="0"/>
              <a:t>values stored at the nodes come from an ordered </a:t>
            </a:r>
            <a:r>
              <a:rPr lang="en-US" sz="2200" b="1" dirty="0" smtClean="0"/>
              <a:t>set.</a:t>
            </a:r>
            <a:endParaRPr lang="en-US" sz="2200" b="1" dirty="0"/>
          </a:p>
          <a:p>
            <a:pPr lvl="1" eaLnBrk="1" hangingPunct="1"/>
            <a:r>
              <a:rPr lang="en-US" sz="2200" b="1" dirty="0"/>
              <a:t>The value stored at each node </a:t>
            </a:r>
            <a:r>
              <a:rPr lang="en-US" sz="2200" b="1" dirty="0" smtClean="0"/>
              <a:t>satisfies a certain </a:t>
            </a:r>
            <a:r>
              <a:rPr lang="en-US" sz="2200" b="1" i="1" dirty="0" smtClean="0">
                <a:solidFill>
                  <a:srgbClr val="C00000"/>
                </a:solidFill>
              </a:rPr>
              <a:t>heap property</a:t>
            </a:r>
            <a:r>
              <a:rPr lang="en-US" sz="2200" b="1" dirty="0" smtClean="0"/>
              <a:t>. </a:t>
            </a:r>
          </a:p>
          <a:p>
            <a:pPr eaLnBrk="1" hangingPunct="1"/>
            <a:r>
              <a:rPr lang="en-US" sz="2400" b="1" dirty="0" smtClean="0"/>
              <a:t>Two types of heap properties:</a:t>
            </a:r>
          </a:p>
          <a:p>
            <a:pPr lvl="1" eaLnBrk="1" hangingPunct="1"/>
            <a:r>
              <a:rPr lang="en-US" sz="2200" b="1" i="1" dirty="0" smtClean="0">
                <a:solidFill>
                  <a:srgbClr val="C00000"/>
                </a:solidFill>
              </a:rPr>
              <a:t>Max-heap property</a:t>
            </a:r>
            <a:r>
              <a:rPr lang="en-US" sz="2200" b="1" dirty="0" smtClean="0"/>
              <a:t>: the value stored at each node is ≥ the </a:t>
            </a:r>
            <a:r>
              <a:rPr lang="en-US" sz="2200" b="1" dirty="0"/>
              <a:t>values stored at its </a:t>
            </a:r>
            <a:r>
              <a:rPr lang="en-US" sz="2200" b="1" dirty="0" smtClean="0"/>
              <a:t>child nodes.</a:t>
            </a:r>
          </a:p>
          <a:p>
            <a:pPr lvl="2" eaLnBrk="1" hangingPunct="1"/>
            <a:r>
              <a:rPr lang="en-US" sz="2200" b="1" dirty="0">
                <a:solidFill>
                  <a:schemeClr val="bg2"/>
                </a:solidFill>
                <a:sym typeface="Wingdings" pitchFamily="2" charset="2"/>
              </a:rPr>
              <a:t>the largest </a:t>
            </a:r>
            <a:r>
              <a:rPr lang="en-US" sz="2200" b="1" dirty="0" smtClean="0">
                <a:solidFill>
                  <a:schemeClr val="bg2"/>
                </a:solidFill>
                <a:sym typeface="Wingdings" pitchFamily="2" charset="2"/>
              </a:rPr>
              <a:t>value </a:t>
            </a:r>
            <a:r>
              <a:rPr lang="en-US" sz="2200" b="1" dirty="0">
                <a:solidFill>
                  <a:schemeClr val="bg2"/>
                </a:solidFill>
                <a:sym typeface="Wingdings" pitchFamily="2" charset="2"/>
              </a:rPr>
              <a:t>is stored at the </a:t>
            </a:r>
            <a:r>
              <a:rPr lang="en-US" sz="2200" b="1" dirty="0" smtClean="0">
                <a:solidFill>
                  <a:schemeClr val="bg2"/>
                </a:solidFill>
                <a:sym typeface="Wingdings" pitchFamily="2" charset="2"/>
              </a:rPr>
              <a:t>root node</a:t>
            </a:r>
            <a:endParaRPr lang="en-US" sz="2200" b="1" dirty="0" smtClean="0"/>
          </a:p>
          <a:p>
            <a:pPr lvl="1" eaLnBrk="1" hangingPunct="1"/>
            <a:r>
              <a:rPr lang="en-US" sz="2200" b="1" i="1" dirty="0" smtClean="0">
                <a:solidFill>
                  <a:srgbClr val="C00000"/>
                </a:solidFill>
              </a:rPr>
              <a:t>Min-heap </a:t>
            </a:r>
            <a:r>
              <a:rPr lang="en-US" sz="2200" b="1" i="1" dirty="0">
                <a:solidFill>
                  <a:srgbClr val="C00000"/>
                </a:solidFill>
              </a:rPr>
              <a:t>property</a:t>
            </a:r>
            <a:r>
              <a:rPr lang="en-US" sz="2200" b="1" dirty="0"/>
              <a:t>: the value stored at each node is </a:t>
            </a:r>
            <a:r>
              <a:rPr lang="en-US" sz="2200" b="1" dirty="0" smtClean="0">
                <a:latin typeface="Times New Roman"/>
                <a:cs typeface="Times New Roman"/>
              </a:rPr>
              <a:t>≤</a:t>
            </a:r>
            <a:r>
              <a:rPr lang="en-US" sz="2200" b="1" dirty="0" smtClean="0"/>
              <a:t> </a:t>
            </a:r>
            <a:r>
              <a:rPr lang="en-US" sz="2200" b="1" dirty="0"/>
              <a:t>the values stored at its child nodes</a:t>
            </a:r>
            <a:r>
              <a:rPr lang="en-US" sz="2200" b="1" dirty="0" smtClean="0"/>
              <a:t>.</a:t>
            </a:r>
          </a:p>
          <a:p>
            <a:pPr lvl="2" eaLnBrk="1" hangingPunct="1"/>
            <a:r>
              <a:rPr lang="en-US" sz="2200" b="1" dirty="0">
                <a:solidFill>
                  <a:schemeClr val="bg2"/>
                </a:solidFill>
                <a:sym typeface="Wingdings" pitchFamily="2" charset="2"/>
              </a:rPr>
              <a:t>the </a:t>
            </a:r>
            <a:r>
              <a:rPr lang="en-US" sz="2200" b="1" dirty="0" smtClean="0">
                <a:solidFill>
                  <a:schemeClr val="bg2"/>
                </a:solidFill>
                <a:sym typeface="Wingdings" pitchFamily="2" charset="2"/>
              </a:rPr>
              <a:t>smallest value </a:t>
            </a:r>
            <a:r>
              <a:rPr lang="en-US" sz="2200" b="1" dirty="0">
                <a:solidFill>
                  <a:schemeClr val="bg2"/>
                </a:solidFill>
                <a:sym typeface="Wingdings" pitchFamily="2" charset="2"/>
              </a:rPr>
              <a:t>is stored at the </a:t>
            </a:r>
            <a:r>
              <a:rPr lang="en-US" sz="2200" b="1" dirty="0" smtClean="0">
                <a:solidFill>
                  <a:schemeClr val="bg2"/>
                </a:solidFill>
                <a:sym typeface="Wingdings" pitchFamily="2" charset="2"/>
              </a:rPr>
              <a:t>root node</a:t>
            </a:r>
            <a:endParaRPr lang="en-US" sz="2200" b="1" dirty="0"/>
          </a:p>
          <a:p>
            <a:endParaRPr lang="en-US" sz="2400" b="1" i="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Heap Data Structure</a:t>
            </a:r>
            <a:endParaRPr lang="en-US" sz="3600" b="1" dirty="0">
              <a:solidFill>
                <a:srgbClr val="0000CC"/>
              </a:solidFill>
            </a:endParaRPr>
          </a:p>
        </p:txBody>
      </p:sp>
    </p:spTree>
    <p:extLst>
      <p:ext uri="{BB962C8B-B14F-4D97-AF65-F5344CB8AC3E}">
        <p14:creationId xmlns="" xmlns:p14="http://schemas.microsoft.com/office/powerpoint/2010/main" val="428608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457200" y="1447800"/>
            <a:ext cx="8305800" cy="4953000"/>
          </a:xfrm>
        </p:spPr>
        <p:txBody>
          <a:bodyPr/>
          <a:lstStyle/>
          <a:p>
            <a:r>
              <a:rPr lang="en-US" sz="2400" b="1" dirty="0" smtClean="0"/>
              <a:t>Two types of heaps:</a:t>
            </a:r>
          </a:p>
          <a:p>
            <a:pPr lvl="1"/>
            <a:r>
              <a:rPr lang="en-US" sz="2200" b="1" i="1" dirty="0" smtClean="0">
                <a:solidFill>
                  <a:srgbClr val="C00000"/>
                </a:solidFill>
              </a:rPr>
              <a:t>max-heap</a:t>
            </a:r>
            <a:r>
              <a:rPr lang="en-US" sz="2200" b="1" dirty="0" smtClean="0">
                <a:solidFill>
                  <a:srgbClr val="C00000"/>
                </a:solidFill>
              </a:rPr>
              <a:t> </a:t>
            </a:r>
            <a:r>
              <a:rPr lang="en-US" sz="2200" b="1" dirty="0" smtClean="0"/>
              <a:t>satisfies </a:t>
            </a:r>
            <a:r>
              <a:rPr lang="en-US" sz="2200" b="1" i="1" dirty="0" smtClean="0">
                <a:solidFill>
                  <a:srgbClr val="0000CC"/>
                </a:solidFill>
              </a:rPr>
              <a:t>max-heap property</a:t>
            </a:r>
            <a:r>
              <a:rPr lang="en-US" sz="2200" b="1" dirty="0"/>
              <a:t> </a:t>
            </a:r>
            <a:endParaRPr lang="en-US" sz="2200" b="1" dirty="0" smtClean="0"/>
          </a:p>
          <a:p>
            <a:pPr lvl="1"/>
            <a:r>
              <a:rPr lang="en-US" sz="2200" b="1" i="1" dirty="0" smtClean="0">
                <a:solidFill>
                  <a:srgbClr val="C00000"/>
                </a:solidFill>
                <a:sym typeface="Wingdings" pitchFamily="2" charset="2"/>
              </a:rPr>
              <a:t>min-heap</a:t>
            </a:r>
            <a:r>
              <a:rPr lang="en-US" sz="2200" b="1" dirty="0" smtClean="0">
                <a:solidFill>
                  <a:schemeClr val="bg2"/>
                </a:solidFill>
                <a:sym typeface="Wingdings" pitchFamily="2" charset="2"/>
              </a:rPr>
              <a:t> satisfies </a:t>
            </a:r>
            <a:r>
              <a:rPr lang="en-US" sz="2200" b="1" i="1" dirty="0" smtClean="0">
                <a:solidFill>
                  <a:srgbClr val="0000CC"/>
                </a:solidFill>
              </a:rPr>
              <a:t>min-heap </a:t>
            </a:r>
            <a:r>
              <a:rPr lang="en-US" sz="2200" b="1" i="1" dirty="0">
                <a:solidFill>
                  <a:srgbClr val="0000CC"/>
                </a:solidFill>
              </a:rPr>
              <a:t>property</a:t>
            </a:r>
            <a:r>
              <a:rPr lang="en-US" sz="2200" b="1" dirty="0"/>
              <a:t> </a:t>
            </a:r>
            <a:endParaRPr lang="en-US" sz="2200" b="1" dirty="0" smtClean="0"/>
          </a:p>
          <a:p>
            <a:r>
              <a:rPr lang="en-US" sz="2400" b="1" dirty="0" smtClean="0"/>
              <a:t>An example of a </a:t>
            </a:r>
            <a:r>
              <a:rPr lang="en-US" sz="2400" b="1" i="1" dirty="0" smtClean="0">
                <a:solidFill>
                  <a:srgbClr val="C00000"/>
                </a:solidFill>
              </a:rPr>
              <a:t>max-heap</a:t>
            </a:r>
            <a:r>
              <a:rPr lang="en-US" sz="2400" b="1" dirty="0" smtClean="0">
                <a:solidFill>
                  <a:srgbClr val="C00000"/>
                </a:solidFill>
              </a:rPr>
              <a:t> </a:t>
            </a:r>
            <a:endParaRPr lang="en-US" sz="2400" b="1" dirty="0" smtClean="0">
              <a:solidFill>
                <a:schemeClr val="bg2"/>
              </a:solidFill>
            </a:endParaRPr>
          </a:p>
          <a:p>
            <a:endParaRPr lang="en-US" sz="2400" b="1" i="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Heap Data Structure (continued)</a:t>
            </a:r>
            <a:endParaRPr lang="en-US" sz="3600" b="1" dirty="0">
              <a:solidFill>
                <a:srgbClr val="0000CC"/>
              </a:solidFill>
            </a:endParaRPr>
          </a:p>
        </p:txBody>
      </p:sp>
      <p:pic>
        <p:nvPicPr>
          <p:cNvPr id="484355" name="Picture 3"/>
          <p:cNvPicPr>
            <a:picLocks noChangeAspect="1" noChangeArrowheads="1"/>
          </p:cNvPicPr>
          <p:nvPr/>
        </p:nvPicPr>
        <p:blipFill rotWithShape="1">
          <a:blip r:embed="rId3" cstate="print"/>
          <a:srcRect r="46847" b="7143"/>
          <a:stretch/>
        </p:blipFill>
        <p:spPr bwMode="auto">
          <a:xfrm>
            <a:off x="685800" y="3398486"/>
            <a:ext cx="4495800" cy="2773714"/>
          </a:xfrm>
          <a:prstGeom prst="rect">
            <a:avLst/>
          </a:prstGeom>
          <a:noFill/>
          <a:ln w="9525">
            <a:noFill/>
            <a:miter lim="800000"/>
            <a:headEnd/>
            <a:tailEnd/>
          </a:ln>
        </p:spPr>
      </p:pic>
      <p:sp>
        <p:nvSpPr>
          <p:cNvPr id="2" name="TextBox 1"/>
          <p:cNvSpPr txBox="1"/>
          <p:nvPr/>
        </p:nvSpPr>
        <p:spPr>
          <a:xfrm>
            <a:off x="5334000" y="3352800"/>
            <a:ext cx="3353547" cy="2800767"/>
          </a:xfrm>
          <a:prstGeom prst="rect">
            <a:avLst/>
          </a:prstGeom>
          <a:noFill/>
        </p:spPr>
        <p:txBody>
          <a:bodyPr wrap="none" rtlCol="0">
            <a:spAutoFit/>
          </a:bodyPr>
          <a:lstStyle/>
          <a:p>
            <a:pPr marL="342900" indent="-342900">
              <a:buFont typeface="Wingdings" pitchFamily="2" charset="2"/>
              <a:buChar char="§"/>
            </a:pPr>
            <a:r>
              <a:rPr lang="en-US" sz="2200" dirty="0" smtClean="0"/>
              <a:t>Numbers outside</a:t>
            </a:r>
          </a:p>
          <a:p>
            <a:r>
              <a:rPr lang="en-US" sz="2200" dirty="0" smtClean="0"/>
              <a:t>     the circles are index </a:t>
            </a:r>
          </a:p>
          <a:p>
            <a:r>
              <a:rPr lang="en-US" sz="2200" dirty="0" smtClean="0"/>
              <a:t>     numbers of the nodes</a:t>
            </a:r>
          </a:p>
          <a:p>
            <a:r>
              <a:rPr lang="en-US" sz="2200" dirty="0"/>
              <a:t> </a:t>
            </a:r>
            <a:r>
              <a:rPr lang="en-US" sz="2200" dirty="0" smtClean="0"/>
              <a:t>    when the heap is stored</a:t>
            </a:r>
          </a:p>
          <a:p>
            <a:r>
              <a:rPr lang="en-US" sz="2200" dirty="0"/>
              <a:t> </a:t>
            </a:r>
            <a:r>
              <a:rPr lang="en-US" sz="2200" dirty="0" smtClean="0"/>
              <a:t>    in an array.</a:t>
            </a:r>
          </a:p>
          <a:p>
            <a:pPr marL="342900" indent="-342900">
              <a:buFont typeface="Wingdings" pitchFamily="2" charset="2"/>
              <a:buChar char="§"/>
            </a:pPr>
            <a:r>
              <a:rPr lang="en-US" sz="2200" dirty="0" smtClean="0"/>
              <a:t>Numbers inside the</a:t>
            </a:r>
          </a:p>
          <a:p>
            <a:r>
              <a:rPr lang="en-US" sz="2200" dirty="0" smtClean="0"/>
              <a:t>     circles are the values</a:t>
            </a:r>
          </a:p>
          <a:p>
            <a:r>
              <a:rPr lang="en-US" sz="2200" dirty="0"/>
              <a:t> </a:t>
            </a:r>
            <a:r>
              <a:rPr lang="en-US" sz="2200" dirty="0" smtClean="0"/>
              <a:t>    or </a:t>
            </a:r>
            <a:r>
              <a:rPr lang="en-US" sz="2200" i="1" dirty="0" smtClean="0">
                <a:solidFill>
                  <a:srgbClr val="C00000"/>
                </a:solidFill>
              </a:rPr>
              <a:t>keys</a:t>
            </a:r>
            <a:r>
              <a:rPr lang="en-US" sz="2200" dirty="0" smtClean="0"/>
              <a:t> of each node.</a:t>
            </a:r>
            <a:endParaRPr lang="en-US" sz="2200" dirty="0"/>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524000"/>
            <a:ext cx="8458200" cy="5029200"/>
          </a:xfrm>
        </p:spPr>
        <p:txBody>
          <a:bodyPr/>
          <a:lstStyle/>
          <a:p>
            <a:r>
              <a:rPr lang="en-US" sz="2400" b="1" dirty="0" smtClean="0"/>
              <a:t>A heap can be stored as an array </a:t>
            </a:r>
            <a:r>
              <a:rPr lang="en-US" sz="2400" b="1" i="1" dirty="0" smtClean="0"/>
              <a:t>A</a:t>
            </a:r>
            <a:r>
              <a:rPr lang="en-US" sz="2400" b="1" dirty="0" smtClean="0"/>
              <a:t>.</a:t>
            </a:r>
          </a:p>
          <a:p>
            <a:pPr lvl="1"/>
            <a:r>
              <a:rPr lang="en-US" sz="2200" b="1" dirty="0" smtClean="0"/>
              <a:t>Root of tree is </a:t>
            </a:r>
            <a:r>
              <a:rPr lang="en-US" sz="2200" b="1" i="1" dirty="0" smtClean="0"/>
              <a:t>A</a:t>
            </a:r>
            <a:r>
              <a:rPr lang="en-US" sz="2200" b="1" dirty="0" smtClean="0"/>
              <a:t>[1].</a:t>
            </a:r>
          </a:p>
          <a:p>
            <a:pPr lvl="1"/>
            <a:r>
              <a:rPr lang="en-US" sz="2200" b="1" dirty="0" smtClean="0"/>
              <a:t>Left child of </a:t>
            </a:r>
            <a:r>
              <a:rPr lang="en-US" sz="2200" b="1" i="1" dirty="0" smtClean="0"/>
              <a:t>A</a:t>
            </a:r>
            <a:r>
              <a:rPr lang="en-US" sz="2200" b="1" dirty="0" smtClean="0"/>
              <a:t>[</a:t>
            </a:r>
            <a:r>
              <a:rPr lang="en-US" sz="2200" b="1" i="1" dirty="0" err="1" smtClean="0"/>
              <a:t>i</a:t>
            </a:r>
            <a:r>
              <a:rPr lang="en-US" sz="2200" b="1" dirty="0" smtClean="0"/>
              <a:t>] = </a:t>
            </a:r>
            <a:r>
              <a:rPr lang="en-US" sz="2200" b="1" i="1" dirty="0" smtClean="0"/>
              <a:t>A</a:t>
            </a:r>
            <a:r>
              <a:rPr lang="en-US" sz="2200" b="1" dirty="0" smtClean="0"/>
              <a:t>[2</a:t>
            </a:r>
            <a:r>
              <a:rPr lang="en-US" sz="2200" b="1" i="1" dirty="0" smtClean="0"/>
              <a:t>i</a:t>
            </a:r>
            <a:r>
              <a:rPr lang="en-US" sz="2200" b="1" dirty="0" smtClean="0"/>
              <a:t>].</a:t>
            </a:r>
          </a:p>
          <a:p>
            <a:pPr lvl="1"/>
            <a:r>
              <a:rPr lang="en-US" sz="2200" b="1" dirty="0" smtClean="0"/>
              <a:t>Right child of </a:t>
            </a:r>
            <a:r>
              <a:rPr lang="en-US" sz="2200" b="1" i="1" dirty="0" smtClean="0"/>
              <a:t>A</a:t>
            </a:r>
            <a:r>
              <a:rPr lang="en-US" sz="2200" b="1" dirty="0" smtClean="0"/>
              <a:t>[</a:t>
            </a:r>
            <a:r>
              <a:rPr lang="en-US" sz="2200" b="1" i="1" dirty="0" err="1" smtClean="0"/>
              <a:t>i</a:t>
            </a:r>
            <a:r>
              <a:rPr lang="en-US" sz="2200" b="1" dirty="0" smtClean="0"/>
              <a:t>] = </a:t>
            </a:r>
            <a:r>
              <a:rPr lang="en-US" sz="2200" b="1" i="1" dirty="0" smtClean="0"/>
              <a:t>A</a:t>
            </a:r>
            <a:r>
              <a:rPr lang="en-US" sz="2200" b="1" dirty="0" smtClean="0"/>
              <a:t>[2</a:t>
            </a:r>
            <a:r>
              <a:rPr lang="en-US" sz="2200" b="1" i="1" dirty="0" smtClean="0"/>
              <a:t>i</a:t>
            </a:r>
            <a:r>
              <a:rPr lang="en-US" sz="2200" b="1" dirty="0" smtClean="0"/>
              <a:t> + 1].</a:t>
            </a:r>
          </a:p>
          <a:p>
            <a:pPr lvl="1"/>
            <a:r>
              <a:rPr lang="en-US" sz="2200" b="1" dirty="0"/>
              <a:t>Parent of </a:t>
            </a:r>
            <a:r>
              <a:rPr lang="en-US" sz="2200" b="1" i="1" dirty="0"/>
              <a:t>A</a:t>
            </a:r>
            <a:r>
              <a:rPr lang="en-US" sz="2200" b="1" dirty="0"/>
              <a:t>[</a:t>
            </a:r>
            <a:r>
              <a:rPr lang="en-US" sz="2200" b="1" i="1" dirty="0" err="1"/>
              <a:t>i</a:t>
            </a:r>
            <a:r>
              <a:rPr lang="en-US" sz="2200" b="1" dirty="0"/>
              <a:t>] = A[ </a:t>
            </a:r>
            <a:r>
              <a:rPr lang="en-US" sz="2200" b="1" dirty="0">
                <a:sym typeface="Symbol"/>
              </a:rPr>
              <a:t></a:t>
            </a:r>
            <a:r>
              <a:rPr lang="en-US" sz="2200" b="1" i="1" dirty="0" err="1">
                <a:sym typeface="Symbol"/>
              </a:rPr>
              <a:t>i</a:t>
            </a:r>
            <a:r>
              <a:rPr lang="en-US" sz="2200" b="1" dirty="0">
                <a:sym typeface="Symbol"/>
              </a:rPr>
              <a:t>/2</a:t>
            </a:r>
            <a:r>
              <a:rPr lang="en-US" sz="2200" b="1" dirty="0"/>
              <a:t> </a:t>
            </a:r>
            <a:r>
              <a:rPr lang="en-US" sz="2200" b="1" dirty="0" smtClean="0"/>
              <a:t>].</a:t>
            </a:r>
          </a:p>
          <a:p>
            <a:pPr lvl="1"/>
            <a:endParaRPr lang="en-US" sz="2200" b="1" dirty="0"/>
          </a:p>
          <a:p>
            <a:r>
              <a:rPr lang="en-US" sz="2200" b="1" dirty="0" smtClean="0"/>
              <a:t>In C++ Root is at A[0]</a:t>
            </a:r>
          </a:p>
          <a:p>
            <a:pPr lvl="1"/>
            <a:r>
              <a:rPr lang="en-US" sz="2200" b="1" dirty="0" smtClean="0"/>
              <a:t>left child A[2i+1], right child at A[2i+2]]</a:t>
            </a:r>
          </a:p>
          <a:p>
            <a:endParaRPr lang="en-US" sz="2400" b="1" dirty="0" smtClean="0"/>
          </a:p>
          <a:p>
            <a:r>
              <a:rPr lang="en-US" sz="2400" b="1" dirty="0" smtClean="0"/>
              <a:t>With this array implementation, basic operations such as finding the parent, the left child or the right child of a node can be performed very quickly (in constant, or O(1), time).</a:t>
            </a:r>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Array Implementation of Heap</a:t>
            </a:r>
            <a:endParaRPr lang="en-US" sz="3600" b="1" dirty="0">
              <a:solidFill>
                <a:srgbClr val="0000CC"/>
              </a:solidFill>
            </a:endParaRPr>
          </a:p>
        </p:txBody>
      </p:sp>
    </p:spTree>
    <p:extLst>
      <p:ext uri="{BB962C8B-B14F-4D97-AF65-F5344CB8AC3E}">
        <p14:creationId xmlns="" xmlns:p14="http://schemas.microsoft.com/office/powerpoint/2010/main" val="969158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457200" y="1524000"/>
            <a:ext cx="8305800" cy="4876800"/>
          </a:xfrm>
        </p:spPr>
        <p:txBody>
          <a:bodyPr/>
          <a:lstStyle/>
          <a:p>
            <a:r>
              <a:rPr lang="en-US" sz="2400" b="1" dirty="0" smtClean="0"/>
              <a:t>An array implemented max-heap</a:t>
            </a:r>
            <a:endParaRPr lang="en-US" sz="2400" b="1" dirty="0" smtClean="0">
              <a:solidFill>
                <a:schemeClr val="bg2"/>
              </a:solidFill>
            </a:endParaRPr>
          </a:p>
          <a:p>
            <a:endParaRPr lang="en-US" sz="2400" b="1" i="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Array Implementation (continued)</a:t>
            </a:r>
            <a:endParaRPr lang="en-US" sz="3600" b="1" dirty="0">
              <a:solidFill>
                <a:srgbClr val="0000CC"/>
              </a:solidFill>
            </a:endParaRPr>
          </a:p>
        </p:txBody>
      </p:sp>
      <p:pic>
        <p:nvPicPr>
          <p:cNvPr id="484355" name="Picture 3"/>
          <p:cNvPicPr>
            <a:picLocks noChangeAspect="1" noChangeArrowheads="1"/>
          </p:cNvPicPr>
          <p:nvPr/>
        </p:nvPicPr>
        <p:blipFill rotWithShape="1">
          <a:blip r:embed="rId3" cstate="print"/>
          <a:srcRect r="46847" b="7253"/>
          <a:stretch/>
        </p:blipFill>
        <p:spPr bwMode="auto">
          <a:xfrm>
            <a:off x="304800" y="2270726"/>
            <a:ext cx="4495800" cy="2770401"/>
          </a:xfrm>
          <a:prstGeom prst="rect">
            <a:avLst/>
          </a:prstGeom>
          <a:noFill/>
          <a:ln w="9525">
            <a:noFill/>
            <a:miter lim="800000"/>
            <a:headEnd/>
            <a:tailEnd/>
          </a:ln>
        </p:spPr>
      </p:pic>
      <p:sp>
        <p:nvSpPr>
          <p:cNvPr id="6" name="TextBox 5"/>
          <p:cNvSpPr txBox="1"/>
          <p:nvPr/>
        </p:nvSpPr>
        <p:spPr>
          <a:xfrm>
            <a:off x="5381217" y="3962400"/>
            <a:ext cx="2924583" cy="707886"/>
          </a:xfrm>
          <a:prstGeom prst="rect">
            <a:avLst/>
          </a:prstGeom>
          <a:solidFill>
            <a:schemeClr val="bg1"/>
          </a:solidFill>
        </p:spPr>
        <p:txBody>
          <a:bodyPr wrap="none" rtlCol="0">
            <a:spAutoFit/>
          </a:bodyPr>
          <a:lstStyle/>
          <a:p>
            <a:r>
              <a:rPr lang="en-US" dirty="0" smtClean="0"/>
              <a:t>Arcs go between parents </a:t>
            </a:r>
          </a:p>
          <a:p>
            <a:pPr algn="ctr"/>
            <a:r>
              <a:rPr lang="en-US" dirty="0" smtClean="0"/>
              <a:t>and children.</a:t>
            </a:r>
            <a:endParaRPr lang="en-US" dirty="0"/>
          </a:p>
        </p:txBody>
      </p:sp>
      <p:pic>
        <p:nvPicPr>
          <p:cNvPr id="8" name="Picture 3"/>
          <p:cNvPicPr>
            <a:picLocks noChangeAspect="1" noChangeArrowheads="1"/>
          </p:cNvPicPr>
          <p:nvPr/>
        </p:nvPicPr>
        <p:blipFill>
          <a:blip r:embed="rId3" cstate="print"/>
          <a:srcRect l="55856" t="33674" b="22959"/>
          <a:stretch>
            <a:fillRect/>
          </a:stretch>
        </p:blipFill>
        <p:spPr bwMode="auto">
          <a:xfrm>
            <a:off x="4800600" y="2514600"/>
            <a:ext cx="3733800" cy="1295400"/>
          </a:xfrm>
          <a:prstGeom prst="rect">
            <a:avLst/>
          </a:prstGeom>
          <a:noFill/>
          <a:ln w="9525">
            <a:noFill/>
            <a:miter lim="800000"/>
            <a:headEnd/>
            <a:tailEnd/>
          </a:ln>
        </p:spPr>
      </p:pic>
    </p:spTree>
    <p:extLst>
      <p:ext uri="{BB962C8B-B14F-4D97-AF65-F5344CB8AC3E}">
        <p14:creationId xmlns="" xmlns:p14="http://schemas.microsoft.com/office/powerpoint/2010/main" val="365188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457200" y="1524000"/>
            <a:ext cx="8305800" cy="4876800"/>
          </a:xfrm>
        </p:spPr>
        <p:txBody>
          <a:bodyPr/>
          <a:lstStyle/>
          <a:p>
            <a:r>
              <a:rPr lang="en-US" sz="2400" b="1" i="1" dirty="0" smtClean="0">
                <a:solidFill>
                  <a:srgbClr val="C00000"/>
                </a:solidFill>
              </a:rPr>
              <a:t>Max-</a:t>
            </a:r>
            <a:r>
              <a:rPr lang="en-US" sz="2400" b="1" i="1" dirty="0" err="1" smtClean="0">
                <a:solidFill>
                  <a:srgbClr val="C00000"/>
                </a:solidFill>
              </a:rPr>
              <a:t>Heapify</a:t>
            </a:r>
            <a:r>
              <a:rPr lang="en-US" sz="2400" b="1" dirty="0" smtClean="0"/>
              <a:t>: a key procedure for maintaining max-heap property; it runs in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 time.</a:t>
            </a:r>
          </a:p>
          <a:p>
            <a:r>
              <a:rPr lang="en-US" sz="2400" b="1" i="1" dirty="0" smtClean="0">
                <a:solidFill>
                  <a:srgbClr val="C00000"/>
                </a:solidFill>
              </a:rPr>
              <a:t>Build-Max-Heap</a:t>
            </a:r>
            <a:r>
              <a:rPr lang="en-US" sz="2400" b="1" dirty="0" smtClean="0"/>
              <a:t>: a procedure for building a max-heap from an unordered input array; it runs in </a:t>
            </a:r>
            <a:r>
              <a:rPr lang="en-US" sz="2400" b="1" dirty="0" smtClean="0">
                <a:sym typeface="Symbol"/>
              </a:rPr>
              <a:t></a:t>
            </a:r>
            <a:r>
              <a:rPr lang="en-US" sz="2400" b="1" dirty="0" smtClean="0"/>
              <a:t>(</a:t>
            </a:r>
            <a:r>
              <a:rPr lang="en-US" sz="2400" b="1" i="1" dirty="0" smtClean="0"/>
              <a:t>n</a:t>
            </a:r>
            <a:r>
              <a:rPr lang="en-US" sz="2400" b="1" dirty="0" smtClean="0"/>
              <a:t>) time.</a:t>
            </a:r>
          </a:p>
          <a:p>
            <a:r>
              <a:rPr lang="en-US" sz="2400" b="1" i="1" dirty="0" err="1" smtClean="0">
                <a:solidFill>
                  <a:srgbClr val="C00000"/>
                </a:solidFill>
              </a:rPr>
              <a:t>Heapsort</a:t>
            </a:r>
            <a:r>
              <a:rPr lang="en-US" sz="2400" b="1" dirty="0" smtClean="0"/>
              <a:t>: sorts an array in place with running time of:</a:t>
            </a:r>
          </a:p>
          <a:p>
            <a:pPr lvl="1"/>
            <a:r>
              <a:rPr lang="en-US" sz="2000" b="1" i="1" dirty="0" smtClean="0"/>
              <a:t>O</a:t>
            </a:r>
            <a:r>
              <a:rPr lang="en-US" sz="2000" b="1" dirty="0" smtClean="0"/>
              <a:t>(</a:t>
            </a:r>
            <a:r>
              <a:rPr lang="en-US" sz="2000" b="1" i="1" dirty="0" smtClean="0"/>
              <a:t>n</a:t>
            </a:r>
            <a:r>
              <a:rPr lang="en-US" sz="2000" b="1" dirty="0" smtClean="0"/>
              <a:t> </a:t>
            </a:r>
            <a:r>
              <a:rPr lang="en-US" sz="2000" b="1" dirty="0" err="1" smtClean="0"/>
              <a:t>lg</a:t>
            </a:r>
            <a:r>
              <a:rPr lang="en-US" sz="2000" b="1" dirty="0" smtClean="0"/>
              <a:t> </a:t>
            </a:r>
            <a:r>
              <a:rPr lang="en-US" sz="2000" b="1" i="1" dirty="0" smtClean="0"/>
              <a:t>n</a:t>
            </a:r>
            <a:r>
              <a:rPr lang="en-US" sz="2000" b="1" dirty="0" smtClean="0"/>
              <a:t>).</a:t>
            </a:r>
          </a:p>
          <a:p>
            <a:r>
              <a:rPr lang="en-US" sz="2400" b="1" i="1" dirty="0" smtClean="0">
                <a:solidFill>
                  <a:srgbClr val="C00000"/>
                </a:solidFill>
              </a:rPr>
              <a:t>Max-Heap-Insert</a:t>
            </a:r>
            <a:r>
              <a:rPr lang="en-US" sz="2400" b="1" dirty="0" smtClean="0"/>
              <a:t>, </a:t>
            </a:r>
            <a:r>
              <a:rPr lang="en-US" sz="2400" b="1" i="1" dirty="0" smtClean="0">
                <a:solidFill>
                  <a:srgbClr val="C00000"/>
                </a:solidFill>
              </a:rPr>
              <a:t>Heap-Extract-Max</a:t>
            </a:r>
            <a:r>
              <a:rPr lang="en-US" sz="2400" b="1" dirty="0" smtClean="0"/>
              <a:t>, </a:t>
            </a:r>
            <a:r>
              <a:rPr lang="en-US" sz="2400" b="1" i="1" dirty="0" smtClean="0">
                <a:solidFill>
                  <a:srgbClr val="C00000"/>
                </a:solidFill>
              </a:rPr>
              <a:t>Heap-Increase-Key</a:t>
            </a:r>
            <a:r>
              <a:rPr lang="en-US" sz="2400" b="1" dirty="0" smtClean="0"/>
              <a:t>, and </a:t>
            </a:r>
            <a:r>
              <a:rPr lang="en-US" sz="2400" b="1" i="1" dirty="0" smtClean="0">
                <a:solidFill>
                  <a:srgbClr val="C00000"/>
                </a:solidFill>
              </a:rPr>
              <a:t>Heap-Maximum</a:t>
            </a:r>
            <a:endParaRPr lang="en-US" sz="2400" b="1" i="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Basic Heap Procedures</a:t>
            </a:r>
            <a:endParaRPr lang="en-US" sz="3600" b="1" dirty="0">
              <a:solidFill>
                <a:srgbClr val="0000CC"/>
              </a:solidFill>
            </a:endParaRPr>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81000" y="1447800"/>
            <a:ext cx="8534400" cy="1981200"/>
          </a:xfrm>
        </p:spPr>
        <p:txBody>
          <a:bodyPr/>
          <a:lstStyle/>
          <a:p>
            <a:pPr>
              <a:spcBef>
                <a:spcPts val="300"/>
              </a:spcBef>
            </a:pPr>
            <a:r>
              <a:rPr lang="en-US" sz="2400" b="1" i="1" dirty="0" smtClean="0">
                <a:solidFill>
                  <a:srgbClr val="C00000"/>
                </a:solidFill>
              </a:rPr>
              <a:t>Max-</a:t>
            </a:r>
            <a:r>
              <a:rPr lang="en-US" sz="2400" b="1" i="1" dirty="0" err="1" smtClean="0">
                <a:solidFill>
                  <a:srgbClr val="C00000"/>
                </a:solidFill>
              </a:rPr>
              <a:t>Heapify</a:t>
            </a:r>
            <a:r>
              <a:rPr lang="en-US" sz="2400" b="1" dirty="0" smtClean="0"/>
              <a:t> is used to maintain the max-heap property.</a:t>
            </a:r>
          </a:p>
          <a:p>
            <a:pPr marL="640080" lvl="1">
              <a:spcBef>
                <a:spcPts val="300"/>
              </a:spcBef>
            </a:pPr>
            <a:r>
              <a:rPr lang="en-US" sz="2200" b="1" dirty="0" smtClean="0"/>
              <a:t>Before Max-</a:t>
            </a:r>
            <a:r>
              <a:rPr lang="en-US" sz="2200" b="1" dirty="0" err="1" smtClean="0"/>
              <a:t>Heapify</a:t>
            </a:r>
            <a:r>
              <a:rPr lang="en-US" sz="2200" b="1" dirty="0" smtClean="0"/>
              <a:t>: </a:t>
            </a:r>
            <a:r>
              <a:rPr lang="en-US" sz="2200" b="1" i="1" dirty="0" smtClean="0"/>
              <a:t>A</a:t>
            </a:r>
            <a:r>
              <a:rPr lang="en-US" sz="2200" b="1" dirty="0" smtClean="0"/>
              <a:t>[</a:t>
            </a:r>
            <a:r>
              <a:rPr lang="en-US" sz="2200" b="1" i="1" dirty="0" err="1" smtClean="0"/>
              <a:t>i</a:t>
            </a:r>
            <a:r>
              <a:rPr lang="en-US" sz="2200" b="1" dirty="0" smtClean="0"/>
              <a:t>], may be smaller than its child node(s).</a:t>
            </a:r>
          </a:p>
          <a:p>
            <a:pPr marL="1040130" lvl="2">
              <a:spcBef>
                <a:spcPts val="300"/>
              </a:spcBef>
            </a:pPr>
            <a:r>
              <a:rPr lang="en-US" sz="2200" b="1" dirty="0" smtClean="0"/>
              <a:t>Condition: The left and right </a:t>
            </a:r>
            <a:r>
              <a:rPr lang="en-US" sz="2200" b="1" dirty="0" err="1" smtClean="0"/>
              <a:t>subtrees</a:t>
            </a:r>
            <a:r>
              <a:rPr lang="en-US" sz="2200" b="1" dirty="0" smtClean="0"/>
              <a:t> of </a:t>
            </a:r>
            <a:r>
              <a:rPr lang="en-US" sz="2200" b="1" i="1" dirty="0" err="1" smtClean="0"/>
              <a:t>i</a:t>
            </a:r>
            <a:r>
              <a:rPr lang="en-US" sz="2200" b="1" dirty="0" smtClean="0"/>
              <a:t> are already max-heaps.</a:t>
            </a:r>
          </a:p>
          <a:p>
            <a:pPr marL="640080" lvl="1">
              <a:spcBef>
                <a:spcPts val="300"/>
              </a:spcBef>
            </a:pPr>
            <a:r>
              <a:rPr lang="en-US" sz="2200" b="1" dirty="0" smtClean="0"/>
              <a:t>After Max-</a:t>
            </a:r>
            <a:r>
              <a:rPr lang="en-US" sz="2200" b="1" dirty="0" err="1" smtClean="0"/>
              <a:t>Heapify</a:t>
            </a:r>
            <a:r>
              <a:rPr lang="en-US" sz="2200" b="1" dirty="0" smtClean="0"/>
              <a:t>: the </a:t>
            </a:r>
            <a:r>
              <a:rPr lang="en-US" sz="2200" b="1" dirty="0" err="1" smtClean="0"/>
              <a:t>subtree</a:t>
            </a:r>
            <a:r>
              <a:rPr lang="en-US" sz="2200" b="1" dirty="0" smtClean="0"/>
              <a:t> rooted at </a:t>
            </a:r>
            <a:r>
              <a:rPr lang="en-US" sz="2200" b="1" i="1" dirty="0" err="1" smtClean="0"/>
              <a:t>i</a:t>
            </a:r>
            <a:r>
              <a:rPr lang="en-US" sz="2200" b="1" dirty="0" smtClean="0"/>
              <a:t> is a max-heap.</a:t>
            </a:r>
            <a:endParaRPr lang="en-US" sz="2200" b="1" i="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en-US" sz="3600" b="1" dirty="0" smtClean="0">
                <a:solidFill>
                  <a:srgbClr val="0000CC"/>
                </a:solidFill>
              </a:rPr>
              <a:t>Maintaining Heap Property</a:t>
            </a:r>
            <a:endParaRPr lang="en-US" sz="3600" b="1" dirty="0">
              <a:solidFill>
                <a:srgbClr val="0000CC"/>
              </a:solidFill>
            </a:endParaRPr>
          </a:p>
        </p:txBody>
      </p:sp>
      <p:sp>
        <p:nvSpPr>
          <p:cNvPr id="6" name="Rectangle 6"/>
          <p:cNvSpPr txBox="1">
            <a:spLocks noChangeArrowheads="1"/>
          </p:cNvSpPr>
          <p:nvPr/>
        </p:nvSpPr>
        <p:spPr bwMode="auto">
          <a:xfrm>
            <a:off x="381000" y="3505200"/>
            <a:ext cx="8382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400" b="1" kern="0" dirty="0" smtClean="0"/>
              <a:t>Main Idea:</a:t>
            </a:r>
          </a:p>
          <a:p>
            <a:pPr marL="640080" lvl="1"/>
            <a:r>
              <a:rPr lang="en-US" sz="2200" b="1" kern="0" dirty="0" smtClean="0"/>
              <a:t>Compare </a:t>
            </a:r>
            <a:r>
              <a:rPr lang="en-US" sz="2200" b="1" i="1" kern="0" dirty="0" smtClean="0"/>
              <a:t>A</a:t>
            </a:r>
            <a:r>
              <a:rPr lang="en-US" sz="2200" b="1" kern="0" dirty="0" smtClean="0"/>
              <a:t>[</a:t>
            </a:r>
            <a:r>
              <a:rPr lang="en-US" sz="2200" b="1" i="1" kern="0" dirty="0" err="1" smtClean="0"/>
              <a:t>i</a:t>
            </a:r>
            <a:r>
              <a:rPr lang="en-US" sz="2200" b="1" kern="0" dirty="0" smtClean="0"/>
              <a:t>], </a:t>
            </a:r>
            <a:r>
              <a:rPr lang="en-US" sz="2200" b="1" i="1" kern="0" dirty="0" smtClean="0"/>
              <a:t>A</a:t>
            </a:r>
            <a:r>
              <a:rPr lang="en-US" sz="2200" b="1" kern="0" dirty="0" smtClean="0"/>
              <a:t>[Left(</a:t>
            </a:r>
            <a:r>
              <a:rPr lang="en-US" sz="2200" b="1" i="1" kern="0" dirty="0" err="1" smtClean="0"/>
              <a:t>i</a:t>
            </a:r>
            <a:r>
              <a:rPr lang="en-US" sz="2200" b="1" kern="0" dirty="0" smtClean="0"/>
              <a:t>)], and </a:t>
            </a:r>
            <a:r>
              <a:rPr lang="en-US" sz="2200" b="1" i="1" kern="0" dirty="0" smtClean="0"/>
              <a:t>A</a:t>
            </a:r>
            <a:r>
              <a:rPr lang="en-US" sz="2200" b="1" kern="0" dirty="0" smtClean="0"/>
              <a:t>[Right(</a:t>
            </a:r>
            <a:r>
              <a:rPr lang="en-US" sz="2200" b="1" i="1" kern="0" dirty="0" err="1" smtClean="0"/>
              <a:t>i</a:t>
            </a:r>
            <a:r>
              <a:rPr lang="en-US" sz="2200" b="1" kern="0" dirty="0" smtClean="0"/>
              <a:t>)].</a:t>
            </a:r>
          </a:p>
          <a:p>
            <a:pPr marL="640080" lvl="1"/>
            <a:r>
              <a:rPr lang="en-US" sz="2200" b="1" kern="0" dirty="0" smtClean="0"/>
              <a:t>If necessary, swap </a:t>
            </a:r>
            <a:r>
              <a:rPr lang="en-US" sz="2200" b="1" i="1" kern="0" dirty="0" smtClean="0"/>
              <a:t>A</a:t>
            </a:r>
            <a:r>
              <a:rPr lang="en-US" sz="2200" b="1" kern="0" dirty="0" smtClean="0"/>
              <a:t>[</a:t>
            </a:r>
            <a:r>
              <a:rPr lang="en-US" sz="2200" b="1" i="1" kern="0" dirty="0" err="1" smtClean="0"/>
              <a:t>i</a:t>
            </a:r>
            <a:r>
              <a:rPr lang="en-US" sz="2200" b="1" kern="0" dirty="0" smtClean="0"/>
              <a:t>] with the larger of the two child nodes.</a:t>
            </a:r>
          </a:p>
          <a:p>
            <a:pPr marL="640080" lvl="1"/>
            <a:r>
              <a:rPr lang="en-US" sz="2200" b="1" kern="0" dirty="0" smtClean="0"/>
              <a:t>Continue this process of comparing and swapping down the heap, until the </a:t>
            </a:r>
            <a:r>
              <a:rPr lang="en-US" sz="2200" b="1" kern="0" dirty="0" err="1" smtClean="0"/>
              <a:t>subtree</a:t>
            </a:r>
            <a:r>
              <a:rPr lang="en-US" sz="2200" b="1" kern="0" dirty="0" smtClean="0"/>
              <a:t> rooted at </a:t>
            </a:r>
            <a:r>
              <a:rPr lang="en-US" sz="2200" b="1" i="1" kern="0" dirty="0" err="1" smtClean="0"/>
              <a:t>i</a:t>
            </a:r>
            <a:r>
              <a:rPr lang="en-US" sz="2200" b="1" kern="0" dirty="0" smtClean="0"/>
              <a:t> is a max-heap. </a:t>
            </a:r>
          </a:p>
        </p:txBody>
      </p:sp>
    </p:spTree>
    <p:extLst>
      <p:ext uri="{BB962C8B-B14F-4D97-AF65-F5344CB8AC3E}">
        <p14:creationId xmlns="" xmlns:p14="http://schemas.microsoft.com/office/powerpoint/2010/main" val="2556857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18700</TotalTime>
  <Words>1143</Words>
  <Application>Microsoft Office PowerPoint</Application>
  <PresentationFormat>On-screen Show (4:3)</PresentationFormat>
  <Paragraphs>150</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Outline</vt:lpstr>
      <vt:lpstr>Recall: Complete Binary Tree (1)</vt:lpstr>
      <vt:lpstr>Slide 3</vt:lpstr>
      <vt:lpstr>Heap Data Structure</vt:lpstr>
      <vt:lpstr>Heap Data Structure (continued)</vt:lpstr>
      <vt:lpstr>Array Implementation of Heap</vt:lpstr>
      <vt:lpstr>Array Implementation (continued)</vt:lpstr>
      <vt:lpstr>Basic Heap Procedures</vt:lpstr>
      <vt:lpstr>Maintaining Heap Property</vt:lpstr>
      <vt:lpstr>Algorithm Max-Heapify</vt:lpstr>
      <vt:lpstr>Illustrating Max-Heapify</vt:lpstr>
      <vt:lpstr>Building a Heap</vt:lpstr>
      <vt:lpstr>Build-Max-Heap: Example</vt:lpstr>
      <vt:lpstr>Heap Sort</vt:lpstr>
      <vt:lpstr>Heapsort Algorithm: Idea</vt:lpstr>
      <vt:lpstr>Heapsort Algorithm: Pseudocode</vt:lpstr>
      <vt:lpstr>Heapsort Algorithm: Example</vt:lpstr>
      <vt:lpstr>Heapsort Algorithm: Analysis</vt:lpstr>
      <vt:lpstr>Heap-Extract-Max</vt:lpstr>
      <vt:lpstr>Heap-Increase-Key</vt:lpstr>
      <vt:lpstr>Heap-Increase-Key: An Example</vt:lpstr>
      <vt:lpstr>Max-Heap-Insert</vt:lpstr>
    </vt:vector>
  </TitlesOfParts>
  <Company>SUNY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Mike</cp:lastModifiedBy>
  <cp:revision>707</cp:revision>
  <dcterms:created xsi:type="dcterms:W3CDTF">1998-05-26T01:10:06Z</dcterms:created>
  <dcterms:modified xsi:type="dcterms:W3CDTF">2017-11-13T15:24:12Z</dcterms:modified>
</cp:coreProperties>
</file>