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976" r:id="rId2"/>
    <p:sldId id="1019" r:id="rId3"/>
    <p:sldId id="978" r:id="rId4"/>
    <p:sldId id="979" r:id="rId5"/>
    <p:sldId id="995" r:id="rId6"/>
    <p:sldId id="1020" r:id="rId7"/>
    <p:sldId id="1021" r:id="rId8"/>
    <p:sldId id="996" r:id="rId9"/>
    <p:sldId id="997" r:id="rId10"/>
    <p:sldId id="980" r:id="rId11"/>
    <p:sldId id="998" r:id="rId12"/>
    <p:sldId id="999" r:id="rId13"/>
    <p:sldId id="1000" r:id="rId14"/>
    <p:sldId id="988" r:id="rId15"/>
    <p:sldId id="1012" r:id="rId16"/>
    <p:sldId id="1013" r:id="rId17"/>
    <p:sldId id="101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CCFF66"/>
    <a:srgbClr val="00FF00"/>
    <a:srgbClr val="000099"/>
    <a:srgbClr val="FFFFFF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0345" autoAdjust="0"/>
    <p:restoredTop sz="93983" autoAdjust="0"/>
  </p:normalViewPr>
  <p:slideViewPr>
    <p:cSldViewPr>
      <p:cViewPr>
        <p:scale>
          <a:sx n="90" d="100"/>
          <a:sy n="90" d="100"/>
        </p:scale>
        <p:origin x="-12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 l="29166" t="44444" r="47917" b="36111"/>
          <a:stretch>
            <a:fillRect/>
          </a:stretch>
        </p:blipFill>
        <p:spPr bwMode="auto">
          <a:xfrm>
            <a:off x="1143000" y="3505200"/>
            <a:ext cx="4419600" cy="281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Single-Source Shortest </a:t>
            </a:r>
            <a:r>
              <a:rPr lang="en-US" sz="3600" b="1" dirty="0" smtClean="0">
                <a:solidFill>
                  <a:srgbClr val="0000CC"/>
                </a:solidFill>
              </a:rPr>
              <a:t>Path Problem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2209800"/>
          </a:xfrm>
        </p:spPr>
        <p:txBody>
          <a:bodyPr/>
          <a:lstStyle/>
          <a:p>
            <a:pPr marL="54864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Given </a:t>
            </a:r>
            <a:r>
              <a:rPr lang="en-US" sz="2400" b="1" dirty="0">
                <a:solidFill>
                  <a:schemeClr val="tx2"/>
                </a:solidFill>
              </a:rPr>
              <a:t>a weighted directed graph </a:t>
            </a:r>
            <a:r>
              <a:rPr lang="en-US" sz="2400" b="1" i="1" dirty="0" smtClean="0">
                <a:solidFill>
                  <a:schemeClr val="tx2"/>
                </a:solidFill>
              </a:rPr>
              <a:t>G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V</a:t>
            </a:r>
            <a:r>
              <a:rPr lang="en-US" sz="2400" b="1" dirty="0" smtClean="0">
                <a:solidFill>
                  <a:schemeClr val="tx2"/>
                </a:solidFill>
              </a:rPr>
              <a:t>, </a:t>
            </a:r>
            <a:r>
              <a:rPr lang="en-US" sz="2400" b="1" i="1" dirty="0" smtClean="0">
                <a:solidFill>
                  <a:schemeClr val="tx2"/>
                </a:solidFill>
              </a:rPr>
              <a:t>E</a:t>
            </a:r>
            <a:r>
              <a:rPr lang="en-US" sz="2400" b="1" dirty="0" smtClean="0">
                <a:solidFill>
                  <a:schemeClr val="tx2"/>
                </a:solidFill>
              </a:rPr>
              <a:t>), </a:t>
            </a:r>
            <a:r>
              <a:rPr lang="en-US" sz="2400" b="1" dirty="0" smtClean="0"/>
              <a:t>a source vertex </a:t>
            </a:r>
            <a:r>
              <a:rPr lang="en-US" sz="2400" b="1" i="1" dirty="0" smtClean="0"/>
              <a:t>s </a:t>
            </a:r>
            <a:r>
              <a:rPr lang="en-US" sz="2400" b="1" dirty="0" smtClean="0">
                <a:sym typeface="Symbol"/>
              </a:rPr>
              <a:t></a:t>
            </a:r>
            <a:r>
              <a:rPr lang="en-US" sz="2400" b="1" i="1" dirty="0" smtClean="0">
                <a:sym typeface="Symbol"/>
              </a:rPr>
              <a:t> V</a:t>
            </a:r>
            <a:r>
              <a:rPr lang="en-US" sz="2400" b="1" dirty="0" smtClean="0"/>
              <a:t>,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find a shortest path from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to </a:t>
            </a:r>
            <a:r>
              <a:rPr lang="en-US" sz="2400" b="1" i="1" dirty="0" smtClean="0">
                <a:solidFill>
                  <a:srgbClr val="C00000"/>
                </a:solidFill>
              </a:rPr>
              <a:t>each vertex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</a:t>
            </a:r>
            <a:r>
              <a:rPr lang="en-US" sz="2400" b="1" dirty="0">
                <a:sym typeface="Symbol"/>
              </a:rPr>
              <a:t> </a:t>
            </a:r>
            <a:r>
              <a:rPr lang="en-US" sz="2400" b="1" i="1" dirty="0" smtClean="0">
                <a:sym typeface="Symbol"/>
              </a:rPr>
              <a:t>V</a:t>
            </a:r>
            <a:r>
              <a:rPr lang="en-US" sz="2400" b="1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Example</a:t>
            </a:r>
            <a:r>
              <a:rPr lang="en-US" sz="2400" b="1" dirty="0" smtClean="0">
                <a:solidFill>
                  <a:schemeClr val="tx2"/>
                </a:solidFill>
              </a:rPr>
              <a:t>: The shortest paths from </a:t>
            </a:r>
            <a:r>
              <a:rPr lang="en-US" sz="2400" b="1" i="1" dirty="0" smtClean="0">
                <a:solidFill>
                  <a:schemeClr val="tx2"/>
                </a:solidFill>
              </a:rPr>
              <a:t>s</a:t>
            </a:r>
            <a:r>
              <a:rPr lang="en-US" sz="2400" b="1" dirty="0" smtClean="0">
                <a:solidFill>
                  <a:schemeClr val="tx2"/>
                </a:solidFill>
              </a:rPr>
              <a:t> to different vertices.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4216400"/>
            <a:ext cx="2362200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Solutions are not unique.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Relaxation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2819400"/>
          </a:xfrm>
        </p:spPr>
        <p:txBody>
          <a:bodyPr/>
          <a:lstStyle/>
          <a:p>
            <a:r>
              <a:rPr lang="en-US" sz="2400" b="1" dirty="0"/>
              <a:t>A key technique in </a:t>
            </a:r>
            <a:r>
              <a:rPr lang="en-US" sz="2400" b="1" dirty="0" smtClean="0"/>
              <a:t>shortest-path </a:t>
            </a:r>
            <a:r>
              <a:rPr lang="en-US" sz="2400" b="1" dirty="0"/>
              <a:t>algorithms is </a:t>
            </a:r>
            <a:r>
              <a:rPr lang="en-US" sz="2400" b="1" i="1" dirty="0" smtClean="0">
                <a:solidFill>
                  <a:srgbClr val="C00000"/>
                </a:solidFill>
              </a:rPr>
              <a:t>relaxation</a:t>
            </a:r>
            <a:r>
              <a:rPr lang="en-US" sz="2400" b="1" dirty="0" smtClean="0">
                <a:solidFill>
                  <a:schemeClr val="tx2"/>
                </a:solidFill>
              </a:rPr>
              <a:t>.</a:t>
            </a:r>
            <a:endParaRPr lang="en-US" sz="2400" b="1" dirty="0"/>
          </a:p>
          <a:p>
            <a:pPr lvl="1"/>
            <a:r>
              <a:rPr lang="en-US" sz="2200" b="1" dirty="0"/>
              <a:t>Idea: for </a:t>
            </a:r>
            <a:r>
              <a:rPr lang="en-US" sz="2200" b="1" dirty="0" smtClean="0"/>
              <a:t>each </a:t>
            </a:r>
            <a:r>
              <a:rPr lang="en-US" sz="2200" b="1" i="1" dirty="0"/>
              <a:t>v</a:t>
            </a:r>
            <a:r>
              <a:rPr lang="en-US" sz="2200" b="1" dirty="0"/>
              <a:t>, maintain </a:t>
            </a:r>
            <a:r>
              <a:rPr lang="en-US" sz="2200" b="1" dirty="0" smtClean="0"/>
              <a:t>an upper </a:t>
            </a:r>
            <a:r>
              <a:rPr lang="en-US" sz="2200" b="1" dirty="0"/>
              <a:t>bound </a:t>
            </a:r>
            <a:r>
              <a:rPr lang="en-US" sz="2200" b="1" i="1" dirty="0" err="1" smtClean="0"/>
              <a:t>v</a:t>
            </a:r>
            <a:r>
              <a:rPr lang="en-US" sz="2200" b="1" dirty="0" err="1" smtClean="0"/>
              <a:t>.</a:t>
            </a:r>
            <a:r>
              <a:rPr lang="en-US" sz="2200" b="1" i="1" dirty="0" err="1" smtClean="0"/>
              <a:t>d</a:t>
            </a:r>
            <a:r>
              <a:rPr lang="en-US" sz="2200" b="1" dirty="0" smtClean="0"/>
              <a:t> </a:t>
            </a:r>
            <a:r>
              <a:rPr lang="en-US" sz="2200" b="1" dirty="0" smtClean="0"/>
              <a:t>on </a:t>
            </a:r>
            <a:r>
              <a:rPr lang="en-US" sz="2200" b="1" dirty="0" smtClean="0">
                <a:sym typeface="Symbol" pitchFamily="18" charset="2"/>
              </a:rPr>
              <a:t></a:t>
            </a:r>
            <a:r>
              <a:rPr lang="en-US" sz="2200" b="1" dirty="0">
                <a:sym typeface="Symbol" pitchFamily="18" charset="2"/>
              </a:rPr>
              <a:t>(</a:t>
            </a:r>
            <a:r>
              <a:rPr lang="en-US" sz="2200" b="1" i="1" dirty="0">
                <a:sym typeface="Symbol" pitchFamily="18" charset="2"/>
              </a:rPr>
              <a:t>s</a:t>
            </a:r>
            <a:r>
              <a:rPr lang="en-US" sz="2200" b="1" dirty="0" smtClean="0">
                <a:sym typeface="Symbol" pitchFamily="18" charset="2"/>
              </a:rPr>
              <a:t>, </a:t>
            </a:r>
            <a:r>
              <a:rPr lang="en-US" sz="2200" b="1" i="1" dirty="0" smtClean="0">
                <a:sym typeface="Symbol" pitchFamily="18" charset="2"/>
              </a:rPr>
              <a:t>v</a:t>
            </a:r>
            <a:r>
              <a:rPr lang="en-US" sz="2200" b="1" dirty="0" smtClean="0">
                <a:sym typeface="Symbol" pitchFamily="18" charset="2"/>
              </a:rPr>
              <a:t>)</a:t>
            </a:r>
            <a:r>
              <a:rPr lang="en-US" sz="2200" b="1" dirty="0" smtClean="0">
                <a:sym typeface="Symbol" pitchFamily="18" charset="2"/>
              </a:rPr>
              <a:t>:</a:t>
            </a:r>
          </a:p>
          <a:p>
            <a:pPr lvl="2"/>
            <a:r>
              <a:rPr lang="en-US" sz="2200" b="1" dirty="0">
                <a:sym typeface="Symbol" pitchFamily="18" charset="2"/>
              </a:rPr>
              <a:t>t</a:t>
            </a:r>
            <a:r>
              <a:rPr lang="en-US" sz="2200" b="1" dirty="0" smtClean="0">
                <a:sym typeface="Symbol" pitchFamily="18" charset="2"/>
              </a:rPr>
              <a:t>hat is,</a:t>
            </a:r>
            <a:r>
              <a:rPr lang="en-US" sz="2200" b="1" dirty="0" smtClean="0">
                <a:sym typeface="Symbol" pitchFamily="18" charset="2"/>
              </a:rPr>
              <a:t> </a:t>
            </a:r>
            <a:r>
              <a:rPr lang="en-US" sz="2200" b="1" i="1" dirty="0" err="1"/>
              <a:t>v</a:t>
            </a:r>
            <a:r>
              <a:rPr lang="en-US" sz="2200" b="1" dirty="0" err="1"/>
              <a:t>.</a:t>
            </a:r>
            <a:r>
              <a:rPr lang="en-US" sz="2200" b="1" i="1" dirty="0" err="1"/>
              <a:t>d</a:t>
            </a:r>
            <a:r>
              <a:rPr lang="en-US" sz="2200" b="1" dirty="0"/>
              <a:t> </a:t>
            </a:r>
            <a:r>
              <a:rPr lang="en-US" sz="2200" b="1" dirty="0" smtClean="0"/>
              <a:t>≥ </a:t>
            </a:r>
            <a:r>
              <a:rPr lang="en-US" sz="2200" b="1" dirty="0" smtClean="0">
                <a:sym typeface="Symbol" pitchFamily="18" charset="2"/>
              </a:rPr>
              <a:t></a:t>
            </a:r>
            <a:r>
              <a:rPr lang="en-US" sz="2200" b="1" dirty="0">
                <a:sym typeface="Symbol" pitchFamily="18" charset="2"/>
              </a:rPr>
              <a:t>(</a:t>
            </a:r>
            <a:r>
              <a:rPr lang="en-US" sz="2200" b="1" i="1" dirty="0">
                <a:sym typeface="Symbol" pitchFamily="18" charset="2"/>
              </a:rPr>
              <a:t>s</a:t>
            </a:r>
            <a:r>
              <a:rPr lang="en-US" sz="2200" b="1" dirty="0">
                <a:sym typeface="Symbol" pitchFamily="18" charset="2"/>
              </a:rPr>
              <a:t>, </a:t>
            </a:r>
            <a:r>
              <a:rPr lang="en-US" sz="2200" b="1" i="1" dirty="0">
                <a:sym typeface="Symbol" pitchFamily="18" charset="2"/>
              </a:rPr>
              <a:t>v</a:t>
            </a:r>
            <a:r>
              <a:rPr lang="en-US" sz="2200" b="1" dirty="0" smtClean="0">
                <a:sym typeface="Symbol" pitchFamily="18" charset="2"/>
              </a:rPr>
              <a:t>)</a:t>
            </a:r>
            <a:endParaRPr lang="en-US" sz="2200" b="1" dirty="0" smtClean="0">
              <a:sym typeface="Symbol" pitchFamily="18" charset="2"/>
            </a:endParaRPr>
          </a:p>
          <a:p>
            <a:pPr lvl="2"/>
            <a:r>
              <a:rPr lang="en-US" sz="2200" b="1" i="1" dirty="0" err="1" smtClean="0"/>
              <a:t>v</a:t>
            </a:r>
            <a:r>
              <a:rPr lang="en-US" sz="2200" b="1" dirty="0" err="1" smtClean="0"/>
              <a:t>.</a:t>
            </a:r>
            <a:r>
              <a:rPr lang="en-US" sz="2200" b="1" i="1" dirty="0" err="1" smtClean="0"/>
              <a:t>d</a:t>
            </a:r>
            <a:r>
              <a:rPr lang="en-US" sz="2200" b="1" dirty="0" smtClean="0"/>
              <a:t> is called a </a:t>
            </a:r>
            <a:r>
              <a:rPr lang="en-US" sz="2200" b="1" i="1" dirty="0" smtClean="0">
                <a:solidFill>
                  <a:srgbClr val="C00000"/>
                </a:solidFill>
              </a:rPr>
              <a:t>shortest-path estimate</a:t>
            </a:r>
            <a:r>
              <a:rPr lang="en-US" sz="2200" b="1" dirty="0" smtClean="0"/>
              <a:t>.</a:t>
            </a:r>
            <a:endParaRPr lang="en-US" sz="2200" b="1" dirty="0">
              <a:sym typeface="Symbol" pitchFamily="18" charset="2"/>
            </a:endParaRPr>
          </a:p>
          <a:p>
            <a:r>
              <a:rPr lang="en-US" sz="2400" b="1" dirty="0" smtClean="0">
                <a:latin typeface="+mj-lt"/>
                <a:sym typeface="Symbol" pitchFamily="18" charset="2"/>
              </a:rPr>
              <a:t>Initially, for each vertex other than the source, its shortest-path estimate is set to </a:t>
            </a:r>
            <a:r>
              <a:rPr lang="en-US" sz="2400" b="1" dirty="0" smtClean="0">
                <a:latin typeface="+mj-lt"/>
                <a:sym typeface="Symbol"/>
              </a:rPr>
              <a:t> (0 for the source) </a:t>
            </a:r>
            <a:r>
              <a:rPr lang="en-US" sz="2400" b="1" dirty="0" smtClean="0">
                <a:latin typeface="+mj-lt"/>
                <a:sym typeface="Symbol" pitchFamily="18" charset="2"/>
              </a:rPr>
              <a:t>and its predecessor is set to NIL. </a:t>
            </a:r>
            <a:endParaRPr lang="en-US" sz="2400" b="1" dirty="0">
              <a:latin typeface="+mj-lt"/>
              <a:sym typeface="Symbol" pitchFamily="18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433419"/>
            <a:ext cx="3657600" cy="181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Edge Relaxation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1676400"/>
          </a:xfrm>
        </p:spPr>
        <p:txBody>
          <a:bodyPr/>
          <a:lstStyle/>
          <a:p>
            <a:r>
              <a:rPr lang="en-US" sz="2400" b="1" dirty="0" smtClean="0"/>
              <a:t>Relaxation consists of relaxing edges. </a:t>
            </a:r>
          </a:p>
          <a:p>
            <a:r>
              <a:rPr lang="en-US" sz="2400" b="1" dirty="0" smtClean="0"/>
              <a:t>When relaxing edge (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), we check whether we can improve the shortest path to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found so far by going through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. If so, update </a:t>
            </a:r>
            <a:r>
              <a:rPr lang="en-US" sz="2400" b="1" i="1" dirty="0" err="1" smtClean="0"/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and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.</a:t>
            </a:r>
            <a:r>
              <a:rPr lang="en-US" sz="2400" b="1" dirty="0" smtClean="0">
                <a:sym typeface="Symbol"/>
              </a:rPr>
              <a:t>. 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429001"/>
            <a:ext cx="3962400" cy="16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495800" y="3379113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// w is the weight on (</a:t>
            </a:r>
            <a:r>
              <a:rPr lang="en-US" sz="2200" i="1" dirty="0" smtClean="0"/>
              <a:t>u</a:t>
            </a:r>
            <a:r>
              <a:rPr lang="en-US" sz="2200" dirty="0" smtClean="0"/>
              <a:t>, </a:t>
            </a:r>
            <a:r>
              <a:rPr lang="en-US" sz="2200" i="1" dirty="0" smtClean="0"/>
              <a:t>v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Edge Relaxation Example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3124200" cy="533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+mj-lt"/>
                <a:sym typeface="Symbol" pitchFamily="18" charset="2"/>
              </a:rPr>
              <a:t>Estimate improved</a:t>
            </a:r>
            <a:endParaRPr lang="en-US" sz="2400" b="1" dirty="0">
              <a:latin typeface="+mj-lt"/>
              <a:sym typeface="Symbol" pitchFamily="18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b="10739"/>
          <a:stretch>
            <a:fillRect/>
          </a:stretch>
        </p:blipFill>
        <p:spPr bwMode="auto">
          <a:xfrm>
            <a:off x="762000" y="1905000"/>
            <a:ext cx="754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257800" y="4800600"/>
            <a:ext cx="335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itchFamily="18" charset="2"/>
              </a:rPr>
              <a:t>Estimate not improved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Shortest-Path Algorithms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r>
              <a:rPr lang="en-US" sz="2400" b="1" dirty="0" smtClean="0"/>
              <a:t>Several algorithms to find single-source shortest paths. </a:t>
            </a:r>
          </a:p>
          <a:p>
            <a:pPr lvl="1"/>
            <a:r>
              <a:rPr lang="en-US" sz="2000" b="1" dirty="0" smtClean="0"/>
              <a:t>They all start by calling Init-Single-Source( ) first and then repeatedly relax edges.</a:t>
            </a:r>
          </a:p>
          <a:p>
            <a:pPr lvl="1"/>
            <a:r>
              <a:rPr lang="en-US" sz="2000" b="1" dirty="0" smtClean="0"/>
              <a:t>Bellman-Ford algorithm relaxes each edge |</a:t>
            </a:r>
            <a:r>
              <a:rPr lang="en-US" sz="2000" b="1" i="1" dirty="0" smtClean="0"/>
              <a:t>V</a:t>
            </a:r>
            <a:r>
              <a:rPr lang="en-US" sz="2000" b="1" dirty="0" smtClean="0"/>
              <a:t>| – 1 times.</a:t>
            </a:r>
          </a:p>
          <a:p>
            <a:pPr lvl="1"/>
            <a:r>
              <a:rPr lang="en-US" sz="2000" b="1" dirty="0" err="1" smtClean="0"/>
              <a:t>Dijkstra’s</a:t>
            </a:r>
            <a:r>
              <a:rPr lang="en-US" sz="2000" b="1" dirty="0" smtClean="0"/>
              <a:t> algorithm relaxes each edge exactly once.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err="1">
                <a:solidFill>
                  <a:srgbClr val="0000CC"/>
                </a:solidFill>
              </a:rPr>
              <a:t>Dijkstra’s</a:t>
            </a:r>
            <a:r>
              <a:rPr lang="en-US" sz="3600" b="1" dirty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</a:rPr>
              <a:t>Algorithm: Basic Idea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r>
              <a:rPr lang="en-US" sz="2400" b="1" dirty="0" smtClean="0"/>
              <a:t>It is for graphs with no negative-weight edges.</a:t>
            </a:r>
            <a:endParaRPr lang="en-US" sz="2400" b="1" dirty="0"/>
          </a:p>
          <a:p>
            <a:r>
              <a:rPr lang="en-US" sz="2400" b="1" dirty="0"/>
              <a:t>Similar to breadth-first </a:t>
            </a:r>
            <a:r>
              <a:rPr lang="en-US" sz="2400" b="1" dirty="0" smtClean="0"/>
              <a:t>search – a weighted version of BFS.</a:t>
            </a:r>
            <a:endParaRPr lang="en-US" sz="2400" b="1" dirty="0"/>
          </a:p>
          <a:p>
            <a:pPr lvl="1"/>
            <a:r>
              <a:rPr lang="en-US" sz="2200" b="1" dirty="0"/>
              <a:t>Grow a tree gradually, advancing from vertices taken from a </a:t>
            </a:r>
            <a:r>
              <a:rPr lang="en-US" sz="2200" b="1" dirty="0" smtClean="0"/>
              <a:t>queue.</a:t>
            </a:r>
          </a:p>
          <a:p>
            <a:pPr lvl="1"/>
            <a:r>
              <a:rPr lang="en-US" sz="2200" b="1" dirty="0" smtClean="0"/>
              <a:t>Instead of a FIFO queue, it uses a </a:t>
            </a:r>
            <a:r>
              <a:rPr lang="en-US" sz="2200" b="1" i="1" dirty="0" smtClean="0">
                <a:solidFill>
                  <a:srgbClr val="C00000"/>
                </a:solidFill>
              </a:rPr>
              <a:t>priority queue</a:t>
            </a:r>
            <a:r>
              <a:rPr lang="en-US" sz="2200" b="1" dirty="0" smtClean="0"/>
              <a:t> with keys being the shortest-path weights (</a:t>
            </a:r>
            <a:r>
              <a:rPr lang="en-US" sz="2200" b="1" i="1" dirty="0" err="1" smtClean="0"/>
              <a:t>v</a:t>
            </a:r>
            <a:r>
              <a:rPr lang="en-US" sz="2200" b="1" dirty="0" err="1" smtClean="0"/>
              <a:t>.</a:t>
            </a:r>
            <a:r>
              <a:rPr lang="en-US" sz="2200" b="1" i="1" dirty="0" err="1" smtClean="0"/>
              <a:t>d</a:t>
            </a:r>
            <a:r>
              <a:rPr lang="en-US" sz="2200" b="1" dirty="0" smtClean="0"/>
              <a:t>).</a:t>
            </a:r>
          </a:p>
          <a:p>
            <a:r>
              <a:rPr lang="en-US" sz="2400" b="1" dirty="0" smtClean="0"/>
              <a:t>Have two sets of vertices:</a:t>
            </a:r>
          </a:p>
          <a:p>
            <a:pPr lvl="1"/>
            <a:r>
              <a:rPr lang="en-US" sz="2200" b="1" i="1" dirty="0" smtClean="0"/>
              <a:t>S</a:t>
            </a:r>
            <a:r>
              <a:rPr lang="en-US" sz="2200" b="1" dirty="0" smtClean="0"/>
              <a:t> = vertices whose final shortest-path weights have been determined</a:t>
            </a:r>
          </a:p>
          <a:p>
            <a:pPr lvl="1"/>
            <a:r>
              <a:rPr lang="en-US" sz="2200" b="1" i="1" dirty="0" smtClean="0"/>
              <a:t>Q</a:t>
            </a:r>
            <a:r>
              <a:rPr lang="en-US" sz="2200" b="1" dirty="0" smtClean="0"/>
              <a:t> = priority queue = 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 –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.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err="1">
                <a:solidFill>
                  <a:srgbClr val="0000CC"/>
                </a:solidFill>
              </a:rPr>
              <a:t>Dijkstra’s</a:t>
            </a:r>
            <a:r>
              <a:rPr lang="en-US" sz="3600" b="1" dirty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</a:rPr>
              <a:t>Algorithm: </a:t>
            </a:r>
            <a:r>
              <a:rPr lang="en-US" sz="3600" b="1" dirty="0" err="1" smtClean="0">
                <a:solidFill>
                  <a:srgbClr val="0000CC"/>
                </a:solidFill>
              </a:rPr>
              <a:t>Pseudocode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77200" cy="1676400"/>
          </a:xfrm>
        </p:spPr>
        <p:txBody>
          <a:bodyPr/>
          <a:lstStyle/>
          <a:p>
            <a:r>
              <a:rPr lang="en-US" sz="2400" b="1" dirty="0" smtClean="0"/>
              <a:t>It is a “</a:t>
            </a:r>
            <a:r>
              <a:rPr lang="en-US" sz="2400" b="1" i="1" dirty="0" smtClean="0">
                <a:solidFill>
                  <a:srgbClr val="FF0000"/>
                </a:solidFill>
              </a:rPr>
              <a:t>greedy algorithm</a:t>
            </a:r>
            <a:r>
              <a:rPr lang="en-US" sz="2400" b="1" dirty="0" smtClean="0"/>
              <a:t>”: always choose the “closest” vertex in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to add to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971" y="1524000"/>
            <a:ext cx="623091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05571" y="4476690"/>
            <a:ext cx="3073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imply a Decrease-Key( 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60205"/>
            <a:ext cx="8763000" cy="430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err="1">
                <a:solidFill>
                  <a:srgbClr val="0000CC"/>
                </a:solidFill>
              </a:rPr>
              <a:t>Dijkstra’s</a:t>
            </a:r>
            <a:r>
              <a:rPr lang="en-US" sz="3600" b="1" dirty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</a:rPr>
              <a:t>Algorithm: Example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err="1">
                <a:solidFill>
                  <a:srgbClr val="0000CC"/>
                </a:solidFill>
              </a:rPr>
              <a:t>Dijkstra’s</a:t>
            </a:r>
            <a:r>
              <a:rPr lang="en-US" sz="3600" b="1" dirty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</a:rPr>
              <a:t>Algorithm: Running-Time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305800" cy="2590800"/>
          </a:xfrm>
        </p:spPr>
        <p:txBody>
          <a:bodyPr/>
          <a:lstStyle/>
          <a:p>
            <a:r>
              <a:rPr lang="en-US" sz="2200" b="1" dirty="0" smtClean="0"/>
              <a:t>Initialization part: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|)</a:t>
            </a:r>
          </a:p>
          <a:p>
            <a:r>
              <a:rPr lang="en-US" sz="2200" b="1" dirty="0" smtClean="0"/>
              <a:t>While loop: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|)</a:t>
            </a:r>
          </a:p>
          <a:p>
            <a:r>
              <a:rPr lang="en-US" sz="2200" b="1" dirty="0" smtClean="0"/>
              <a:t>Each Extract-Min( ):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lg|</a:t>
            </a:r>
            <a:r>
              <a:rPr lang="en-US" sz="2200" b="1" i="1" dirty="0" err="1" smtClean="0"/>
              <a:t>V</a:t>
            </a:r>
            <a:r>
              <a:rPr lang="en-US" sz="2200" b="1" dirty="0" smtClean="0"/>
              <a:t>|)</a:t>
            </a:r>
          </a:p>
          <a:p>
            <a:r>
              <a:rPr lang="en-US" sz="2200" b="1" dirty="0" smtClean="0"/>
              <a:t>For loop (total number of iterations for entire While loop):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E</a:t>
            </a:r>
            <a:r>
              <a:rPr lang="en-US" sz="2200" b="1" dirty="0" smtClean="0"/>
              <a:t>|)</a:t>
            </a:r>
          </a:p>
          <a:p>
            <a:r>
              <a:rPr lang="en-US" sz="2200" b="1" dirty="0" smtClean="0"/>
              <a:t>Each Relax (Decrease-Key): </a:t>
            </a:r>
            <a:r>
              <a:rPr lang="en-US" sz="2200" b="1" dirty="0" err="1" smtClean="0"/>
              <a:t>lg</a:t>
            </a:r>
            <a:r>
              <a:rPr lang="en-US" sz="2200" b="1" dirty="0" smtClean="0"/>
              <a:t> 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</a:t>
            </a:r>
          </a:p>
          <a:p>
            <a:r>
              <a:rPr lang="en-US" sz="2200" b="1" dirty="0" smtClean="0"/>
              <a:t>The total for the For loop: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E</a:t>
            </a:r>
            <a:r>
              <a:rPr lang="en-US" sz="2200" b="1" dirty="0" smtClean="0"/>
              <a:t>| </a:t>
            </a:r>
            <a:r>
              <a:rPr lang="en-US" sz="2200" b="1" dirty="0" err="1" smtClean="0"/>
              <a:t>lg</a:t>
            </a:r>
            <a:r>
              <a:rPr lang="en-US" sz="2200" b="1" dirty="0" smtClean="0"/>
              <a:t> 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|) </a:t>
            </a:r>
            <a:endParaRPr lang="en-US" sz="2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2" y="1524000"/>
            <a:ext cx="478186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0" y="2895600"/>
            <a:ext cx="3505200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Running time: </a:t>
            </a:r>
            <a:r>
              <a:rPr lang="en-US" sz="2200" i="1" dirty="0" smtClean="0">
                <a:solidFill>
                  <a:schemeClr val="tx2"/>
                </a:solidFill>
              </a:rPr>
              <a:t>O</a:t>
            </a:r>
            <a:r>
              <a:rPr lang="en-US" sz="2200" dirty="0" smtClean="0">
                <a:solidFill>
                  <a:schemeClr val="tx2"/>
                </a:solidFill>
              </a:rPr>
              <a:t>(|</a:t>
            </a:r>
            <a:r>
              <a:rPr lang="en-US" sz="2200" i="1" dirty="0" smtClean="0">
                <a:solidFill>
                  <a:schemeClr val="tx2"/>
                </a:solidFill>
              </a:rPr>
              <a:t>E</a:t>
            </a:r>
            <a:r>
              <a:rPr lang="en-US" sz="2200" dirty="0" smtClean="0">
                <a:solidFill>
                  <a:schemeClr val="tx2"/>
                </a:solidFill>
              </a:rPr>
              <a:t>| </a:t>
            </a:r>
            <a:r>
              <a:rPr lang="en-US" sz="2200" dirty="0" err="1" smtClean="0">
                <a:solidFill>
                  <a:schemeClr val="tx2"/>
                </a:solidFill>
              </a:rPr>
              <a:t>lg</a:t>
            </a:r>
            <a:r>
              <a:rPr lang="en-US" sz="2200" dirty="0" smtClean="0">
                <a:solidFill>
                  <a:schemeClr val="tx2"/>
                </a:solidFill>
              </a:rPr>
              <a:t> |</a:t>
            </a:r>
            <a:r>
              <a:rPr lang="en-US" sz="2200" i="1" dirty="0" smtClean="0">
                <a:solidFill>
                  <a:schemeClr val="tx2"/>
                </a:solidFill>
              </a:rPr>
              <a:t>V</a:t>
            </a:r>
            <a:r>
              <a:rPr lang="en-US" sz="2200" dirty="0" smtClean="0">
                <a:solidFill>
                  <a:schemeClr val="tx2"/>
                </a:solidFill>
              </a:rPr>
              <a:t>|) if binary heap is used for </a:t>
            </a:r>
            <a:r>
              <a:rPr lang="en-US" sz="2200" i="1" dirty="0" smtClean="0">
                <a:solidFill>
                  <a:schemeClr val="tx2"/>
                </a:solidFill>
              </a:rPr>
              <a:t>Q</a:t>
            </a:r>
            <a:endParaRPr lang="en-US" sz="22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52800" y="3745468"/>
            <a:ext cx="305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// Essentially Decrease-Key( )</a:t>
            </a:r>
            <a:endParaRPr lang="en-US" sz="1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47862" y="4648200"/>
          <a:ext cx="304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164885" imgH="215619" progId="Equation.3">
                  <p:embed/>
                </p:oleObj>
              </mc:Choice>
              <mc:Fallback>
                <p:oleObj name="Equation" r:id="rId5" imgW="164885" imgH="215619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862" y="4648200"/>
                        <a:ext cx="304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8862" y="4781490"/>
            <a:ext cx="2814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Together: </a:t>
            </a:r>
            <a:r>
              <a:rPr lang="en-US" sz="2200" i="1" dirty="0" smtClean="0"/>
              <a:t>O</a:t>
            </a:r>
            <a:r>
              <a:rPr lang="en-US" sz="2200" dirty="0" smtClean="0"/>
              <a:t>(|</a:t>
            </a:r>
            <a:r>
              <a:rPr lang="en-US" sz="2200" i="1" dirty="0" smtClean="0"/>
              <a:t>V</a:t>
            </a:r>
            <a:r>
              <a:rPr lang="en-US" sz="2200" dirty="0" smtClean="0"/>
              <a:t>| </a:t>
            </a:r>
            <a:r>
              <a:rPr lang="en-US" sz="2200" dirty="0" err="1" smtClean="0"/>
              <a:t>lg</a:t>
            </a:r>
            <a:r>
              <a:rPr lang="en-US" sz="2200" dirty="0" smtClean="0"/>
              <a:t> |</a:t>
            </a:r>
            <a:r>
              <a:rPr lang="en-US" sz="2200" i="1" dirty="0" smtClean="0"/>
              <a:t>V</a:t>
            </a:r>
            <a:r>
              <a:rPr lang="en-US" sz="2200" dirty="0" smtClean="0"/>
              <a:t>|)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Other Variants of the Problem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5029200"/>
          </a:xfrm>
        </p:spPr>
        <p:txBody>
          <a:bodyPr/>
          <a:lstStyle/>
          <a:p>
            <a:r>
              <a:rPr lang="en-US" sz="2400" b="1" i="1" dirty="0">
                <a:solidFill>
                  <a:srgbClr val="C00000"/>
                </a:solidFill>
              </a:rPr>
              <a:t>Single-source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en-US" sz="2400" b="1" dirty="0"/>
              <a:t>Find shortest paths from a given </a:t>
            </a:r>
            <a:r>
              <a:rPr lang="en-US" sz="2400" b="1" i="1" dirty="0"/>
              <a:t>source </a:t>
            </a:r>
            <a:r>
              <a:rPr lang="en-US" sz="2400" b="1" dirty="0"/>
              <a:t>vertex </a:t>
            </a:r>
            <a:r>
              <a:rPr lang="en-US" sz="2400" b="1" i="1" dirty="0"/>
              <a:t>s </a:t>
            </a:r>
            <a:r>
              <a:rPr lang="en-US" sz="2400" b="1" dirty="0">
                <a:sym typeface="Symbol"/>
              </a:rPr>
              <a:t></a:t>
            </a:r>
            <a:r>
              <a:rPr lang="en-US" sz="2400" b="1" i="1" dirty="0">
                <a:sym typeface="Symbol"/>
              </a:rPr>
              <a:t> V </a:t>
            </a:r>
            <a:r>
              <a:rPr lang="en-US" sz="2400" b="1" dirty="0" smtClean="0"/>
              <a:t>to every vertex </a:t>
            </a:r>
            <a:r>
              <a:rPr lang="en-US" sz="2400" b="1" i="1" dirty="0"/>
              <a:t>v</a:t>
            </a:r>
            <a:r>
              <a:rPr lang="en-US" sz="2400" b="1" dirty="0"/>
              <a:t> </a:t>
            </a:r>
            <a:r>
              <a:rPr lang="en-US" sz="2400" b="1" dirty="0">
                <a:sym typeface="Symbol"/>
              </a:rPr>
              <a:t> </a:t>
            </a:r>
            <a:r>
              <a:rPr lang="en-US" sz="2400" b="1" i="1" dirty="0" smtClean="0">
                <a:sym typeface="Symbol"/>
              </a:rPr>
              <a:t>V</a:t>
            </a:r>
            <a:r>
              <a:rPr lang="en-US" sz="2400" b="1" dirty="0" smtClean="0"/>
              <a:t>. </a:t>
            </a:r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Single-destination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en-US" sz="2400" b="1" dirty="0"/>
              <a:t>Find shortest paths to a given destination </a:t>
            </a:r>
            <a:r>
              <a:rPr lang="en-US" sz="2400" b="1" dirty="0" smtClean="0"/>
              <a:t>vertex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 from each vertex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.</a:t>
            </a:r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Single-pair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en-US" sz="2400" b="1" dirty="0"/>
              <a:t>Find shortest path from </a:t>
            </a:r>
            <a:r>
              <a:rPr lang="en-US" sz="2400" b="1" dirty="0" smtClean="0"/>
              <a:t>vertex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 </a:t>
            </a:r>
            <a:r>
              <a:rPr lang="en-US" sz="2400" b="1" dirty="0"/>
              <a:t>to </a:t>
            </a:r>
            <a:r>
              <a:rPr lang="en-US" sz="2400" b="1" dirty="0" smtClean="0"/>
              <a:t>vertex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. </a:t>
            </a:r>
          </a:p>
          <a:p>
            <a:pPr lvl="1"/>
            <a:r>
              <a:rPr lang="en-US" sz="2200" b="1" dirty="0" smtClean="0"/>
              <a:t>No </a:t>
            </a:r>
            <a:r>
              <a:rPr lang="en-US" sz="2200" b="1" dirty="0"/>
              <a:t>way known </a:t>
            </a:r>
            <a:r>
              <a:rPr lang="en-US" sz="2200" b="1" dirty="0" smtClean="0"/>
              <a:t>that is </a:t>
            </a:r>
            <a:r>
              <a:rPr lang="en-US" sz="2200" b="1" dirty="0"/>
              <a:t>better </a:t>
            </a:r>
            <a:r>
              <a:rPr lang="en-US" sz="2200" b="1" dirty="0" smtClean="0"/>
              <a:t>in worst </a:t>
            </a:r>
            <a:r>
              <a:rPr lang="en-US" sz="2200" b="1" dirty="0"/>
              <a:t>case than solving </a:t>
            </a:r>
            <a:r>
              <a:rPr lang="en-US" sz="2200" b="1" dirty="0" smtClean="0"/>
              <a:t>the single-source problem.</a:t>
            </a:r>
            <a:endParaRPr lang="en-US" sz="2200" b="1" dirty="0"/>
          </a:p>
          <a:p>
            <a:r>
              <a:rPr lang="en-US" sz="2400" b="1" i="1" dirty="0">
                <a:solidFill>
                  <a:srgbClr val="C00000"/>
                </a:solidFill>
              </a:rPr>
              <a:t>All-pairs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en-US" sz="2400" b="1" dirty="0"/>
              <a:t>Find shortest path from </a:t>
            </a:r>
            <a:r>
              <a:rPr lang="en-US" sz="2400" b="1" i="1" dirty="0"/>
              <a:t>u</a:t>
            </a:r>
            <a:r>
              <a:rPr lang="en-US" sz="2400" b="1" dirty="0"/>
              <a:t> to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for </a:t>
            </a:r>
            <a:r>
              <a:rPr lang="en-US" sz="2400" b="1" dirty="0"/>
              <a:t>all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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0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800600"/>
          </a:xfrm>
        </p:spPr>
        <p:txBody>
          <a:bodyPr/>
          <a:lstStyle/>
          <a:p>
            <a:r>
              <a:rPr lang="en-US" sz="2400" b="1" dirty="0" smtClean="0"/>
              <a:t>Let </a:t>
            </a:r>
            <a:r>
              <a:rPr lang="en-US" sz="2400" b="1" dirty="0">
                <a:sym typeface="Symbol" pitchFamily="18" charset="2"/>
              </a:rPr>
              <a:t>(</a:t>
            </a:r>
            <a:r>
              <a:rPr lang="en-US" sz="2400" b="1" i="1" dirty="0">
                <a:sym typeface="Symbol" pitchFamily="18" charset="2"/>
              </a:rPr>
              <a:t>u</a:t>
            </a:r>
            <a:r>
              <a:rPr lang="en-US" sz="2400" b="1" dirty="0" smtClean="0">
                <a:sym typeface="Symbol" pitchFamily="18" charset="2"/>
              </a:rPr>
              <a:t>, </a:t>
            </a:r>
            <a:r>
              <a:rPr lang="en-US" sz="2400" b="1" i="1" dirty="0" smtClean="0">
                <a:sym typeface="Symbol" pitchFamily="18" charset="2"/>
              </a:rPr>
              <a:t>v</a:t>
            </a:r>
            <a:r>
              <a:rPr lang="en-US" sz="2400" b="1" dirty="0">
                <a:sym typeface="Symbol" pitchFamily="18" charset="2"/>
              </a:rPr>
              <a:t>) </a:t>
            </a:r>
            <a:r>
              <a:rPr lang="en-US" sz="2400" b="1" dirty="0" smtClean="0">
                <a:sym typeface="Symbol" pitchFamily="18" charset="2"/>
              </a:rPr>
              <a:t>denote </a:t>
            </a:r>
            <a:r>
              <a:rPr lang="en-US" sz="2400" b="1" dirty="0">
                <a:sym typeface="Symbol" pitchFamily="18" charset="2"/>
              </a:rPr>
              <a:t>the weight of a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shortest path from </a:t>
            </a:r>
            <a:r>
              <a:rPr lang="en-US" sz="2400" b="1" i="1" dirty="0">
                <a:sym typeface="Symbol" pitchFamily="18" charset="2"/>
              </a:rPr>
              <a:t>u</a:t>
            </a:r>
            <a:r>
              <a:rPr lang="en-US" sz="2400" b="1" dirty="0">
                <a:sym typeface="Symbol" pitchFamily="18" charset="2"/>
              </a:rPr>
              <a:t> to </a:t>
            </a:r>
            <a:r>
              <a:rPr lang="en-US" sz="2400" b="1" i="1" dirty="0" smtClean="0">
                <a:sym typeface="Symbol" pitchFamily="18" charset="2"/>
              </a:rPr>
              <a:t>v</a:t>
            </a:r>
            <a:r>
              <a:rPr lang="en-US" sz="2400" b="1" dirty="0" smtClean="0">
                <a:sym typeface="Symbol" pitchFamily="18" charset="2"/>
              </a:rPr>
              <a:t> for a given directed, weighted graph.</a:t>
            </a:r>
            <a:endParaRPr lang="en-US" sz="2400" b="1" dirty="0">
              <a:sym typeface="Symbol" pitchFamily="18" charset="2"/>
            </a:endParaRPr>
          </a:p>
          <a:p>
            <a:r>
              <a:rPr lang="en-US" sz="2400" b="1" dirty="0">
                <a:sym typeface="Symbol" pitchFamily="18" charset="2"/>
              </a:rPr>
              <a:t>Shortest paths satisfy the </a:t>
            </a:r>
            <a:r>
              <a:rPr lang="en-US" sz="2400" b="1" i="1" dirty="0">
                <a:solidFill>
                  <a:srgbClr val="C00000"/>
                </a:solidFill>
                <a:sym typeface="Symbol" pitchFamily="18" charset="2"/>
              </a:rPr>
              <a:t>triangle inequality</a:t>
            </a:r>
            <a:r>
              <a:rPr lang="en-US" sz="2400" b="1" dirty="0">
                <a:sym typeface="Symbol" pitchFamily="18" charset="2"/>
              </a:rPr>
              <a:t>: </a:t>
            </a:r>
            <a:r>
              <a:rPr lang="en-US" sz="2400" b="1" dirty="0" smtClean="0">
                <a:sym typeface="Symbol" pitchFamily="18" charset="2"/>
              </a:rPr>
              <a:t>                       </a:t>
            </a:r>
          </a:p>
          <a:p>
            <a:pPr marL="0" indent="0">
              <a:buNone/>
            </a:pP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                </a:t>
            </a:r>
            <a:r>
              <a:rPr lang="en-US" sz="2400" b="1" dirty="0">
                <a:sym typeface="Symbol" pitchFamily="18" charset="2"/>
              </a:rPr>
              <a:t>(</a:t>
            </a:r>
            <a:r>
              <a:rPr lang="en-US" sz="2400" b="1" i="1" dirty="0">
                <a:sym typeface="Symbol" pitchFamily="18" charset="2"/>
              </a:rPr>
              <a:t>u</a:t>
            </a:r>
            <a:r>
              <a:rPr lang="en-US" sz="2400" b="1" dirty="0" smtClean="0">
                <a:sym typeface="Symbol" pitchFamily="18" charset="2"/>
              </a:rPr>
              <a:t>, </a:t>
            </a:r>
            <a:r>
              <a:rPr lang="en-US" sz="2400" b="1" i="1" dirty="0" smtClean="0">
                <a:sym typeface="Symbol" pitchFamily="18" charset="2"/>
              </a:rPr>
              <a:t>v</a:t>
            </a:r>
            <a:r>
              <a:rPr lang="en-US" sz="2400" b="1" dirty="0">
                <a:sym typeface="Symbol" pitchFamily="18" charset="2"/>
              </a:rPr>
              <a:t>)  (</a:t>
            </a:r>
            <a:r>
              <a:rPr lang="en-US" sz="2400" b="1" i="1" dirty="0">
                <a:sym typeface="Symbol" pitchFamily="18" charset="2"/>
              </a:rPr>
              <a:t>u</a:t>
            </a:r>
            <a:r>
              <a:rPr lang="en-US" sz="2400" b="1" dirty="0" smtClean="0">
                <a:sym typeface="Symbol" pitchFamily="18" charset="2"/>
              </a:rPr>
              <a:t>, </a:t>
            </a:r>
            <a:r>
              <a:rPr lang="en-US" sz="2400" b="1" i="1" dirty="0" smtClean="0">
                <a:sym typeface="Symbol" pitchFamily="18" charset="2"/>
              </a:rPr>
              <a:t>x</a:t>
            </a:r>
            <a:r>
              <a:rPr lang="en-US" sz="2400" b="1" dirty="0">
                <a:sym typeface="Symbol" pitchFamily="18" charset="2"/>
              </a:rPr>
              <a:t>) + (</a:t>
            </a:r>
            <a:r>
              <a:rPr lang="en-US" sz="2400" b="1" i="1" dirty="0">
                <a:sym typeface="Symbol" pitchFamily="18" charset="2"/>
              </a:rPr>
              <a:t>x</a:t>
            </a:r>
            <a:r>
              <a:rPr lang="en-US" sz="2400" b="1" dirty="0" smtClean="0">
                <a:sym typeface="Symbol" pitchFamily="18" charset="2"/>
              </a:rPr>
              <a:t>, </a:t>
            </a:r>
            <a:r>
              <a:rPr lang="en-US" sz="2400" b="1" i="1" dirty="0" smtClean="0">
                <a:sym typeface="Symbol" pitchFamily="18" charset="2"/>
              </a:rPr>
              <a:t>v</a:t>
            </a:r>
            <a:r>
              <a:rPr lang="en-US" sz="2400" b="1" dirty="0" smtClean="0">
                <a:sym typeface="Symbol" pitchFamily="18" charset="2"/>
              </a:rPr>
              <a:t>), for any vertex </a:t>
            </a:r>
            <a:r>
              <a:rPr lang="en-US" sz="2400" b="1" i="1" dirty="0" smtClean="0">
                <a:sym typeface="Symbol" pitchFamily="18" charset="2"/>
              </a:rPr>
              <a:t>x</a:t>
            </a:r>
            <a:r>
              <a:rPr lang="en-US" sz="2400" b="1" dirty="0" smtClean="0">
                <a:sym typeface="Symbol" pitchFamily="18" charset="2"/>
              </a:rPr>
              <a:t>.</a:t>
            </a:r>
            <a:endParaRPr lang="en-US" sz="2400" b="1" dirty="0">
              <a:sym typeface="Symbol" pitchFamily="18" charset="2"/>
            </a:endParaRPr>
          </a:p>
        </p:txBody>
      </p:sp>
      <p:sp>
        <p:nvSpPr>
          <p:cNvPr id="1405956" name="Oval 4"/>
          <p:cNvSpPr>
            <a:spLocks noChangeArrowheads="1"/>
          </p:cNvSpPr>
          <p:nvPr/>
        </p:nvSpPr>
        <p:spPr bwMode="auto">
          <a:xfrm>
            <a:off x="4038600" y="3423910"/>
            <a:ext cx="539750" cy="56263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 i="1" dirty="0">
                <a:latin typeface="Times New Roman" charset="0"/>
              </a:rPr>
              <a:t>x</a:t>
            </a:r>
          </a:p>
        </p:txBody>
      </p:sp>
      <p:sp>
        <p:nvSpPr>
          <p:cNvPr id="1405957" name="Oval 5"/>
          <p:cNvSpPr>
            <a:spLocks noChangeArrowheads="1"/>
          </p:cNvSpPr>
          <p:nvPr/>
        </p:nvSpPr>
        <p:spPr bwMode="auto">
          <a:xfrm>
            <a:off x="1600200" y="4714548"/>
            <a:ext cx="549275" cy="56263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 i="1" dirty="0">
                <a:latin typeface="Times New Roman" charset="0"/>
              </a:rPr>
              <a:t>u</a:t>
            </a:r>
          </a:p>
        </p:txBody>
      </p:sp>
      <p:sp>
        <p:nvSpPr>
          <p:cNvPr id="1405958" name="Oval 6"/>
          <p:cNvSpPr>
            <a:spLocks noChangeArrowheads="1"/>
          </p:cNvSpPr>
          <p:nvPr/>
        </p:nvSpPr>
        <p:spPr bwMode="auto">
          <a:xfrm>
            <a:off x="6629400" y="4719310"/>
            <a:ext cx="539750" cy="56263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 i="1" dirty="0">
                <a:latin typeface="Times New Roman" charset="0"/>
              </a:rPr>
              <a:t>v</a:t>
            </a:r>
          </a:p>
        </p:txBody>
      </p:sp>
      <p:cxnSp>
        <p:nvCxnSpPr>
          <p:cNvPr id="1405959" name="AutoShape 7"/>
          <p:cNvCxnSpPr>
            <a:cxnSpLocks noChangeShapeType="1"/>
            <a:stCxn id="1405957" idx="7"/>
            <a:endCxn id="1405956" idx="3"/>
          </p:cNvCxnSpPr>
          <p:nvPr/>
        </p:nvCxnSpPr>
        <p:spPr bwMode="auto">
          <a:xfrm rot="5400000" flipH="1" flipV="1">
            <a:off x="2646941" y="3326239"/>
            <a:ext cx="892798" cy="204861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5960" name="AutoShape 8"/>
          <p:cNvCxnSpPr>
            <a:cxnSpLocks noChangeShapeType="1"/>
            <a:stCxn id="1405956" idx="5"/>
            <a:endCxn id="1405958" idx="1"/>
          </p:cNvCxnSpPr>
          <p:nvPr/>
        </p:nvCxnSpPr>
        <p:spPr bwMode="auto">
          <a:xfrm rot="16200000" flipH="1">
            <a:off x="5155095" y="3248355"/>
            <a:ext cx="897560" cy="220914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5961" name="AutoShape 9"/>
          <p:cNvCxnSpPr>
            <a:cxnSpLocks noChangeShapeType="1"/>
            <a:stCxn id="1405957" idx="5"/>
            <a:endCxn id="1405958" idx="3"/>
          </p:cNvCxnSpPr>
          <p:nvPr/>
        </p:nvCxnSpPr>
        <p:spPr bwMode="auto">
          <a:xfrm rot="16200000" flipH="1">
            <a:off x="4386359" y="2877459"/>
            <a:ext cx="4762" cy="4639410"/>
          </a:xfrm>
          <a:prstGeom prst="curvedConnector3">
            <a:avLst>
              <a:gd name="adj1" fmla="val 6630764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05962" name="Text Box 10"/>
          <p:cNvSpPr txBox="1">
            <a:spLocks noChangeArrowheads="1"/>
          </p:cNvSpPr>
          <p:nvPr/>
        </p:nvSpPr>
        <p:spPr bwMode="auto">
          <a:xfrm>
            <a:off x="1085944" y="5699125"/>
            <a:ext cx="64768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charset="0"/>
              </a:rPr>
              <a:t>The shortest path cannot be longer </a:t>
            </a:r>
            <a:r>
              <a:rPr lang="en-US" b="1" dirty="0">
                <a:solidFill>
                  <a:srgbClr val="C00000"/>
                </a:solidFill>
                <a:latin typeface="Times New Roman" charset="0"/>
              </a:rPr>
              <a:t>than any other </a:t>
            </a:r>
            <a:r>
              <a:rPr lang="en-US" b="1" dirty="0" smtClean="0">
                <a:solidFill>
                  <a:srgbClr val="C00000"/>
                </a:solidFill>
                <a:latin typeface="Times New Roman" charset="0"/>
              </a:rPr>
              <a:t>path.</a:t>
            </a:r>
            <a:endParaRPr lang="en-US" b="1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Shortest Path </a:t>
            </a:r>
            <a:r>
              <a:rPr lang="en-US" sz="3600" b="1" dirty="0" smtClean="0">
                <a:solidFill>
                  <a:srgbClr val="0000CC"/>
                </a:solidFill>
              </a:rPr>
              <a:t>Properties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724400"/>
          </a:xfrm>
        </p:spPr>
        <p:txBody>
          <a:bodyPr/>
          <a:lstStyle/>
          <a:p>
            <a:r>
              <a:rPr lang="en-US" sz="2400" b="1" dirty="0" smtClean="0"/>
              <a:t>Shortest paths cannot contain cycles.</a:t>
            </a:r>
          </a:p>
          <a:p>
            <a:r>
              <a:rPr lang="en-US" sz="2400" b="1" dirty="0" smtClean="0"/>
              <a:t>If a cycle has a positive weight, omitting it makes the path shorter.</a:t>
            </a:r>
          </a:p>
          <a:p>
            <a:r>
              <a:rPr lang="en-US" sz="2400" b="1" dirty="0" smtClean="0"/>
              <a:t>If a cycle has a negative weight, containing it creates paths with arbitrarily low (negative) weights</a:t>
            </a:r>
          </a:p>
          <a:p>
            <a:pPr lvl="1"/>
            <a:r>
              <a:rPr lang="en-US" sz="2200" b="1" i="1" dirty="0" smtClean="0">
                <a:solidFill>
                  <a:srgbClr val="C00000"/>
                </a:solidFill>
              </a:rPr>
              <a:t>Why</a:t>
            </a:r>
            <a:r>
              <a:rPr lang="en-US" sz="2200" b="1" dirty="0" smtClean="0">
                <a:solidFill>
                  <a:schemeClr val="tx2"/>
                </a:solidFill>
              </a:rPr>
              <a:t>?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Shortest Path </a:t>
            </a:r>
            <a:r>
              <a:rPr lang="en-US" sz="3600" b="1" dirty="0" smtClean="0">
                <a:solidFill>
                  <a:srgbClr val="0000CC"/>
                </a:solidFill>
              </a:rPr>
              <a:t>Properties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38301" y="4495801"/>
            <a:ext cx="5410200" cy="1547812"/>
            <a:chOff x="1638301" y="4495801"/>
            <a:chExt cx="5410200" cy="1547812"/>
          </a:xfrm>
        </p:grpSpPr>
        <p:sp>
          <p:nvSpPr>
            <p:cNvPr id="1406980" name="Oval 4"/>
            <p:cNvSpPr>
              <a:spLocks noChangeArrowheads="1"/>
            </p:cNvSpPr>
            <p:nvPr/>
          </p:nvSpPr>
          <p:spPr bwMode="auto">
            <a:xfrm>
              <a:off x="1638301" y="5510213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06981" name="Oval 5"/>
            <p:cNvSpPr>
              <a:spLocks noChangeArrowheads="1"/>
            </p:cNvSpPr>
            <p:nvPr/>
          </p:nvSpPr>
          <p:spPr bwMode="auto">
            <a:xfrm>
              <a:off x="2857501" y="5510213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6982" name="Oval 6"/>
            <p:cNvSpPr>
              <a:spLocks noChangeArrowheads="1"/>
            </p:cNvSpPr>
            <p:nvPr/>
          </p:nvSpPr>
          <p:spPr bwMode="auto">
            <a:xfrm>
              <a:off x="4076701" y="5510213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6983" name="Oval 7"/>
            <p:cNvSpPr>
              <a:spLocks noChangeArrowheads="1"/>
            </p:cNvSpPr>
            <p:nvPr/>
          </p:nvSpPr>
          <p:spPr bwMode="auto">
            <a:xfrm>
              <a:off x="5295901" y="5510213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6984" name="Oval 8"/>
            <p:cNvSpPr>
              <a:spLocks noChangeArrowheads="1"/>
            </p:cNvSpPr>
            <p:nvPr/>
          </p:nvSpPr>
          <p:spPr bwMode="auto">
            <a:xfrm>
              <a:off x="6515101" y="5510213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6985" name="Oval 9"/>
            <p:cNvSpPr>
              <a:spLocks noChangeArrowheads="1"/>
            </p:cNvSpPr>
            <p:nvPr/>
          </p:nvSpPr>
          <p:spPr bwMode="auto">
            <a:xfrm>
              <a:off x="5181600" y="4572001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406986" name="AutoShape 10"/>
            <p:cNvCxnSpPr>
              <a:cxnSpLocks noChangeShapeType="1"/>
              <a:stCxn id="1406982" idx="6"/>
              <a:endCxn id="1406985" idx="4"/>
            </p:cNvCxnSpPr>
            <p:nvPr/>
          </p:nvCxnSpPr>
          <p:spPr bwMode="auto">
            <a:xfrm flipV="1">
              <a:off x="4610101" y="5105401"/>
              <a:ext cx="838199" cy="67151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6987" name="AutoShape 11"/>
            <p:cNvCxnSpPr>
              <a:cxnSpLocks noChangeShapeType="1"/>
              <a:stCxn id="1406980" idx="6"/>
              <a:endCxn id="1406981" idx="2"/>
            </p:cNvCxnSpPr>
            <p:nvPr/>
          </p:nvCxnSpPr>
          <p:spPr bwMode="auto">
            <a:xfrm>
              <a:off x="2185989" y="5776913"/>
              <a:ext cx="6572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6988" name="AutoShape 12"/>
            <p:cNvCxnSpPr>
              <a:cxnSpLocks noChangeShapeType="1"/>
              <a:stCxn id="1406981" idx="6"/>
              <a:endCxn id="1406982" idx="2"/>
            </p:cNvCxnSpPr>
            <p:nvPr/>
          </p:nvCxnSpPr>
          <p:spPr bwMode="auto">
            <a:xfrm>
              <a:off x="3405189" y="5776913"/>
              <a:ext cx="6572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6989" name="AutoShape 13"/>
            <p:cNvCxnSpPr>
              <a:cxnSpLocks noChangeShapeType="1"/>
              <a:stCxn id="1406982" idx="6"/>
              <a:endCxn id="1406983" idx="2"/>
            </p:cNvCxnSpPr>
            <p:nvPr/>
          </p:nvCxnSpPr>
          <p:spPr bwMode="auto">
            <a:xfrm>
              <a:off x="4624389" y="5776913"/>
              <a:ext cx="6572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6990" name="AutoShape 14"/>
            <p:cNvCxnSpPr>
              <a:cxnSpLocks noChangeShapeType="1"/>
              <a:stCxn id="1406983" idx="6"/>
              <a:endCxn id="1406984" idx="2"/>
            </p:cNvCxnSpPr>
            <p:nvPr/>
          </p:nvCxnSpPr>
          <p:spPr bwMode="auto">
            <a:xfrm>
              <a:off x="5843589" y="5776913"/>
              <a:ext cx="6572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6991" name="Oval 15"/>
            <p:cNvSpPr>
              <a:spLocks noChangeArrowheads="1"/>
            </p:cNvSpPr>
            <p:nvPr/>
          </p:nvSpPr>
          <p:spPr bwMode="auto">
            <a:xfrm>
              <a:off x="2819400" y="4495801"/>
              <a:ext cx="533400" cy="55245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b="1" i="0">
                <a:latin typeface="Times New Roman" charset="0"/>
              </a:endParaRPr>
            </a:p>
          </p:txBody>
        </p:sp>
        <p:cxnSp>
          <p:nvCxnSpPr>
            <p:cNvPr id="1406992" name="AutoShape 16"/>
            <p:cNvCxnSpPr>
              <a:cxnSpLocks noChangeShapeType="1"/>
              <a:stCxn id="1406991" idx="4"/>
              <a:endCxn id="1406982" idx="2"/>
            </p:cNvCxnSpPr>
            <p:nvPr/>
          </p:nvCxnSpPr>
          <p:spPr bwMode="auto">
            <a:xfrm rot="16200000" flipH="1">
              <a:off x="3217069" y="4917281"/>
              <a:ext cx="728662" cy="99060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6993" name="AutoShape 17"/>
            <p:cNvCxnSpPr>
              <a:cxnSpLocks noChangeShapeType="1"/>
            </p:cNvCxnSpPr>
            <p:nvPr/>
          </p:nvCxnSpPr>
          <p:spPr bwMode="auto">
            <a:xfrm rot="16200000" flipH="1">
              <a:off x="4191000" y="3352801"/>
              <a:ext cx="76200" cy="2362200"/>
            </a:xfrm>
            <a:prstGeom prst="curvedConnector3">
              <a:avLst>
                <a:gd name="adj1" fmla="val -732559"/>
              </a:avLst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sp>
          <p:nvSpPr>
            <p:cNvPr id="1406994" name="Text Box 18"/>
            <p:cNvSpPr txBox="1">
              <a:spLocks noChangeArrowheads="1"/>
            </p:cNvSpPr>
            <p:nvPr/>
          </p:nvSpPr>
          <p:spPr bwMode="auto">
            <a:xfrm>
              <a:off x="3956472" y="4648201"/>
              <a:ext cx="7008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i="0" dirty="0">
                  <a:latin typeface="Times New Roman" charset="0"/>
                </a:rPr>
                <a:t>&lt; </a:t>
              </a:r>
              <a:r>
                <a:rPr lang="en-US" sz="2800" b="1" i="0" dirty="0">
                  <a:latin typeface="Times New Roman" charset="0"/>
                </a:rPr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4501" y="55102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u</a:t>
              </a:r>
              <a:endParaRPr lang="en-US" sz="240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91301" y="5510213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v</a:t>
              </a:r>
              <a:endParaRPr lang="en-US" sz="2400" i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b="1" dirty="0" smtClean="0"/>
              <a:t>Given a graph </a:t>
            </a:r>
            <a:r>
              <a:rPr lang="en-US" sz="2400" b="1" i="1" dirty="0" smtClean="0"/>
              <a:t>G</a:t>
            </a:r>
            <a:r>
              <a:rPr lang="en-US" sz="2400" b="1" dirty="0" smtClean="0"/>
              <a:t> = (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E</a:t>
            </a:r>
            <a:r>
              <a:rPr lang="en-US" sz="2400" b="1" dirty="0" smtClean="0"/>
              <a:t>), maintain for each vertex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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a </a:t>
            </a:r>
            <a:r>
              <a:rPr lang="en-US" sz="2400" b="1" i="1" dirty="0" smtClean="0">
                <a:solidFill>
                  <a:srgbClr val="C00000"/>
                </a:solidFill>
              </a:rPr>
              <a:t>predecessor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.</a:t>
            </a:r>
            <a:r>
              <a:rPr lang="en-US" sz="2400" b="1" dirty="0" smtClean="0">
                <a:sym typeface="Symbol"/>
              </a:rPr>
              <a:t> that is either another vertex or NIL. </a:t>
            </a:r>
            <a:endParaRPr lang="en-US" sz="2400" b="1" dirty="0" smtClean="0"/>
          </a:p>
          <a:p>
            <a:r>
              <a:rPr lang="en-US" sz="2400" b="1" dirty="0" smtClean="0"/>
              <a:t>A shortest path from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to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can be represented as a chain of predecessors originating from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running backwards to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. </a:t>
            </a:r>
          </a:p>
          <a:p>
            <a:r>
              <a:rPr lang="en-US" sz="2400" b="1" dirty="0" smtClean="0"/>
              <a:t>Of course, not all possible predecessor chains from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to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are shortest paths from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to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. </a:t>
            </a:r>
          </a:p>
          <a:p>
            <a:r>
              <a:rPr lang="en-US" sz="2400" b="1" dirty="0" smtClean="0"/>
              <a:t>Let </a:t>
            </a:r>
            <a:r>
              <a:rPr lang="en-US" sz="2400" b="1" i="1" dirty="0" smtClean="0"/>
              <a:t>G</a:t>
            </a:r>
            <a:r>
              <a:rPr lang="en-US" sz="2400" b="1" baseline="-25000" dirty="0" smtClean="0">
                <a:sym typeface="Symbol"/>
              </a:rPr>
              <a:t></a:t>
            </a:r>
            <a:r>
              <a:rPr lang="en-US" sz="2400" b="1" dirty="0" smtClean="0"/>
              <a:t> = (</a:t>
            </a:r>
            <a:r>
              <a:rPr lang="en-US" sz="2400" b="1" i="1" dirty="0" smtClean="0"/>
              <a:t>V</a:t>
            </a:r>
            <a:r>
              <a:rPr lang="en-US" sz="2400" b="1" baseline="-25000" dirty="0" smtClean="0">
                <a:sym typeface="Symbol"/>
              </a:rPr>
              <a:t>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E</a:t>
            </a:r>
            <a:r>
              <a:rPr lang="en-US" sz="2400" b="1" baseline="-25000" dirty="0" smtClean="0">
                <a:sym typeface="Symbol"/>
              </a:rPr>
              <a:t></a:t>
            </a:r>
            <a:r>
              <a:rPr lang="en-US" sz="2400" b="1" dirty="0" smtClean="0"/>
              <a:t>) be the </a:t>
            </a:r>
            <a:r>
              <a:rPr lang="en-US" sz="2400" b="1" dirty="0" err="1" smtClean="0"/>
              <a:t>subgraph</a:t>
            </a:r>
            <a:r>
              <a:rPr lang="en-US" sz="2400" b="1" dirty="0" smtClean="0"/>
              <a:t> (the </a:t>
            </a:r>
            <a:r>
              <a:rPr lang="en-US" sz="2400" b="1" i="1" dirty="0" smtClean="0">
                <a:solidFill>
                  <a:srgbClr val="C00000"/>
                </a:solidFill>
              </a:rPr>
              <a:t>predecessor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subgraph</a:t>
            </a:r>
            <a:r>
              <a:rPr lang="en-US" sz="2400" b="1" dirty="0" smtClean="0"/>
              <a:t>) induced by the </a:t>
            </a:r>
            <a:r>
              <a:rPr lang="en-US" sz="2400" b="1" dirty="0" smtClean="0">
                <a:sym typeface="Symbol"/>
              </a:rPr>
              <a:t> values, where </a:t>
            </a:r>
          </a:p>
          <a:p>
            <a:pPr>
              <a:buNone/>
            </a:pPr>
            <a:r>
              <a:rPr lang="en-US" sz="2400" b="1" i="1" dirty="0" smtClean="0">
                <a:sym typeface="Symbol"/>
              </a:rPr>
              <a:t>             </a:t>
            </a:r>
            <a:r>
              <a:rPr lang="en-US" sz="2400" b="1" i="1" dirty="0" smtClean="0"/>
              <a:t>V</a:t>
            </a:r>
            <a:r>
              <a:rPr lang="en-US" sz="2400" b="1" baseline="-25000" dirty="0" smtClean="0">
                <a:sym typeface="Symbol"/>
              </a:rPr>
              <a:t></a:t>
            </a:r>
            <a:r>
              <a:rPr lang="en-US" sz="2400" b="1" dirty="0" smtClean="0">
                <a:sym typeface="Symbol"/>
              </a:rPr>
              <a:t> = {</a:t>
            </a:r>
            <a:r>
              <a:rPr lang="en-US" sz="2400" b="1" i="1" dirty="0" smtClean="0">
                <a:sym typeface="Symbol"/>
              </a:rPr>
              <a:t>u</a:t>
            </a:r>
            <a:r>
              <a:rPr lang="en-US" sz="2400" b="1" dirty="0" smtClean="0">
                <a:sym typeface="Symbol"/>
              </a:rPr>
              <a:t> </a:t>
            </a:r>
            <a:r>
              <a:rPr lang="en-US" sz="2400" b="1" i="1" dirty="0" smtClean="0">
                <a:sym typeface="Symbol"/>
              </a:rPr>
              <a:t>V</a:t>
            </a:r>
            <a:r>
              <a:rPr lang="en-US" sz="2400" b="1" dirty="0" smtClean="0">
                <a:sym typeface="Symbol"/>
              </a:rPr>
              <a:t> | </a:t>
            </a:r>
            <a:r>
              <a:rPr lang="en-US" sz="2400" b="1" i="1" dirty="0" smtClean="0">
                <a:sym typeface="Symbol"/>
              </a:rPr>
              <a:t>u</a:t>
            </a:r>
            <a:r>
              <a:rPr lang="en-US" sz="2400" b="1" dirty="0" smtClean="0">
                <a:sym typeface="Symbol"/>
              </a:rPr>
              <a:t>.   NIL}  { </a:t>
            </a:r>
            <a:r>
              <a:rPr lang="en-US" sz="2400" b="1" i="1" dirty="0" smtClean="0">
                <a:sym typeface="Symbol"/>
              </a:rPr>
              <a:t>s </a:t>
            </a:r>
            <a:r>
              <a:rPr lang="en-US" sz="2400" b="1" dirty="0" smtClean="0">
                <a:sym typeface="Symbol"/>
              </a:rPr>
              <a:t>}, and</a:t>
            </a:r>
          </a:p>
          <a:p>
            <a:pPr>
              <a:buNone/>
            </a:pPr>
            <a:r>
              <a:rPr lang="en-US" sz="2400" b="1" dirty="0" smtClean="0">
                <a:sym typeface="Symbol"/>
              </a:rPr>
              <a:t>             </a:t>
            </a:r>
            <a:r>
              <a:rPr lang="en-US" sz="2400" b="1" i="1" dirty="0" smtClean="0">
                <a:sym typeface="Symbol"/>
              </a:rPr>
              <a:t>E</a:t>
            </a:r>
            <a:r>
              <a:rPr lang="en-US" sz="2400" b="1" baseline="-25000" dirty="0" smtClean="0">
                <a:sym typeface="Symbol"/>
              </a:rPr>
              <a:t></a:t>
            </a:r>
            <a:r>
              <a:rPr lang="en-US" sz="2400" b="1" dirty="0" smtClean="0">
                <a:sym typeface="Symbol"/>
              </a:rPr>
              <a:t> = {(</a:t>
            </a:r>
            <a:r>
              <a:rPr lang="en-US" sz="2400" b="1" i="1" dirty="0" smtClean="0">
                <a:sym typeface="Symbol"/>
              </a:rPr>
              <a:t>u.</a:t>
            </a:r>
            <a:r>
              <a:rPr lang="en-US" sz="2400" b="1" dirty="0" smtClean="0">
                <a:sym typeface="Symbol"/>
              </a:rPr>
              <a:t>, </a:t>
            </a:r>
            <a:r>
              <a:rPr lang="en-US" sz="2400" b="1" i="1" dirty="0" smtClean="0">
                <a:sym typeface="Symbol"/>
              </a:rPr>
              <a:t>u</a:t>
            </a:r>
            <a:r>
              <a:rPr lang="en-US" sz="2400" b="1" dirty="0" smtClean="0">
                <a:sym typeface="Symbol"/>
              </a:rPr>
              <a:t>)</a:t>
            </a:r>
            <a:r>
              <a:rPr lang="en-US" sz="2400" b="1" i="1" dirty="0" smtClean="0">
                <a:sym typeface="Symbol"/>
              </a:rPr>
              <a:t>E</a:t>
            </a:r>
            <a:r>
              <a:rPr lang="en-US" sz="2400" b="1" dirty="0" smtClean="0">
                <a:sym typeface="Symbol"/>
              </a:rPr>
              <a:t> | </a:t>
            </a:r>
            <a:r>
              <a:rPr lang="en-US" sz="2400" b="1" i="1" dirty="0" smtClean="0">
                <a:sym typeface="Symbol"/>
              </a:rPr>
              <a:t>u</a:t>
            </a:r>
            <a:r>
              <a:rPr lang="en-US" sz="2400" b="1" dirty="0" smtClean="0">
                <a:sym typeface="Symbol"/>
              </a:rPr>
              <a:t>  </a:t>
            </a:r>
            <a:r>
              <a:rPr lang="en-US" sz="2400" b="1" i="1" dirty="0" smtClean="0"/>
              <a:t>V</a:t>
            </a:r>
            <a:r>
              <a:rPr lang="en-US" sz="2400" b="1" baseline="-25000" dirty="0" smtClean="0">
                <a:sym typeface="Symbol"/>
              </a:rPr>
              <a:t></a:t>
            </a:r>
            <a:r>
              <a:rPr lang="en-US" sz="2400" b="1" dirty="0" smtClean="0">
                <a:sym typeface="Symbol"/>
              </a:rPr>
              <a:t> – { </a:t>
            </a:r>
            <a:r>
              <a:rPr lang="en-US" sz="2400" b="1" i="1" dirty="0" smtClean="0">
                <a:sym typeface="Symbol"/>
              </a:rPr>
              <a:t>s </a:t>
            </a:r>
            <a:r>
              <a:rPr lang="en-US" sz="2400" b="1" dirty="0" smtClean="0">
                <a:sym typeface="Symbol"/>
              </a:rPr>
              <a:t>}}.</a:t>
            </a:r>
          </a:p>
          <a:p>
            <a:r>
              <a:rPr lang="en-US" sz="2400" b="1" dirty="0" smtClean="0"/>
              <a:t>The algorithms here will produce </a:t>
            </a:r>
            <a:r>
              <a:rPr lang="en-US" sz="2400" b="1" i="1" dirty="0" smtClean="0"/>
              <a:t>G</a:t>
            </a:r>
            <a:r>
              <a:rPr lang="en-US" sz="2400" b="1" baseline="-25000" dirty="0" smtClean="0">
                <a:sym typeface="Symbol"/>
              </a:rPr>
              <a:t></a:t>
            </a:r>
            <a:r>
              <a:rPr lang="en-US" sz="2400" b="1" dirty="0" smtClean="0"/>
              <a:t> as a </a:t>
            </a:r>
            <a:r>
              <a:rPr lang="en-US" sz="2400" b="1" i="1" dirty="0" smtClean="0">
                <a:solidFill>
                  <a:srgbClr val="C00000"/>
                </a:solidFill>
              </a:rPr>
              <a:t>shortest-paths tree</a:t>
            </a:r>
            <a:r>
              <a:rPr lang="en-US" sz="2400" b="1" dirty="0" smtClean="0"/>
              <a:t>, containing a shortest path from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to each node reachable from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. 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Shortest Path </a:t>
            </a:r>
            <a:r>
              <a:rPr lang="en-US" sz="3600" b="1" dirty="0" smtClean="0">
                <a:solidFill>
                  <a:srgbClr val="0000CC"/>
                </a:solidFill>
              </a:rPr>
              <a:t>Representation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BFS and DFS</a:t>
            </a:r>
          </a:p>
          <a:p>
            <a:pPr lvl="1"/>
            <a:r>
              <a:rPr lang="en-US" b="1" i="1" dirty="0" err="1" smtClean="0"/>
              <a:t>Unweighted</a:t>
            </a:r>
            <a:r>
              <a:rPr lang="en-US" dirty="0" smtClean="0"/>
              <a:t> graphs</a:t>
            </a:r>
          </a:p>
          <a:p>
            <a:endParaRPr lang="en-US" dirty="0" smtClean="0"/>
          </a:p>
          <a:p>
            <a:r>
              <a:rPr lang="en-US" dirty="0" smtClean="0"/>
              <a:t>Which one solves the shortest path problem, if we assign each edge a weight of 1?</a:t>
            </a:r>
          </a:p>
          <a:p>
            <a:endParaRPr lang="en-US" dirty="0"/>
          </a:p>
          <a:p>
            <a:r>
              <a:rPr lang="en-US" dirty="0" smtClean="0"/>
              <a:t>Can we run that traversal algorithm as is to solve the shortest path problem for weighted graphs?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 smtClean="0">
                <a:solidFill>
                  <a:srgbClr val="0000CC"/>
                </a:solidFill>
              </a:rPr>
              <a:t>What do we know already?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1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spend time in groups, if there’s time (?)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 smtClean="0">
                <a:solidFill>
                  <a:srgbClr val="0000CC"/>
                </a:solidFill>
              </a:rPr>
              <a:t>Any good ideas!?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4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2400" b="1" dirty="0" smtClean="0"/>
              <a:t>A </a:t>
            </a:r>
            <a:r>
              <a:rPr lang="en-US" sz="2400" b="1" i="1" dirty="0" smtClean="0">
                <a:solidFill>
                  <a:srgbClr val="C00000"/>
                </a:solidFill>
              </a:rPr>
              <a:t>shortest-paths tree</a:t>
            </a:r>
            <a:r>
              <a:rPr lang="en-US" sz="2400" b="1" dirty="0" smtClean="0"/>
              <a:t> (SPT) is similar to a </a:t>
            </a:r>
            <a:r>
              <a:rPr lang="en-US" sz="2400" b="1" i="1" dirty="0" smtClean="0">
                <a:solidFill>
                  <a:srgbClr val="C00000"/>
                </a:solidFill>
              </a:rPr>
              <a:t>breadth-first tree</a:t>
            </a:r>
            <a:r>
              <a:rPr lang="en-US" sz="2400" b="1" dirty="0" smtClean="0"/>
              <a:t> (BFT)</a:t>
            </a:r>
          </a:p>
          <a:p>
            <a:pPr lvl="1"/>
            <a:r>
              <a:rPr lang="en-US" sz="2200" b="1" dirty="0" smtClean="0"/>
              <a:t>SPT contains shortest paths from a source in terms of edge weights.</a:t>
            </a:r>
          </a:p>
          <a:p>
            <a:pPr lvl="1"/>
            <a:r>
              <a:rPr lang="en-US" sz="2200" b="1" dirty="0" smtClean="0"/>
              <a:t>BFT contains shortest paths from a source in terms of the number of edges. </a:t>
            </a:r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/>
              <a:t>More formally, an SPT rooted at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is a directed </a:t>
            </a:r>
            <a:r>
              <a:rPr lang="en-US" sz="2400" b="1" dirty="0" err="1" smtClean="0"/>
              <a:t>subgraph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G*</a:t>
            </a:r>
            <a:r>
              <a:rPr lang="en-US" sz="2400" b="1" dirty="0" smtClean="0"/>
              <a:t> = (</a:t>
            </a:r>
            <a:r>
              <a:rPr lang="en-US" sz="2400" b="1" i="1" dirty="0" smtClean="0"/>
              <a:t>V*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E*</a:t>
            </a:r>
            <a:r>
              <a:rPr lang="en-US" sz="2400" b="1" dirty="0" smtClean="0"/>
              <a:t>), </a:t>
            </a:r>
            <a:r>
              <a:rPr lang="en-US" sz="2400" b="1" i="1" dirty="0" smtClean="0"/>
              <a:t>V* </a:t>
            </a:r>
            <a:r>
              <a:rPr lang="en-US" sz="2400" b="1" dirty="0" smtClean="0">
                <a:sym typeface="Symbol"/>
              </a:rPr>
              <a:t> </a:t>
            </a:r>
            <a:r>
              <a:rPr lang="en-US" sz="2400" b="1" i="1" dirty="0" smtClean="0">
                <a:sym typeface="Symbol"/>
              </a:rPr>
              <a:t>V</a:t>
            </a:r>
            <a:r>
              <a:rPr lang="en-US" sz="2400" b="1" dirty="0" smtClean="0"/>
              <a:t> and </a:t>
            </a:r>
            <a:r>
              <a:rPr lang="en-US" sz="2400" b="1" i="1" dirty="0" smtClean="0"/>
              <a:t>E*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 </a:t>
            </a:r>
            <a:r>
              <a:rPr lang="en-US" sz="2400" b="1" i="1" dirty="0" smtClean="0">
                <a:sym typeface="Symbol"/>
              </a:rPr>
              <a:t>E</a:t>
            </a:r>
            <a:r>
              <a:rPr lang="en-US" sz="2400" b="1" dirty="0" smtClean="0"/>
              <a:t>, such that</a:t>
            </a:r>
          </a:p>
          <a:p>
            <a:pPr lvl="1"/>
            <a:r>
              <a:rPr lang="en-US" sz="2200" b="1" i="1" dirty="0" smtClean="0"/>
              <a:t>V* </a:t>
            </a:r>
            <a:r>
              <a:rPr lang="en-US" sz="2200" b="1" dirty="0" smtClean="0"/>
              <a:t>is the set of vertices reachable from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</a:p>
          <a:p>
            <a:pPr lvl="1"/>
            <a:r>
              <a:rPr lang="en-US" sz="2200" b="1" i="1" dirty="0" smtClean="0"/>
              <a:t>G*</a:t>
            </a:r>
            <a:r>
              <a:rPr lang="en-US" sz="2200" b="1" dirty="0" smtClean="0"/>
              <a:t> forms a rooted tree with root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and</a:t>
            </a:r>
          </a:p>
          <a:p>
            <a:pPr lvl="1"/>
            <a:r>
              <a:rPr lang="en-US" sz="2200" b="1" dirty="0" smtClean="0">
                <a:sym typeface="Symbol"/>
              </a:rPr>
              <a:t>for each </a:t>
            </a:r>
            <a:r>
              <a:rPr lang="en-US" sz="2200" b="1" i="1" dirty="0" smtClean="0">
                <a:sym typeface="Symbol"/>
              </a:rPr>
              <a:t>v</a:t>
            </a:r>
            <a:r>
              <a:rPr lang="en-US" sz="2200" b="1" dirty="0" smtClean="0">
                <a:sym typeface="Symbol"/>
              </a:rPr>
              <a:t> </a:t>
            </a:r>
            <a:r>
              <a:rPr lang="en-US" sz="2200" b="1" i="1" dirty="0" smtClean="0">
                <a:sym typeface="Symbol"/>
              </a:rPr>
              <a:t>V*</a:t>
            </a:r>
            <a:r>
              <a:rPr lang="en-US" sz="2200" b="1" dirty="0" smtClean="0">
                <a:sym typeface="Symbol"/>
              </a:rPr>
              <a:t>, the unique simple path from </a:t>
            </a:r>
            <a:r>
              <a:rPr lang="en-US" sz="2200" b="1" i="1" dirty="0" smtClean="0">
                <a:sym typeface="Symbol"/>
              </a:rPr>
              <a:t>s</a:t>
            </a:r>
            <a:r>
              <a:rPr lang="en-US" sz="2200" b="1" dirty="0" smtClean="0">
                <a:sym typeface="Symbol"/>
              </a:rPr>
              <a:t> to </a:t>
            </a:r>
            <a:r>
              <a:rPr lang="en-US" sz="2200" b="1" i="1" dirty="0" smtClean="0">
                <a:sym typeface="Symbol"/>
              </a:rPr>
              <a:t>v</a:t>
            </a:r>
            <a:r>
              <a:rPr lang="en-US" sz="2200" b="1" dirty="0" smtClean="0">
                <a:sym typeface="Symbol"/>
              </a:rPr>
              <a:t> in </a:t>
            </a:r>
            <a:r>
              <a:rPr lang="en-US" sz="2200" b="1" i="1" dirty="0" smtClean="0">
                <a:sym typeface="Symbol"/>
              </a:rPr>
              <a:t>G*</a:t>
            </a:r>
            <a:r>
              <a:rPr lang="en-US" sz="2200" b="1" dirty="0" smtClean="0">
                <a:sym typeface="Symbol"/>
              </a:rPr>
              <a:t> is a shortest path from </a:t>
            </a:r>
            <a:r>
              <a:rPr lang="en-US" sz="2200" b="1" i="1" dirty="0" smtClean="0">
                <a:sym typeface="Symbol"/>
              </a:rPr>
              <a:t>s</a:t>
            </a:r>
            <a:r>
              <a:rPr lang="en-US" sz="2200" b="1" dirty="0" smtClean="0">
                <a:sym typeface="Symbol"/>
              </a:rPr>
              <a:t> to </a:t>
            </a:r>
            <a:r>
              <a:rPr lang="en-US" sz="2200" b="1" i="1" dirty="0" smtClean="0">
                <a:sym typeface="Symbol"/>
              </a:rPr>
              <a:t>v</a:t>
            </a:r>
            <a:r>
              <a:rPr lang="en-US" sz="2200" b="1" dirty="0" smtClean="0">
                <a:sym typeface="Symbol"/>
              </a:rPr>
              <a:t> in </a:t>
            </a:r>
            <a:r>
              <a:rPr lang="en-US" sz="2200" b="1" i="1" dirty="0" smtClean="0">
                <a:sym typeface="Symbol"/>
              </a:rPr>
              <a:t>G</a:t>
            </a:r>
            <a:r>
              <a:rPr lang="en-US" sz="2200" b="1" dirty="0" smtClean="0">
                <a:sym typeface="Symbol"/>
              </a:rPr>
              <a:t>. 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Shortest-Paths Tree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5410200"/>
            <a:ext cx="6553200" cy="6096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Two SPTs of a weighted, directed graph.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SPT Example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4706" b="8447"/>
          <a:stretch>
            <a:fillRect/>
          </a:stretch>
        </p:blipFill>
        <p:spPr bwMode="auto">
          <a:xfrm>
            <a:off x="228600" y="25146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 </a:t>
            </a:r>
            <a:r>
              <a:rPr lang="en-US" sz="2400" kern="0" dirty="0" smtClean="0">
                <a:latin typeface="+mn-lt"/>
              </a:rPr>
              <a:t>weighted, directed graph, there may be more than one 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shortest-paths tree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26884</TotalTime>
  <Words>1161</Words>
  <Application>Microsoft Macintosh PowerPoint</Application>
  <PresentationFormat>On-screen Show (4:3)</PresentationFormat>
  <Paragraphs>110</Paragraphs>
  <Slides>17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Equation</vt:lpstr>
      <vt:lpstr>Single-Source Shortest Path Problem</vt:lpstr>
      <vt:lpstr>Other Variants of the Problem</vt:lpstr>
      <vt:lpstr>Shortest Path Properties</vt:lpstr>
      <vt:lpstr>Shortest Path Properties</vt:lpstr>
      <vt:lpstr>Shortest Path Representation</vt:lpstr>
      <vt:lpstr>PowerPoint Presentation</vt:lpstr>
      <vt:lpstr>PowerPoint Presentation</vt:lpstr>
      <vt:lpstr>Shortest-Paths Tree</vt:lpstr>
      <vt:lpstr>SPT Example</vt:lpstr>
      <vt:lpstr>Relaxation</vt:lpstr>
      <vt:lpstr>Edge Relaxation</vt:lpstr>
      <vt:lpstr>Edge Relaxation Example</vt:lpstr>
      <vt:lpstr>Shortest-Path Algorithms</vt:lpstr>
      <vt:lpstr>Dijkstra’s Algorithm: Basic Idea</vt:lpstr>
      <vt:lpstr>Dijkstra’s Algorithm: Pseudocode</vt:lpstr>
      <vt:lpstr>Dijkstra’s Algorithm: Example</vt:lpstr>
      <vt:lpstr>Dijkstra’s Algorithm: Running-Time</vt:lpstr>
    </vt:vector>
  </TitlesOfParts>
  <Company>SUNY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Michael Lewis</cp:lastModifiedBy>
  <cp:revision>950</cp:revision>
  <dcterms:created xsi:type="dcterms:W3CDTF">1998-05-26T01:10:06Z</dcterms:created>
  <dcterms:modified xsi:type="dcterms:W3CDTF">2017-12-04T15:28:10Z</dcterms:modified>
</cp:coreProperties>
</file>