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3"/>
  </p:sldMasterIdLst>
  <p:notesMasterIdLst>
    <p:notesMasterId r:id="rId48"/>
  </p:notesMasterIdLst>
  <p:sldIdLst>
    <p:sldId id="256" r:id="rId4"/>
    <p:sldId id="336" r:id="rId5"/>
    <p:sldId id="486" r:id="rId6"/>
    <p:sldId id="485" r:id="rId7"/>
    <p:sldId id="484" r:id="rId8"/>
    <p:sldId id="483" r:id="rId9"/>
    <p:sldId id="482" r:id="rId10"/>
    <p:sldId id="337" r:id="rId11"/>
    <p:sldId id="488" r:id="rId12"/>
    <p:sldId id="487" r:id="rId13"/>
    <p:sldId id="379" r:id="rId14"/>
    <p:sldId id="380" r:id="rId15"/>
    <p:sldId id="381" r:id="rId16"/>
    <p:sldId id="288" r:id="rId17"/>
    <p:sldId id="387" r:id="rId18"/>
    <p:sldId id="489" r:id="rId19"/>
    <p:sldId id="490" r:id="rId20"/>
    <p:sldId id="408" r:id="rId21"/>
    <p:sldId id="410" r:id="rId22"/>
    <p:sldId id="409" r:id="rId23"/>
    <p:sldId id="411" r:id="rId24"/>
    <p:sldId id="413" r:id="rId25"/>
    <p:sldId id="415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417" r:id="rId34"/>
    <p:sldId id="418" r:id="rId35"/>
    <p:sldId id="426" r:id="rId36"/>
    <p:sldId id="419" r:id="rId37"/>
    <p:sldId id="420" r:id="rId38"/>
    <p:sldId id="421" r:id="rId39"/>
    <p:sldId id="422" r:id="rId40"/>
    <p:sldId id="423" r:id="rId41"/>
    <p:sldId id="424" r:id="rId42"/>
    <p:sldId id="491" r:id="rId43"/>
    <p:sldId id="492" r:id="rId44"/>
    <p:sldId id="351" r:id="rId45"/>
    <p:sldId id="352" r:id="rId46"/>
    <p:sldId id="259" r:id="rId4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1pPr>
    <a:lvl2pPr indent="457200" algn="l" defTabSz="457200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2pPr>
    <a:lvl3pPr indent="914400" algn="l" defTabSz="457200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3pPr>
    <a:lvl4pPr indent="1371600" algn="l" defTabSz="457200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4pPr>
    <a:lvl5pPr indent="1828800" algn="l" defTabSz="457200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A748B-77B7-4629-912B-5FB263415C57}" v="2" dt="2022-03-11T23:54:16.078"/>
    <p1510:client id="{20ED2B37-9FE4-40B6-AF33-42ECC2ADDDDD}" v="15" dt="2022-03-11T22:12:37.305"/>
    <p1510:client id="{C7F2AAD8-772F-4052-90FD-A9EFE2E8628E}" v="17" dt="2022-03-11T23:05:30.750"/>
    <p1510:client id="{EE311D90-7352-485C-AC55-3269EF159CC5}" v="26" dt="2022-08-29T22:04:28.300"/>
    <p1510:client id="{F92451DE-56DD-496A-96D3-D06804435D77}" v="49" dt="2022-08-29T18:02:47.7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719"/>
  </p:normalViewPr>
  <p:slideViewPr>
    <p:cSldViewPr snapToGrid="0">
      <p:cViewPr varScale="1">
        <p:scale>
          <a:sx n="198" d="100"/>
          <a:sy n="198" d="100"/>
        </p:scale>
        <p:origin x="9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Ronaldo" userId="1b9a6703b4458db5" providerId="Windows Live" clId="Web-{F92451DE-56DD-496A-96D3-D06804435D77}"/>
    <pc:docChg chg="modSld">
      <pc:chgData name="Joao Ronaldo" userId="1b9a6703b4458db5" providerId="Windows Live" clId="Web-{F92451DE-56DD-496A-96D3-D06804435D77}" dt="2022-08-29T18:02:45.869" v="27" actId="20577"/>
      <pc:docMkLst>
        <pc:docMk/>
      </pc:docMkLst>
      <pc:sldChg chg="addSp delSp modSp">
        <pc:chgData name="Joao Ronaldo" userId="1b9a6703b4458db5" providerId="Windows Live" clId="Web-{F92451DE-56DD-496A-96D3-D06804435D77}" dt="2022-08-29T18:02:45.869" v="27" actId="20577"/>
        <pc:sldMkLst>
          <pc:docMk/>
          <pc:sldMk cId="2767588188" sldId="426"/>
        </pc:sldMkLst>
        <pc:spChg chg="add del mod">
          <ac:chgData name="Joao Ronaldo" userId="1b9a6703b4458db5" providerId="Windows Live" clId="Web-{F92451DE-56DD-496A-96D3-D06804435D77}" dt="2022-08-29T18:01:32.227" v="3"/>
          <ac:spMkLst>
            <pc:docMk/>
            <pc:sldMk cId="2767588188" sldId="426"/>
            <ac:spMk id="2" creationId="{244033E3-0996-B84D-EB72-C9E84142D1CB}"/>
          </ac:spMkLst>
        </pc:spChg>
        <pc:spChg chg="add mod">
          <ac:chgData name="Joao Ronaldo" userId="1b9a6703b4458db5" providerId="Windows Live" clId="Web-{F92451DE-56DD-496A-96D3-D06804435D77}" dt="2022-08-29T18:02:45.869" v="27" actId="20577"/>
          <ac:spMkLst>
            <pc:docMk/>
            <pc:sldMk cId="2767588188" sldId="426"/>
            <ac:spMk id="5" creationId="{1EED302E-E346-B9BB-6E1E-797DC9B795FE}"/>
          </ac:spMkLst>
        </pc:spChg>
      </pc:sldChg>
    </pc:docChg>
  </pc:docChgLst>
  <pc:docChgLst>
    <pc:chgData name="Joao Ronaldo" userId="1b9a6703b4458db5" providerId="Windows Live" clId="Web-{EE311D90-7352-485C-AC55-3269EF159CC5}"/>
    <pc:docChg chg="addSld modSld">
      <pc:chgData name="Joao Ronaldo" userId="1b9a6703b4458db5" providerId="Windows Live" clId="Web-{EE311D90-7352-485C-AC55-3269EF159CC5}" dt="2022-08-29T22:04:28.300" v="24" actId="20577"/>
      <pc:docMkLst>
        <pc:docMk/>
      </pc:docMkLst>
      <pc:sldChg chg="modSp new mod modClrScheme chgLayout">
        <pc:chgData name="Joao Ronaldo" userId="1b9a6703b4458db5" providerId="Windows Live" clId="Web-{EE311D90-7352-485C-AC55-3269EF159CC5}" dt="2022-08-29T21:58:11.910" v="3" actId="20577"/>
        <pc:sldMkLst>
          <pc:docMk/>
          <pc:sldMk cId="1663278287" sldId="491"/>
        </pc:sldMkLst>
        <pc:spChg chg="mod ord">
          <ac:chgData name="Joao Ronaldo" userId="1b9a6703b4458db5" providerId="Windows Live" clId="Web-{EE311D90-7352-485C-AC55-3269EF159CC5}" dt="2022-08-29T21:58:11.910" v="3" actId="20577"/>
          <ac:spMkLst>
            <pc:docMk/>
            <pc:sldMk cId="1663278287" sldId="491"/>
            <ac:spMk id="2" creationId="{8E44334B-6A97-F7CF-DCDE-2DC66797C713}"/>
          </ac:spMkLst>
        </pc:spChg>
        <pc:spChg chg="mod ord">
          <ac:chgData name="Joao Ronaldo" userId="1b9a6703b4458db5" providerId="Windows Live" clId="Web-{EE311D90-7352-485C-AC55-3269EF159CC5}" dt="2022-08-29T21:58:06.566" v="1"/>
          <ac:spMkLst>
            <pc:docMk/>
            <pc:sldMk cId="1663278287" sldId="491"/>
            <ac:spMk id="3" creationId="{D963073E-27DD-A79A-7EF9-7A0C240A679B}"/>
          </ac:spMkLst>
        </pc:spChg>
      </pc:sldChg>
      <pc:sldChg chg="modSp new mod modClrScheme chgLayout">
        <pc:chgData name="Joao Ronaldo" userId="1b9a6703b4458db5" providerId="Windows Live" clId="Web-{EE311D90-7352-485C-AC55-3269EF159CC5}" dt="2022-08-29T22:04:28.300" v="24" actId="20577"/>
        <pc:sldMkLst>
          <pc:docMk/>
          <pc:sldMk cId="3790979907" sldId="492"/>
        </pc:sldMkLst>
        <pc:spChg chg="mod ord">
          <ac:chgData name="Joao Ronaldo" userId="1b9a6703b4458db5" providerId="Windows Live" clId="Web-{EE311D90-7352-485C-AC55-3269EF159CC5}" dt="2022-08-29T21:58:53.427" v="11" actId="20577"/>
          <ac:spMkLst>
            <pc:docMk/>
            <pc:sldMk cId="3790979907" sldId="492"/>
            <ac:spMk id="2" creationId="{F7A8554B-D35C-AC4D-386C-87B0E8571D30}"/>
          </ac:spMkLst>
        </pc:spChg>
        <pc:spChg chg="mod ord">
          <ac:chgData name="Joao Ronaldo" userId="1b9a6703b4458db5" providerId="Windows Live" clId="Web-{EE311D90-7352-485C-AC55-3269EF159CC5}" dt="2022-08-29T22:04:28.300" v="24" actId="20577"/>
          <ac:spMkLst>
            <pc:docMk/>
            <pc:sldMk cId="3790979907" sldId="492"/>
            <ac:spMk id="3" creationId="{B679EE67-8DA8-5E43-57D1-E8BB5292DA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81DAF4A7-B5D6-CC4D-BD74-93A4FE672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Calibri"/>
            </a:endParaRPr>
          </a:p>
        </p:txBody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AE7B3053-6783-5D4B-90BF-1B953146362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versão inicial de CSS surgiu em 1996 e logo se tornou numa versão recomendada. </a:t>
            </a:r>
          </a:p>
          <a:p>
            <a:r>
              <a:rPr lang="pt-BR" dirty="0"/>
              <a:t>CSS1 já significou um avanço considerável na hora de desenhar páginas web, proporcionando maior controle dos elementos da página. Porém ainda era limitado.</a:t>
            </a:r>
          </a:p>
          <a:p>
            <a:r>
              <a:rPr lang="pt-BR" sz="1050" dirty="0"/>
              <a:t>Ao se usar folhas de estilo, é facilmente possível manter consistência sobre os efeitos de apresentação e aplicá-los sobre todo o documento.</a:t>
            </a:r>
          </a:p>
          <a:p>
            <a:r>
              <a:rPr lang="pt-BR" sz="1050" dirty="0"/>
              <a:t>Dessa forma, o autor pode se dedicar mais no conteúdo.</a:t>
            </a:r>
          </a:p>
          <a:p>
            <a:endParaRPr lang="pt-BR" sz="105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77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A </a:t>
            </a:r>
            <a:r>
              <a:rPr lang="pt-BR" sz="1200" dirty="0" err="1"/>
              <a:t>idéia</a:t>
            </a:r>
            <a:r>
              <a:rPr lang="pt-BR" sz="1200" dirty="0"/>
              <a:t> básica do CSS é permitir a customização de propriedades de apresentação de qualquer elemento HTML visualizado numa página Web.</a:t>
            </a:r>
          </a:p>
          <a:p>
            <a:r>
              <a:rPr lang="pt-BR" sz="1200" dirty="0"/>
              <a:t>Todo elemento HTML possui propriedades de apresentação que são especificados pela W3C.</a:t>
            </a:r>
          </a:p>
          <a:p>
            <a:r>
              <a:rPr lang="pt-BR" sz="1200" dirty="0"/>
              <a:t>Além disso, a W3C define qual é o valor padrão para essas propriedades.</a:t>
            </a:r>
          </a:p>
          <a:p>
            <a:r>
              <a:rPr lang="pt-BR" sz="1200" dirty="0"/>
              <a:t>O CSS simplesmente dá ao desenvolvedor a possibilidade de alterar o valor dessas propriedades, permitindo customizar a forma como os elementos são vistos pelo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29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Seletor: em qual elemento será aplicada a regra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Propriedade: a propriedade que terá seu efeito de apresentação afetado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Valor: o valor que será associado a propriedade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BAE77-49CA-4347-A257-D3529045AA0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3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="1" dirty="0" err="1"/>
              <a:t>Tag</a:t>
            </a:r>
            <a:r>
              <a:rPr lang="pt-BR" b="1" dirty="0"/>
              <a:t>: </a:t>
            </a:r>
            <a:r>
              <a:rPr lang="pt-BR" dirty="0"/>
              <a:t>o próprio nome da </a:t>
            </a:r>
            <a:r>
              <a:rPr lang="pt-BR" dirty="0" err="1"/>
              <a:t>tag</a:t>
            </a:r>
            <a:r>
              <a:rPr lang="pt-BR" dirty="0"/>
              <a:t> HTML. Seleciona todas as </a:t>
            </a:r>
            <a:r>
              <a:rPr lang="pt-BR" dirty="0" err="1"/>
              <a:t>tags</a:t>
            </a:r>
            <a:r>
              <a:rPr lang="pt-BR" dirty="0"/>
              <a:t> de mesmo nome numa página Web.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="1" dirty="0"/>
              <a:t>Id: </a:t>
            </a:r>
            <a:r>
              <a:rPr lang="pt-BR" dirty="0"/>
              <a:t>o texto especificado no atributo global “id” da </a:t>
            </a:r>
            <a:r>
              <a:rPr lang="pt-BR" dirty="0" err="1"/>
              <a:t>tag</a:t>
            </a:r>
            <a:r>
              <a:rPr lang="pt-BR" dirty="0"/>
              <a:t> HTML. Idealmente único numa página Web.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="1" dirty="0" err="1"/>
              <a:t>Class</a:t>
            </a:r>
            <a:r>
              <a:rPr lang="pt-BR" b="1" dirty="0"/>
              <a:t>: </a:t>
            </a:r>
            <a:r>
              <a:rPr lang="pt-BR" dirty="0"/>
              <a:t>o texto especificado no atributo global “</a:t>
            </a:r>
            <a:r>
              <a:rPr lang="pt-BR" dirty="0" err="1"/>
              <a:t>class</a:t>
            </a:r>
            <a:r>
              <a:rPr lang="pt-BR" dirty="0"/>
              <a:t>” da </a:t>
            </a:r>
            <a:r>
              <a:rPr lang="pt-BR" dirty="0" err="1"/>
              <a:t>tag</a:t>
            </a:r>
            <a:r>
              <a:rPr lang="pt-BR" dirty="0"/>
              <a:t> HTML. Pode ser especificado em várias </a:t>
            </a:r>
            <a:r>
              <a:rPr lang="pt-BR" dirty="0" err="1"/>
              <a:t>tags</a:t>
            </a:r>
            <a:r>
              <a:rPr lang="pt-BR" dirty="0"/>
              <a:t> de diferentes nomes.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BAE77-49CA-4347-A257-D3529045AA0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7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spcAft>
                <a:spcPts val="0"/>
              </a:spcAft>
            </a:pPr>
            <a:r>
              <a:rPr lang="pt-BR" sz="1200" b="1" kern="1200" dirty="0">
                <a:effectLst/>
              </a:rPr>
              <a:t>Valores para position:</a:t>
            </a: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Fixed</a:t>
            </a:r>
            <a:r>
              <a:rPr lang="pt-BR" sz="1200" kern="1200" dirty="0">
                <a:effectLst/>
              </a:rPr>
              <a:t>: fixamente posicionado em relação ao browser.</a:t>
            </a:r>
            <a:endParaRPr lang="pt-BR" sz="1600" dirty="0">
              <a:effectLst/>
            </a:endParaRP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Absolute</a:t>
            </a:r>
            <a:r>
              <a:rPr lang="pt-BR" sz="1200" kern="1200" dirty="0">
                <a:effectLst/>
              </a:rPr>
              <a:t>: São definidas as distâncias em relação a página (top, </a:t>
            </a:r>
            <a:r>
              <a:rPr lang="pt-BR" sz="1200" kern="1200" dirty="0" err="1">
                <a:effectLst/>
              </a:rPr>
              <a:t>left</a:t>
            </a:r>
            <a:r>
              <a:rPr lang="pt-BR" sz="1200" kern="1200" dirty="0">
                <a:effectLst/>
              </a:rPr>
              <a:t>, </a:t>
            </a:r>
            <a:r>
              <a:rPr lang="pt-BR" sz="1200" kern="1200" dirty="0" err="1">
                <a:effectLst/>
              </a:rPr>
              <a:t>right</a:t>
            </a:r>
            <a:r>
              <a:rPr lang="pt-BR" sz="1200" kern="1200" dirty="0">
                <a:effectLst/>
              </a:rPr>
              <a:t> e </a:t>
            </a:r>
            <a:r>
              <a:rPr lang="pt-BR" sz="1200" kern="1200" dirty="0" err="1">
                <a:effectLst/>
              </a:rPr>
              <a:t>bottom</a:t>
            </a:r>
            <a:r>
              <a:rPr lang="pt-BR" sz="1200" kern="1200" dirty="0">
                <a:effectLst/>
              </a:rPr>
              <a:t>)</a:t>
            </a:r>
            <a:endParaRPr lang="pt-BR" sz="1600" dirty="0">
              <a:effectLst/>
            </a:endParaRPr>
          </a:p>
          <a:p>
            <a:pPr fontAlgn="t">
              <a:lnSpc>
                <a:spcPts val="1365"/>
              </a:lnSpc>
              <a:spcAft>
                <a:spcPts val="0"/>
              </a:spcAft>
            </a:pPr>
            <a:r>
              <a:rPr lang="pt-BR" sz="1200" kern="1200" dirty="0" err="1">
                <a:effectLst/>
              </a:rPr>
              <a:t>Relative</a:t>
            </a:r>
            <a:r>
              <a:rPr lang="pt-BR" sz="1200" kern="1200" dirty="0">
                <a:effectLst/>
              </a:rPr>
              <a:t>: posicionado de forma relativa ao local onde ele deveria estar posicionado.</a:t>
            </a:r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8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spcAft>
                <a:spcPts val="0"/>
              </a:spcAft>
            </a:pPr>
            <a:r>
              <a:rPr lang="pt-BR" sz="1200" b="1" kern="1200" dirty="0">
                <a:effectLst/>
              </a:rPr>
              <a:t>Valores para display:</a:t>
            </a: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inline</a:t>
            </a:r>
            <a:r>
              <a:rPr lang="pt-BR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ocupa somente o comprimento necessário.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</a:t>
            </a:r>
            <a:r>
              <a:rPr lang="pt-BR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ocupa todo o comprimento disponível.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pt-BR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não exibe o elemento.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t">
              <a:lnSpc>
                <a:spcPts val="1365"/>
              </a:lnSpc>
              <a:spcAft>
                <a:spcPts val="0"/>
              </a:spcAft>
            </a:pPr>
            <a:r>
              <a:rPr lang="pt-BR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Entre outros.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spcAft>
                <a:spcPts val="0"/>
              </a:spcAft>
            </a:pPr>
            <a:r>
              <a:rPr lang="pt-BR" sz="1200" b="1" kern="1200" dirty="0">
                <a:effectLst/>
              </a:rPr>
              <a:t>Valores para position:</a:t>
            </a: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Fixed</a:t>
            </a:r>
            <a:r>
              <a:rPr lang="pt-BR" sz="1200" kern="1200" dirty="0">
                <a:effectLst/>
              </a:rPr>
              <a:t>: fixamente posicionado em relação ao browser.</a:t>
            </a:r>
            <a:endParaRPr lang="pt-BR" sz="1600" dirty="0">
              <a:effectLst/>
            </a:endParaRP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Absolute</a:t>
            </a:r>
            <a:r>
              <a:rPr lang="pt-BR" sz="1200" kern="1200" dirty="0">
                <a:effectLst/>
              </a:rPr>
              <a:t>: São definidas as distâncias em relação a página (top, </a:t>
            </a:r>
            <a:r>
              <a:rPr lang="pt-BR" sz="1200" kern="1200" dirty="0" err="1">
                <a:effectLst/>
              </a:rPr>
              <a:t>left</a:t>
            </a:r>
            <a:r>
              <a:rPr lang="pt-BR" sz="1200" kern="1200" dirty="0">
                <a:effectLst/>
              </a:rPr>
              <a:t>, </a:t>
            </a:r>
            <a:r>
              <a:rPr lang="pt-BR" sz="1200" kern="1200" dirty="0" err="1">
                <a:effectLst/>
              </a:rPr>
              <a:t>right</a:t>
            </a:r>
            <a:r>
              <a:rPr lang="pt-BR" sz="1200" kern="1200" dirty="0">
                <a:effectLst/>
              </a:rPr>
              <a:t> e </a:t>
            </a:r>
            <a:r>
              <a:rPr lang="pt-BR" sz="1200" kern="1200" dirty="0" err="1">
                <a:effectLst/>
              </a:rPr>
              <a:t>bottom</a:t>
            </a:r>
            <a:r>
              <a:rPr lang="pt-BR" sz="1200" kern="1200" dirty="0">
                <a:effectLst/>
              </a:rPr>
              <a:t>)</a:t>
            </a:r>
            <a:endParaRPr lang="pt-BR" sz="1600" dirty="0">
              <a:effectLst/>
            </a:endParaRPr>
          </a:p>
          <a:p>
            <a:pPr fontAlgn="t">
              <a:lnSpc>
                <a:spcPts val="1365"/>
              </a:lnSpc>
              <a:spcAft>
                <a:spcPts val="0"/>
              </a:spcAft>
            </a:pPr>
            <a:r>
              <a:rPr lang="pt-BR" sz="1200" kern="1200" dirty="0" err="1">
                <a:effectLst/>
              </a:rPr>
              <a:t>Relative</a:t>
            </a:r>
            <a:r>
              <a:rPr lang="pt-BR" sz="1200" kern="1200" dirty="0">
                <a:effectLst/>
              </a:rPr>
              <a:t>: posicionado de forma relativa ao local onde ele deveria estar posicionado.</a:t>
            </a:r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spcAft>
                <a:spcPts val="0"/>
              </a:spcAft>
            </a:pPr>
            <a:r>
              <a:rPr lang="pt-BR" sz="1200" b="1" kern="1200" dirty="0">
                <a:effectLst/>
              </a:rPr>
              <a:t>Valores para position:</a:t>
            </a: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Fixed</a:t>
            </a:r>
            <a:r>
              <a:rPr lang="pt-BR" sz="1200" kern="1200" dirty="0">
                <a:effectLst/>
              </a:rPr>
              <a:t>: fixamente posicionado em relação ao browser.</a:t>
            </a:r>
            <a:endParaRPr lang="pt-BR" sz="1600" dirty="0">
              <a:effectLst/>
            </a:endParaRPr>
          </a:p>
          <a:p>
            <a:pPr fontAlgn="t">
              <a:spcAft>
                <a:spcPts val="0"/>
              </a:spcAft>
            </a:pPr>
            <a:r>
              <a:rPr lang="pt-BR" sz="1200" kern="1200" dirty="0" err="1">
                <a:effectLst/>
              </a:rPr>
              <a:t>Absolute</a:t>
            </a:r>
            <a:r>
              <a:rPr lang="pt-BR" sz="1200" kern="1200" dirty="0">
                <a:effectLst/>
              </a:rPr>
              <a:t>: São definidas as distâncias em relação a página (top, </a:t>
            </a:r>
            <a:r>
              <a:rPr lang="pt-BR" sz="1200" kern="1200" dirty="0" err="1">
                <a:effectLst/>
              </a:rPr>
              <a:t>left</a:t>
            </a:r>
            <a:r>
              <a:rPr lang="pt-BR" sz="1200" kern="1200" dirty="0">
                <a:effectLst/>
              </a:rPr>
              <a:t>, </a:t>
            </a:r>
            <a:r>
              <a:rPr lang="pt-BR" sz="1200" kern="1200" dirty="0" err="1">
                <a:effectLst/>
              </a:rPr>
              <a:t>right</a:t>
            </a:r>
            <a:r>
              <a:rPr lang="pt-BR" sz="1200" kern="1200" dirty="0">
                <a:effectLst/>
              </a:rPr>
              <a:t> e </a:t>
            </a:r>
            <a:r>
              <a:rPr lang="pt-BR" sz="1200" kern="1200" dirty="0" err="1">
                <a:effectLst/>
              </a:rPr>
              <a:t>bottom</a:t>
            </a:r>
            <a:r>
              <a:rPr lang="pt-BR" sz="1200" kern="1200" dirty="0">
                <a:effectLst/>
              </a:rPr>
              <a:t>)</a:t>
            </a:r>
            <a:endParaRPr lang="pt-BR" sz="1600" dirty="0">
              <a:effectLst/>
            </a:endParaRPr>
          </a:p>
          <a:p>
            <a:pPr fontAlgn="t">
              <a:lnSpc>
                <a:spcPts val="1365"/>
              </a:lnSpc>
              <a:spcAft>
                <a:spcPts val="0"/>
              </a:spcAft>
            </a:pPr>
            <a:r>
              <a:rPr lang="pt-BR" sz="1200" kern="1200" dirty="0" err="1">
                <a:effectLst/>
              </a:rPr>
              <a:t>Relative</a:t>
            </a:r>
            <a:r>
              <a:rPr lang="pt-BR" sz="1200" kern="1200" dirty="0">
                <a:effectLst/>
              </a:rPr>
              <a:t>: posicionado de forma relativa ao local onde ele deveria estar posicionado.</a:t>
            </a:r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C938334-6292-4E5A-8061-BB795ABB3EF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3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3">
            <a:extLst>
              <a:ext uri="{FF2B5EF4-FFF2-40B4-BE49-F238E27FC236}">
                <a16:creationId xmlns:a16="http://schemas.microsoft.com/office/drawing/2014/main" id="{75269CA7-EC30-8F4A-9257-E45FBC2AD6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Gráfico 8">
            <a:extLst>
              <a:ext uri="{FF2B5EF4-FFF2-40B4-BE49-F238E27FC236}">
                <a16:creationId xmlns:a16="http://schemas.microsoft.com/office/drawing/2014/main" id="{F8960BAE-84FE-C845-9F0D-69B0860C0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43" y="3150413"/>
            <a:ext cx="300196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áfico 4">
            <a:extLst>
              <a:ext uri="{FF2B5EF4-FFF2-40B4-BE49-F238E27FC236}">
                <a16:creationId xmlns:a16="http://schemas.microsoft.com/office/drawing/2014/main" id="{CDF35F5A-D119-E344-AB1B-7606EE18F1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25463"/>
            <a:ext cx="21844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6">
            <a:extLst>
              <a:ext uri="{FF2B5EF4-FFF2-40B4-BE49-F238E27FC236}">
                <a16:creationId xmlns:a16="http://schemas.microsoft.com/office/drawing/2014/main" id="{D5FB0120-7FBD-4D45-A2F3-88C420928A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96776" y="2000250"/>
            <a:ext cx="22479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20BF52A-BFE9-4040-B43D-33236B708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52" y="3192579"/>
            <a:ext cx="4752588" cy="57150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C416C-9997-E049-9F6A-09A61F4D73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052" y="3859251"/>
            <a:ext cx="4752588" cy="380961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12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A8E4-4355-164A-8BB6-0D0A1B37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346073"/>
            <a:ext cx="2948517" cy="12001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A797-22FE-E141-8E6A-139222C7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084" y="744537"/>
            <a:ext cx="4629149" cy="36544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28F3-4DB5-3740-8AD6-DEBD4BC17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533" y="1546223"/>
            <a:ext cx="2948517" cy="28590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726-90E9-B04F-B43A-9A0A3D27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4" y="346073"/>
            <a:ext cx="2948517" cy="12001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BD453-B41A-2141-8A7F-051CD4C0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61215" y="744537"/>
            <a:ext cx="4629149" cy="365442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AB603-3419-2C4A-AFD6-690D1D48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664" y="1546223"/>
            <a:ext cx="2948517" cy="28590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3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F2AE-83B7-F54F-98B5-D1F445E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6A974-32E0-F44F-9530-2EDA74EF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87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677AD-D515-974E-AB8D-4CEC0D16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202763" y="490230"/>
            <a:ext cx="1970617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F445-8754-F644-8976-A4FFEA35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6680" y="490230"/>
            <a:ext cx="5712883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34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3">
            <a:extLst>
              <a:ext uri="{FF2B5EF4-FFF2-40B4-BE49-F238E27FC236}">
                <a16:creationId xmlns:a16="http://schemas.microsoft.com/office/drawing/2014/main" id="{09495C00-943F-3049-878E-A85A653A27D5}"/>
              </a:ext>
            </a:extLst>
          </p:cNvPr>
          <p:cNvSpPr/>
          <p:nvPr userDrawn="1"/>
        </p:nvSpPr>
        <p:spPr>
          <a:xfrm>
            <a:off x="8283805" y="2371696"/>
            <a:ext cx="878963" cy="400108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Gráfico 6">
            <a:extLst>
              <a:ext uri="{FF2B5EF4-FFF2-40B4-BE49-F238E27FC236}">
                <a16:creationId xmlns:a16="http://schemas.microsoft.com/office/drawing/2014/main" id="{DE589205-B8FA-A64C-BCB1-76D81B41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68" y="4383089"/>
            <a:ext cx="81703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o do Título"/>
          <p:cNvSpPr txBox="1">
            <a:spLocks noGrp="1"/>
          </p:cNvSpPr>
          <p:nvPr>
            <p:ph type="title"/>
          </p:nvPr>
        </p:nvSpPr>
        <p:spPr>
          <a:xfrm>
            <a:off x="366328" y="377429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0964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3" y="2381724"/>
            <a:ext cx="7772401" cy="1021558"/>
          </a:xfrm>
          <a:prstGeom prst="rect">
            <a:avLst/>
          </a:prstGeom>
        </p:spPr>
        <p:txBody>
          <a:bodyPr anchor="t"/>
          <a:lstStyle>
            <a:lvl1pPr algn="l">
              <a:defRPr sz="2100" b="1" cap="all">
                <a:solidFill>
                  <a:srgbClr val="294F87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3" y="3523853"/>
            <a:ext cx="7772401" cy="112514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384771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437624"/>
            <a:ext cx="4968552" cy="15661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0070C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104" y="0"/>
            <a:ext cx="3657482" cy="4615507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508104" y="1"/>
            <a:ext cx="3635896" cy="4610099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500">
                <a:solidFill>
                  <a:srgbClr val="0070C0"/>
                </a:solidFill>
              </a:defRPr>
            </a:lvl3pPr>
            <a:lvl4pPr>
              <a:defRPr sz="1350">
                <a:solidFill>
                  <a:srgbClr val="0070C0"/>
                </a:solidFill>
              </a:defRPr>
            </a:lvl4pPr>
            <a:lvl5pPr>
              <a:defRPr sz="1350">
                <a:solidFill>
                  <a:srgbClr val="0070C0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4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0"/>
            <a:ext cx="3657482" cy="4693444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5508104" y="0"/>
            <a:ext cx="3635896" cy="4693444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437624"/>
            <a:ext cx="4968552" cy="1566174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3529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" name="Nível de Corpo Um…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defRPr>
                <a:solidFill>
                  <a:srgbClr val="035290"/>
                </a:solidFill>
              </a:defRPr>
            </a:lvl1pPr>
            <a:lvl2pPr>
              <a:defRPr>
                <a:solidFill>
                  <a:srgbClr val="035290"/>
                </a:solidFill>
              </a:defRPr>
            </a:lvl2pPr>
            <a:lvl3pPr>
              <a:defRPr>
                <a:solidFill>
                  <a:srgbClr val="035290"/>
                </a:solidFill>
              </a:defRPr>
            </a:lvl3pPr>
            <a:lvl4pPr>
              <a:defRPr>
                <a:solidFill>
                  <a:srgbClr val="035290"/>
                </a:solidFill>
              </a:defRPr>
            </a:lvl4pPr>
            <a:lvl5pPr>
              <a:defRPr>
                <a:solidFill>
                  <a:srgbClr val="035290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32518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5"/>
          </p:nvPr>
        </p:nvSpPr>
        <p:spPr>
          <a:xfrm>
            <a:off x="4646612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6"/>
          </p:nvPr>
        </p:nvSpPr>
        <p:spPr>
          <a:xfrm>
            <a:off x="457200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10329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3">
            <a:extLst>
              <a:ext uri="{FF2B5EF4-FFF2-40B4-BE49-F238E27FC236}">
                <a16:creationId xmlns:a16="http://schemas.microsoft.com/office/drawing/2014/main" id="{2FB45DEA-8CC8-144A-90AE-951241B609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20BF52A-BFE9-4040-B43D-33236B708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239" y="2319337"/>
            <a:ext cx="6616390" cy="571501"/>
          </a:xfrm>
        </p:spPr>
        <p:txBody>
          <a:bodyPr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C416C-9997-E049-9F6A-09A61F4D73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71239" y="1830813"/>
            <a:ext cx="6616390" cy="38096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Gráfico 6">
            <a:extLst>
              <a:ext uri="{FF2B5EF4-FFF2-40B4-BE49-F238E27FC236}">
                <a16:creationId xmlns:a16="http://schemas.microsoft.com/office/drawing/2014/main" id="{B103F85B-7C45-734E-ACD8-873A1FD910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3806825" cy="228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5">
            <a:extLst>
              <a:ext uri="{FF2B5EF4-FFF2-40B4-BE49-F238E27FC236}">
                <a16:creationId xmlns:a16="http://schemas.microsoft.com/office/drawing/2014/main" id="{21F09DD3-E63B-104E-BF0B-A554A81183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41" y="3785800"/>
            <a:ext cx="11763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312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529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5"/>
          </p:nvPr>
        </p:nvSpPr>
        <p:spPr>
          <a:xfrm>
            <a:off x="4646612" y="1151332"/>
            <a:ext cx="4040188" cy="375245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35290"/>
                </a:solidFill>
              </a:defRPr>
            </a:lvl1pPr>
            <a:lvl2pPr>
              <a:defRPr sz="1800">
                <a:solidFill>
                  <a:srgbClr val="035290"/>
                </a:solidFill>
              </a:defRPr>
            </a:lvl2pPr>
            <a:lvl3pPr>
              <a:defRPr sz="1600">
                <a:solidFill>
                  <a:srgbClr val="035290"/>
                </a:solidFill>
              </a:defRPr>
            </a:lvl3pPr>
            <a:lvl4pPr>
              <a:defRPr sz="1400">
                <a:solidFill>
                  <a:srgbClr val="035290"/>
                </a:solidFill>
              </a:defRPr>
            </a:lvl4pPr>
            <a:lvl5pPr>
              <a:defRPr sz="1400">
                <a:solidFill>
                  <a:srgbClr val="035290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6"/>
          </p:nvPr>
        </p:nvSpPr>
        <p:spPr>
          <a:xfrm>
            <a:off x="457200" y="1151332"/>
            <a:ext cx="4040188" cy="375245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35290"/>
                </a:solidFill>
              </a:defRPr>
            </a:lvl1pPr>
            <a:lvl2pPr>
              <a:defRPr sz="1800">
                <a:solidFill>
                  <a:srgbClr val="035290"/>
                </a:solidFill>
              </a:defRPr>
            </a:lvl2pPr>
            <a:lvl3pPr>
              <a:defRPr sz="1600">
                <a:solidFill>
                  <a:srgbClr val="035290"/>
                </a:solidFill>
              </a:defRPr>
            </a:lvl3pPr>
            <a:lvl4pPr>
              <a:defRPr sz="1400">
                <a:solidFill>
                  <a:srgbClr val="035290"/>
                </a:solidFill>
              </a:defRPr>
            </a:lvl4pPr>
            <a:lvl5pPr>
              <a:defRPr sz="1400">
                <a:solidFill>
                  <a:srgbClr val="035290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2899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5"/>
          </p:nvPr>
        </p:nvSpPr>
        <p:spPr>
          <a:xfrm>
            <a:off x="4646612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6"/>
          </p:nvPr>
        </p:nvSpPr>
        <p:spPr>
          <a:xfrm>
            <a:off x="457200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6560684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5"/>
          </p:nvPr>
        </p:nvSpPr>
        <p:spPr>
          <a:xfrm>
            <a:off x="4646612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6"/>
          </p:nvPr>
        </p:nvSpPr>
        <p:spPr>
          <a:xfrm>
            <a:off x="457200" y="1151332"/>
            <a:ext cx="4040188" cy="37524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8957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F482CB1A-1727-004A-8D21-C711A9307C8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1" name="Gráfico 5">
            <a:extLst>
              <a:ext uri="{FF2B5EF4-FFF2-40B4-BE49-F238E27FC236}">
                <a16:creationId xmlns:a16="http://schemas.microsoft.com/office/drawing/2014/main" id="{2C01CE30-1F86-5146-B942-BC12521686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1401762"/>
            <a:ext cx="21844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5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3AF1-BF9C-3C40-B5BF-BE128779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7B10-C86D-434B-8AAE-7CD650A2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0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BCB7-5587-6F41-95DF-1F3DC34C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282700"/>
            <a:ext cx="7129397" cy="213995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DC01-296B-5D4B-AB54-8D43AEF3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3441700"/>
            <a:ext cx="7129397" cy="11255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5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4B46-0CAA-8E4E-B435-F8186A1D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7BC5-55F9-B249-A7B3-12862D7E8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839" y="1370013"/>
            <a:ext cx="3841749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2269A-4855-EB48-85DF-F0B87C61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508" y="1370013"/>
            <a:ext cx="3841751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27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7025-787C-6441-B1D9-7255AD4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4" y="266700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2F91-CDF9-8A4B-9EDB-CF554672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664" y="1260475"/>
            <a:ext cx="3867151" cy="6191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D3B9-352B-A645-9A68-C8C154C4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664" y="1879600"/>
            <a:ext cx="3867151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5C869-754A-004B-B6E6-AC320CE9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2048" y="1260475"/>
            <a:ext cx="3888316" cy="6191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57014-277A-E14B-8663-1D141DB93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02048" y="1879600"/>
            <a:ext cx="3888316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7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2F4-6977-8242-B958-E2BF1908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2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CB2-F13F-114D-8705-E52FC15D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274639"/>
            <a:ext cx="779842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4AC3-4268-2649-A3E5-7399573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839" y="1370013"/>
            <a:ext cx="7798420" cy="349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67798857-C5FA-4E44-AFEB-D09324544350}"/>
              </a:ext>
            </a:extLst>
          </p:cNvPr>
          <p:cNvSpPr/>
          <p:nvPr userDrawn="1"/>
        </p:nvSpPr>
        <p:spPr>
          <a:xfrm>
            <a:off x="8484778" y="0"/>
            <a:ext cx="659222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pt-BR" kern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6">
            <a:extLst>
              <a:ext uri="{FF2B5EF4-FFF2-40B4-BE49-F238E27FC236}">
                <a16:creationId xmlns:a16="http://schemas.microsoft.com/office/drawing/2014/main" id="{EB7C429E-C671-9941-953C-151BDB76FC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624" y="4383088"/>
            <a:ext cx="6127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3" r:id="rId2"/>
    <p:sldLayoutId id="2147483714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15" r:id="rId14"/>
    <p:sldLayoutId id="2147483716" r:id="rId15"/>
    <p:sldLayoutId id="2147483718" r:id="rId16"/>
    <p:sldLayoutId id="2147483719" r:id="rId17"/>
    <p:sldLayoutId id="2147483724" r:id="rId18"/>
    <p:sldLayoutId id="2147483720" r:id="rId19"/>
    <p:sldLayoutId id="2147483721" r:id="rId20"/>
    <p:sldLayoutId id="2147483722" r:id="rId21"/>
    <p:sldLayoutId id="2147483723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b/s!ArWNRbQDZ5obiO0_-f-rlhyIKgC8tw?e=Ah2ObI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bout.me/joaoronaldocunha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selector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default.as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positioning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display_visibility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dim_min-width.asp" TargetMode="External"/><Relationship Id="rId3" Type="http://schemas.openxmlformats.org/officeDocument/2006/relationships/hyperlink" Target="http://www.w3schools.com/cssref/pr_dim_height.asp" TargetMode="External"/><Relationship Id="rId7" Type="http://schemas.openxmlformats.org/officeDocument/2006/relationships/hyperlink" Target="http://www.w3schools.com/cssref/pr_dim_min-heigh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ref/pr_dim_max-width.asp" TargetMode="External"/><Relationship Id="rId5" Type="http://schemas.openxmlformats.org/officeDocument/2006/relationships/hyperlink" Target="http://www.w3schools.com/cssref/pr_dim_max-height.asp" TargetMode="External"/><Relationship Id="rId4" Type="http://schemas.openxmlformats.org/officeDocument/2006/relationships/hyperlink" Target="http://www.w3schools.com/cssref/pr_dim_width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floa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ingback.com/gabcodes/jogos-para-praticar-e-aprender-css" TargetMode="External"/><Relationship Id="rId2" Type="http://schemas.openxmlformats.org/officeDocument/2006/relationships/hyperlink" Target="https://www.codecademy.com/learn/learn-cs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lukeout.github.io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B97-15E9-364D-BE95-519549FB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kern="0" dirty="0"/>
              <a:t>Desenvolvimento Web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6655-0C91-1E48-A40B-A6FDCFEE71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altLang="en-US" dirty="0">
                <a:solidFill>
                  <a:schemeClr val="bg1"/>
                </a:solidFill>
              </a:rPr>
              <a:t>Aula 04 –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A2A8-D6A5-AF4F-AC5C-FE8E76C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(2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68A2-8C18-344F-8323-049F1586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de 4 </a:t>
            </a:r>
            <a:r>
              <a:rPr lang="en-US" dirty="0" err="1"/>
              <a:t>alunos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validação</a:t>
            </a:r>
            <a:r>
              <a:rPr lang="en-US" dirty="0"/>
              <a:t>, </a:t>
            </a:r>
            <a:r>
              <a:rPr lang="en-US" dirty="0" err="1"/>
              <a:t>tabindex</a:t>
            </a:r>
            <a:r>
              <a:rPr lang="en-US" dirty="0"/>
              <a:t> e outros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formulário</a:t>
            </a:r>
            <a:r>
              <a:rPr lang="en-US" dirty="0"/>
              <a:t>.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e reset de </a:t>
            </a:r>
            <a:r>
              <a:rPr lang="en-US" dirty="0" err="1"/>
              <a:t>formulário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99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A06C-B43A-466A-A211-D2DC707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Plano de Aula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DF9E9-06CD-3365-BEB4-3E24C1E431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80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48B31-9CCF-CD50-717A-B996AA96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850" dirty="0">
                <a:cs typeface="Calibri Light"/>
              </a:rPr>
              <a:t>Plano de Aula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DD162-EEA9-86FB-88C8-E4EC15E8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4165" indent="-304165"/>
            <a:r>
              <a:rPr lang="pt-BR" sz="3700" dirty="0">
                <a:cs typeface="Calibri"/>
              </a:rPr>
              <a:t>Link: </a:t>
            </a:r>
            <a:r>
              <a:rPr lang="pt-BR" sz="3600" dirty="0">
                <a:ea typeface="+mn-lt"/>
                <a:cs typeface="+mn-lt"/>
                <a:hlinkClick r:id="rId2"/>
              </a:rPr>
              <a:t>https://1drv.ms/b/s!ArWNRbQDZ5obiO0_-f-rlhyIKgC8tw?e=Ah2ObI</a:t>
            </a:r>
            <a:r>
              <a:rPr lang="pt-BR" sz="3600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29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9FCE3-7946-46A8-9A92-ADF87BF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850" dirty="0">
                <a:cs typeface="Calibri Light"/>
              </a:rPr>
              <a:t>Tema e 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CB2CB-3E9C-BB99-7A67-B0F3A865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04165" indent="-304165"/>
            <a:r>
              <a:rPr lang="pt-BR" sz="3700" dirty="0">
                <a:cs typeface="Calibri"/>
              </a:rPr>
              <a:t>Tema: Linguagem de Marcação e Estilos CSS</a:t>
            </a:r>
            <a:endParaRPr lang="pt-BR" dirty="0">
              <a:ea typeface="+mn-lt"/>
              <a:cs typeface="+mn-lt"/>
            </a:endParaRPr>
          </a:p>
          <a:p>
            <a:pPr marL="304165" indent="-304165"/>
            <a:r>
              <a:rPr lang="pt-BR" sz="3700" dirty="0">
                <a:cs typeface="Calibri" panose="020F0502020204030204"/>
              </a:rPr>
              <a:t>Objetivos:</a:t>
            </a:r>
            <a:r>
              <a:rPr lang="pt-BR" sz="3700" dirty="0">
                <a:ea typeface="+mn-lt"/>
                <a:cs typeface="+mn-lt"/>
              </a:rPr>
              <a:t> </a:t>
            </a:r>
            <a:r>
              <a:rPr lang="en-US" sz="3600" dirty="0" err="1"/>
              <a:t>Utilizar</a:t>
            </a:r>
            <a:r>
              <a:rPr lang="en-US" sz="3600" dirty="0"/>
              <a:t> a </a:t>
            </a:r>
            <a:r>
              <a:rPr lang="en-US" sz="3600" dirty="0" err="1"/>
              <a:t>linguagem</a:t>
            </a:r>
            <a:r>
              <a:rPr lang="en-US" sz="3600" dirty="0"/>
              <a:t> de </a:t>
            </a:r>
            <a:r>
              <a:rPr lang="en-US" sz="3600" dirty="0" err="1"/>
              <a:t>marcação</a:t>
            </a:r>
            <a:r>
              <a:rPr lang="en-US" sz="3600" dirty="0"/>
              <a:t> de </a:t>
            </a:r>
            <a:r>
              <a:rPr lang="en-US" sz="3600" dirty="0" err="1"/>
              <a:t>estilos</a:t>
            </a:r>
            <a:r>
              <a:rPr lang="en-US" sz="3600" dirty="0"/>
              <a:t> (CSS 3), para </a:t>
            </a:r>
            <a:r>
              <a:rPr lang="en-US" sz="3600" dirty="0" err="1"/>
              <a:t>praticar</a:t>
            </a:r>
            <a:r>
              <a:rPr lang="en-US" sz="3600" dirty="0"/>
              <a:t> </a:t>
            </a:r>
            <a:r>
              <a:rPr lang="en-US" sz="3600" dirty="0" err="1"/>
              <a:t>técnicas</a:t>
            </a:r>
            <a:r>
              <a:rPr lang="en-US" sz="3600" dirty="0"/>
              <a:t> de </a:t>
            </a:r>
            <a:r>
              <a:rPr lang="en-US" sz="3600" dirty="0" err="1"/>
              <a:t>engenharia</a:t>
            </a:r>
            <a:r>
              <a:rPr lang="en-US" sz="3600" dirty="0"/>
              <a:t> de software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facilidade</a:t>
            </a:r>
            <a:r>
              <a:rPr lang="en-US" sz="3600" dirty="0"/>
              <a:t> de </a:t>
            </a:r>
            <a:r>
              <a:rPr lang="en-US" sz="3600" dirty="0" err="1"/>
              <a:t>compreensão</a:t>
            </a:r>
            <a:r>
              <a:rPr lang="en-US" sz="3600" dirty="0"/>
              <a:t>, </a:t>
            </a:r>
            <a:r>
              <a:rPr lang="en-US" sz="3600" dirty="0" err="1"/>
              <a:t>reutilização</a:t>
            </a:r>
            <a:r>
              <a:rPr lang="en-US" sz="3600" dirty="0"/>
              <a:t> de </a:t>
            </a:r>
            <a:r>
              <a:rPr lang="en-US" sz="3600" dirty="0" err="1"/>
              <a:t>código</a:t>
            </a:r>
            <a:r>
              <a:rPr lang="en-US" sz="3600" dirty="0"/>
              <a:t>, </a:t>
            </a:r>
            <a:r>
              <a:rPr lang="en-US" sz="3600" dirty="0" err="1"/>
              <a:t>manutenibilidade</a:t>
            </a:r>
            <a:r>
              <a:rPr lang="en-US" sz="3600" dirty="0"/>
              <a:t> e </a:t>
            </a:r>
            <a:r>
              <a:rPr lang="en-US" sz="3600" dirty="0" err="1"/>
              <a:t>interoperabilidade</a:t>
            </a:r>
            <a:r>
              <a:rPr lang="en-US" sz="3600" dirty="0"/>
              <a:t>;</a:t>
            </a:r>
            <a:endParaRPr lang="pt-BR" sz="37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035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34E8A-D76D-87E5-DE82-77523B03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850" dirty="0">
                <a:cs typeface="Calibri Light"/>
              </a:rPr>
              <a:t>Tópicos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FA680-A724-9F0F-2C9E-7B740592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4165" indent="-304165"/>
            <a:r>
              <a:rPr lang="en-US" sz="3600" dirty="0"/>
              <a:t>2 .1  DEFINIÇÃO </a:t>
            </a:r>
          </a:p>
          <a:p>
            <a:pPr marL="304165" indent="-304165"/>
            <a:r>
              <a:rPr lang="en-US" sz="3600" dirty="0"/>
              <a:t>2 .2  SINTAXE &amp; SELEÇÃO DE ELEMENTOS</a:t>
            </a:r>
            <a:endParaRPr lang="pt-BR" sz="37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540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Situação Problema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FBD6F-FCB8-EA4B-A2D4-8B57544EB8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AF8CFB-5E00-70AA-7DEA-BD2B0C29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FAAEB-A851-3899-1313-AEDB0A0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Mesmo</a:t>
            </a:r>
            <a:r>
              <a:rPr lang="en-US" dirty="0"/>
              <a:t> com o </a:t>
            </a:r>
            <a:r>
              <a:rPr lang="en-US" dirty="0" err="1"/>
              <a:t>advento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inclusivas</a:t>
            </a:r>
            <a:r>
              <a:rPr lang="en-US" dirty="0"/>
              <a:t> o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atrativo</a:t>
            </a:r>
            <a:r>
              <a:rPr lang="en-US" dirty="0"/>
              <a:t> dos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estética</a:t>
            </a:r>
            <a:r>
              <a:rPr lang="en-US" dirty="0"/>
              <a:t>. </a:t>
            </a:r>
          </a:p>
          <a:p>
            <a:r>
              <a:rPr lang="en-US" dirty="0"/>
              <a:t>Uma forma </a:t>
            </a:r>
            <a:r>
              <a:rPr lang="en-US" dirty="0" err="1"/>
              <a:t>elegante</a:t>
            </a:r>
            <a:r>
              <a:rPr lang="en-US" dirty="0"/>
              <a:t> e </a:t>
            </a:r>
            <a:r>
              <a:rPr lang="en-US" dirty="0" err="1"/>
              <a:t>agradável</a:t>
            </a:r>
            <a:r>
              <a:rPr lang="en-US" dirty="0"/>
              <a:t> de </a:t>
            </a:r>
            <a:r>
              <a:rPr lang="en-US" dirty="0" err="1"/>
              <a:t>expor</a:t>
            </a:r>
            <a:r>
              <a:rPr lang="en-US" dirty="0"/>
              <a:t> um </a:t>
            </a:r>
            <a:r>
              <a:rPr lang="en-US" dirty="0" err="1"/>
              <a:t>conteúdo</a:t>
            </a:r>
            <a:r>
              <a:rPr lang="en-US" dirty="0"/>
              <a:t> sempre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vinda</a:t>
            </a:r>
            <a:r>
              <a:rPr lang="en-US" dirty="0"/>
              <a:t> que um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r>
              <a:rPr lang="en-US" dirty="0"/>
              <a:t>. </a:t>
            </a:r>
          </a:p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estética</a:t>
            </a:r>
            <a:r>
              <a:rPr lang="en-US" dirty="0"/>
              <a:t> de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811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F33DD-22F0-17D2-B566-AAE5648F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264CE-0E9C-E7A4-B1CE-50A51F0E56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 CSS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Surgiu em 1996.</a:t>
            </a:r>
          </a:p>
          <a:p>
            <a:endParaRPr lang="pt-BR" dirty="0"/>
          </a:p>
          <a:p>
            <a:r>
              <a:rPr lang="pt-BR" dirty="0"/>
              <a:t>Logo se tornou numa versão recomendada. </a:t>
            </a:r>
          </a:p>
          <a:p>
            <a:endParaRPr lang="pt-BR" dirty="0"/>
          </a:p>
          <a:p>
            <a:r>
              <a:rPr lang="pt-BR" dirty="0"/>
              <a:t>Em meados de 1998, o W3C expandiu a especificação original e criou o CSS2.</a:t>
            </a:r>
          </a:p>
          <a:p>
            <a:endParaRPr lang="pt-BR" dirty="0"/>
          </a:p>
          <a:p>
            <a:r>
              <a:rPr lang="pt-BR" dirty="0"/>
              <a:t>A versão atual é o CSS3.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50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 CSS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Toda marcação (elemento) HTML possui propriedades de apresentação</a:t>
            </a:r>
          </a:p>
          <a:p>
            <a:endParaRPr lang="pt-BR" dirty="0"/>
          </a:p>
          <a:p>
            <a:r>
              <a:rPr lang="pt-BR" dirty="0"/>
              <a:t>As propriedades são especificadas pela W3C.</a:t>
            </a:r>
          </a:p>
          <a:p>
            <a:endParaRPr lang="pt-BR" dirty="0"/>
          </a:p>
          <a:p>
            <a:r>
              <a:rPr lang="pt-BR" dirty="0"/>
              <a:t>Com CSS, posso customizar essas propriedades alterando o desenho do elemento no Browser.</a:t>
            </a:r>
          </a:p>
        </p:txBody>
      </p:sp>
    </p:spTree>
    <p:extLst>
      <p:ext uri="{BB962C8B-B14F-4D97-AF65-F5344CB8AC3E}">
        <p14:creationId xmlns:p14="http://schemas.microsoft.com/office/powerpoint/2010/main" val="304975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Prof. João Ronaldo Cunha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Bacharel em Ciência da Computação (UFSCar)</a:t>
            </a:r>
          </a:p>
          <a:p>
            <a:r>
              <a:rPr lang="pt-BR" dirty="0"/>
              <a:t>Mestre em Engenharia de Software (UFSCar)</a:t>
            </a:r>
          </a:p>
          <a:p>
            <a:r>
              <a:rPr lang="pt-BR" dirty="0"/>
              <a:t>Analista de Software do Inst. Eldorado desde 2005</a:t>
            </a:r>
          </a:p>
          <a:p>
            <a:r>
              <a:rPr lang="pt-BR" dirty="0"/>
              <a:t>Professor da </a:t>
            </a:r>
            <a:r>
              <a:rPr lang="pt-BR" dirty="0" err="1"/>
              <a:t>Metrocamp</a:t>
            </a:r>
            <a:r>
              <a:rPr lang="pt-BR" dirty="0"/>
              <a:t> desde 2010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http://about.me/joaoronaldocunha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67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Separar conteúdo de apresentação.</a:t>
            </a:r>
          </a:p>
          <a:p>
            <a:endParaRPr lang="pt-BR" dirty="0"/>
          </a:p>
          <a:p>
            <a:r>
              <a:rPr lang="pt-BR" dirty="0"/>
              <a:t>Maior facilidade na manutenção de código</a:t>
            </a:r>
          </a:p>
          <a:p>
            <a:pPr lvl="1"/>
            <a:r>
              <a:rPr lang="pt-BR" dirty="0"/>
              <a:t>regras de apresentação não estão misturadas com o conteúdo.</a:t>
            </a:r>
          </a:p>
          <a:p>
            <a:endParaRPr lang="pt-BR" dirty="0"/>
          </a:p>
          <a:p>
            <a:r>
              <a:rPr lang="pt-BR" dirty="0"/>
              <a:t>Trocar regras de apresentação dependendo da audiência. </a:t>
            </a:r>
          </a:p>
          <a:p>
            <a:pPr lvl="1"/>
            <a:r>
              <a:rPr lang="pt-BR" dirty="0">
                <a:hlinkClick r:id="rId2"/>
              </a:rPr>
              <a:t>http://www.csszengarden.com/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237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2" y="422657"/>
            <a:ext cx="3000375" cy="39862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8" y="422656"/>
            <a:ext cx="3000375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5" y="212121"/>
            <a:ext cx="3896898" cy="385695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89174" y="3177227"/>
            <a:ext cx="1216376" cy="486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753" y="212121"/>
            <a:ext cx="3896898" cy="385695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750770" y="3177227"/>
            <a:ext cx="1216376" cy="486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295771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incluir CSS no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919-A611-D94D-9936-F259EEBE90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Incluir CSS no HTML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Inline:</a:t>
            </a:r>
          </a:p>
          <a:p>
            <a:endParaRPr lang="pt-BR" dirty="0">
              <a:latin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6838" y="2007118"/>
            <a:ext cx="7798419" cy="3000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 marL="800100" lvl="3" indent="-342900">
              <a:buNone/>
              <a:defRPr sz="1600">
                <a:solidFill>
                  <a:schemeClr val="dk1"/>
                </a:solidFill>
                <a:latin typeface="Courier New" pitchFamily="49" charset="0"/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blue"&gt;CSS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216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Incluir CSS no HTML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endParaRPr lang="pt-BR" dirty="0">
              <a:latin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56838" y="1930650"/>
            <a:ext cx="7798419" cy="23775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 marL="800100" lvl="3" indent="-342900">
              <a:buNone/>
              <a:defRPr sz="1600">
                <a:solidFill>
                  <a:schemeClr val="dk1"/>
                </a:solidFill>
                <a:latin typeface="Courier New" pitchFamily="49" charset="0"/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blue; }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&lt;p&gt;CSS na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332984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Incluir CSS no HTML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 Externo</a:t>
            </a:r>
          </a:p>
          <a:p>
            <a:endParaRPr lang="pt-BR" dirty="0">
              <a:latin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6838" y="2034524"/>
            <a:ext cx="7798419" cy="21698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57175" lvl="2" indent="-257175"/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html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&lt;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head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  &lt;link 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href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="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estilo.css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rel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="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stylesheet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"</a:t>
            </a:r>
          </a:p>
          <a:p>
            <a:pPr marL="257175" lvl="2" indent="-257175"/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type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="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exemplo_css_externo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"/&gt;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&lt;/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head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&lt;body&gt;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  &lt;p&gt;CSS na 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tag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style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&lt;/p&gt;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257175" lvl="2" indent="-257175"/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&lt;/</a:t>
            </a:r>
            <a:r>
              <a:rPr lang="pt-BR" sz="1350" dirty="0" err="1">
                <a:latin typeface="Courier New" pitchFamily="49" charset="0"/>
                <a:cs typeface="Courier New" panose="02070309020205020404" pitchFamily="49" charset="0"/>
              </a:rPr>
              <a:t>html</a:t>
            </a:r>
            <a:r>
              <a:rPr lang="pt-BR" sz="1350" dirty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334968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Escrever CSS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100" dirty="0"/>
              <a:t>O CSS é baseado em três elementos principais:</a:t>
            </a:r>
          </a:p>
          <a:p>
            <a:pPr lvl="1"/>
            <a:r>
              <a:rPr lang="pt-BR" sz="1800" dirty="0"/>
              <a:t>Seletor;</a:t>
            </a:r>
          </a:p>
          <a:p>
            <a:pPr lvl="1"/>
            <a:r>
              <a:rPr lang="pt-BR" sz="1800" dirty="0"/>
              <a:t>Propriedade; e</a:t>
            </a:r>
          </a:p>
          <a:p>
            <a:pPr lvl="1"/>
            <a:r>
              <a:rPr lang="pt-BR" sz="1800" dirty="0"/>
              <a:t>Valor</a:t>
            </a:r>
          </a:p>
          <a:p>
            <a:pPr>
              <a:buFont typeface="Times" pitchFamily="96" charset="0"/>
              <a:buNone/>
            </a:pPr>
            <a:endParaRPr lang="pt-BR" sz="1500" dirty="0">
              <a:latin typeface="Courier New" pitchFamily="49" charset="0"/>
            </a:endParaRPr>
          </a:p>
          <a:p>
            <a:pPr>
              <a:buFont typeface="Times" pitchFamily="96" charset="0"/>
              <a:buNone/>
            </a:pPr>
            <a:r>
              <a:rPr lang="pt-BR" sz="1500" dirty="0">
                <a:latin typeface="Courier New" pitchFamily="49" charset="0"/>
              </a:rPr>
              <a:t>seletor {</a:t>
            </a:r>
          </a:p>
          <a:p>
            <a:pPr>
              <a:buFont typeface="Times" pitchFamily="96" charset="0"/>
              <a:buNone/>
            </a:pPr>
            <a:r>
              <a:rPr lang="pt-BR" sz="1500" dirty="0">
                <a:latin typeface="Courier New" pitchFamily="49" charset="0"/>
              </a:rPr>
              <a:t>  propriedade1:valor; </a:t>
            </a:r>
          </a:p>
          <a:p>
            <a:pPr>
              <a:buFont typeface="Times" pitchFamily="96" charset="0"/>
              <a:buNone/>
            </a:pPr>
            <a:r>
              <a:rPr lang="pt-BR" sz="1500" dirty="0">
                <a:latin typeface="Courier New" pitchFamily="49" charset="0"/>
              </a:rPr>
              <a:t>  propriedade2:valor;</a:t>
            </a:r>
          </a:p>
          <a:p>
            <a:pPr>
              <a:buFont typeface="Times" pitchFamily="96" charset="0"/>
              <a:buNone/>
            </a:pPr>
            <a:r>
              <a:rPr lang="pt-BR" sz="1500" dirty="0">
                <a:latin typeface="Courier New" pitchFamily="49" charset="0"/>
              </a:rPr>
              <a:t>}</a:t>
            </a:r>
          </a:p>
          <a:p>
            <a:pPr marL="342900" lvl="1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3459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Seletor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São mais de 40 seletores possíveis que podem ser combinados entre si: </a:t>
            </a:r>
          </a:p>
          <a:p>
            <a:pPr lvl="1"/>
            <a:r>
              <a:rPr lang="pt-BR" dirty="0">
                <a:hlinkClick r:id="rId3"/>
              </a:rPr>
              <a:t>http://www.w3schools.com/cssref/css_selectors.asp</a:t>
            </a:r>
            <a:endParaRPr lang="pt-BR" dirty="0"/>
          </a:p>
          <a:p>
            <a:r>
              <a:rPr lang="pt-BR" dirty="0"/>
              <a:t>Os principais seletores são três:</a:t>
            </a:r>
          </a:p>
          <a:p>
            <a:pPr lvl="1"/>
            <a:r>
              <a:rPr lang="pt-BR" b="1" dirty="0" err="1"/>
              <a:t>Tag</a:t>
            </a:r>
            <a:endParaRPr lang="pt-BR" dirty="0"/>
          </a:p>
          <a:p>
            <a:pPr lvl="1"/>
            <a:r>
              <a:rPr lang="pt-BR" b="1" dirty="0"/>
              <a:t>Id</a:t>
            </a:r>
          </a:p>
          <a:p>
            <a:pPr lvl="1"/>
            <a:r>
              <a:rPr lang="pt-BR" b="1" dirty="0" err="1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15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Propriedades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Permitem customizar as regras de apresentação de elementos selecionados pelos seletores.</a:t>
            </a:r>
          </a:p>
          <a:p>
            <a:r>
              <a:rPr lang="pt-BR" dirty="0"/>
              <a:t>São várias as propriedades e valores:</a:t>
            </a:r>
          </a:p>
          <a:p>
            <a:pPr lvl="1"/>
            <a:r>
              <a:rPr lang="pt-BR" dirty="0">
                <a:hlinkClick r:id="rId2"/>
              </a:rPr>
              <a:t>http://www.w3schools.com/cssref/default.asp </a:t>
            </a:r>
            <a:endParaRPr lang="pt-BR" dirty="0"/>
          </a:p>
          <a:p>
            <a:r>
              <a:rPr lang="pt-BR" dirty="0"/>
              <a:t>Define-se da seguinte maneira:</a:t>
            </a:r>
          </a:p>
          <a:p>
            <a:pPr>
              <a:buFont typeface="Times" pitchFamily="96" charset="0"/>
              <a:buNone/>
            </a:pPr>
            <a:endParaRPr lang="pt-BR" sz="1500" dirty="0">
              <a:latin typeface="Courier New" pitchFamily="49" charset="0"/>
            </a:endParaRPr>
          </a:p>
          <a:p>
            <a:pPr marL="42863" indent="0">
              <a:buNone/>
            </a:pPr>
            <a:r>
              <a:rPr lang="pt-BR" sz="1800" dirty="0">
                <a:latin typeface="Courier New" pitchFamily="49" charset="0"/>
              </a:rPr>
              <a:t>propriedade1:valor;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2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>
            <a:extLst>
              <a:ext uri="{FF2B5EF4-FFF2-40B4-BE49-F238E27FC236}">
                <a16:creationId xmlns:a16="http://schemas.microsoft.com/office/drawing/2014/main" id="{5C268C69-5755-5E42-898D-B7B781EA6F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265168" eaLnBrk="1" fontAlgn="auto" hangingPunct="1">
              <a:spcBef>
                <a:spcPts val="0"/>
              </a:spcBef>
              <a:spcAft>
                <a:spcPts val="0"/>
              </a:spcAft>
              <a:defRPr sz="2262">
                <a:solidFill>
                  <a:srgbClr val="FFFFFF"/>
                </a:solidFill>
              </a:defRPr>
            </a:pPr>
            <a:r>
              <a:rPr lang="pt-BR" sz="4000" dirty="0">
                <a:solidFill>
                  <a:schemeClr val="bg1"/>
                </a:solidFill>
                <a:sym typeface="Calibri"/>
              </a:rPr>
              <a:t>Plano de Ensino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569746-EB83-C140-A06A-6514F1ADCF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511E8E6A-EB09-FA45-9A82-30FDCE312C3F}"/>
              </a:ext>
            </a:extLst>
          </p:cNvPr>
          <p:cNvSpPr txBox="1">
            <a:spLocks/>
          </p:cNvSpPr>
          <p:nvPr/>
        </p:nvSpPr>
        <p:spPr bwMode="auto">
          <a:xfrm>
            <a:off x="685800" y="1576917"/>
            <a:ext cx="7772400" cy="7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/>
            <a:endParaRPr lang="pt-B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6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100" dirty="0"/>
              <a:t>Principais valores de propriedades</a:t>
            </a:r>
          </a:p>
          <a:p>
            <a:pPr lvl="1"/>
            <a:r>
              <a:rPr lang="pt-BR" sz="1800" b="1" dirty="0"/>
              <a:t>Palavras chave:</a:t>
            </a:r>
            <a:r>
              <a:rPr lang="pt-BR" sz="1800" dirty="0"/>
              <a:t> </a:t>
            </a:r>
            <a:r>
              <a:rPr lang="pt-BR" sz="1800" dirty="0" err="1"/>
              <a:t>underline</a:t>
            </a:r>
            <a:r>
              <a:rPr lang="pt-BR" sz="1800" dirty="0"/>
              <a:t>, </a:t>
            </a:r>
            <a:r>
              <a:rPr lang="pt-BR" sz="1800" dirty="0" err="1"/>
              <a:t>line-throught</a:t>
            </a:r>
            <a:r>
              <a:rPr lang="pt-BR" sz="1800" dirty="0"/>
              <a:t>, </a:t>
            </a:r>
            <a:r>
              <a:rPr lang="pt-BR" sz="1800" dirty="0" err="1"/>
              <a:t>large</a:t>
            </a:r>
            <a:r>
              <a:rPr lang="pt-BR" sz="1800" dirty="0"/>
              <a:t>, </a:t>
            </a:r>
            <a:r>
              <a:rPr lang="pt-BR" sz="1800" dirty="0" err="1"/>
              <a:t>small</a:t>
            </a:r>
            <a:r>
              <a:rPr lang="pt-BR" sz="1800" dirty="0"/>
              <a:t>, </a:t>
            </a:r>
            <a:r>
              <a:rPr lang="pt-BR" sz="1800" dirty="0" err="1"/>
              <a:t>bolder</a:t>
            </a:r>
            <a:r>
              <a:rPr lang="pt-BR" sz="1800" dirty="0"/>
              <a:t>, etc.</a:t>
            </a:r>
          </a:p>
          <a:p>
            <a:pPr lvl="1"/>
            <a:r>
              <a:rPr lang="pt-BR" sz="1800" b="1" dirty="0"/>
              <a:t>Tamanho:</a:t>
            </a:r>
            <a:r>
              <a:rPr lang="pt-BR" sz="1800" dirty="0"/>
              <a:t> 1in, 1.5cm, +0.25mm, -3pt, 150px</a:t>
            </a:r>
          </a:p>
          <a:p>
            <a:pPr lvl="1"/>
            <a:r>
              <a:rPr lang="pt-BR" sz="1800" b="1" dirty="0"/>
              <a:t>Porcentagem:</a:t>
            </a:r>
            <a:r>
              <a:rPr lang="pt-BR" sz="1800" dirty="0"/>
              <a:t> 120%, 50%.</a:t>
            </a:r>
          </a:p>
          <a:p>
            <a:pPr lvl="1"/>
            <a:r>
              <a:rPr lang="pt-BR" sz="1800" b="1" dirty="0"/>
              <a:t>URL:</a:t>
            </a:r>
            <a:r>
              <a:rPr lang="pt-BR" sz="1800" dirty="0"/>
              <a:t> </a:t>
            </a:r>
            <a:r>
              <a:rPr lang="pt-BR" sz="1800" dirty="0" err="1"/>
              <a:t>url</a:t>
            </a:r>
            <a:r>
              <a:rPr lang="pt-BR" sz="1800" dirty="0"/>
              <a:t>(http://www.metrocamp.com.br)</a:t>
            </a:r>
          </a:p>
          <a:p>
            <a:pPr lvl="1"/>
            <a:r>
              <a:rPr lang="pt-BR" sz="1800" b="1" dirty="0"/>
              <a:t>Color:</a:t>
            </a:r>
            <a:r>
              <a:rPr lang="pt-BR" sz="1800" dirty="0"/>
              <a:t> </a:t>
            </a:r>
            <a:r>
              <a:rPr lang="pt-BR" sz="1800" dirty="0" err="1"/>
              <a:t>rgb</a:t>
            </a:r>
            <a:r>
              <a:rPr lang="pt-BR" sz="1800" dirty="0"/>
              <a:t> (100, 200, 100), </a:t>
            </a:r>
            <a:r>
              <a:rPr lang="pt-BR" sz="1800" dirty="0" err="1"/>
              <a:t>rgb</a:t>
            </a:r>
            <a:r>
              <a:rPr lang="pt-BR" sz="1800" dirty="0"/>
              <a:t> (100% , 50%, 20%), #770011</a:t>
            </a:r>
          </a:p>
        </p:txBody>
      </p:sp>
    </p:spTree>
    <p:extLst>
      <p:ext uri="{BB962C8B-B14F-4D97-AF65-F5344CB8AC3E}">
        <p14:creationId xmlns:p14="http://schemas.microsoft.com/office/powerpoint/2010/main" val="416371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Escrever CSS</a:t>
            </a:r>
            <a:br>
              <a:rPr lang="pt-BR" dirty="0"/>
            </a:br>
            <a:r>
              <a:rPr lang="pt-BR" dirty="0"/>
              <a:t>Resumo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100" dirty="0"/>
              <a:t>Seletores básicos:</a:t>
            </a:r>
          </a:p>
          <a:p>
            <a:pPr lvl="1"/>
            <a:r>
              <a:rPr lang="pt-BR" sz="1800" dirty="0"/>
              <a:t>Classe: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</a:rPr>
              <a:t>nome_classe</a:t>
            </a:r>
            <a:r>
              <a:rPr lang="pt-BR" sz="1200" dirty="0">
                <a:latin typeface="Courier New" pitchFamily="49" charset="0"/>
              </a:rPr>
              <a:t> {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  propriedade1:valor;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  <a:p>
            <a:pPr lvl="1"/>
            <a:r>
              <a:rPr lang="pt-BR" sz="1800" dirty="0"/>
              <a:t>Identificador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#identificador {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	 propriedade1:valor;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  <a:p>
            <a:pPr lvl="1"/>
            <a:r>
              <a:rPr lang="pt-BR" sz="1800" dirty="0"/>
              <a:t>Marcação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pitchFamily="96" charset="0"/>
              <a:buNone/>
            </a:pPr>
            <a:r>
              <a:rPr lang="pt-BR" sz="1200" dirty="0" err="1">
                <a:latin typeface="Courier New" pitchFamily="49" charset="0"/>
              </a:rPr>
              <a:t>marcacao</a:t>
            </a:r>
            <a:r>
              <a:rPr lang="pt-BR" sz="1200" dirty="0">
                <a:latin typeface="Courier New" pitchFamily="49" charset="0"/>
              </a:rPr>
              <a:t> {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	 propriedade1:valor;</a:t>
            </a:r>
          </a:p>
          <a:p>
            <a:pPr lvl="1">
              <a:buFont typeface="Times" pitchFamily="96" charset="0"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71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85445" indent="-385445">
              <a:buFont typeface="+mj-lt"/>
              <a:buAutoNum type="arabicPeriod"/>
            </a:pPr>
            <a:r>
              <a:rPr lang="pt-BR" sz="3700" dirty="0"/>
              <a:t>Criar uma página HTML com parágrafos, tendo um parágrafo com id “</a:t>
            </a:r>
            <a:r>
              <a:rPr lang="pt-BR" sz="3700" dirty="0" err="1"/>
              <a:t>cor_cinza</a:t>
            </a:r>
            <a:r>
              <a:rPr lang="pt-BR" sz="3700" dirty="0"/>
              <a:t>”.</a:t>
            </a:r>
          </a:p>
          <a:p>
            <a:pPr marL="385445" indent="-385445">
              <a:buFont typeface="+mj-lt"/>
              <a:buAutoNum type="arabicPeriod"/>
            </a:pPr>
            <a:r>
              <a:rPr lang="pt-BR" dirty="0"/>
              <a:t>Incluir em todos os parágrafos a classe CSS “</a:t>
            </a:r>
            <a:r>
              <a:rPr lang="pt-BR" dirty="0" err="1"/>
              <a:t>cor_rosa</a:t>
            </a:r>
            <a:r>
              <a:rPr lang="pt-BR" dirty="0"/>
              <a:t>”.</a:t>
            </a:r>
            <a:endParaRPr lang="pt-BR" dirty="0">
              <a:cs typeface="Calibri" panose="020F0502020204030204"/>
            </a:endParaRPr>
          </a:p>
          <a:p>
            <a:pPr marL="385445" indent="-385445">
              <a:buFont typeface="+mj-lt"/>
              <a:buAutoNum type="arabicPeriod"/>
            </a:pPr>
            <a:r>
              <a:rPr lang="pt-BR" dirty="0"/>
              <a:t>Definir no CSS externo regra CSS para o ID “</a:t>
            </a:r>
            <a:r>
              <a:rPr lang="pt-BR" dirty="0" err="1"/>
              <a:t>cor_cinza</a:t>
            </a:r>
            <a:r>
              <a:rPr lang="pt-BR" dirty="0"/>
              <a:t>” com definição de cor cinza (color: </a:t>
            </a:r>
            <a:r>
              <a:rPr lang="pt-BR" dirty="0" err="1"/>
              <a:t>gray</a:t>
            </a:r>
            <a:r>
              <a:rPr lang="pt-BR" dirty="0"/>
              <a:t>)</a:t>
            </a:r>
            <a:endParaRPr lang="pt-BR" dirty="0">
              <a:cs typeface="Calibri" panose="020F0502020204030204"/>
            </a:endParaRPr>
          </a:p>
          <a:p>
            <a:pPr marL="385445" indent="-385445">
              <a:buFont typeface="+mj-lt"/>
              <a:buAutoNum type="arabicPeriod"/>
            </a:pPr>
            <a:r>
              <a:rPr lang="pt-BR" dirty="0"/>
              <a:t>Definir no CSS externo regra CSS para classe “</a:t>
            </a:r>
            <a:r>
              <a:rPr lang="pt-BR" dirty="0" err="1"/>
              <a:t>cor_rosa</a:t>
            </a:r>
            <a:r>
              <a:rPr lang="pt-BR" dirty="0"/>
              <a:t>” com definição de cor rosa (color: </a:t>
            </a:r>
            <a:r>
              <a:rPr lang="pt-BR" dirty="0" err="1"/>
              <a:t>pink</a:t>
            </a:r>
            <a:r>
              <a:rPr lang="pt-BR" dirty="0"/>
              <a:t>)</a:t>
            </a:r>
            <a:endParaRPr lang="pt-BR" dirty="0">
              <a:cs typeface="Calibri" panose="020F0502020204030204"/>
            </a:endParaRPr>
          </a:p>
          <a:p>
            <a:pPr marL="385445" indent="-385445">
              <a:buFont typeface="+mj-lt"/>
              <a:buAutoNum type="arabicPeriod"/>
            </a:pPr>
            <a:r>
              <a:rPr lang="pt-BR" dirty="0"/>
              <a:t>Incluir outras customização de propriedade como:</a:t>
            </a:r>
            <a:endParaRPr lang="pt-BR" dirty="0">
              <a:cs typeface="Calibri" panose="020F0502020204030204"/>
            </a:endParaRPr>
          </a:p>
          <a:p>
            <a:pPr marL="685800" lvl="1" indent="-385445">
              <a:buFont typeface="+mj-lt"/>
              <a:buAutoNum type="arabicPeriod"/>
            </a:pPr>
            <a:r>
              <a:rPr lang="pt-BR" dirty="0" err="1"/>
              <a:t>Text-align</a:t>
            </a:r>
            <a:endParaRPr lang="pt-BR" dirty="0">
              <a:cs typeface="Calibri" panose="020F0502020204030204"/>
            </a:endParaRPr>
          </a:p>
          <a:p>
            <a:pPr marL="685800" lvl="1" indent="-385445">
              <a:buFont typeface="+mj-lt"/>
              <a:buAutoNum type="arabicPeriod"/>
            </a:pPr>
            <a:r>
              <a:rPr lang="pt-BR" dirty="0" err="1"/>
              <a:t>Letter-spacing</a:t>
            </a:r>
            <a:endParaRPr lang="pt-BR" dirty="0">
              <a:cs typeface="Calibri" panose="020F0502020204030204"/>
            </a:endParaRPr>
          </a:p>
          <a:p>
            <a:pPr marL="685800" lvl="1" indent="-385445">
              <a:buFont typeface="+mj-lt"/>
              <a:buAutoNum type="arabicPeriod"/>
            </a:pPr>
            <a:r>
              <a:rPr lang="pt-BR" dirty="0"/>
              <a:t>Background-color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47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 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8E29-57BC-1646-B0B8-D78C2ABCA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ED302E-E346-B9BB-6E1E-797DC9B795FE}"/>
              </a:ext>
            </a:extLst>
          </p:cNvPr>
          <p:cNvSpPr txBox="1"/>
          <p:nvPr/>
        </p:nvSpPr>
        <p:spPr>
          <a:xfrm>
            <a:off x="34676" y="4417246"/>
            <a:ext cx="5741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Lista de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Propriedades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https://www.w3schools.com/cssref/default.asp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8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Propriedades de Posicionamento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21476"/>
              </p:ext>
            </p:extLst>
          </p:nvPr>
        </p:nvGraphicFramePr>
        <p:xfrm>
          <a:off x="356839" y="1549924"/>
          <a:ext cx="7798421" cy="282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Propriedade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Valores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effectLst/>
                          <a:hlinkClick r:id="rId3"/>
                        </a:rPr>
                        <a:t>position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Define como o elemento deve ser posicionado na página;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</a:rPr>
                        <a:t>Fixed</a:t>
                      </a:r>
                      <a:r>
                        <a:rPr lang="pt-BR" sz="1400" kern="1200" dirty="0">
                          <a:effectLst/>
                        </a:rPr>
                        <a:t>, </a:t>
                      </a:r>
                      <a:r>
                        <a:rPr lang="pt-BR" sz="1400" kern="1200" dirty="0" err="1">
                          <a:effectLst/>
                        </a:rPr>
                        <a:t>Absolute</a:t>
                      </a:r>
                      <a:r>
                        <a:rPr lang="pt-BR" sz="1400" kern="1200" dirty="0">
                          <a:effectLst/>
                        </a:rPr>
                        <a:t>, </a:t>
                      </a:r>
                      <a:r>
                        <a:rPr lang="pt-BR" sz="1400" kern="1200" dirty="0" err="1">
                          <a:effectLst/>
                        </a:rPr>
                        <a:t>Relative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effectLst/>
                          <a:hlinkClick r:id="rId3"/>
                        </a:rPr>
                        <a:t>top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Distância superior em relação a página (</a:t>
                      </a:r>
                      <a:r>
                        <a:rPr lang="pt-BR" sz="1400" kern="1200" dirty="0" err="1">
                          <a:effectLst/>
                        </a:rPr>
                        <a:t>absolute</a:t>
                      </a:r>
                      <a:r>
                        <a:rPr lang="pt-BR" sz="1400" kern="1200" dirty="0">
                          <a:effectLst/>
                        </a:rPr>
                        <a:t>) ou a </a:t>
                      </a:r>
                      <a:r>
                        <a:rPr lang="pt-BR" sz="1400" kern="1200" dirty="0" err="1">
                          <a:effectLst/>
                        </a:rPr>
                        <a:t>posicão</a:t>
                      </a:r>
                      <a:r>
                        <a:rPr lang="pt-BR" sz="1400" kern="1200" dirty="0">
                          <a:effectLst/>
                        </a:rPr>
                        <a:t> natural do elemento (</a:t>
                      </a:r>
                      <a:r>
                        <a:rPr lang="pt-BR" sz="1400" kern="1200" dirty="0" err="1">
                          <a:effectLst/>
                        </a:rPr>
                        <a:t>relative</a:t>
                      </a:r>
                      <a:r>
                        <a:rPr lang="pt-BR" sz="1400" kern="12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</a:rPr>
                        <a:t>length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effectLst/>
                          <a:hlinkClick r:id="rId3"/>
                        </a:rPr>
                        <a:t>left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Distância a esquerda em relação a página (</a:t>
                      </a:r>
                      <a:r>
                        <a:rPr lang="pt-BR" sz="1400" kern="1200" dirty="0" err="1">
                          <a:effectLst/>
                        </a:rPr>
                        <a:t>absolute</a:t>
                      </a:r>
                      <a:r>
                        <a:rPr lang="pt-BR" sz="1400" kern="1200" dirty="0">
                          <a:effectLst/>
                        </a:rPr>
                        <a:t>) ou a </a:t>
                      </a:r>
                      <a:r>
                        <a:rPr lang="pt-BR" sz="1400" kern="1200" dirty="0" err="1">
                          <a:effectLst/>
                        </a:rPr>
                        <a:t>posicão</a:t>
                      </a:r>
                      <a:r>
                        <a:rPr lang="pt-BR" sz="1400" kern="1200" dirty="0">
                          <a:effectLst/>
                        </a:rPr>
                        <a:t> natural do elemento (</a:t>
                      </a:r>
                      <a:r>
                        <a:rPr lang="pt-BR" sz="1400" kern="1200" dirty="0" err="1">
                          <a:effectLst/>
                        </a:rPr>
                        <a:t>relative</a:t>
                      </a:r>
                      <a:r>
                        <a:rPr lang="pt-BR" sz="1400" kern="12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length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effectLst/>
                          <a:hlinkClick r:id="rId3"/>
                        </a:rPr>
                        <a:t>right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Distância a direita em relação a página (</a:t>
                      </a:r>
                      <a:r>
                        <a:rPr lang="pt-BR" sz="1400" kern="1200" dirty="0" err="1">
                          <a:effectLst/>
                        </a:rPr>
                        <a:t>absolute</a:t>
                      </a:r>
                      <a:r>
                        <a:rPr lang="pt-BR" sz="1400" kern="1200" dirty="0">
                          <a:effectLst/>
                        </a:rPr>
                        <a:t>) ou a </a:t>
                      </a:r>
                      <a:r>
                        <a:rPr lang="pt-BR" sz="1400" kern="1200" dirty="0" err="1">
                          <a:effectLst/>
                        </a:rPr>
                        <a:t>posicão</a:t>
                      </a:r>
                      <a:r>
                        <a:rPr lang="pt-BR" sz="1400" kern="1200" dirty="0">
                          <a:effectLst/>
                        </a:rPr>
                        <a:t> natural do elemento (</a:t>
                      </a:r>
                      <a:r>
                        <a:rPr lang="pt-BR" sz="1400" kern="1200" dirty="0" err="1">
                          <a:effectLst/>
                        </a:rPr>
                        <a:t>relative</a:t>
                      </a:r>
                      <a:r>
                        <a:rPr lang="pt-BR" sz="1400" kern="12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length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effectLst/>
                          <a:hlinkClick r:id="rId3"/>
                        </a:rPr>
                        <a:t>bottom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Distância inferior em relação a página (</a:t>
                      </a:r>
                      <a:r>
                        <a:rPr lang="pt-BR" sz="1400" kern="1200" dirty="0" err="1">
                          <a:effectLst/>
                        </a:rPr>
                        <a:t>absolute</a:t>
                      </a:r>
                      <a:r>
                        <a:rPr lang="pt-BR" sz="1400" kern="1200" dirty="0">
                          <a:effectLst/>
                        </a:rPr>
                        <a:t>) ou a </a:t>
                      </a:r>
                      <a:r>
                        <a:rPr lang="pt-BR" sz="1400" kern="1200" dirty="0" err="1">
                          <a:effectLst/>
                        </a:rPr>
                        <a:t>posicão</a:t>
                      </a:r>
                      <a:r>
                        <a:rPr lang="pt-BR" sz="1400" kern="1200" dirty="0">
                          <a:effectLst/>
                        </a:rPr>
                        <a:t> natural do elemento (</a:t>
                      </a:r>
                      <a:r>
                        <a:rPr lang="pt-BR" sz="1400" kern="1200" dirty="0" err="1">
                          <a:effectLst/>
                        </a:rPr>
                        <a:t>relative</a:t>
                      </a:r>
                      <a:r>
                        <a:rPr lang="pt-BR" sz="1400" kern="12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length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1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effectLst/>
                          <a:hlinkClick r:id="rId3"/>
                        </a:rPr>
                        <a:t>z-index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Permite definir um elemento sobre outro.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</a:rPr>
                        <a:t>length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827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Propriedades de Visualização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75091"/>
              </p:ext>
            </p:extLst>
          </p:nvPr>
        </p:nvGraphicFramePr>
        <p:xfrm>
          <a:off x="356839" y="1595645"/>
          <a:ext cx="7798421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Propriedade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Valores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500" u="sng" kern="1200">
                          <a:effectLst/>
                          <a:hlinkClick r:id="rId3"/>
                        </a:rPr>
                        <a:t>display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500" kern="1200" dirty="0">
                          <a:effectLst/>
                        </a:rPr>
                        <a:t>Define como o elemento deve ser exibido;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500" kern="1200" dirty="0" err="1">
                          <a:effectLst/>
                        </a:rPr>
                        <a:t>Inline</a:t>
                      </a:r>
                      <a:r>
                        <a:rPr lang="pt-BR" sz="1500" kern="1200" dirty="0">
                          <a:effectLst/>
                        </a:rPr>
                        <a:t>, </a:t>
                      </a:r>
                      <a:r>
                        <a:rPr lang="pt-BR" sz="1500" kern="1200" dirty="0" err="1">
                          <a:effectLst/>
                        </a:rPr>
                        <a:t>block</a:t>
                      </a:r>
                      <a:r>
                        <a:rPr lang="pt-BR" sz="1500" kern="1200" dirty="0">
                          <a:effectLst/>
                        </a:rPr>
                        <a:t>,</a:t>
                      </a:r>
                      <a:r>
                        <a:rPr lang="pt-BR" sz="1500" kern="1200" baseline="0" dirty="0">
                          <a:effectLst/>
                        </a:rPr>
                        <a:t> </a:t>
                      </a:r>
                      <a:r>
                        <a:rPr lang="pt-BR" sz="1500" kern="1200" dirty="0" err="1">
                          <a:effectLst/>
                        </a:rPr>
                        <a:t>none</a:t>
                      </a:r>
                      <a:r>
                        <a:rPr lang="pt-BR" sz="1500" kern="1200" dirty="0">
                          <a:effectLst/>
                        </a:rPr>
                        <a:t>, etc.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500" u="sng" kern="1200">
                          <a:effectLst/>
                          <a:hlinkClick r:id="rId3"/>
                        </a:rPr>
                        <a:t>visibility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500" kern="1200" dirty="0">
                          <a:effectLst/>
                        </a:rPr>
                        <a:t>Define se o elemento deve ser exibido ou não.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500" kern="1200" dirty="0" err="1">
                          <a:effectLst/>
                        </a:rPr>
                        <a:t>collapse</a:t>
                      </a:r>
                      <a:r>
                        <a:rPr lang="pt-BR" sz="1500" kern="1200" dirty="0">
                          <a:effectLst/>
                        </a:rPr>
                        <a:t>, </a:t>
                      </a:r>
                      <a:r>
                        <a:rPr lang="pt-BR" sz="1500" kern="1200" dirty="0" err="1">
                          <a:effectLst/>
                        </a:rPr>
                        <a:t>hidden</a:t>
                      </a:r>
                      <a:r>
                        <a:rPr lang="pt-BR" sz="1500" kern="1200" dirty="0">
                          <a:effectLst/>
                        </a:rPr>
                        <a:t>, </a:t>
                      </a:r>
                      <a:r>
                        <a:rPr lang="pt-BR" sz="1500" kern="1200" dirty="0" err="1">
                          <a:effectLst/>
                        </a:rPr>
                        <a:t>visible</a:t>
                      </a:r>
                      <a:r>
                        <a:rPr lang="pt-BR" sz="1500" kern="1200" dirty="0">
                          <a:effectLst/>
                        </a:rPr>
                        <a:t>, </a:t>
                      </a:r>
                      <a:r>
                        <a:rPr lang="pt-BR" sz="1500" kern="1200" dirty="0" err="1">
                          <a:effectLst/>
                        </a:rPr>
                        <a:t>inherit</a:t>
                      </a:r>
                      <a:r>
                        <a:rPr lang="pt-BR" sz="1500" kern="1200" dirty="0">
                          <a:effectLst/>
                        </a:rPr>
                        <a:t>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10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Propriedades de Dimensão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81783"/>
              </p:ext>
            </p:extLst>
          </p:nvPr>
        </p:nvGraphicFramePr>
        <p:xfrm>
          <a:off x="356839" y="1367044"/>
          <a:ext cx="7798420" cy="263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Propriedade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Valores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3"/>
                        </a:rPr>
                        <a:t>Height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a altura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auto; </a:t>
                      </a: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4"/>
                        </a:rPr>
                        <a:t>width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o comprimento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Auto; </a:t>
                      </a: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5"/>
                        </a:rPr>
                        <a:t>max-height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a altura máxima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None</a:t>
                      </a: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6"/>
                        </a:rPr>
                        <a:t>max-width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o comprimento máximo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None</a:t>
                      </a: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7"/>
                        </a:rPr>
                        <a:t>min-height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a altura mínima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1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8"/>
                        </a:rPr>
                        <a:t>min-width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Define o comprimento mínimo do elemento.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i="1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pt-BR" sz="1400" i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; %; </a:t>
                      </a:r>
                      <a:r>
                        <a:rPr lang="pt-BR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inherit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25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Propriedades de </a:t>
            </a:r>
            <a:r>
              <a:rPr lang="pt-BR" dirty="0" err="1"/>
              <a:t>Float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22073"/>
              </p:ext>
            </p:extLst>
          </p:nvPr>
        </p:nvGraphicFramePr>
        <p:xfrm>
          <a:off x="356839" y="1467629"/>
          <a:ext cx="7798421" cy="157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</a:rPr>
                        <a:t>Propriedade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>
                          <a:effectLst/>
                        </a:rPr>
                        <a:t>Valores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400" u="sng" kern="1200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3"/>
                        </a:rPr>
                        <a:t>float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Permite definir que um elemento irá ser puxado para um dos lados da página. No caso de elementos em bloco, permite </a:t>
                      </a: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incuir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outros elementos ao lado.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a esquerda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a direita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u="sng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3"/>
                        </a:rPr>
                        <a:t>clear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Cancela o efeito de </a:t>
                      </a: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do elemento.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a esquerda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a direita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pt-BR" sz="14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ambos os lados.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620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Alinhamento de Bloco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dirty="0"/>
              <a:t>Os elementos de nível de bloco (</a:t>
            </a:r>
            <a:r>
              <a:rPr lang="pt-BR" dirty="0" err="1"/>
              <a:t>p</a:t>
            </a:r>
            <a:r>
              <a:rPr lang="pt-BR" dirty="0"/>
              <a:t>, h1, </a:t>
            </a:r>
            <a:r>
              <a:rPr lang="pt-BR" dirty="0" err="1"/>
              <a:t>div</a:t>
            </a:r>
            <a:r>
              <a:rPr lang="pt-BR" dirty="0"/>
              <a:t>) ocupam, por padrão, todo o espaço horizontal disponível.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Podem ter seu conteúdo alinhado a esquerda, direita ou centralizado. Para tanto, pode-se usar as seguintes propriedades:</a:t>
            </a:r>
          </a:p>
          <a:p>
            <a:pPr lvl="1"/>
            <a:r>
              <a:rPr lang="pt-BR" dirty="0" err="1"/>
              <a:t>margin</a:t>
            </a:r>
            <a:r>
              <a:rPr lang="pt-BR" dirty="0"/>
              <a:t>: definir valor “auto” para centralizar de acordo com o comprimento ou direita/esquerda.</a:t>
            </a:r>
          </a:p>
          <a:p>
            <a:pPr lvl="1"/>
            <a:r>
              <a:rPr lang="pt-BR" dirty="0"/>
              <a:t>position: </a:t>
            </a:r>
            <a:r>
              <a:rPr lang="pt-BR" dirty="0" err="1"/>
              <a:t>definiir</a:t>
            </a:r>
            <a:r>
              <a:rPr lang="pt-BR" dirty="0"/>
              <a:t> valor “</a:t>
            </a:r>
            <a:r>
              <a:rPr lang="pt-BR" dirty="0" err="1"/>
              <a:t>absolute</a:t>
            </a:r>
            <a:r>
              <a:rPr lang="pt-BR" dirty="0"/>
              <a:t>” e então define-se os valores das propriedades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 e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float</a:t>
            </a:r>
            <a:r>
              <a:rPr lang="pt-BR" dirty="0"/>
              <a:t>: alinhamento a esquerda ou direita usando </a:t>
            </a:r>
            <a:r>
              <a:rPr lang="pt-BR" dirty="0" err="1"/>
              <a:t>float</a:t>
            </a:r>
            <a:r>
              <a:rPr lang="pt-BR" dirty="0"/>
              <a:t> (display passa a ser </a:t>
            </a:r>
            <a:r>
              <a:rPr lang="pt-BR" dirty="0" err="1"/>
              <a:t>inline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86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Alinhamento de Marcação de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err="1"/>
              <a:t>text-align</a:t>
            </a:r>
            <a:r>
              <a:rPr lang="pt-BR" dirty="0"/>
              <a:t>: permite definir alinhamento do texto</a:t>
            </a:r>
          </a:p>
          <a:p>
            <a:pPr lvl="1"/>
            <a:r>
              <a:rPr lang="pt-BR" dirty="0"/>
              <a:t>Se aplica ao texto contido em elementos de bloco (</a:t>
            </a:r>
            <a:r>
              <a:rPr lang="pt-BR" dirty="0" err="1"/>
              <a:t>p</a:t>
            </a:r>
            <a:r>
              <a:rPr lang="pt-BR" dirty="0"/>
              <a:t>, h1, </a:t>
            </a:r>
            <a:r>
              <a:rPr lang="pt-BR" dirty="0" err="1"/>
              <a:t>div</a:t>
            </a:r>
            <a:r>
              <a:rPr lang="pt-BR" dirty="0"/>
              <a:t>). </a:t>
            </a:r>
          </a:p>
          <a:p>
            <a:pPr lvl="1"/>
            <a:r>
              <a:rPr lang="pt-BR" dirty="0"/>
              <a:t>Deve então ser definida nos elementos de bloco.</a:t>
            </a:r>
          </a:p>
          <a:p>
            <a:pPr lvl="0"/>
            <a:r>
              <a:rPr lang="pt-BR" dirty="0"/>
              <a:t>Os valores para </a:t>
            </a:r>
            <a:r>
              <a:rPr lang="pt-BR" dirty="0" err="1"/>
              <a:t>text-align</a:t>
            </a:r>
            <a:r>
              <a:rPr lang="pt-BR" dirty="0"/>
              <a:t> podem ser:</a:t>
            </a:r>
          </a:p>
          <a:p>
            <a:pPr lvl="1"/>
            <a:r>
              <a:rPr lang="pt-BR" dirty="0"/>
              <a:t>center;</a:t>
            </a:r>
          </a:p>
          <a:p>
            <a:pPr lvl="1"/>
            <a:r>
              <a:rPr lang="pt-BR" dirty="0" err="1"/>
              <a:t>right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Justify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70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2">
            <a:extLst>
              <a:ext uri="{FF2B5EF4-FFF2-40B4-BE49-F238E27FC236}">
                <a16:creationId xmlns:a16="http://schemas.microsoft.com/office/drawing/2014/main" id="{7B5DC3B5-0C51-1D44-A296-FD68889A92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altLang="en-US"/>
              <a:t>Ementa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3DA86B35-3C2B-364A-B9A0-5703EE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LINGUAGEM DE MARCAÇÃO DE HYPERTEXTO ­ HTML. LINGUAGEM DE MARCAÇÃO E ESTILOS ­ CSS.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r>
              <a:rPr lang="en-US" dirty="0"/>
              <a:t>LINGUAGEM JAVASCRIPT. PROGRAMAÇÃO DE PÁGINAS DINÂMICASCOM AJAX &amp; PHP. </a:t>
            </a:r>
          </a:p>
          <a:p>
            <a:endParaRPr lang="en-US" dirty="0"/>
          </a:p>
          <a:p>
            <a:r>
              <a:rPr lang="en-US" dirty="0"/>
              <a:t>CRIAÇÃO DE UM CRUD.</a:t>
            </a:r>
            <a:endParaRPr lang="pt-BR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17412" name="Título 2">
            <a:extLst>
              <a:ext uri="{FF2B5EF4-FFF2-40B4-BE49-F238E27FC236}">
                <a16:creationId xmlns:a16="http://schemas.microsoft.com/office/drawing/2014/main" id="{E91EBF59-E2D8-E74F-8896-3FE085D9DE55}"/>
              </a:ext>
            </a:extLst>
          </p:cNvPr>
          <p:cNvSpPr txBox="1">
            <a:spLocks/>
          </p:cNvSpPr>
          <p:nvPr/>
        </p:nvSpPr>
        <p:spPr bwMode="auto">
          <a:xfrm>
            <a:off x="366184" y="-738716"/>
            <a:ext cx="7552267" cy="6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60959" rIns="60959" anchor="ctr"/>
          <a:lstStyle>
            <a:lvl1pPr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pt-BR" altLang="en-US" sz="2667"/>
          </a:p>
        </p:txBody>
      </p:sp>
    </p:spTree>
    <p:extLst>
      <p:ext uri="{BB962C8B-B14F-4D97-AF65-F5344CB8AC3E}">
        <p14:creationId xmlns:p14="http://schemas.microsoft.com/office/powerpoint/2010/main" val="1515832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334B-6A97-F7CF-DCDE-2DC66797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Aprenda+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3073E-27DD-A79A-7EF9-7A0C240A67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78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8554B-D35C-AC4D-386C-87B0E85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850" dirty="0">
                <a:cs typeface="Calibri Light"/>
              </a:rPr>
              <a:t>Aprenda+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9EE67-8DA8-5E43-57D1-E8BB5292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04165" indent="-304165"/>
            <a:r>
              <a:rPr lang="pt-BR" sz="3700" dirty="0">
                <a:ea typeface="+mn-lt"/>
                <a:cs typeface="+mn-lt"/>
                <a:hlinkClick r:id="rId2"/>
              </a:rPr>
              <a:t>https://www.codecademy.com/learn/learn-css</a:t>
            </a:r>
            <a:r>
              <a:rPr lang="pt-BR" sz="3700" dirty="0">
                <a:ea typeface="+mn-lt"/>
                <a:cs typeface="+mn-lt"/>
              </a:rPr>
              <a:t> </a:t>
            </a:r>
          </a:p>
          <a:p>
            <a:pPr marL="304165" indent="-304165"/>
            <a:endParaRPr lang="pt-BR" sz="3700" dirty="0">
              <a:cs typeface="Calibri" panose="020F0502020204030204"/>
            </a:endParaRPr>
          </a:p>
          <a:p>
            <a:pPr marL="304165" indent="-304165"/>
            <a:r>
              <a:rPr lang="pt-BR" sz="3700" dirty="0">
                <a:ea typeface="+mn-lt"/>
                <a:cs typeface="+mn-lt"/>
                <a:hlinkClick r:id="rId3"/>
              </a:rPr>
              <a:t>https://pingback.com/gabcodes/jogos-para-praticar-e-aprender-css</a:t>
            </a:r>
            <a:r>
              <a:rPr lang="pt-BR" sz="3700" dirty="0">
                <a:ea typeface="+mn-lt"/>
                <a:cs typeface="+mn-lt"/>
              </a:rPr>
              <a:t> </a:t>
            </a:r>
          </a:p>
          <a:p>
            <a:pPr marL="304165" indent="-304165"/>
            <a:endParaRPr lang="pt-BR" sz="3700" dirty="0">
              <a:cs typeface="Calibri" panose="020F0502020204030204"/>
            </a:endParaRPr>
          </a:p>
          <a:p>
            <a:pPr marL="304165" indent="-304165"/>
            <a:r>
              <a:rPr lang="pt-BR" sz="3700" dirty="0">
                <a:ea typeface="+mn-lt"/>
                <a:cs typeface="+mn-lt"/>
                <a:hlinkClick r:id="rId4"/>
              </a:rPr>
              <a:t>https://flukeout.github.io/</a:t>
            </a:r>
            <a:r>
              <a:rPr lang="pt-BR" sz="37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0979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BFBDB-8CEB-6E41-897D-462B1D49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197E6-DD8F-3745-B0A0-369CDFA233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2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69926-ED6B-9B49-86F9-42D1A182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CB8B3-7D3D-314F-ADBE-17A692C1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o site de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 anterior, </a:t>
            </a:r>
            <a:r>
              <a:rPr lang="en-US" dirty="0" err="1"/>
              <a:t>incluir</a:t>
            </a:r>
            <a:r>
              <a:rPr lang="en-US" dirty="0"/>
              <a:t> o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com </a:t>
            </a:r>
            <a:r>
              <a:rPr lang="en-US" dirty="0" err="1"/>
              <a:t>estilo</a:t>
            </a:r>
            <a:r>
              <a:rPr lang="en-US"/>
              <a:t> 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7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2">
            <a:extLst>
              <a:ext uri="{FF2B5EF4-FFF2-40B4-BE49-F238E27FC236}">
                <a16:creationId xmlns:a16="http://schemas.microsoft.com/office/drawing/2014/main" id="{7B5DC3B5-0C51-1D44-A296-FD68889A92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altLang="en-US" dirty="0"/>
              <a:t>Objetivos (1 de 2)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3DA86B35-3C2B-364A-B9A0-5703EE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­</a:t>
            </a:r>
            <a:r>
              <a:rPr lang="en-US" dirty="0" err="1"/>
              <a:t>Estruturar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web,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DE MARCAÇÃO DE HYPERTEXTO (HTML 5),para a </a:t>
            </a:r>
            <a:r>
              <a:rPr lang="en-US" dirty="0" err="1"/>
              <a:t>formação</a:t>
            </a:r>
            <a:r>
              <a:rPr lang="en-US" dirty="0"/>
              <a:t> de um </a:t>
            </a:r>
            <a:r>
              <a:rPr lang="en-US" dirty="0" err="1"/>
              <a:t>arcabouço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qual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construídas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;</a:t>
            </a:r>
          </a:p>
          <a:p>
            <a:endParaRPr lang="en-US" dirty="0"/>
          </a:p>
          <a:p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estilo</a:t>
            </a:r>
            <a:r>
              <a:rPr lang="en-US" dirty="0"/>
              <a:t> a </a:t>
            </a:r>
            <a:r>
              <a:rPr lang="en-US" dirty="0" err="1"/>
              <a:t>páginas</a:t>
            </a:r>
            <a:r>
              <a:rPr lang="en-US" dirty="0"/>
              <a:t> WEB,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marcação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(CSS 3), para </a:t>
            </a:r>
            <a:r>
              <a:rPr lang="en-US" dirty="0" err="1"/>
              <a:t>praticar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de software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facilidade</a:t>
            </a:r>
            <a:r>
              <a:rPr lang="en-US" dirty="0"/>
              <a:t> de </a:t>
            </a:r>
            <a:r>
              <a:rPr lang="en-US" dirty="0" err="1"/>
              <a:t>compreensão</a:t>
            </a:r>
            <a:r>
              <a:rPr lang="en-US" dirty="0"/>
              <a:t>, </a:t>
            </a:r>
            <a:r>
              <a:rPr lang="en-US" dirty="0" err="1"/>
              <a:t>reutilização</a:t>
            </a:r>
            <a:r>
              <a:rPr lang="en-US" dirty="0"/>
              <a:t> </a:t>
            </a:r>
            <a:r>
              <a:rPr lang="en-US" dirty="0" err="1"/>
              <a:t>decódigo</a:t>
            </a:r>
            <a:r>
              <a:rPr lang="en-US" dirty="0"/>
              <a:t>, </a:t>
            </a:r>
            <a:r>
              <a:rPr lang="en-US" dirty="0" err="1"/>
              <a:t>manutenibilidade</a:t>
            </a:r>
            <a:r>
              <a:rPr lang="en-US" dirty="0"/>
              <a:t> e </a:t>
            </a:r>
            <a:r>
              <a:rPr lang="en-US" dirty="0" err="1"/>
              <a:t>interoperabilidade</a:t>
            </a:r>
            <a:r>
              <a:rPr lang="en-US" dirty="0"/>
              <a:t>;</a:t>
            </a:r>
          </a:p>
        </p:txBody>
      </p:sp>
      <p:sp>
        <p:nvSpPr>
          <p:cNvPr id="17412" name="Título 2">
            <a:extLst>
              <a:ext uri="{FF2B5EF4-FFF2-40B4-BE49-F238E27FC236}">
                <a16:creationId xmlns:a16="http://schemas.microsoft.com/office/drawing/2014/main" id="{E91EBF59-E2D8-E74F-8896-3FE085D9DE55}"/>
              </a:ext>
            </a:extLst>
          </p:cNvPr>
          <p:cNvSpPr txBox="1">
            <a:spLocks/>
          </p:cNvSpPr>
          <p:nvPr/>
        </p:nvSpPr>
        <p:spPr bwMode="auto">
          <a:xfrm>
            <a:off x="366184" y="-738716"/>
            <a:ext cx="7552267" cy="6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60959" rIns="60959" anchor="ctr"/>
          <a:lstStyle>
            <a:lvl1pPr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pt-BR" altLang="en-US" sz="2667"/>
          </a:p>
        </p:txBody>
      </p:sp>
    </p:spTree>
    <p:extLst>
      <p:ext uri="{BB962C8B-B14F-4D97-AF65-F5344CB8AC3E}">
        <p14:creationId xmlns:p14="http://schemas.microsoft.com/office/powerpoint/2010/main" val="317148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2">
            <a:extLst>
              <a:ext uri="{FF2B5EF4-FFF2-40B4-BE49-F238E27FC236}">
                <a16:creationId xmlns:a16="http://schemas.microsoft.com/office/drawing/2014/main" id="{7B5DC3B5-0C51-1D44-A296-FD68889A92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altLang="en-US" dirty="0"/>
              <a:t>Objetivos (2 de 2)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3DA86B35-3C2B-364A-B9A0-5703EE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­</a:t>
            </a:r>
            <a:r>
              <a:rPr lang="en-US" dirty="0" err="1"/>
              <a:t>Empregar</a:t>
            </a:r>
            <a:r>
              <a:rPr lang="en-US" dirty="0"/>
              <a:t> </a:t>
            </a:r>
            <a:r>
              <a:rPr lang="en-US" dirty="0" err="1"/>
              <a:t>programabilidade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web,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nomercado</a:t>
            </a:r>
            <a:r>
              <a:rPr lang="en-US" dirty="0"/>
              <a:t>, para o </a:t>
            </a:r>
            <a:r>
              <a:rPr lang="en-US" dirty="0" err="1"/>
              <a:t>desenvolvimento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web com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;­</a:t>
            </a:r>
          </a:p>
          <a:p>
            <a:endParaRPr lang="en-US" dirty="0"/>
          </a:p>
          <a:p>
            <a:r>
              <a:rPr lang="en-US" dirty="0" err="1"/>
              <a:t>Empregar</a:t>
            </a:r>
            <a:r>
              <a:rPr lang="en-US" dirty="0"/>
              <a:t> </a:t>
            </a:r>
            <a:r>
              <a:rPr lang="en-US" dirty="0" err="1"/>
              <a:t>programabilidade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web,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AJAX e PHP,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emsistemas</a:t>
            </a:r>
            <a:r>
              <a:rPr lang="en-US" dirty="0"/>
              <a:t> </a:t>
            </a:r>
            <a:r>
              <a:rPr lang="en-US" dirty="0" err="1"/>
              <a:t>legado</a:t>
            </a:r>
            <a:r>
              <a:rPr lang="en-US" dirty="0"/>
              <a:t>, para o </a:t>
            </a:r>
            <a:r>
              <a:rPr lang="en-US" dirty="0" err="1"/>
              <a:t>desenvolvimento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web com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;­ </a:t>
            </a:r>
          </a:p>
          <a:p>
            <a:endParaRPr lang="en-US" dirty="0"/>
          </a:p>
          <a:p>
            <a:r>
              <a:rPr lang="en-US" dirty="0" err="1"/>
              <a:t>Integrar</a:t>
            </a:r>
            <a:r>
              <a:rPr lang="en-US" dirty="0"/>
              <a:t> um SGBD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web, </a:t>
            </a:r>
            <a:r>
              <a:rPr lang="en-US" dirty="0" err="1"/>
              <a:t>baseando­se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PHP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PDO, para que </a:t>
            </a:r>
            <a:r>
              <a:rPr lang="en-US" dirty="0" err="1"/>
              <a:t>osistema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lidar com </a:t>
            </a:r>
            <a:r>
              <a:rPr lang="en-US" dirty="0" err="1"/>
              <a:t>massas</a:t>
            </a:r>
            <a:r>
              <a:rPr lang="en-US" dirty="0"/>
              <a:t> de dados </a:t>
            </a:r>
            <a:r>
              <a:rPr lang="en-US" dirty="0" err="1"/>
              <a:t>estruturados</a:t>
            </a:r>
            <a:r>
              <a:rPr lang="en-US" dirty="0"/>
              <a:t>.</a:t>
            </a:r>
            <a:endParaRPr lang="pt-BR" dirty="0"/>
          </a:p>
          <a:p>
            <a:endParaRPr lang="en-US" dirty="0"/>
          </a:p>
        </p:txBody>
      </p:sp>
      <p:sp>
        <p:nvSpPr>
          <p:cNvPr id="17412" name="Título 2">
            <a:extLst>
              <a:ext uri="{FF2B5EF4-FFF2-40B4-BE49-F238E27FC236}">
                <a16:creationId xmlns:a16="http://schemas.microsoft.com/office/drawing/2014/main" id="{E91EBF59-E2D8-E74F-8896-3FE085D9DE55}"/>
              </a:ext>
            </a:extLst>
          </p:cNvPr>
          <p:cNvSpPr txBox="1">
            <a:spLocks/>
          </p:cNvSpPr>
          <p:nvPr/>
        </p:nvSpPr>
        <p:spPr bwMode="auto">
          <a:xfrm>
            <a:off x="366184" y="-738716"/>
            <a:ext cx="7552267" cy="6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60959" rIns="60959" anchor="ctr"/>
          <a:lstStyle>
            <a:lvl1pPr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342900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pt-BR" altLang="en-US" sz="2667"/>
          </a:p>
        </p:txBody>
      </p:sp>
    </p:spTree>
    <p:extLst>
      <p:ext uri="{BB962C8B-B14F-4D97-AF65-F5344CB8AC3E}">
        <p14:creationId xmlns:p14="http://schemas.microsoft.com/office/powerpoint/2010/main" val="24375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63CF-ADE4-A146-AD87-8BEA1D42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Avaliação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A098F-D476-3F4C-84C0-6624D2B6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133" dirty="0" err="1"/>
              <a:t>Composição</a:t>
            </a:r>
            <a:r>
              <a:rPr lang="en-US" sz="2133" dirty="0"/>
              <a:t> de Nota Final a </a:t>
            </a:r>
            <a:r>
              <a:rPr lang="en-US" sz="2133" dirty="0" err="1"/>
              <a:t>partir</a:t>
            </a:r>
            <a:r>
              <a:rPr lang="en-US" sz="2133" dirty="0"/>
              <a:t> da </a:t>
            </a:r>
            <a:r>
              <a:rPr lang="en-US" sz="2133" dirty="0" err="1"/>
              <a:t>realização</a:t>
            </a:r>
            <a:r>
              <a:rPr lang="en-US" sz="2133" dirty="0"/>
              <a:t> de 3 </a:t>
            </a:r>
            <a:r>
              <a:rPr lang="en-US" sz="2133" dirty="0" err="1"/>
              <a:t>atividades</a:t>
            </a:r>
            <a:r>
              <a:rPr lang="en-US" sz="2133" dirty="0"/>
              <a:t> </a:t>
            </a:r>
            <a:r>
              <a:rPr lang="en-US" sz="2133" dirty="0" err="1"/>
              <a:t>principais</a:t>
            </a:r>
            <a:r>
              <a:rPr lang="en-US" sz="2133" dirty="0"/>
              <a:t>:</a:t>
            </a:r>
          </a:p>
          <a:p>
            <a:pPr lvl="1"/>
            <a:r>
              <a:rPr lang="en-US" sz="1467" dirty="0" err="1"/>
              <a:t>Atividade</a:t>
            </a:r>
            <a:r>
              <a:rPr lang="en-US" sz="1467" dirty="0"/>
              <a:t> 1: 4 </a:t>
            </a:r>
            <a:r>
              <a:rPr lang="en-US" sz="1467" dirty="0" err="1"/>
              <a:t>pontos</a:t>
            </a:r>
            <a:endParaRPr lang="en-US" sz="1467" dirty="0"/>
          </a:p>
          <a:p>
            <a:pPr lvl="2"/>
            <a:r>
              <a:rPr lang="en-US" sz="1467" dirty="0" err="1"/>
              <a:t>Início</a:t>
            </a:r>
            <a:r>
              <a:rPr lang="en-US" sz="1467" dirty="0"/>
              <a:t>: Aula 3</a:t>
            </a:r>
          </a:p>
          <a:p>
            <a:pPr lvl="2"/>
            <a:r>
              <a:rPr lang="en-US" sz="1467" dirty="0" err="1"/>
              <a:t>Término</a:t>
            </a:r>
            <a:r>
              <a:rPr lang="en-US" sz="1467" dirty="0"/>
              <a:t>: Aula 7</a:t>
            </a:r>
          </a:p>
          <a:p>
            <a:pPr lvl="1"/>
            <a:r>
              <a:rPr lang="en-US" sz="1467" dirty="0" err="1"/>
              <a:t>Atividade</a:t>
            </a:r>
            <a:r>
              <a:rPr lang="en-US" sz="1467" dirty="0"/>
              <a:t> 2: 3.5 </a:t>
            </a:r>
            <a:r>
              <a:rPr lang="en-US" sz="1467" dirty="0" err="1"/>
              <a:t>pontos</a:t>
            </a:r>
            <a:endParaRPr lang="en-US" sz="1467" dirty="0"/>
          </a:p>
          <a:p>
            <a:pPr lvl="2"/>
            <a:r>
              <a:rPr lang="en-US" sz="1467" dirty="0" err="1"/>
              <a:t>Início</a:t>
            </a:r>
            <a:r>
              <a:rPr lang="en-US" sz="1467" dirty="0"/>
              <a:t>: Aula 7</a:t>
            </a:r>
          </a:p>
          <a:p>
            <a:pPr lvl="2"/>
            <a:r>
              <a:rPr lang="en-US" sz="1467" dirty="0" err="1"/>
              <a:t>Término</a:t>
            </a:r>
            <a:r>
              <a:rPr lang="en-US" sz="1467" dirty="0"/>
              <a:t>: Aula 12</a:t>
            </a:r>
          </a:p>
          <a:p>
            <a:pPr lvl="1"/>
            <a:r>
              <a:rPr lang="en-US" sz="1467" dirty="0" err="1"/>
              <a:t>Atividade</a:t>
            </a:r>
            <a:r>
              <a:rPr lang="en-US" sz="1467" dirty="0"/>
              <a:t> 3: 2.5 </a:t>
            </a:r>
            <a:r>
              <a:rPr lang="en-US" sz="1467" dirty="0" err="1"/>
              <a:t>pontos</a:t>
            </a:r>
            <a:endParaRPr lang="en-US" sz="1467" dirty="0"/>
          </a:p>
          <a:p>
            <a:pPr lvl="2"/>
            <a:r>
              <a:rPr lang="en-US" sz="1467" dirty="0" err="1"/>
              <a:t>Início</a:t>
            </a:r>
            <a:r>
              <a:rPr lang="en-US" sz="1467" dirty="0"/>
              <a:t>: Aula 12</a:t>
            </a:r>
          </a:p>
          <a:p>
            <a:pPr lvl="2"/>
            <a:r>
              <a:rPr lang="en-US" sz="1467" dirty="0" err="1"/>
              <a:t>Término</a:t>
            </a:r>
            <a:r>
              <a:rPr lang="en-US" sz="1467" dirty="0"/>
              <a:t>: Aula 16</a:t>
            </a:r>
          </a:p>
          <a:p>
            <a:r>
              <a:rPr lang="en-US" sz="2133" dirty="0" err="1"/>
              <a:t>Critério</a:t>
            </a:r>
            <a:r>
              <a:rPr lang="en-US" sz="2133" dirty="0"/>
              <a:t> </a:t>
            </a:r>
            <a:r>
              <a:rPr lang="en-US" sz="2133" dirty="0" err="1"/>
              <a:t>Aprovação</a:t>
            </a:r>
            <a:r>
              <a:rPr lang="en-US" sz="2133" dirty="0"/>
              <a:t>:</a:t>
            </a:r>
          </a:p>
          <a:p>
            <a:pPr lvl="1"/>
            <a:r>
              <a:rPr lang="en-US" sz="1467" dirty="0"/>
              <a:t>Nota &gt;= 6</a:t>
            </a:r>
          </a:p>
          <a:p>
            <a:pPr lvl="1"/>
            <a:r>
              <a:rPr lang="en-US" sz="1467" dirty="0" err="1"/>
              <a:t>Presença</a:t>
            </a:r>
            <a:r>
              <a:rPr lang="en-US" sz="1467" dirty="0"/>
              <a:t> de 75% </a:t>
            </a:r>
            <a:r>
              <a:rPr lang="en-US" sz="1467" dirty="0" err="1"/>
              <a:t>ou</a:t>
            </a:r>
            <a:r>
              <a:rPr lang="en-US" sz="1467" dirty="0"/>
              <a:t> </a:t>
            </a:r>
            <a:r>
              <a:rPr lang="en-US" sz="1467" dirty="0" err="1"/>
              <a:t>mais</a:t>
            </a:r>
            <a:r>
              <a:rPr lang="en-US" sz="1467" dirty="0"/>
              <a:t>.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4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>
            <a:extLst>
              <a:ext uri="{FF2B5EF4-FFF2-40B4-BE49-F238E27FC236}">
                <a16:creationId xmlns:a16="http://schemas.microsoft.com/office/drawing/2014/main" id="{5C268C69-5755-5E42-898D-B7B781EA6F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265168" eaLnBrk="1" fontAlgn="auto" hangingPunct="1">
              <a:spcBef>
                <a:spcPts val="0"/>
              </a:spcBef>
              <a:spcAft>
                <a:spcPts val="0"/>
              </a:spcAft>
              <a:defRPr sz="2262">
                <a:solidFill>
                  <a:srgbClr val="FFFFFF"/>
                </a:solidFill>
              </a:defRPr>
            </a:pPr>
            <a:r>
              <a:rPr lang="pt-BR" sz="4000" dirty="0">
                <a:solidFill>
                  <a:schemeClr val="bg1"/>
                </a:solidFill>
                <a:sym typeface="Calibri"/>
              </a:rPr>
              <a:t>Desafio </a:t>
            </a:r>
            <a:r>
              <a:rPr lang="pt-BR" sz="4000" dirty="0">
                <a:sym typeface="Calibri"/>
              </a:rPr>
              <a:t>Aula 03</a:t>
            </a:r>
            <a:endParaRPr lang="pt-BR" sz="40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C6A0-9E14-1B44-A002-BDFB71E865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511E8E6A-EB09-FA45-9A82-30FDCE312C3F}"/>
              </a:ext>
            </a:extLst>
          </p:cNvPr>
          <p:cNvSpPr txBox="1">
            <a:spLocks/>
          </p:cNvSpPr>
          <p:nvPr/>
        </p:nvSpPr>
        <p:spPr bwMode="auto">
          <a:xfrm>
            <a:off x="685800" y="1576917"/>
            <a:ext cx="7772400" cy="7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198438" eaLnBrk="0" hangingPunct="0"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98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Big Shoulders Display Black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/>
            <a:endParaRPr lang="pt-B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A2A8-D6A5-AF4F-AC5C-FE8E76C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(1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68A2-8C18-344F-8323-049F1586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Defina</a:t>
            </a:r>
            <a:r>
              <a:rPr lang="en-US" dirty="0"/>
              <a:t> um </a:t>
            </a:r>
            <a:r>
              <a:rPr lang="en-US" dirty="0" err="1"/>
              <a:t>tema</a:t>
            </a:r>
            <a:r>
              <a:rPr lang="en-US" dirty="0"/>
              <a:t> de interesse e </a:t>
            </a:r>
            <a:r>
              <a:rPr lang="en-US" dirty="0" err="1"/>
              <a:t>elabore</a:t>
            </a:r>
            <a:r>
              <a:rPr lang="en-US" dirty="0"/>
              <a:t> um </a:t>
            </a:r>
            <a:r>
              <a:rPr lang="en-US" dirty="0" err="1"/>
              <a:t>cadastro</a:t>
            </a:r>
            <a:r>
              <a:rPr lang="en-US" dirty="0"/>
              <a:t> com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10 </a:t>
            </a:r>
            <a:r>
              <a:rPr lang="en-US" dirty="0" err="1"/>
              <a:t>campos</a:t>
            </a:r>
            <a:r>
              <a:rPr lang="en-US" dirty="0"/>
              <a:t> com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dados (</a:t>
            </a:r>
            <a:r>
              <a:rPr lang="en-US" dirty="0" err="1"/>
              <a:t>texto</a:t>
            </a:r>
            <a:r>
              <a:rPr lang="en-US" dirty="0"/>
              <a:t>, data, </a:t>
            </a:r>
            <a:r>
              <a:rPr lang="en-US" dirty="0" err="1"/>
              <a:t>número</a:t>
            </a:r>
            <a:r>
              <a:rPr lang="en-US" dirty="0"/>
              <a:t>, Sim/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arquivo</a:t>
            </a:r>
            <a:r>
              <a:rPr lang="en-US" dirty="0"/>
              <a:t>, </a:t>
            </a:r>
            <a:r>
              <a:rPr lang="en-US" dirty="0" err="1"/>
              <a:t>multiplas</a:t>
            </a:r>
            <a:r>
              <a:rPr lang="en-US" dirty="0"/>
              <a:t> </a:t>
            </a:r>
            <a:r>
              <a:rPr lang="en-US" dirty="0" err="1"/>
              <a:t>escolhas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Descreva</a:t>
            </a:r>
            <a:r>
              <a:rPr lang="en-US" dirty="0"/>
              <a:t> o </a:t>
            </a:r>
            <a:r>
              <a:rPr lang="en-US" dirty="0" err="1"/>
              <a:t>propósito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formulário</a:t>
            </a:r>
            <a:r>
              <a:rPr lang="en-US" dirty="0"/>
              <a:t>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elabore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HTML com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e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formulário</a:t>
            </a:r>
            <a:r>
              <a:rPr lang="en-US" dirty="0"/>
              <a:t> a ser </a:t>
            </a:r>
            <a:r>
              <a:rPr lang="en-US" dirty="0" err="1"/>
              <a:t>preenchido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71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FB7B7-A93F-4A40-A8DD-AC0B5678C1F4}">
  <ds:schemaRefs>
    <ds:schemaRef ds:uri="bab2302b-9cf7-40b9-b316-803bc24ea342"/>
    <ds:schemaRef ds:uri="c298cbf6-df3b-44f4-88ee-2b3d9158f6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2043</Words>
  <Application>Microsoft Office PowerPoint</Application>
  <PresentationFormat>Apresentação na tela (16:9)</PresentationFormat>
  <Paragraphs>293</Paragraphs>
  <Slides>44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Custom Design</vt:lpstr>
      <vt:lpstr>Desenvolvimento Web</vt:lpstr>
      <vt:lpstr>Prof. João Ronaldo Cunha</vt:lpstr>
      <vt:lpstr>Plano de Ensino</vt:lpstr>
      <vt:lpstr>Ementa</vt:lpstr>
      <vt:lpstr>Objetivos (1 de 2)</vt:lpstr>
      <vt:lpstr>Objetivos (2 de 2)</vt:lpstr>
      <vt:lpstr>Avaliação</vt:lpstr>
      <vt:lpstr>Desafio Aula 03</vt:lpstr>
      <vt:lpstr>Desafio (1 de 2)</vt:lpstr>
      <vt:lpstr>Desafio (2 de 2)</vt:lpstr>
      <vt:lpstr>Plano de Aula</vt:lpstr>
      <vt:lpstr>Plano de Aula</vt:lpstr>
      <vt:lpstr>Tema e Objetivos</vt:lpstr>
      <vt:lpstr>Tópicos</vt:lpstr>
      <vt:lpstr>Situação Problema</vt:lpstr>
      <vt:lpstr>Situação Problema</vt:lpstr>
      <vt:lpstr>Introdução CSS</vt:lpstr>
      <vt:lpstr>Introdução a CSS</vt:lpstr>
      <vt:lpstr>Introdução a CSS</vt:lpstr>
      <vt:lpstr>Vantagens</vt:lpstr>
      <vt:lpstr>Apresentação do PowerPoint</vt:lpstr>
      <vt:lpstr>Apresentação do PowerPoint</vt:lpstr>
      <vt:lpstr>Como incluir CSS no HTML</vt:lpstr>
      <vt:lpstr>Como Incluir CSS no HTML</vt:lpstr>
      <vt:lpstr>Como Incluir CSS no HTML</vt:lpstr>
      <vt:lpstr>Como Incluir CSS no HTML</vt:lpstr>
      <vt:lpstr>Como Escrever CSS</vt:lpstr>
      <vt:lpstr>Seletor</vt:lpstr>
      <vt:lpstr>Propriedades</vt:lpstr>
      <vt:lpstr>Valores</vt:lpstr>
      <vt:lpstr>Como Escrever CSS Resumo</vt:lpstr>
      <vt:lpstr>Prática</vt:lpstr>
      <vt:lpstr>Propriedades e valores</vt:lpstr>
      <vt:lpstr>Propriedades de Posicionamento</vt:lpstr>
      <vt:lpstr>Propriedades de Visualização</vt:lpstr>
      <vt:lpstr>Propriedades de Dimensão</vt:lpstr>
      <vt:lpstr>Propriedades de Float</vt:lpstr>
      <vt:lpstr>Alinhamento de Bloco</vt:lpstr>
      <vt:lpstr>Alinhamento de Marcação de Linha</vt:lpstr>
      <vt:lpstr>Aprenda+</vt:lpstr>
      <vt:lpstr>Aprenda+</vt:lpstr>
      <vt:lpstr>Desafio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Luis Henrique</dc:creator>
  <cp:lastModifiedBy>Joao Ronaldo Del Ducca Cunha</cp:lastModifiedBy>
  <cp:revision>45</cp:revision>
  <dcterms:modified xsi:type="dcterms:W3CDTF">2022-08-29T22:15:56Z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