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7495A14-5CFD-47A0-AA79-94595BA9A2EB}">
  <a:tblStyle styleId="{07495A14-5CFD-47A0-AA79-94595BA9A2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BEDCDA7-4285-4703-9CE1-FC4D91A8577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be1feec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be1feec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Richard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be1feecd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be1feecd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be1feecd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be1feecd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be1feecd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be1feecd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be1feecd0_0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be1feecd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Gather customer feedback/usage data, hone-in key attributes valued by customer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be1feecd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be1feecd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be1feecd0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be1feec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Richard (unmet need focuses on simplicity)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be1feec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be1feec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 is a plastic “Notebook Notifier”, with Low Energy Bluetooth and Li-ion battery technology, allowing us to organize a user’s various books and send reminders to read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be1feecd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be1feecd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be1feecd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be1feecd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be1feecd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be1feecd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be1feecd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be1feecd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(Max)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be1feecd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be1feecd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Matty Ice!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be1feecd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be1feecd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29975"/>
            <a:ext cx="8520600" cy="9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Clip-On Book Notifier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Weisheng Zhang, Xiaolei Luo, Richard Levin, Benjamin Bowen, Akshara Sundararajan, Matthew McMahan, Andrew Canafe 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/>
        </p:nvSpPr>
        <p:spPr>
          <a:xfrm>
            <a:off x="202950" y="104800"/>
            <a:ext cx="8738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Total Development Cost - </a:t>
            </a:r>
            <a:r>
              <a:rPr b="1" i="1" lang="en" sz="3000">
                <a:solidFill>
                  <a:schemeClr val="accent4"/>
                </a:solidFill>
              </a:rPr>
              <a:t>$318,210.</a:t>
            </a:r>
            <a:endParaRPr b="1" i="1" sz="3000">
              <a:solidFill>
                <a:schemeClr val="accent4"/>
              </a:solidFill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202950" y="739900"/>
            <a:ext cx="4332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Labor Cost: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i="1" lang="en" sz="1800"/>
              <a:t>32</a:t>
            </a:r>
            <a:r>
              <a:rPr lang="en" sz="1800"/>
              <a:t> (total weeks for Jr ME) * </a:t>
            </a:r>
            <a:r>
              <a:rPr i="1" lang="en" sz="1800"/>
              <a:t>1</a:t>
            </a:r>
            <a:r>
              <a:rPr lang="en" sz="1800"/>
              <a:t> (total number of Jr Me) * </a:t>
            </a:r>
            <a:r>
              <a:rPr i="1" lang="en" sz="1800"/>
              <a:t>1200</a:t>
            </a:r>
            <a:r>
              <a:rPr lang="en" sz="1800"/>
              <a:t> (salaries per week) = </a:t>
            </a:r>
            <a:r>
              <a:rPr b="1" i="1" lang="en" sz="1800"/>
              <a:t>$38,400.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i="1" lang="en" sz="1800"/>
              <a:t>32</a:t>
            </a:r>
            <a:r>
              <a:rPr lang="en" sz="1800"/>
              <a:t> (total weeks for Jr EE) * </a:t>
            </a:r>
            <a:r>
              <a:rPr i="1" lang="en" sz="1800"/>
              <a:t>2</a:t>
            </a:r>
            <a:r>
              <a:rPr lang="en" sz="1800"/>
              <a:t> (total number of Jr EE) * </a:t>
            </a:r>
            <a:r>
              <a:rPr i="1" lang="en" sz="1800"/>
              <a:t>1400</a:t>
            </a:r>
            <a:r>
              <a:rPr lang="en" sz="1800"/>
              <a:t> (salaries per week) = </a:t>
            </a:r>
            <a:r>
              <a:rPr b="1" i="1" lang="en" sz="1800"/>
              <a:t>$89,600.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i="1" lang="en" sz="1800"/>
              <a:t>19</a:t>
            </a:r>
            <a:r>
              <a:rPr lang="en" sz="1800"/>
              <a:t> (total weeks for Jr CS) * </a:t>
            </a:r>
            <a:r>
              <a:rPr i="1" lang="en" sz="1800"/>
              <a:t>3</a:t>
            </a:r>
            <a:r>
              <a:rPr lang="en" sz="1800"/>
              <a:t> (total number of Jr CS) * </a:t>
            </a:r>
            <a:r>
              <a:rPr i="1" lang="en" sz="1800"/>
              <a:t>1300</a:t>
            </a:r>
            <a:r>
              <a:rPr lang="en" sz="1800"/>
              <a:t> (salaries per week) = </a:t>
            </a:r>
            <a:r>
              <a:rPr b="1" i="1" lang="en" sz="1800"/>
              <a:t>$74,100.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" sz="1800"/>
              <a:t>Total: </a:t>
            </a:r>
            <a:r>
              <a:rPr b="1" i="1" lang="en" sz="1800">
                <a:solidFill>
                  <a:schemeClr val="accent5"/>
                </a:solidFill>
              </a:rPr>
              <a:t>$202,100.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5132850" y="739900"/>
            <a:ext cx="3808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Non-Recurring Engineering (NRE):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dk1"/>
                </a:solidFill>
              </a:rPr>
              <a:t>Industrial Design: </a:t>
            </a:r>
            <a:r>
              <a:rPr b="1" i="1" lang="en" sz="1800">
                <a:solidFill>
                  <a:schemeClr val="dk1"/>
                </a:solidFill>
              </a:rPr>
              <a:t>$5000.</a:t>
            </a:r>
            <a:endParaRPr b="1" i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dk1"/>
                </a:solidFill>
              </a:rPr>
              <a:t>Tooling: </a:t>
            </a:r>
            <a:r>
              <a:rPr b="1" i="1" lang="en" sz="1800">
                <a:solidFill>
                  <a:schemeClr val="dk1"/>
                </a:solidFill>
              </a:rPr>
              <a:t>$5000.</a:t>
            </a:r>
            <a:endParaRPr b="1" i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dk1"/>
                </a:solidFill>
              </a:rPr>
              <a:t>Total: </a:t>
            </a:r>
            <a:r>
              <a:rPr b="1" i="1" lang="en" sz="1800">
                <a:solidFill>
                  <a:schemeClr val="accent5"/>
                </a:solidFill>
              </a:rPr>
              <a:t>$10,000.</a:t>
            </a:r>
            <a:endParaRPr b="1" i="1"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Capital Equipment: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dk1"/>
                </a:solidFill>
              </a:rPr>
              <a:t>Plastic Mold: </a:t>
            </a:r>
            <a:r>
              <a:rPr b="1" i="1" lang="en" sz="1800">
                <a:solidFill>
                  <a:schemeClr val="dk1"/>
                </a:solidFill>
              </a:rPr>
              <a:t>$12,000.</a:t>
            </a:r>
            <a:endParaRPr b="1" i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dk1"/>
                </a:solidFill>
              </a:rPr>
              <a:t>Total: </a:t>
            </a:r>
            <a:r>
              <a:rPr b="1" i="1" lang="en" sz="1800">
                <a:solidFill>
                  <a:schemeClr val="accent5"/>
                </a:solidFill>
              </a:rPr>
              <a:t>$12,000.</a:t>
            </a:r>
            <a:endParaRPr b="1" i="1"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Risk Inventory:</a:t>
            </a:r>
            <a:endParaRPr b="1" sz="18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-"/>
            </a:pPr>
            <a:r>
              <a:rPr lang="en" sz="1200">
                <a:solidFill>
                  <a:schemeClr val="dk1"/>
                </a:solidFill>
              </a:rPr>
              <a:t>Batteries(120000): </a:t>
            </a:r>
            <a:r>
              <a:rPr b="1" i="1" lang="en" sz="1200">
                <a:solidFill>
                  <a:schemeClr val="dk1"/>
                </a:solidFill>
              </a:rPr>
              <a:t>$22920.</a:t>
            </a:r>
            <a:endParaRPr b="1" i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-"/>
            </a:pPr>
            <a:r>
              <a:rPr lang="en" sz="1200">
                <a:solidFill>
                  <a:schemeClr val="dk1"/>
                </a:solidFill>
              </a:rPr>
              <a:t>Plastic Casing/Clip(80000): </a:t>
            </a:r>
            <a:r>
              <a:rPr b="1" i="1" lang="en" sz="1200">
                <a:solidFill>
                  <a:schemeClr val="dk1"/>
                </a:solidFill>
              </a:rPr>
              <a:t>$800.</a:t>
            </a:r>
            <a:endParaRPr b="1" i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-"/>
            </a:pPr>
            <a:r>
              <a:rPr lang="en" sz="1200">
                <a:solidFill>
                  <a:schemeClr val="dk1"/>
                </a:solidFill>
              </a:rPr>
              <a:t>Elastic Band(40000): </a:t>
            </a:r>
            <a:r>
              <a:rPr b="1" i="1" lang="en" sz="1200">
                <a:solidFill>
                  <a:schemeClr val="dk1"/>
                </a:solidFill>
              </a:rPr>
              <a:t>$1665.</a:t>
            </a:r>
            <a:endParaRPr b="1" i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-"/>
            </a:pPr>
            <a:r>
              <a:rPr lang="en" sz="1200">
                <a:solidFill>
                  <a:schemeClr val="dk1"/>
                </a:solidFill>
              </a:rPr>
              <a:t>CMOS Transistors(240000): </a:t>
            </a:r>
            <a:r>
              <a:rPr b="1" i="1" lang="en" sz="1200">
                <a:solidFill>
                  <a:schemeClr val="dk1"/>
                </a:solidFill>
              </a:rPr>
              <a:t>$4800.</a:t>
            </a:r>
            <a:endParaRPr b="1" i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-"/>
            </a:pPr>
            <a:r>
              <a:rPr lang="en" sz="1200">
                <a:solidFill>
                  <a:schemeClr val="dk1"/>
                </a:solidFill>
              </a:rPr>
              <a:t>PCB Printing(40000): </a:t>
            </a:r>
            <a:r>
              <a:rPr b="1" i="1" lang="en" sz="1200">
                <a:solidFill>
                  <a:schemeClr val="dk1"/>
                </a:solidFill>
              </a:rPr>
              <a:t>$63925.</a:t>
            </a:r>
            <a:endParaRPr b="1" i="1" sz="12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dk1"/>
                </a:solidFill>
              </a:rPr>
              <a:t>Total: </a:t>
            </a:r>
            <a:r>
              <a:rPr b="1" i="1" lang="en" sz="1800">
                <a:solidFill>
                  <a:schemeClr val="accent5"/>
                </a:solidFill>
              </a:rPr>
              <a:t>$94,110.</a:t>
            </a:r>
            <a:endParaRPr b="1" i="1"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241850" y="113500"/>
            <a:ext cx="8520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Bill of Materials (BOM)/ Component Breakdown</a:t>
            </a:r>
            <a:endParaRPr b="1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6" name="Google Shape;146;p23"/>
          <p:cNvGraphicFramePr/>
          <p:nvPr/>
        </p:nvGraphicFramePr>
        <p:xfrm>
          <a:off x="1715288" y="72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{3BEDCDA7-4285-4703-9CE1-FC4D91A8577E}</a:tableStyleId>
              </a:tblPr>
              <a:tblGrid>
                <a:gridCol w="1683125"/>
                <a:gridCol w="1086975"/>
                <a:gridCol w="1229325"/>
                <a:gridCol w="1229325"/>
              </a:tblGrid>
              <a:tr h="66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Component</a:t>
                      </a:r>
                      <a:endParaRPr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Level 1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QTY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Unit</a:t>
                      </a:r>
                      <a:endParaRPr u="sng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Unit Cost ($)</a:t>
                      </a:r>
                      <a:endParaRPr u="sng"/>
                    </a:p>
                  </a:txBody>
                  <a:tcPr marT="91425" marB="91425" marR="91425" marL="91425"/>
                </a:tc>
              </a:tr>
              <a:tr h="66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AG13 LR44 Batteries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Plastic Casing/Clip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Elastic Band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1(2)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EA(Inch)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0.041625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CMOS Transistors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0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PCB printing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(including bluetooth chip)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1.59809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7" name="Google Shape;147;p23"/>
          <p:cNvSpPr txBox="1"/>
          <p:nvPr/>
        </p:nvSpPr>
        <p:spPr>
          <a:xfrm>
            <a:off x="1765050" y="4580575"/>
            <a:ext cx="56139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*Total Cost: </a:t>
            </a:r>
            <a:r>
              <a:rPr b="1" i="1" lang="en" sz="1800">
                <a:solidFill>
                  <a:schemeClr val="accent5"/>
                </a:solidFill>
              </a:rPr>
              <a:t>$2.33</a:t>
            </a:r>
            <a:r>
              <a:rPr lang="en" sz="1800"/>
              <a:t>		*Total Weight: </a:t>
            </a:r>
            <a:r>
              <a:rPr b="1" i="1" lang="en" sz="1800">
                <a:solidFill>
                  <a:schemeClr val="accent5"/>
                </a:solidFill>
              </a:rPr>
              <a:t>34.6g</a:t>
            </a:r>
            <a:endParaRPr b="1" i="1" sz="1800">
              <a:solidFill>
                <a:schemeClr val="accent5"/>
              </a:solidFill>
            </a:endParaRPr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7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Break Even Calculation</a:t>
            </a:r>
            <a:endParaRPr b="1"/>
          </a:p>
        </p:txBody>
      </p:sp>
      <p:sp>
        <p:nvSpPr>
          <p:cNvPr id="154" name="Google Shape;154;p24"/>
          <p:cNvSpPr txBox="1"/>
          <p:nvPr/>
        </p:nvSpPr>
        <p:spPr>
          <a:xfrm>
            <a:off x="346650" y="650975"/>
            <a:ext cx="8520600" cy="4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First Calculation: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" sz="1800"/>
              <a:t>Total Development Cost = </a:t>
            </a:r>
            <a:r>
              <a:rPr b="1" i="1" lang="en" sz="1800">
                <a:solidFill>
                  <a:schemeClr val="accent4"/>
                </a:solidFill>
              </a:rPr>
              <a:t>$318,210.</a:t>
            </a:r>
            <a:endParaRPr b="1" i="1" sz="1800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" sz="1800"/>
              <a:t>BOM = </a:t>
            </a:r>
            <a:r>
              <a:rPr b="1" i="1" lang="en" sz="1800"/>
              <a:t>$2.33.</a:t>
            </a:r>
            <a:endParaRPr b="1"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" sz="1800"/>
              <a:t>Price of Product = </a:t>
            </a:r>
            <a:r>
              <a:rPr b="1" i="1" lang="en" sz="1800"/>
              <a:t>$12.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Break Even Number = $318210 / ($12 - $2.33)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                     = </a:t>
            </a:r>
            <a:r>
              <a:rPr b="1" i="1" lang="en" sz="1800">
                <a:solidFill>
                  <a:srgbClr val="674EA7"/>
                </a:solidFill>
              </a:rPr>
              <a:t>32,907 units.</a:t>
            </a:r>
            <a:endParaRPr b="1" i="1" sz="1800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Single Iteration on Minimal Order Quantity (MOQ):</a:t>
            </a:r>
            <a:endParaRPr b="1"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-"/>
            </a:pPr>
            <a:r>
              <a:rPr lang="en" sz="1200">
                <a:solidFill>
                  <a:schemeClr val="dk1"/>
                </a:solidFill>
              </a:rPr>
              <a:t>Batteries(21279): </a:t>
            </a:r>
            <a:r>
              <a:rPr b="1" i="1" lang="en" sz="1200">
                <a:solidFill>
                  <a:schemeClr val="dk1"/>
                </a:solidFill>
              </a:rPr>
              <a:t>$4065.</a:t>
            </a:r>
            <a:endParaRPr b="1" i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-"/>
            </a:pPr>
            <a:r>
              <a:rPr lang="en" sz="1200">
                <a:solidFill>
                  <a:schemeClr val="dk1"/>
                </a:solidFill>
              </a:rPr>
              <a:t>Plastic Casing/Clip(14186): </a:t>
            </a:r>
            <a:r>
              <a:rPr b="1" i="1" lang="en" sz="1200">
                <a:solidFill>
                  <a:schemeClr val="dk1"/>
                </a:solidFill>
              </a:rPr>
              <a:t>$142.</a:t>
            </a:r>
            <a:endParaRPr b="1" i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-"/>
            </a:pPr>
            <a:r>
              <a:rPr lang="en" sz="1200">
                <a:solidFill>
                  <a:schemeClr val="dk1"/>
                </a:solidFill>
              </a:rPr>
              <a:t>Elastic Band(7093): </a:t>
            </a:r>
            <a:r>
              <a:rPr b="1" i="1" lang="en" sz="1200">
                <a:solidFill>
                  <a:schemeClr val="dk1"/>
                </a:solidFill>
              </a:rPr>
              <a:t>$296.</a:t>
            </a:r>
            <a:endParaRPr b="1" i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-"/>
            </a:pPr>
            <a:r>
              <a:rPr lang="en" sz="1200">
                <a:solidFill>
                  <a:schemeClr val="dk1"/>
                </a:solidFill>
              </a:rPr>
              <a:t>CMOS Transistors(42558): </a:t>
            </a:r>
            <a:r>
              <a:rPr b="1" i="1" lang="en" sz="1200">
                <a:solidFill>
                  <a:schemeClr val="dk1"/>
                </a:solidFill>
              </a:rPr>
              <a:t>$852.</a:t>
            </a:r>
            <a:endParaRPr b="1" i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-"/>
            </a:pPr>
            <a:r>
              <a:rPr lang="en" sz="1200">
                <a:solidFill>
                  <a:schemeClr val="dk1"/>
                </a:solidFill>
              </a:rPr>
              <a:t>PCB Printing(7093): </a:t>
            </a:r>
            <a:r>
              <a:rPr b="1" i="1" lang="en" sz="1200">
                <a:solidFill>
                  <a:schemeClr val="dk1"/>
                </a:solidFill>
              </a:rPr>
              <a:t>$11336.</a:t>
            </a:r>
            <a:endParaRPr b="1" i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dk1"/>
                </a:solidFill>
              </a:rPr>
              <a:t>New Risk Inventory = </a:t>
            </a:r>
            <a:r>
              <a:rPr b="1" i="1" lang="en" sz="1800">
                <a:solidFill>
                  <a:schemeClr val="accent5"/>
                </a:solidFill>
              </a:rPr>
              <a:t>$16,691.</a:t>
            </a:r>
            <a:endParaRPr b="1" i="1" sz="18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" sz="1800"/>
              <a:t>New Total Development Cost = </a:t>
            </a:r>
            <a:r>
              <a:rPr b="1" i="1" lang="en" sz="1800">
                <a:solidFill>
                  <a:schemeClr val="accent4"/>
                </a:solidFill>
              </a:rPr>
              <a:t>$240,791.</a:t>
            </a:r>
            <a:endParaRPr b="1" i="1" sz="1800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" sz="1800"/>
              <a:t>New Break Even Number = $240791 / ($12 - $2.33) = </a:t>
            </a:r>
            <a:r>
              <a:rPr b="1" i="1" lang="en" sz="1800">
                <a:solidFill>
                  <a:srgbClr val="674EA7"/>
                </a:solidFill>
              </a:rPr>
              <a:t>24,901 units.</a:t>
            </a:r>
            <a:endParaRPr b="1" i="1" sz="1800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Milestones</a:t>
            </a:r>
            <a:r>
              <a:rPr lang="en" sz="1400"/>
              <a:t> </a:t>
            </a:r>
            <a:r>
              <a:rPr i="1" lang="en" sz="1400"/>
              <a:t> </a:t>
            </a:r>
            <a:endParaRPr i="1" sz="14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i="1" sz="1600"/>
          </a:p>
        </p:txBody>
      </p:sp>
      <p:cxnSp>
        <p:nvCxnSpPr>
          <p:cNvPr id="161" name="Google Shape;161;p25"/>
          <p:cNvCxnSpPr/>
          <p:nvPr/>
        </p:nvCxnSpPr>
        <p:spPr>
          <a:xfrm rot="10800000">
            <a:off x="1492850" y="1738965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2" name="Google Shape;162;p25"/>
          <p:cNvSpPr txBox="1"/>
          <p:nvPr>
            <p:ph type="title"/>
          </p:nvPr>
        </p:nvSpPr>
        <p:spPr>
          <a:xfrm>
            <a:off x="1349912" y="1398049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Research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1435950" y="1738975"/>
            <a:ext cx="19263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Initial </a:t>
            </a:r>
            <a:br>
              <a:rPr lang="en" sz="1200"/>
            </a:br>
            <a:r>
              <a:rPr lang="en" sz="1200"/>
              <a:t>Specifications</a:t>
            </a:r>
            <a:br>
              <a:rPr lang="en" sz="1200"/>
            </a:br>
            <a:r>
              <a:rPr lang="en" sz="1200"/>
              <a:t>Hardware Design</a:t>
            </a:r>
            <a:endParaRPr sz="1200"/>
          </a:p>
        </p:txBody>
      </p:sp>
      <p:cxnSp>
        <p:nvCxnSpPr>
          <p:cNvPr id="164" name="Google Shape;164;p25"/>
          <p:cNvCxnSpPr/>
          <p:nvPr/>
        </p:nvCxnSpPr>
        <p:spPr>
          <a:xfrm>
            <a:off x="2114150" y="2968604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5" name="Google Shape;165;p25"/>
          <p:cNvSpPr txBox="1"/>
          <p:nvPr>
            <p:ph type="title"/>
          </p:nvPr>
        </p:nvSpPr>
        <p:spPr>
          <a:xfrm>
            <a:off x="1987901" y="3812625"/>
            <a:ext cx="26748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Software Dev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1987898" y="4071725"/>
            <a:ext cx="21186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Develop Software - Agile</a:t>
            </a:r>
            <a:br>
              <a:rPr lang="en" sz="1200"/>
            </a:br>
            <a:endParaRPr sz="1200"/>
          </a:p>
        </p:txBody>
      </p:sp>
      <p:cxnSp>
        <p:nvCxnSpPr>
          <p:cNvPr id="167" name="Google Shape;167;p25"/>
          <p:cNvCxnSpPr/>
          <p:nvPr/>
        </p:nvCxnSpPr>
        <p:spPr>
          <a:xfrm rot="10800000">
            <a:off x="2796878" y="1738965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8" name="Google Shape;168;p25"/>
          <p:cNvSpPr txBox="1"/>
          <p:nvPr>
            <p:ph type="title"/>
          </p:nvPr>
        </p:nvSpPr>
        <p:spPr>
          <a:xfrm>
            <a:off x="2796875" y="1398050"/>
            <a:ext cx="1775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Equipment/Part</a:t>
            </a:r>
            <a:br>
              <a:rPr lang="en" sz="1800"/>
            </a:br>
            <a:r>
              <a:rPr lang="en" sz="1800"/>
              <a:t>Ordering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2843950" y="1879525"/>
            <a:ext cx="19263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Ordering Materials</a:t>
            </a:r>
            <a:br>
              <a:rPr lang="en" sz="1200"/>
            </a:br>
            <a:r>
              <a:rPr lang="en" sz="1200"/>
              <a:t>Custom Equipment</a:t>
            </a:r>
            <a:endParaRPr sz="1200"/>
          </a:p>
        </p:txBody>
      </p:sp>
      <p:cxnSp>
        <p:nvCxnSpPr>
          <p:cNvPr id="170" name="Google Shape;170;p25"/>
          <p:cNvCxnSpPr/>
          <p:nvPr/>
        </p:nvCxnSpPr>
        <p:spPr>
          <a:xfrm>
            <a:off x="5679768" y="2968596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1" name="Google Shape;171;p25"/>
          <p:cNvSpPr txBox="1"/>
          <p:nvPr>
            <p:ph type="title"/>
          </p:nvPr>
        </p:nvSpPr>
        <p:spPr>
          <a:xfrm>
            <a:off x="5591351" y="3835600"/>
            <a:ext cx="33756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Integration/Testing/Bug Fixes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5591350" y="4071725"/>
            <a:ext cx="1662000" cy="2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Combining Hardware and Software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73" name="Google Shape;173;p25"/>
          <p:cNvCxnSpPr/>
          <p:nvPr/>
        </p:nvCxnSpPr>
        <p:spPr>
          <a:xfrm rot="10800000">
            <a:off x="4625933" y="1922565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4" name="Google Shape;174;p25"/>
          <p:cNvSpPr txBox="1"/>
          <p:nvPr>
            <p:ph type="title"/>
          </p:nvPr>
        </p:nvSpPr>
        <p:spPr>
          <a:xfrm>
            <a:off x="4571963" y="1434836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Hardware Quality Testing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4619395" y="1894150"/>
            <a:ext cx="1232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Durability, </a:t>
            </a:r>
            <a:br>
              <a:rPr lang="en" sz="1200"/>
            </a:br>
            <a:r>
              <a:rPr lang="en" sz="1200"/>
              <a:t>Strength Tests</a:t>
            </a:r>
            <a:endParaRPr sz="1200">
              <a:solidFill>
                <a:schemeClr val="dk2"/>
              </a:solidFill>
            </a:endParaRPr>
          </a:p>
        </p:txBody>
      </p:sp>
      <p:graphicFrame>
        <p:nvGraphicFramePr>
          <p:cNvPr id="176" name="Google Shape;176;p25"/>
          <p:cNvGraphicFramePr/>
          <p:nvPr/>
        </p:nvGraphicFramePr>
        <p:xfrm>
          <a:off x="323100" y="25768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{3BEDCDA7-4285-4703-9CE1-FC4D91A8577E}</a:tableStyleId>
              </a:tblPr>
              <a:tblGrid>
                <a:gridCol w="845700"/>
                <a:gridCol w="574750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Month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499558" y="4650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8" name="Google Shape;178;p25"/>
          <p:cNvCxnSpPr/>
          <p:nvPr/>
        </p:nvCxnSpPr>
        <p:spPr>
          <a:xfrm>
            <a:off x="4217270" y="2971991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9" name="Google Shape;179;p25"/>
          <p:cNvSpPr txBox="1"/>
          <p:nvPr>
            <p:ph type="title"/>
          </p:nvPr>
        </p:nvSpPr>
        <p:spPr>
          <a:xfrm>
            <a:off x="4056101" y="3812625"/>
            <a:ext cx="16620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Manufacturing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4074989" y="4071725"/>
            <a:ext cx="1232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Building Product</a:t>
            </a:r>
            <a:br>
              <a:rPr lang="en" sz="1200"/>
            </a:br>
            <a:endParaRPr sz="1200"/>
          </a:p>
        </p:txBody>
      </p:sp>
      <p:cxnSp>
        <p:nvCxnSpPr>
          <p:cNvPr id="181" name="Google Shape;181;p25"/>
          <p:cNvCxnSpPr/>
          <p:nvPr/>
        </p:nvCxnSpPr>
        <p:spPr>
          <a:xfrm rot="10800000">
            <a:off x="7067720" y="1939498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2" name="Google Shape;182;p25"/>
          <p:cNvSpPr txBox="1"/>
          <p:nvPr>
            <p:ph type="title"/>
          </p:nvPr>
        </p:nvSpPr>
        <p:spPr>
          <a:xfrm>
            <a:off x="6955125" y="1513870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Release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7061172" y="1911075"/>
            <a:ext cx="1662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First-Round Prototype in Market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&amp; Recommendation</a:t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convenient way to remind you to 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Failure mode risks have already been addressed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Straightforward implementation leveraging existing Bluetooth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React Native for both iOS and Android compatibility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recurring cost using Lithium-ion button cell batteries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Requesting $320,000 in seed round funding.</a:t>
            </a:r>
            <a:endParaRPr/>
          </a:p>
        </p:txBody>
      </p:sp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Unmet Need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01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Stacy, a client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student overwhelmed with the quarter system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Can’t help but forget to do her readings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Clip-</a:t>
            </a:r>
            <a:r>
              <a:rPr b="1" lang="en" sz="1800">
                <a:solidFill>
                  <a:srgbClr val="000000"/>
                </a:solidFill>
              </a:rPr>
              <a:t>O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Book Notifier, our product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Reminds Stacy when to open her book(s)</a:t>
            </a:r>
            <a:endParaRPr sz="18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947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Overview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232975" y="1017525"/>
            <a:ext cx="8662800" cy="3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638" y="1017525"/>
            <a:ext cx="6156517" cy="371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you use it?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35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Unpackage &amp; Download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 tab to power on device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Scan QR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In-app, enter preferences/details for the attached book: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Book Title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Frequency of Reminders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Place clip &amp; get notified to read!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5249725" y="731525"/>
            <a:ext cx="2990700" cy="362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249725" y="733975"/>
            <a:ext cx="2990700" cy="5727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5249775" y="839100"/>
            <a:ext cx="2990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Clip-On Book Notifier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5249725" y="1859971"/>
            <a:ext cx="2990700" cy="67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5249725" y="3213850"/>
            <a:ext cx="2990700" cy="67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760750" y="2002171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271125" y="2040296"/>
            <a:ext cx="258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32A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- 2 days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271113" y="2677750"/>
            <a:ext cx="258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Harry Potter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- 7 days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271125" y="3398650"/>
            <a:ext cx="200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CS 31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- 5 days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760762" y="2677763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760750" y="339865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5196675" y="4442475"/>
            <a:ext cx="274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Wireframe</a:t>
            </a:r>
            <a:endParaRPr sz="1600"/>
          </a:p>
        </p:txBody>
      </p:sp>
      <p:sp>
        <p:nvSpPr>
          <p:cNvPr id="91" name="Google Shape;91;p16"/>
          <p:cNvSpPr txBox="1"/>
          <p:nvPr/>
        </p:nvSpPr>
        <p:spPr>
          <a:xfrm>
            <a:off x="5316475" y="1430700"/>
            <a:ext cx="2990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Title - Notification Freq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it </a:t>
            </a:r>
            <a:r>
              <a:rPr lang="en"/>
              <a:t>work</a:t>
            </a:r>
            <a:r>
              <a:rPr lang="en"/>
              <a:t>?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Leveraging existing technology!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React Native for Android/iOS support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Bluetooth Low Energy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Bluetooth Low Energy Chip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Li-ion Button Cell Batteries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QR Code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750" y="1017725"/>
            <a:ext cx="4705400" cy="32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29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Attributes Matrix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6" name="Google Shape;106;p18"/>
          <p:cNvGraphicFramePr/>
          <p:nvPr/>
        </p:nvGraphicFramePr>
        <p:xfrm>
          <a:off x="1600200" y="109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{07495A14-5CFD-47A0-AA79-94595BA9A2EB}</a:tableStyleId>
              </a:tblPr>
              <a:tblGrid>
                <a:gridCol w="942975"/>
                <a:gridCol w="542925"/>
                <a:gridCol w="742950"/>
                <a:gridCol w="742950"/>
                <a:gridCol w="742950"/>
                <a:gridCol w="742950"/>
                <a:gridCol w="742950"/>
                <a:gridCol w="742950"/>
              </a:tblGrid>
              <a:tr h="2667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 Customer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Driven Attributes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Clip-on Book Notifier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Uxcell Magnetic Sensors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Droplet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Aumi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Mini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Noopel Door + Window Alarm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Klikkit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Notification accuracy/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Reliability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Simplicity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Portability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Compatibility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667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 in USD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$12.00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$12.41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$19.00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$24.00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$13.69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$19.50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667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Rating (out of 10)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9.25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8.55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12525" y="16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Performance Chart </a:t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9" title="Price Performance 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025" y="733425"/>
            <a:ext cx="5943600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2956425" y="2065350"/>
            <a:ext cx="36852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Uxcell magnetic sensors</a:t>
            </a:r>
            <a:endParaRPr sz="1000"/>
          </a:p>
        </p:txBody>
      </p:sp>
      <p:sp>
        <p:nvSpPr>
          <p:cNvPr id="115" name="Google Shape;115;p19"/>
          <p:cNvSpPr txBox="1"/>
          <p:nvPr/>
        </p:nvSpPr>
        <p:spPr>
          <a:xfrm>
            <a:off x="2759500" y="1301425"/>
            <a:ext cx="19911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Our product</a:t>
            </a:r>
            <a:endParaRPr sz="1000"/>
          </a:p>
        </p:txBody>
      </p:sp>
      <p:sp>
        <p:nvSpPr>
          <p:cNvPr id="116" name="Google Shape;116;p19"/>
          <p:cNvSpPr txBox="1"/>
          <p:nvPr/>
        </p:nvSpPr>
        <p:spPr>
          <a:xfrm>
            <a:off x="3257700" y="1820975"/>
            <a:ext cx="26286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Noopel door + window alarm</a:t>
            </a:r>
            <a:endParaRPr sz="1000"/>
          </a:p>
        </p:txBody>
      </p:sp>
      <p:sp>
        <p:nvSpPr>
          <p:cNvPr id="117" name="Google Shape;117;p19"/>
          <p:cNvSpPr txBox="1"/>
          <p:nvPr/>
        </p:nvSpPr>
        <p:spPr>
          <a:xfrm>
            <a:off x="3798700" y="1467075"/>
            <a:ext cx="10653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Droplet</a:t>
            </a:r>
            <a:endParaRPr sz="1000"/>
          </a:p>
        </p:txBody>
      </p:sp>
      <p:sp>
        <p:nvSpPr>
          <p:cNvPr id="118" name="Google Shape;118;p19"/>
          <p:cNvSpPr txBox="1"/>
          <p:nvPr/>
        </p:nvSpPr>
        <p:spPr>
          <a:xfrm>
            <a:off x="4671925" y="1423425"/>
            <a:ext cx="7074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Klikkit</a:t>
            </a:r>
            <a:endParaRPr sz="1000"/>
          </a:p>
        </p:txBody>
      </p:sp>
      <p:sp>
        <p:nvSpPr>
          <p:cNvPr id="119" name="Google Shape;119;p19"/>
          <p:cNvSpPr txBox="1"/>
          <p:nvPr/>
        </p:nvSpPr>
        <p:spPr>
          <a:xfrm>
            <a:off x="5763500" y="1707400"/>
            <a:ext cx="10653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Aumi mini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Risk and Mitigation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Foreign Body Ingestion/Choking Hazard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offer in bright colors to detract from children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High Density Polyethylene so breaks don’t occur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screw for battery cover for child safety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Advise user to keep out of the reach of children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Potentials Cuts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High Density Polyethylene so the product doesn’t break on high stress; mitigates cracking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Disconnection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 a reminder to customer to put product in area that they go frequently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 sends notifications saying it’s disconnected to remind to user to get in range</a:t>
            </a:r>
            <a:endParaRPr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259325" y="1846300"/>
            <a:ext cx="8520600" cy="9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Financial Summary</a:t>
            </a:r>
            <a:endParaRPr sz="4800"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