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7" r:id="rId10"/>
    <p:sldId id="269" r:id="rId11"/>
    <p:sldId id="266" r:id="rId12"/>
    <p:sldId id="261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18" autoAdjust="0"/>
  </p:normalViewPr>
  <p:slideViewPr>
    <p:cSldViewPr snapToGrid="0">
      <p:cViewPr varScale="1">
        <p:scale>
          <a:sx n="56" d="100"/>
          <a:sy n="56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59F6-5D16-49F4-9053-65E8E6B860B5}" type="datetimeFigureOut">
              <a:rPr lang="en-NZ" smtClean="0"/>
              <a:t>19/02/2025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6143-73A9-458D-A6CA-502343DEF7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6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67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E7D1-69E5-A298-5056-F3AAE9E7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91B96-6F24-817C-3506-A46BC3813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66D0-41B2-B5A1-1545-1C42C039A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0851-4DB3-22E1-A382-1C77615F6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99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Who’s never been to a SNAP event before?</a:t>
            </a:r>
          </a:p>
          <a:p>
            <a:r>
              <a:rPr lang="en-NZ" dirty="0"/>
              <a:t>Rep looks good on CV, great for networking, developing your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40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(Mentioned a link to a Git tutorial in the workshop description – we actually won’t be working through this, but still a useful guide for more info!)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Has anyone never used: Git, virtual environments?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54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uses these things already?</a:t>
            </a:r>
          </a:p>
          <a:p>
            <a:r>
              <a:rPr lang="en-NZ" dirty="0"/>
              <a:t>Is version control only important when working in a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488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ways you might get going with a version controlled repo. Either start from an existing folder of codes and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`git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Or, start from scratch. Nice thing about this is you can do it from GitHub and use a template, and then move in any files you might already have.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We'll be doing this, to show you a good project structure. But later on if you want to version control your existing codes, we can go through that in more detail.</a:t>
            </a:r>
          </a:p>
          <a:p>
            <a:endParaRPr lang="en-NZ" dirty="0"/>
          </a:p>
          <a:p>
            <a:r>
              <a:rPr lang="en-NZ" dirty="0"/>
              <a:t>Clone = local copy on your computer </a:t>
            </a:r>
            <a:r>
              <a:rPr lang="en-NZ" b="1" i="0" dirty="0"/>
              <a:t>that you want to collaborate on</a:t>
            </a:r>
          </a:p>
          <a:p>
            <a:r>
              <a:rPr lang="en-NZ" b="0" i="0" dirty="0"/>
              <a:t>Fork = independent copy on your computer </a:t>
            </a:r>
            <a:r>
              <a:rPr lang="en-NZ" b="1" i="0" dirty="0"/>
              <a:t>for when you don’t want to affect the original version</a:t>
            </a:r>
          </a:p>
          <a:p>
            <a:r>
              <a:rPr lang="en-NZ" b="0" i="0" dirty="0"/>
              <a:t>Template = Generate new repo with same structure, branches and files, but without the commit history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8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Prevents dependency conflicts.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Important part of research reproducibility.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May have heard of Docker or Singularity: "containers" for greater independence of software from your machine. Here we will stick with the basic but very common implementation: virtual environments and the requirements.txt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67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NESI also have lots of great workshops! Command line,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32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52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D4B-A132-4145-B888-10DED0B8E5F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54E-921B-4830-955A-57DA37DCA3D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7DD-231A-4157-A85A-924C5FA2F0F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A3C-8EA5-460B-8CAD-02F83FDB263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A70-AEA5-463D-AB5C-17F27631C38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F030-A4B7-4EF8-B4E3-100EDEF1A6F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F6F-882C-43FF-A474-D6D3281C3010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9754-6607-4455-AC5A-287689C1D9BB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53A4-2A69-4B25-A81F-E43D92F1BCC5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D1DA-02FD-4D21-AB5C-3CE06C1DF49A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B8A-5A40-4D44-8F80-EB2F71CD19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C4CD005-E869-4B32-8BD6-0C7643B6A89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-wrench/snap-research-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4C75-FA65-5CC6-BD01-FFA8C814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C0AF-4981-48F2-DA79-FB6C50B7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BBFAC50-1B0D-2657-0BDD-9CFBA73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8CE-6975-8C6A-4A03-809D2D51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of using git with </a:t>
            </a:r>
            <a:r>
              <a:rPr lang="en-NZ" dirty="0" err="1"/>
              <a:t>hpc</a:t>
            </a:r>
            <a:r>
              <a:rPr lang="en-NZ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3988-A762-04F9-581F-AAB78053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65893-55E5-6BF1-5585-B4D74FA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D5607-FCCF-F753-BC24-3BEB8816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847523"/>
            <a:ext cx="4710653" cy="20695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868639-5740-073E-6BA7-65A69614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91" y="2994079"/>
            <a:ext cx="5414109" cy="219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32C-750D-CCEB-52F6-D3FA0B6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SHARING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C27A-CD81-95A3-23BE-540C2BE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b="1" dirty="0"/>
              <a:t>Want reproducible analysis not just for ourselves or our colleagues, but for the whole scientific community. </a:t>
            </a:r>
            <a:r>
              <a:rPr lang="en-NZ" dirty="0"/>
              <a:t>Share data and software in your papers!</a:t>
            </a:r>
            <a:endParaRPr lang="en-NZ" b="1" dirty="0"/>
          </a:p>
          <a:p>
            <a:r>
              <a:rPr lang="en-NZ" b="1" dirty="0"/>
              <a:t>How could we do this?</a:t>
            </a:r>
          </a:p>
          <a:p>
            <a:r>
              <a:rPr lang="en-NZ" dirty="0"/>
              <a:t>All too common: </a:t>
            </a:r>
            <a:r>
              <a:rPr lang="en-NZ" i="1" dirty="0"/>
              <a:t>The data (and maybe poorly documented code) are available on reasonable request</a:t>
            </a:r>
          </a:p>
          <a:p>
            <a:r>
              <a:rPr lang="en-NZ" dirty="0"/>
              <a:t>Better: </a:t>
            </a:r>
            <a:r>
              <a:rPr lang="en-NZ" i="1" dirty="0"/>
              <a:t>Here’s the link to my GitHub repo</a:t>
            </a:r>
          </a:p>
          <a:p>
            <a:r>
              <a:rPr lang="en-NZ" dirty="0"/>
              <a:t>Best: </a:t>
            </a:r>
            <a:r>
              <a:rPr lang="en-NZ" i="1" dirty="0"/>
              <a:t>The code is available on GitHub (link) and </a:t>
            </a:r>
            <a:r>
              <a:rPr lang="en-NZ" b="1" i="1" dirty="0"/>
              <a:t>is archived in </a:t>
            </a:r>
            <a:r>
              <a:rPr lang="en-NZ" b="1" i="1" dirty="0" err="1"/>
              <a:t>Zenodo</a:t>
            </a:r>
            <a:r>
              <a:rPr lang="en-NZ" b="1" i="1" dirty="0"/>
              <a:t> (citation with DOI)</a:t>
            </a:r>
            <a:endParaRPr lang="en-NZ" b="1" dirty="0"/>
          </a:p>
          <a:p>
            <a:r>
              <a:rPr lang="en-NZ" dirty="0" err="1"/>
              <a:t>Zenodo</a:t>
            </a:r>
            <a:r>
              <a:rPr lang="en-NZ" dirty="0"/>
              <a:t>-GitHub integration -&gt; </a:t>
            </a:r>
            <a:r>
              <a:rPr lang="en-NZ" dirty="0" err="1"/>
              <a:t>CITATION.cff</a:t>
            </a:r>
            <a:r>
              <a:rPr lang="en-NZ" dirty="0"/>
              <a:t> file in repo -&gt; easy copy-and-paste </a:t>
            </a:r>
            <a:r>
              <a:rPr lang="en-NZ" dirty="0" err="1"/>
              <a:t>BibTex</a:t>
            </a:r>
            <a:r>
              <a:rPr lang="en-NZ" dirty="0"/>
              <a:t> citation</a:t>
            </a:r>
          </a:p>
          <a:p>
            <a:r>
              <a:rPr lang="en-NZ" b="1" dirty="0"/>
              <a:t>Finally, ensure you have good documentation for when they get the codes! </a:t>
            </a:r>
            <a:r>
              <a:rPr lang="en-NZ" dirty="0"/>
              <a:t>At minimum, a comprehensive README and metadata (explanation of the data and where it came from)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3C81-E3F2-2CC5-4115-BE88181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38D3D-39F7-BDAA-54A9-83ED0275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70" y="1040462"/>
            <a:ext cx="2213629" cy="787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94227-DB94-7AFC-87CD-D470C870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051" y="1027349"/>
            <a:ext cx="1437997" cy="8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F42-9A52-AEE2-4F3B-E613783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EC90-46C7-314A-9372-06B5E4AF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Feel free to use my template however much you want – just remember the “Use this template” button</a:t>
            </a:r>
          </a:p>
          <a:p>
            <a:r>
              <a:rPr lang="en-NZ" dirty="0"/>
              <a:t>This is all extra work, but it’s worth it: for you, for your colleagues, and for science</a:t>
            </a:r>
          </a:p>
          <a:p>
            <a:r>
              <a:rPr lang="en-NZ" dirty="0"/>
              <a:t>It’s also not the whole picture: need tidy, readable, documented, modular code as well!</a:t>
            </a:r>
          </a:p>
          <a:p>
            <a:r>
              <a:rPr lang="en-NZ" dirty="0"/>
              <a:t>ChatGPT and other LLMs are an invaluable tool – as long as you’re not blindly copy-pasting!</a:t>
            </a:r>
          </a:p>
          <a:p>
            <a:pPr lvl="1"/>
            <a:r>
              <a:rPr lang="en-NZ" dirty="0"/>
              <a:t>For VS Code users, highly recommend installing Copilot. Limited version free to everyone, unlimited if you sign up to a GitHub student account</a:t>
            </a:r>
          </a:p>
          <a:p>
            <a:r>
              <a:rPr lang="en-NZ" dirty="0"/>
              <a:t>Any volunteers for SNAP student rep?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115-B136-44FB-5CD5-40024E5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C6E03F89-7B13-68CA-1F91-843DDA51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8D158-0E70-060C-3FF0-2113656E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DAFF-2D99-9BF6-0B5C-3E65778D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6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EC0A-7EE8-59B9-041F-47B062F3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7E3-A76D-3A7A-56FE-0767DBA2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3FDF-56C2-F4FE-151F-1817B652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8ADC1E-ADA3-7BDB-870B-A1D61FB6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E150-E36E-8E49-03D6-C4480D0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NZ"/>
              <a:t>What is SNAP?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6CE0-6504-6D65-BA1C-4EED441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n-NZ" dirty="0"/>
              <a:t>Interdisciplinary community of researchers who code, simulate, use supercomputers (e.g. </a:t>
            </a:r>
            <a:r>
              <a:rPr lang="en-NZ" dirty="0" err="1"/>
              <a:t>Rāpoi</a:t>
            </a:r>
            <a:r>
              <a:rPr lang="en-NZ" dirty="0"/>
              <a:t>), etc.</a:t>
            </a:r>
          </a:p>
          <a:p>
            <a:r>
              <a:rPr lang="en-NZ" dirty="0"/>
              <a:t>Sharing expertise across subjects</a:t>
            </a:r>
          </a:p>
          <a:p>
            <a:r>
              <a:rPr lang="en-NZ" dirty="0"/>
              <a:t>Looking for student rep</a:t>
            </a:r>
          </a:p>
          <a:p>
            <a:pPr lvl="1"/>
            <a:r>
              <a:rPr lang="en-NZ" dirty="0"/>
              <a:t>Helping connect with postgrad student community</a:t>
            </a:r>
          </a:p>
          <a:p>
            <a:pPr lvl="1"/>
            <a:r>
              <a:rPr lang="en-NZ" dirty="0"/>
              <a:t>Monthly meetings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4BF2-E3FA-E546-2CAD-8BD0B1F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46229E4-B348-3B81-AF82-26FB6D89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8" y="2286633"/>
            <a:ext cx="5549902" cy="29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2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3BD60-A6E8-56C9-BF56-170D71D3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NZ" dirty="0"/>
              <a:t>SUMMARY OF WORKSHOP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30DF5A-473B-FE8F-7DC1-3A3F29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7908"/>
            <a:ext cx="6400800" cy="39039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800" b="1" dirty="0"/>
              <a:t>What is reproducible research?</a:t>
            </a:r>
          </a:p>
          <a:p>
            <a:pPr>
              <a:lnSpc>
                <a:spcPct val="100000"/>
              </a:lnSpc>
            </a:pPr>
            <a:r>
              <a:rPr lang="en-NZ" sz="1800" b="1" dirty="0"/>
              <a:t>Creating a reproducible data pipeline</a:t>
            </a:r>
            <a:r>
              <a:rPr lang="en-NZ" sz="1800" dirty="0"/>
              <a:t>, as one would regularly encounter in scientific analysis or data science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Good code repository structure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Using Git and GitHub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Sharing your codes</a:t>
            </a:r>
          </a:p>
          <a:p>
            <a:pPr>
              <a:lnSpc>
                <a:spcPct val="100000"/>
              </a:lnSpc>
            </a:pPr>
            <a:r>
              <a:rPr lang="en-NZ" sz="1800" dirty="0"/>
              <a:t>Won’t cover: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requests and other intermediate/advanced aspects of Git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dirty="0"/>
              <a:t> files, and other aspects of creating a piece of "software"</a:t>
            </a:r>
            <a:endParaRPr lang="en-NZ" dirty="0"/>
          </a:p>
          <a:p>
            <a:pPr lvl="1">
              <a:lnSpc>
                <a:spcPct val="100000"/>
              </a:lnSpc>
            </a:pPr>
            <a:endParaRPr lang="en-NZ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4E80C90-90E4-B49F-9CDD-492A71AF3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C406-0C94-3AFB-773B-D6C2330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211-370E-EA2D-45D2-8DED3C1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8DE-948B-BD6A-2267-137CA354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programs installed</a:t>
            </a:r>
          </a:p>
          <a:p>
            <a:pPr lvl="1"/>
            <a:r>
              <a:rPr lang="en-NZ" dirty="0"/>
              <a:t>Git (can provide link to step-by-step instructions)</a:t>
            </a:r>
          </a:p>
          <a:p>
            <a:pPr lvl="1"/>
            <a:r>
              <a:rPr lang="en-NZ" dirty="0"/>
              <a:t>Python</a:t>
            </a:r>
          </a:p>
          <a:p>
            <a:r>
              <a:rPr lang="en-NZ" dirty="0"/>
              <a:t>An account on GitHub.com</a:t>
            </a:r>
          </a:p>
          <a:p>
            <a:r>
              <a:rPr lang="en-NZ" dirty="0"/>
              <a:t>A terminal or IDE of your choice (I’ll be working in the terminal and VS Code)</a:t>
            </a:r>
          </a:p>
          <a:p>
            <a:r>
              <a:rPr lang="en-NZ" b="1" dirty="0"/>
              <a:t>Ask if you need help getting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7DFC-5325-7E39-74E9-2BDDF60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0D9-661A-5C34-E895-31A7FFC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46758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What is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7DD-E4F3-7A06-A932-800B2FF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83831"/>
            <a:ext cx="6787832" cy="41780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NZ" dirty="0"/>
              <a:t>AKA open science, sustainable research software</a:t>
            </a:r>
          </a:p>
          <a:p>
            <a:pPr>
              <a:lnSpc>
                <a:spcPct val="100000"/>
              </a:lnSpc>
            </a:pPr>
            <a:r>
              <a:rPr lang="en-NZ" b="1" dirty="0"/>
              <a:t>What do these terms mean to you?</a:t>
            </a:r>
          </a:p>
          <a:p>
            <a:pPr>
              <a:lnSpc>
                <a:spcPct val="100000"/>
              </a:lnSpc>
            </a:pPr>
            <a:r>
              <a:rPr lang="en-NZ" dirty="0"/>
              <a:t>Set of principles and practises in programming and documentation that ensure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Collaboration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Longevity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Transparency</a:t>
            </a:r>
          </a:p>
          <a:p>
            <a:pPr>
              <a:lnSpc>
                <a:spcPct val="100000"/>
              </a:lnSpc>
            </a:pPr>
            <a:r>
              <a:rPr lang="en-NZ" dirty="0"/>
              <a:t>3 key pillars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Project structure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Version control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Virtual environments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68EF4B-DA52-8C60-2877-ED596E90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463-A586-4DA0-51DB-097FC0C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F47-3134-E065-75EC-56D83FA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1: </a:t>
            </a:r>
            <a:r>
              <a:rPr lang="en-NZ" b="1" dirty="0"/>
              <a:t>GET STARTED WITH A REPO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5559-9A4D-A670-0678-8F69480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NZ" dirty="0"/>
              <a:t>Go to </a:t>
            </a:r>
            <a:r>
              <a:rPr lang="en-NZ" dirty="0">
                <a:hlinkClick r:id="rId3"/>
              </a:rPr>
              <a:t>https://github.com/daniel-wrench/snap-research-template</a:t>
            </a:r>
            <a:endParaRPr lang="en-NZ" dirty="0"/>
          </a:p>
          <a:p>
            <a:pPr marL="457200" indent="-457200">
              <a:buAutoNum type="arabicPeriod"/>
            </a:pPr>
            <a:r>
              <a:rPr lang="en-NZ" b="1" dirty="0"/>
              <a:t>Understand Clone vs. Fork vs. Use template</a:t>
            </a:r>
          </a:p>
          <a:p>
            <a:pPr marL="457200" indent="-457200">
              <a:buAutoNum type="arabicPeriod"/>
            </a:pPr>
            <a:r>
              <a:rPr lang="en-NZ" dirty="0"/>
              <a:t>Use this template   -&gt; Create a new repository</a:t>
            </a:r>
          </a:p>
          <a:p>
            <a:pPr marL="457200" indent="-457200">
              <a:buAutoNum type="arabicPeriod"/>
            </a:pPr>
            <a:r>
              <a:rPr lang="en-NZ" dirty="0"/>
              <a:t>Give it your own name</a:t>
            </a:r>
          </a:p>
          <a:p>
            <a:pPr marL="457200" indent="-457200">
              <a:buAutoNum type="arabicPeriod"/>
            </a:pPr>
            <a:r>
              <a:rPr lang="en-NZ" dirty="0"/>
              <a:t>Wonder at your perfectly-structured creation!</a:t>
            </a:r>
          </a:p>
          <a:p>
            <a:pPr marL="457200" indent="-457200">
              <a:buAutoNum type="arabicPeriod"/>
            </a:pPr>
            <a:r>
              <a:rPr lang="en-NZ" dirty="0"/>
              <a:t>Code -&gt; Local -&gt; copy HTTPs URL</a:t>
            </a:r>
          </a:p>
          <a:p>
            <a:pPr marL="457200" indent="-457200">
              <a:buAutoNum type="arabicPeriod"/>
            </a:pPr>
            <a:r>
              <a:rPr lang="en-NZ" dirty="0"/>
              <a:t>Open a terminal (in VS Code, Git Bash, whatever) and navigate to where you want to work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git clone </a:t>
            </a:r>
            <a:r>
              <a:rPr lang="en-NZ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paste_url_here</a:t>
            </a: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cd your-repo-name</a:t>
            </a: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i="1" dirty="0">
              <a:effectLst/>
            </a:endParaRP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73A6-8AC9-96EB-4811-AE996B2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3823C-7045-9D9A-C204-F2B27CED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942844"/>
            <a:ext cx="2033123" cy="5867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BD3716-1105-2792-8952-457356E516B8}"/>
              </a:ext>
            </a:extLst>
          </p:cNvPr>
          <p:cNvSpPr txBox="1">
            <a:spLocks/>
          </p:cNvSpPr>
          <p:nvPr/>
        </p:nvSpPr>
        <p:spPr>
          <a:xfrm>
            <a:off x="7212303" y="2942844"/>
            <a:ext cx="4641012" cy="1565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start with an existing folder on your computer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E9178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git remote add origin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github_url.git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9B8-F35F-B038-E140-133B6B5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TASK 2: </a:t>
            </a:r>
            <a:r>
              <a:rPr lang="en-NZ" b="1" dirty="0"/>
              <a:t>SET UP A VIRTUAL ENVIRONMENT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193-B74B-E8C5-39FC-C86CE4BE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b="1" dirty="0"/>
              <a:t>What is a virtual environment?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Follow steps in README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 step 3, first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NZ" dirty="0"/>
              <a:t>the following packages</a:t>
            </a:r>
          </a:p>
          <a:p>
            <a:pPr lvl="1"/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  <a:p>
            <a:pPr lvl="1"/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</a:p>
          <a:p>
            <a:pPr lvl="1"/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Make your first commit! (requirements.txt)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requirements.txt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“informative-commit-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182-04F8-D145-20AE-89FD571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C15-193D-15CF-43FB-95B5687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3: </a:t>
            </a:r>
            <a:r>
              <a:rPr lang="en-NZ" b="1" dirty="0"/>
              <a:t>download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2468-64AF-A4E2-C36C-58F45BB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Run the code in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scripts/</a:t>
            </a:r>
            <a:r>
              <a:rPr lang="en-NZ" dirty="0"/>
              <a:t> from the terminal or VS Code play button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Can/should we commit this file?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Delete from the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Correct the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/>
              <a:t>in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Re-run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Note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What if I only wanted to ignore the raw data, not the processed stuff?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Pull up changes made to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7AF-0FEA-0F04-B2C6-0E34B59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6194-D848-ED86-C008-30068294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6659-41D3-7E5D-1790-A028A66A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4: </a:t>
            </a:r>
            <a:r>
              <a:rPr lang="en-NZ" b="1" dirty="0"/>
              <a:t>plot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3656-E521-1A34-3B31-B5C8EE08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Make a plot of this data. </a:t>
            </a:r>
            <a:r>
              <a:rPr lang="en-US" dirty="0"/>
              <a:t>Up to you how to do it: doesn't need to be anything fancy. Think about where the code should go, a good name for it, etc.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Delete a bunch of the file and save it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Check with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Undo the change: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Change it again, commit, push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 the commit: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51DC-9238-95F6-939D-19CC0FB9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0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1166</Words>
  <Application>Microsoft Office PowerPoint</Application>
  <PresentationFormat>Widescreen</PresentationFormat>
  <Paragraphs>147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Calisto MT</vt:lpstr>
      <vt:lpstr>Consolas</vt:lpstr>
      <vt:lpstr>Courier New</vt:lpstr>
      <vt:lpstr>Univers Condensed</vt:lpstr>
      <vt:lpstr>ChronicleVTI</vt:lpstr>
      <vt:lpstr>Intro to Reproducible Research </vt:lpstr>
      <vt:lpstr>What is SNAP?</vt:lpstr>
      <vt:lpstr>SUMMARY OF WORKSHOP</vt:lpstr>
      <vt:lpstr>YOU WILL NEED</vt:lpstr>
      <vt:lpstr>What is reproducible research?</vt:lpstr>
      <vt:lpstr>TASK 1: GET STARTED WITH A REPO TEMPLATE</vt:lpstr>
      <vt:lpstr>TASK 2: SET UP A VIRTUAL ENVIRONMENT</vt:lpstr>
      <vt:lpstr>TASK 3: download data</vt:lpstr>
      <vt:lpstr>TASK 4: plot data</vt:lpstr>
      <vt:lpstr>Demo of using git with hpc cluster</vt:lpstr>
      <vt:lpstr>SHARING YOUR REPO</vt:lpstr>
      <vt:lpstr>Final thoughts</vt:lpstr>
      <vt:lpstr>ANY QUESTIONS?</vt:lpstr>
      <vt:lpstr>Intro to Reproducible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Wrench</dc:creator>
  <cp:lastModifiedBy>Daniel Wrench</cp:lastModifiedBy>
  <cp:revision>48</cp:revision>
  <dcterms:created xsi:type="dcterms:W3CDTF">2025-02-19T00:19:42Z</dcterms:created>
  <dcterms:modified xsi:type="dcterms:W3CDTF">2025-02-19T19:18:34Z</dcterms:modified>
</cp:coreProperties>
</file>