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9" r:id="rId11"/>
    <p:sldId id="266" r:id="rId12"/>
    <p:sldId id="26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68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2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E7D1-69E5-A298-5056-F3AAE9E7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91B96-6F24-817C-3506-A46BC381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66D0-41B2-B5A1-1545-1C42C039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0851-4DB3-22E1-A382-1C77615F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never been to a SNAP event before?</a:t>
            </a:r>
          </a:p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(Mentioned a link to a Git tutorial in the workshop description – we actually won’t be working through this, but still a useful guide for more info!)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Has anyone never used: Git, virtual environments?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5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  <a:p>
            <a:r>
              <a:rPr lang="en-NZ" dirty="0"/>
              <a:t>Is version control only important when working in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Technically, all you need to get started with version control is one command: git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if you use it with GitHub, you can share codes much more easily (including with future employers)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 ways to set up a repo on Git: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Someone else’s code? Fork and then clone, or clone directly (explain diffs)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 code? Create new, or use template. 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what we’ll be doing, to show good project structure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NZ" dirty="0"/>
          </a:p>
          <a:p>
            <a:r>
              <a:rPr lang="en-NZ" b="1" dirty="0"/>
              <a:t>Clone </a:t>
            </a:r>
            <a:r>
              <a:rPr lang="en-NZ" dirty="0"/>
              <a:t>= local copy on your computer </a:t>
            </a:r>
            <a:r>
              <a:rPr lang="en-NZ" b="1" i="0" dirty="0"/>
              <a:t>that you want to collaborate on</a:t>
            </a:r>
          </a:p>
          <a:p>
            <a:r>
              <a:rPr lang="en-NZ" b="1" i="0" dirty="0"/>
              <a:t>Fork</a:t>
            </a:r>
            <a:r>
              <a:rPr lang="en-NZ" b="0" i="0" dirty="0"/>
              <a:t> = independent copy on your computer </a:t>
            </a:r>
            <a:r>
              <a:rPr lang="en-NZ" b="1" i="0" dirty="0"/>
              <a:t>for when you don’t want to affect the original version</a:t>
            </a:r>
          </a:p>
          <a:p>
            <a:r>
              <a:rPr lang="en-NZ" b="1" i="0" dirty="0"/>
              <a:t>Template</a:t>
            </a:r>
            <a:r>
              <a:rPr lang="en-NZ" b="0" i="0" dirty="0"/>
              <a:t> = Generate new repo with same structure, branches and files, but without the commit history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Prevents dependency conflicts.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Important part of research reproducibility.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May have heard of Docker or Singularity: "containers" for greater independence of software from your machine. Here we will stick with the basic but very common implementation: virtual environments and the requirements.txt file.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Try installation step – should say “already satisfied”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67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Undoing changes is not only for undoing edits to a file, but also for bringing back entire deleted files. (Just so long as the file had been committed previously, and not in .</a:t>
            </a:r>
            <a:r>
              <a:rPr lang="en-NZ" dirty="0" err="1"/>
              <a:t>gitignore</a:t>
            </a:r>
            <a:r>
              <a:rPr lang="en-NZ" dirty="0"/>
              <a:t>!)</a:t>
            </a:r>
          </a:p>
          <a:p>
            <a:r>
              <a:rPr lang="en-NZ" dirty="0"/>
              <a:t>How to find commit hash? Git log, or handy VS code Source </a:t>
            </a:r>
            <a:r>
              <a:rPr lang="en-NZ"/>
              <a:t>Control Graph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504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NESI also have lots of great workshops! Command line,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32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8CE-6975-8C6A-4A03-809D2D5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of using git with </a:t>
            </a:r>
            <a:r>
              <a:rPr lang="en-NZ" dirty="0" err="1"/>
              <a:t>hpc</a:t>
            </a:r>
            <a:r>
              <a:rPr lang="en-NZ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3988-A762-04F9-581F-AAB78053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5893-55E5-6BF1-5585-B4D74FA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D5607-FCCF-F753-BC24-3BEB8816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847523"/>
            <a:ext cx="4710653" cy="20695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68639-5740-073E-6BA7-65A69614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91" y="2994079"/>
            <a:ext cx="5414109" cy="21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b="1" dirty="0"/>
              <a:t>Want reproducible analysis not just for ourselves or our colleagues, but for the whole scientific community. </a:t>
            </a:r>
            <a:r>
              <a:rPr lang="en-NZ" dirty="0"/>
              <a:t>Share data and software in your papers!</a:t>
            </a:r>
            <a:endParaRPr lang="en-NZ" b="1" dirty="0"/>
          </a:p>
          <a:p>
            <a:r>
              <a:rPr lang="en-NZ" b="1" dirty="0"/>
              <a:t>How could we do this?</a:t>
            </a:r>
          </a:p>
          <a:p>
            <a:r>
              <a:rPr lang="en-NZ" dirty="0"/>
              <a:t>All too common: </a:t>
            </a:r>
            <a:r>
              <a:rPr lang="en-NZ" i="1" dirty="0"/>
              <a:t>The data (and maybe poorly documented code) are available on reasonable request</a:t>
            </a:r>
          </a:p>
          <a:p>
            <a:r>
              <a:rPr lang="en-NZ" dirty="0"/>
              <a:t>Better: </a:t>
            </a:r>
            <a:r>
              <a:rPr lang="en-NZ" i="1" dirty="0"/>
              <a:t>Here’s the link to my GitHub repo</a:t>
            </a:r>
          </a:p>
          <a:p>
            <a:r>
              <a:rPr lang="en-NZ" dirty="0"/>
              <a:t>Best: </a:t>
            </a:r>
            <a:r>
              <a:rPr lang="en-NZ" i="1" dirty="0"/>
              <a:t>The code is available on GitHub (link) and </a:t>
            </a:r>
            <a:r>
              <a:rPr lang="en-NZ" b="1" i="1" dirty="0"/>
              <a:t>is archived in </a:t>
            </a:r>
            <a:r>
              <a:rPr lang="en-NZ" b="1" i="1" dirty="0" err="1"/>
              <a:t>Zenodo</a:t>
            </a:r>
            <a:r>
              <a:rPr lang="en-NZ" b="1" i="1" dirty="0"/>
              <a:t> (citation with DOI)</a:t>
            </a:r>
            <a:endParaRPr lang="en-NZ" b="1" dirty="0"/>
          </a:p>
          <a:p>
            <a:r>
              <a:rPr lang="en-NZ" dirty="0" err="1"/>
              <a:t>Zenodo</a:t>
            </a:r>
            <a:r>
              <a:rPr lang="en-NZ" dirty="0"/>
              <a:t>-GitHub integration -&gt; </a:t>
            </a:r>
            <a:r>
              <a:rPr lang="en-NZ" dirty="0" err="1"/>
              <a:t>CITATION.cff</a:t>
            </a:r>
            <a:r>
              <a:rPr lang="en-NZ" dirty="0"/>
              <a:t> file in repo -&gt; easy copy-and-paste </a:t>
            </a:r>
            <a:r>
              <a:rPr lang="en-NZ" dirty="0" err="1"/>
              <a:t>BibTex</a:t>
            </a:r>
            <a:r>
              <a:rPr lang="en-NZ" dirty="0"/>
              <a:t> citation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38D3D-39F7-BDAA-54A9-83ED027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70" y="1040462"/>
            <a:ext cx="2213629" cy="787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94227-DB94-7AFC-87CD-D470C87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51" y="1027349"/>
            <a:ext cx="1437997" cy="8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6E03F89-7B13-68CA-1F91-843DDA51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EC0A-7EE8-59B9-041F-47B062F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7E3-A76D-3A7A-56FE-0767DBA2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3FDF-56C2-F4FE-151F-1817B652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ADC1E-ADA3-7BDB-870B-A1D61FB6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 (e.g. </a:t>
            </a:r>
            <a:r>
              <a:rPr lang="en-NZ" dirty="0" err="1"/>
              <a:t>Rāpoi</a:t>
            </a:r>
            <a:r>
              <a:rPr lang="en-NZ" dirty="0"/>
              <a:t>),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 dirty="0"/>
              <a:t>SUMMARY OF WORKSHOP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research?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Sharing your codes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requests and other intermediate/advanced aspects of Git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 (can provide link to step-by-step instructions)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help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787832" cy="41780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practises in programming and documentation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3 key pillars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Project structure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Version control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Virtual environments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dirty="0"/>
              <a:t>Understand Clone vs. Fork vs. Use template</a:t>
            </a:r>
          </a:p>
          <a:p>
            <a:pPr marL="457200" indent="-457200">
              <a:buAutoNum type="arabicPeriod"/>
            </a:pPr>
            <a:r>
              <a:rPr lang="en-NZ" dirty="0"/>
              <a:t>Go to github.com, search </a:t>
            </a:r>
            <a:r>
              <a:rPr lang="en-NZ" b="1" dirty="0"/>
              <a:t>snap research template</a:t>
            </a:r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it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 and navigate to where you want to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latin typeface="Consolas" panose="020B0609020204030204" pitchFamily="49" charset="0"/>
              </a:rPr>
              <a:t>paste_url_here</a:t>
            </a:r>
            <a:endParaRPr lang="en-NZ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cd your-repo-name</a:t>
            </a:r>
            <a:r>
              <a:rPr lang="en-NZ" dirty="0">
                <a:effectLst/>
                <a:latin typeface="Consolas" panose="020B0609020204030204" pitchFamily="49" charset="0"/>
              </a:rPr>
              <a:t> </a:t>
            </a:r>
            <a:r>
              <a:rPr lang="en-NZ" dirty="0">
                <a:effectLst/>
              </a:rPr>
              <a:t>Check out structure, requirements.txt</a:t>
            </a:r>
            <a:endParaRPr lang="en-NZ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942844"/>
            <a:ext cx="2033123" cy="5867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BD3716-1105-2792-8952-457356E516B8}"/>
              </a:ext>
            </a:extLst>
          </p:cNvPr>
          <p:cNvSpPr txBox="1">
            <a:spLocks/>
          </p:cNvSpPr>
          <p:nvPr/>
        </p:nvSpPr>
        <p:spPr>
          <a:xfrm>
            <a:off x="6850353" y="2231136"/>
            <a:ext cx="5002962" cy="156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start with an existing folder on your computer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(git remote add origin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github_url.git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A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b="1" dirty="0"/>
              <a:t>What is a virtual environment?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pip install </a:t>
            </a:r>
            <a:r>
              <a:rPr lang="en-NZ" dirty="0"/>
              <a:t>the following packages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 (requirements.txt). Note changes in git status.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add requirements.txt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 “informative-commit-</a:t>
            </a:r>
            <a:r>
              <a:rPr lang="en-NZ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mssg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05780-52A9-CD18-E735-7F75D11A9F96}"/>
              </a:ext>
            </a:extLst>
          </p:cNvPr>
          <p:cNvSpPr txBox="1">
            <a:spLocks/>
          </p:cNvSpPr>
          <p:nvPr/>
        </p:nvSpPr>
        <p:spPr>
          <a:xfrm>
            <a:off x="8082636" y="261645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other options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Conda: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environment.yml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cap="none" spc="0" dirty="0">
                <a:latin typeface="Consolas" panose="020B0609020204030204" pitchFamily="49" charset="0"/>
                <a:ea typeface="+mn-ea"/>
                <a:cs typeface="+mn-cs"/>
              </a:rPr>
              <a:t>R: </a:t>
            </a:r>
            <a:r>
              <a:rPr lang="en-NZ" sz="1800" cap="none" spc="0" dirty="0" err="1">
                <a:latin typeface="Consolas" panose="020B0609020204030204" pitchFamily="49" charset="0"/>
                <a:ea typeface="+mn-ea"/>
                <a:cs typeface="+mn-cs"/>
              </a:rPr>
              <a:t>renv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CE04C-D4B0-9126-57D8-2CFAF47F1286}"/>
              </a:ext>
            </a:extLst>
          </p:cNvPr>
          <p:cNvSpPr txBox="1">
            <a:spLocks/>
          </p:cNvSpPr>
          <p:nvPr/>
        </p:nvSpPr>
        <p:spPr>
          <a:xfrm>
            <a:off x="8082636" y="4597137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Extra for experts</a:t>
            </a:r>
            <a:endParaRPr lang="en-NZ" sz="1800" dirty="0"/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Look at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calmcode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guide to pip-tools compile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download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Run the code in 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scripts/</a:t>
            </a:r>
            <a:r>
              <a:rPr lang="en-NZ" dirty="0"/>
              <a:t> from the terminal or VS Code play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Can/should we commit this file?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from the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Correct the </a:t>
            </a:r>
            <a:r>
              <a:rPr lang="en-NZ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output_path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in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Re-run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Note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What if I only wanted to ignore the raw data, not the processed stuff?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Pull up changes made to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194-D848-ED86-C008-30068294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6659-41D3-7E5D-1790-A028A66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4: </a:t>
            </a:r>
            <a:r>
              <a:rPr lang="en-NZ" b="1" dirty="0"/>
              <a:t>plot data AND UNDO MISTAKES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656-E521-1A34-3B31-B5C8EE08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9311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Make a plot of this data. </a:t>
            </a:r>
            <a:r>
              <a:rPr lang="en-US" dirty="0"/>
              <a:t>Up to you how to do it: doesn't need to be anything fancy. Think about where the code and output should go, a good name for it, etc.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Undoing saved (but </a:t>
            </a:r>
            <a:r>
              <a:rPr lang="en-NZ" b="1" dirty="0" err="1"/>
              <a:t>uncommited</a:t>
            </a:r>
            <a:r>
              <a:rPr lang="en-NZ" dirty="0"/>
              <a:t>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Delete a bunch of the file and save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Check with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Undo the change: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restore </a:t>
            </a:r>
            <a:r>
              <a:rPr lang="en-NZ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file_name</a:t>
            </a:r>
            <a:endParaRPr lang="en-NZ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Undoing </a:t>
            </a:r>
            <a:r>
              <a:rPr lang="en-NZ" b="1" dirty="0">
                <a:cs typeface="Courier New" panose="02070309020205020404" pitchFamily="49" charset="0"/>
              </a:rPr>
              <a:t>committed</a:t>
            </a:r>
            <a:r>
              <a:rPr lang="en-NZ" dirty="0">
                <a:cs typeface="Courier New" panose="02070309020205020404" pitchFamily="49" charset="0"/>
              </a:rPr>
              <a:t>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Change it again, commit, 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 the latest commit: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revert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51DC-9238-95F6-939D-19CC0FB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081AF-03DD-2A7C-EBC2-DEC6AB02F9BD}"/>
              </a:ext>
            </a:extLst>
          </p:cNvPr>
          <p:cNvSpPr txBox="1">
            <a:spLocks/>
          </p:cNvSpPr>
          <p:nvPr/>
        </p:nvSpPr>
        <p:spPr>
          <a:xfrm>
            <a:off x="7045139" y="3371347"/>
            <a:ext cx="4210050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PLOTTING TIPS:</a:t>
            </a:r>
            <a:r>
              <a:rPr lang="en-NZ" sz="1800" dirty="0"/>
              <a:t> May want to include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plt.xticks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(rotation=45)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plt.tight_layout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NZ" sz="1800" b="1" dirty="0">
              <a:latin typeface="Consolas" panose="020B0609020204030204" pitchFamily="49" charset="0"/>
            </a:endParaRPr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C9EC70-F71B-AFBE-C552-A0C4FBF6CE93}"/>
              </a:ext>
            </a:extLst>
          </p:cNvPr>
          <p:cNvSpPr txBox="1">
            <a:spLocks/>
          </p:cNvSpPr>
          <p:nvPr/>
        </p:nvSpPr>
        <p:spPr>
          <a:xfrm>
            <a:off x="7045139" y="5294904"/>
            <a:ext cx="4210050" cy="666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dirty="0"/>
              <a:t>Go back to a specific commit by replacing </a:t>
            </a:r>
            <a:r>
              <a:rPr lang="en-NZ" sz="1800" dirty="0">
                <a:latin typeface="Consolas" panose="020B0609020204030204" pitchFamily="49" charset="0"/>
              </a:rPr>
              <a:t>head</a:t>
            </a:r>
            <a:r>
              <a:rPr lang="en-NZ" sz="1800" dirty="0"/>
              <a:t> with the COMMIT HASH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550FC-0FDB-960D-58AC-D0E0758D7871}"/>
              </a:ext>
            </a:extLst>
          </p:cNvPr>
          <p:cNvCxnSpPr/>
          <p:nvPr/>
        </p:nvCxnSpPr>
        <p:spPr>
          <a:xfrm flipH="1">
            <a:off x="6096000" y="5791200"/>
            <a:ext cx="94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70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1313</Words>
  <Application>Microsoft Office PowerPoint</Application>
  <PresentationFormat>Widescreen</PresentationFormat>
  <Paragraphs>169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GIT REPO</vt:lpstr>
      <vt:lpstr>TASK 2: SET UP A VIRTUAL ENVIRONMENT</vt:lpstr>
      <vt:lpstr>TASK 3: download data</vt:lpstr>
      <vt:lpstr>TASK 4: plot data AND UNDO MISTAKES</vt:lpstr>
      <vt:lpstr>Demo of using git with hpc cluster</vt:lpstr>
      <vt:lpstr>SHARING YOUR REPO</vt:lpstr>
      <vt:lpstr>Final thoughts</vt:lpstr>
      <vt:lpstr>ANY QUESTIONS?</vt:lpstr>
      <vt:lpstr>Intro to Reproducible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64</cp:revision>
  <dcterms:created xsi:type="dcterms:W3CDTF">2025-02-19T00:19:42Z</dcterms:created>
  <dcterms:modified xsi:type="dcterms:W3CDTF">2025-02-19T21:09:10Z</dcterms:modified>
</cp:coreProperties>
</file>