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56e5e7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56e5e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7a589059c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77a589059c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7a589059c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7a589059c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7a589059c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77a589059c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7a589059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7a589059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7a589059c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7a589059c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77a589059c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77a589059c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7a58905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7a58905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77a589059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77a589059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7a589059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7a589059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7a589059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7a589059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7a589059c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7a589059c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7a589059c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7a589059c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7a589059c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7a589059c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7a589059c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7a589059c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Relationship Id="rId4" Type="http://schemas.openxmlformats.org/officeDocument/2006/relationships/hyperlink" Target="http://richard.social" TargetMode="External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python.nz" TargetMode="External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choosealicens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31255" l="0" r="0" t="31255"/>
          <a:stretch/>
        </p:blipFill>
        <p:spPr>
          <a:xfrm>
            <a:off x="0" y="0"/>
            <a:ext cx="9143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/>
          <p:nvPr/>
        </p:nvSpPr>
        <p:spPr>
          <a:xfrm>
            <a:off x="4150050" y="1268000"/>
            <a:ext cx="4682100" cy="18729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B6D7A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>
            <p:ph type="ctrTitle"/>
          </p:nvPr>
        </p:nvSpPr>
        <p:spPr>
          <a:xfrm>
            <a:off x="3969450" y="742850"/>
            <a:ext cx="4862700" cy="23013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10 quick tips for making your software outlive your job</a:t>
            </a:r>
            <a:endParaRPr b="1" sz="2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https://arxiv.org/abs/2505.06484</a:t>
            </a:r>
            <a:endParaRPr sz="2500"/>
          </a:p>
        </p:txBody>
      </p:sp>
      <p:sp>
        <p:nvSpPr>
          <p:cNvPr id="57" name="Google Shape;57;p13"/>
          <p:cNvSpPr/>
          <p:nvPr/>
        </p:nvSpPr>
        <p:spPr>
          <a:xfrm>
            <a:off x="53425" y="4461100"/>
            <a:ext cx="3181200" cy="4005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274E1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106175" y="4461100"/>
            <a:ext cx="4265400" cy="82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</a:rPr>
              <a:t>Richard Littauer - </a:t>
            </a:r>
            <a:r>
              <a:rPr lang="en" u="sng">
                <a:solidFill>
                  <a:srgbClr val="0097A7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http://richard.social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6035100" y="4861550"/>
            <a:ext cx="3108900" cy="2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Rimu https://www.inaturalist.org/observations/198921399</a:t>
            </a:r>
            <a:endParaRPr sz="600">
              <a:solidFill>
                <a:schemeClr val="lt1"/>
              </a:solidFill>
            </a:endParaRPr>
          </a:p>
        </p:txBody>
      </p:sp>
      <p:pic>
        <p:nvPicPr>
          <p:cNvPr id="60" name="Google Shape;60;p13" title="qr-cod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775" y="12680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6: Encourage community adoption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Publishing != publicizing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Social media, forums, mailing lists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Tutorials, conferences</a:t>
            </a:r>
            <a:endParaRPr/>
          </a:p>
        </p:txBody>
      </p:sp>
      <p:pic>
        <p:nvPicPr>
          <p:cNvPr id="125" name="Google Shape;125;p22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7: Do what you’re supposed to (if you have time)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DOI with Zenodo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Peer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Document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Describe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tests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Contribution guides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: Do what you can (if you have to act quickly)</a:t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Say what your code does and how to use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a screencast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 it in the Software Heritage Archive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Clean up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Say why you're leaving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9: Talk about what you’re doing</a:t>
            </a:r>
            <a:endParaRPr/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Share what you're doing beyond the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Write down what has happened in your own logs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Process your emotions.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25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10: Organize</a:t>
            </a:r>
            <a:endParaRPr/>
          </a:p>
        </p:txBody>
      </p:sp>
      <p:sp>
        <p:nvSpPr>
          <p:cNvPr id="152" name="Google Shape;15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Don't just play defense.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Professional societies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Boards, </a:t>
            </a:r>
            <a:r>
              <a:rPr lang="en"/>
              <a:t>academic or otherwise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Scientific comms work.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Questions?</a:t>
            </a:r>
            <a:endParaRPr/>
          </a:p>
        </p:txBody>
      </p:sp>
      <p:pic>
        <p:nvPicPr>
          <p:cNvPr id="160" name="Google Shape;160;p27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/>
        </p:nvSpPr>
        <p:spPr>
          <a:xfrm>
            <a:off x="280375" y="463975"/>
            <a:ext cx="5439900" cy="572700"/>
          </a:xfrm>
          <a:prstGeom prst="snip2DiagRect">
            <a:avLst>
              <a:gd fmla="val 0" name="adj1"/>
              <a:gd fmla="val 16667" name="adj2"/>
            </a:avLst>
          </a:prstGeom>
          <a:solidFill>
            <a:srgbClr val="C9DAF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Who is this Richard Littauer, anyway</a:t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flipH="1">
            <a:off x="3420000" y="2044075"/>
            <a:ext cx="5724000" cy="3099300"/>
          </a:xfrm>
          <a:prstGeom prst="rtTriangle">
            <a:avLst/>
          </a:prstGeom>
          <a:solidFill>
            <a:srgbClr val="C9DAF8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>
            <p:ph idx="1" type="body"/>
          </p:nvPr>
        </p:nvSpPr>
        <p:spPr>
          <a:xfrm flipH="1">
            <a:off x="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PhD student in CS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Building Tools for Community Science Datasets to Model Bird Populations and Highly Pathogenic Avian Influenza in Aotearoa New Zealand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Also: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Python.nz</a:t>
            </a:r>
            <a:r>
              <a:rPr lang="en">
                <a:solidFill>
                  <a:schemeClr val="dk1"/>
                </a:solidFill>
              </a:rPr>
              <a:t> and KiwiPycon.nz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CURIOSS.org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SustainOSS.org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OpenSustain.Tech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8191800" y="4872475"/>
            <a:ext cx="952200" cy="2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</a:rPr>
              <a:t>Source not given</a:t>
            </a:r>
            <a:endParaRPr sz="600">
              <a:solidFill>
                <a:schemeClr val="lt1"/>
              </a:solidFill>
            </a:endParaRPr>
          </a:p>
        </p:txBody>
      </p:sp>
      <p:pic>
        <p:nvPicPr>
          <p:cNvPr id="70" name="Google Shape;70;p14" title="qr-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title="Screenshot 2025-08-25 at 10.22.5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33534"/>
            <a:ext cx="9144001" cy="237558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5" title="qr-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care?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Academic life is uncertain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Funding changes and people move between roles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National and international funding is at risk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software is more resilient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Your work will last longer if you care about it lasting longer.</a:t>
            </a:r>
            <a:endParaRPr/>
          </a:p>
        </p:txBody>
      </p:sp>
      <p:pic>
        <p:nvPicPr>
          <p:cNvPr id="83" name="Google Shape;83;p16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Stay within the law</a:t>
            </a:r>
            <a:endParaRPr/>
          </a:p>
        </p:txBody>
      </p:sp>
      <p:sp>
        <p:nvSpPr>
          <p:cNvPr id="89" name="Google Shape;8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about university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about department policies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about coauthors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Ask about your next role</a:t>
            </a:r>
            <a:endParaRPr/>
          </a:p>
        </p:txBody>
      </p:sp>
      <p:pic>
        <p:nvPicPr>
          <p:cNvPr id="90" name="Google Shape;90;p17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lang="en"/>
              <a:t>Define your threat model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Individual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Leadership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Institutional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Global</a:t>
            </a:r>
            <a:endParaRPr/>
          </a:p>
        </p:txBody>
      </p:sp>
      <p:pic>
        <p:nvPicPr>
          <p:cNvPr id="97" name="Google Shape;97;p18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3. </a:t>
            </a:r>
            <a:r>
              <a:rPr lang="en"/>
              <a:t>Decide if you are ending, pausing, or handing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off</a:t>
            </a:r>
            <a:endParaRPr/>
          </a:p>
        </p:txBody>
      </p:sp>
      <p:pic>
        <p:nvPicPr>
          <p:cNvPr id="103" name="Google Shape;103;p19" title="Screenshot 2025-08-25 at 10.37.4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3925" y="1170125"/>
            <a:ext cx="5327700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 title="qr-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Choose an open license (if you can)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Choosealicense.com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Open Source Inititiave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Ethical licenses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Tīkanga licenses</a:t>
            </a:r>
            <a:endParaRPr/>
          </a:p>
        </p:txBody>
      </p:sp>
      <p:pic>
        <p:nvPicPr>
          <p:cNvPr id="111" name="Google Shape;111;p20" title="qr-code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5: Save everything in multiple places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Codeberg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Personal websites</a:t>
            </a:r>
            <a:endParaRPr/>
          </a:p>
        </p:txBody>
      </p:sp>
      <p:pic>
        <p:nvPicPr>
          <p:cNvPr id="118" name="Google Shape;118;p21" title="qr-co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9600" y="3217350"/>
            <a:ext cx="1692700" cy="16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