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5143500" type="screen16x9"/>
  <p:notesSz cx="6858000" cy="9144000"/>
  <p:embeddedFontLst>
    <p:embeddedFont>
      <p:font typeface="Anton" pitchFamily="2" charset="0"/>
      <p:regular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Didact Gothic" panose="00000500000000000000" pitchFamily="2" charset="0"/>
      <p:regular r:id="rId71"/>
    </p:embeddedFont>
    <p:embeddedFont>
      <p:font typeface="Helvetica Neue" panose="020B0604020202020204" charset="0"/>
      <p:regular r:id="rId72"/>
      <p:bold r:id="rId73"/>
      <p:italic r:id="rId74"/>
      <p:boldItalic r:id="rId75"/>
    </p:embeddedFont>
    <p:embeddedFont>
      <p:font typeface="Helvetica Neue Light" panose="020B0604020202020204" charset="0"/>
      <p:regular r:id="rId76"/>
      <p:bold r:id="rId77"/>
      <p:italic r:id="rId78"/>
      <p:boldItalic r:id="rId79"/>
    </p:embeddedFont>
    <p:embeddedFont>
      <p:font typeface="Lato" panose="020F0502020204030203" pitchFamily="34" charset="0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jIx+eLP3pNVfbtyrFwUqzWOWrv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84" Type="http://customschemas.google.com/relationships/presentationmetadata" Target="meta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font" Target="fonts/font15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font" Target="fonts/font18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font" Target="fonts/font16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xeJ3vjTLUjQJia1NVjWnCfNZZWcnbnS2/view?usp=sharing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total=0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numero = int(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"Ingresa un número: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numero != </a:t>
            </a:r>
            <a:r>
              <a:rPr lang="es-419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total+=numero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numero = int(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"Ingresa un número: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Armar breakout rooms debatir con los compañeros</a:t>
            </a: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200" b="1">
                <a:solidFill>
                  <a:schemeClr val="dk1"/>
                </a:solidFill>
              </a:rPr>
              <a:t>“Para pensar”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¿Cómo crear encuestas de zoom? Disponible en </a:t>
            </a:r>
            <a:r>
              <a:rPr lang="es-419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este video.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El docente generará </a:t>
            </a:r>
            <a:r>
              <a:rPr lang="es-419" sz="1200" u="sng">
                <a:solidFill>
                  <a:schemeClr val="dk1"/>
                </a:solidFill>
              </a:rPr>
              <a:t>una encuesta de zoom</a:t>
            </a:r>
            <a:r>
              <a:rPr lang="es-419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200">
                <a:solidFill>
                  <a:schemeClr val="dk1"/>
                </a:solidFill>
              </a:rPr>
              <a:t>Sugerimos: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Utilizarlo antes del break para que los estudiantes puedan votar en la encuesta antes de ir al mismo.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Al regresar, mostrar los resultados a los estudiantes.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Si hay buena respuesta de este recurso, se recomienda utilizarlo de forma orgánica en más instancias de la clase.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No hace falta crear indice externo por que el enumerate nos devuelve uno cada vez que pasa por un numero de la lista, nos ahorra también incrementar indice en 1 por iteración.</a:t>
            </a:r>
            <a:endParaRPr sz="1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8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7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7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7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Controladores de Flujo 2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 b="1" i="0" u="none" strike="noStrike" cap="non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5. </a:t>
            </a: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sz="1400" b="0" i="0" u="none" strike="noStrike" cap="non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329609"/>
            <a:ext cx="9144000" cy="74576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WHILE  (no sabes las la cantidad)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While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551775" y="1686750"/>
            <a:ext cx="8301300" cy="2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comenzar con la sentencia iterativa más básica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(mientras).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basa en repetir un bloque de código a partir de evaluar una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condición lógica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siempre que ésta sea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(al igual que la sentencia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Nosotros como programadores debemos decidir el momento en que la condición cambie a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hacer que el While finalice su ejecución y así salir de la iteración, de lo contrario estaríamos frente a un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bucle infinito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/>
        </p:nvSpPr>
        <p:spPr>
          <a:xfrm>
            <a:off x="515500" y="1544375"/>
            <a:ext cx="8277900" cy="21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Más formalmente, el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flujo de ejecución de una sentencia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el siguiente: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Evalúa la condición, devolviendo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condición es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 sale de la sentencia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continúa la ejecución con la siguiente sentencia.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condición es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ejecuta cada una de las sentencias en el bloque de código y regresa al paso 1.</a:t>
            </a:r>
            <a:r>
              <a:rPr lang="es-419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					</a:t>
            </a:r>
            <a:endParaRPr sz="15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Flujo de ejecución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2" name="Google Shape;20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/>
        </p:nvSpPr>
        <p:spPr>
          <a:xfrm>
            <a:off x="515500" y="1696775"/>
            <a:ext cx="82779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tipo de flujo se llama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bucle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porque el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tercer paso del bucle vuelve arriba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Bucle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3"/>
          <p:cNvSpPr txBox="1"/>
          <p:nvPr/>
        </p:nvSpPr>
        <p:spPr>
          <a:xfrm>
            <a:off x="1898075" y="2859225"/>
            <a:ext cx="6787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condición es falsa la primera vez que se pasa el bucle, las sentencias del interior del bucle no se ejecutan nunca.</a:t>
            </a:r>
            <a:endParaRPr sz="1400" b="0" i="0" u="none" strike="noStrike" cap="none">
              <a:solidFill>
                <a:srgbClr val="000000"/>
              </a:solidFill>
              <a:highlight>
                <a:srgbClr val="E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1438575" y="2859225"/>
            <a:ext cx="514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👁‍🗨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/>
        </p:nvSpPr>
        <p:spPr>
          <a:xfrm>
            <a:off x="399375" y="1839150"/>
            <a:ext cx="3447000" cy="266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Analicemos qué pasó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num = 5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 &gt; 0: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print(f“{num}”)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 -=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print(“Terminó el conteo!”)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7" name="Google Shape;21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4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/>
          <p:nvPr/>
        </p:nvSpPr>
        <p:spPr>
          <a:xfrm>
            <a:off x="4004675" y="1756469"/>
            <a:ext cx="48585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 num y le asignamos el valor int 5.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la sentencia while para indicar que mientras que num sea mayor a 0 entremos al bloque de código.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evaluar num contra 0 nos indica que es True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/>
        </p:nvSpPr>
        <p:spPr>
          <a:xfrm>
            <a:off x="626487" y="1368150"/>
            <a:ext cx="7756500" cy="24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4.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Ingresamos al bloque de c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ódigo, imprimimos num y le restamos 1 a num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Volvemos a repetir desde el paso 2 hasta que num deje de ser mayor a 0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6.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la operación relacional de False saldremos del bucle 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7.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Imprimimos por pantalla Terminó el conteo! 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8.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Termina nuestro programa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5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pasó?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/>
        </p:nvSpPr>
        <p:spPr>
          <a:xfrm>
            <a:off x="707200" y="3684450"/>
            <a:ext cx="6557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escapar un bucle infinito generalmente se usa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ctrl + c</a:t>
            </a:r>
            <a:endParaRPr sz="1800" b="1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4" name="Google Shape;23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6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Más ejemplos con While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6"/>
          <p:cNvSpPr txBox="1"/>
          <p:nvPr/>
        </p:nvSpPr>
        <p:spPr>
          <a:xfrm>
            <a:off x="1231325" y="1691925"/>
            <a:ext cx="3000000" cy="14175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= 0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 &lt;= 5: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 +=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print(“N vale “, n)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4823975" y="1601025"/>
            <a:ext cx="30000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¿Y un bucle infinito?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print(“Esto es un bucle infinito!!!!!”)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459225" y="3684450"/>
            <a:ext cx="469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😎  </a:t>
            </a: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WHILE- ELSE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/>
        </p:nvSpPr>
        <p:spPr>
          <a:xfrm>
            <a:off x="1807200" y="154817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While-else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118824" y="1286611"/>
            <a:ext cx="5208088" cy="20856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condicion: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# instrucciones de while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# instrucciones de while-else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no se abortó con break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		# Instrucciones del while-else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7780" y="181366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/>
          <p:nvPr/>
        </p:nvSpPr>
        <p:spPr>
          <a:xfrm>
            <a:off x="5315676" y="1306300"/>
            <a:ext cx="3709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 interesante que tiene python es que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encadenar un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(si no) al final de un bucle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543222" y="3513200"/>
            <a:ext cx="8292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ejecutar un bloque de código cuando el bucle while tenga una condición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haya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terminado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no haya sido forzado a salir mediante un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/>
        </p:nvSpPr>
        <p:spPr>
          <a:xfrm>
            <a:off x="626487" y="1368695"/>
            <a:ext cx="8008241" cy="30228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chance  =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chance &lt;= 3: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txt = input("Escribe SI: ")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if txt == "SI":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			print("Ok, lo conseguiste en el intento", chance)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			break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chance +=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print("Has agotado tus tres intentos")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9"/>
          <p:cNvSpPr txBox="1"/>
          <p:nvPr/>
        </p:nvSpPr>
        <p:spPr>
          <a:xfrm>
            <a:off x="1952667" y="-123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pasó?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4132175" y="903200"/>
            <a:ext cx="4624800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el proceso de iteración en programación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Diferenciar sentencia while de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sentencias while-else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instrucción break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Diferenciar entre instrucción continue y pass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sentencia for, range y for-else-break-continue-pass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/>
        </p:nvSpPr>
        <p:spPr>
          <a:xfrm>
            <a:off x="454309" y="1084687"/>
            <a:ext cx="84891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chance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le asignamos el valor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la sentencia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que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chance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sea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3 entremos al bloque de código.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pedimos al usuario que ingrese una palabra con input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palabra es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“SI”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ingresa al condicional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ingresa, imprime que lo consiguió en el intento tal y rompe el bucle con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condicional es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sumar uno a las chances y repetir desde el paso 2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Sí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chance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mayor a 3, entramos en el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 imprimimos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1740502" y="95587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While-else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/>
        </p:nvSpPr>
        <p:spPr>
          <a:xfrm>
            <a:off x="809552" y="24029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¡Números!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la suma de los números ingresados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6" name="Google Shape;27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/>
        </p:nvSpPr>
        <p:spPr>
          <a:xfrm>
            <a:off x="2261800" y="3117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¡Números!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553950" y="1653850"/>
            <a:ext cx="8036100" cy="23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Escribir un programa que le pregunte al usuario números hasta que ingrese el 0, cuando lo haga mostrar por pantalla la suma de todos </a:t>
            </a:r>
            <a:r>
              <a:rPr lang="es-419" sz="1800" b="1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los números ingresados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preguntarle al usuario, recuerda usar input</a:t>
            </a:r>
            <a:endParaRPr sz="1800" b="0" i="0" u="none" strike="noStrike" cap="none">
              <a:solidFill>
                <a:srgbClr val="11111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60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685800" y="838200"/>
            <a:ext cx="423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INSTRUCCIONES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/>
        </p:nvSpPr>
        <p:spPr>
          <a:xfrm>
            <a:off x="20395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Bucles en Python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553325" y="1915350"/>
            <a:ext cx="8079300" cy="19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Usar bucles en Python nos permite automatizar y repetir tareas de manera eficiente.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a veces,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posible que un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factor externo influya en la forma en que se ejecuta su programa. </a:t>
            </a:r>
            <a:endParaRPr sz="1800" b="1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8500" cy="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/>
        </p:nvSpPr>
        <p:spPr>
          <a:xfrm>
            <a:off x="18072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Instrucciones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350700" y="1762950"/>
            <a:ext cx="8281800" cy="23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esto sucede, es posible que prefiramos que nuestro programa cierre un bucle por completo, omita parte de un bucle antes de continuar o ignore ese factor externo. 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hacer estas acciones python nos brinda las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instrucciones break, continue y pass.</a:t>
            </a:r>
            <a:endParaRPr sz="1800" b="1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2" name="Google Shape;30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8500" cy="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483175" y="1610550"/>
            <a:ext cx="83544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Comencemos por uno de los más sencillos y más utilizados: El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Python, la instrucción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 proporciona la oportunidad de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cerrar un bucle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se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activa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condición externa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Debe poner la instrucción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bloque de código bajo la instrucción de su bucle, generalmente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después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una sentencia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4" name="Google Shape;31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625" y="258025"/>
            <a:ext cx="833000" cy="8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/>
        </p:nvSpPr>
        <p:spPr>
          <a:xfrm>
            <a:off x="286625" y="1351824"/>
            <a:ext cx="5699505" cy="29865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= 5: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n &lt; 10: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n -=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n == 2: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print(“ahora que n vale 2 salimos”)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endParaRPr sz="18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print(“n vale “, n)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0" name="Google Shape;32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8"/>
          <p:cNvSpPr txBox="1"/>
          <p:nvPr/>
        </p:nvSpPr>
        <p:spPr>
          <a:xfrm>
            <a:off x="18072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2" name="Google Shape;32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25" y="258025"/>
            <a:ext cx="833000" cy="8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8"/>
          <p:cNvSpPr txBox="1"/>
          <p:nvPr/>
        </p:nvSpPr>
        <p:spPr>
          <a:xfrm>
            <a:off x="5813700" y="24626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Analicemos qué pasó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/>
        </p:nvSpPr>
        <p:spPr>
          <a:xfrm>
            <a:off x="241650" y="1238559"/>
            <a:ext cx="86607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le asignamos el valor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Usamos la sentencia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para indicar que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10 entremos al bloque de código.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 restamos 1 a n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Usamos una sentencia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condicional para igualar n a 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da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imprime ahora que n vale 2 salimos y con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sale del bucle, ya no se ejecuta el resto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da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imprime que n vale n y vuelve al paso 2.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9" name="Google Shape;32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9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pasó?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25" y="258025"/>
            <a:ext cx="833000" cy="8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2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1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3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3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3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Conjuntos y diccionarios</a:t>
            </a:r>
            <a:endParaRPr sz="12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1" name="Google Shape;121;p3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3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3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3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2750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1702325" y="25778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MAYORÍA DE EDAD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175" y="300832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36055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3"/>
          <p:cNvCxnSpPr/>
          <p:nvPr/>
        </p:nvCxnSpPr>
        <p:spPr>
          <a:xfrm>
            <a:off x="37398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3"/>
          <p:cNvCxnSpPr/>
          <p:nvPr/>
        </p:nvCxnSpPr>
        <p:spPr>
          <a:xfrm>
            <a:off x="37398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3"/>
          <p:cNvCxnSpPr/>
          <p:nvPr/>
        </p:nvCxnSpPr>
        <p:spPr>
          <a:xfrm>
            <a:off x="37398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56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 txBox="1"/>
          <p:nvPr/>
        </p:nvSpPr>
        <p:spPr>
          <a:xfrm>
            <a:off x="40740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NÚMEROS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56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41039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40740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DE FLUJO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56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 txBox="1"/>
          <p:nvPr/>
        </p:nvSpPr>
        <p:spPr>
          <a:xfrm>
            <a:off x="16655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MARVEL VS CAPCOM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40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/>
          <p:nvPr/>
        </p:nvSpPr>
        <p:spPr>
          <a:xfrm>
            <a:off x="65124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40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65423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DICTS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/>
        </p:nvSpPr>
        <p:spPr>
          <a:xfrm>
            <a:off x="597750" y="2001575"/>
            <a:ext cx="7948500" cy="2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BREAK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hora de programar mentalmente.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br>
              <a:rPr lang="es-419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419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TIEMPO: 10 MIN</a:t>
            </a:r>
            <a:endParaRPr sz="2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7" name="Google Shape;33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8725" y="607987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/>
        </p:nvSpPr>
        <p:spPr>
          <a:xfrm>
            <a:off x="2250925" y="320700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BREAK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529900" y="1727175"/>
            <a:ext cx="8004900" cy="23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Tiempo: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10 minutos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Consigna: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Explica qué sucedió en este caso</a:t>
            </a:r>
            <a:r>
              <a:rPr lang="es-419" sz="19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9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1999050" y="1816216"/>
            <a:ext cx="51459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 = -3: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True: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c +=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c == 2: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  print(“ahora que c vale 2 salimos”)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 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endParaRPr sz="18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print(“c vale “, c)</a:t>
            </a:r>
            <a:endParaRPr sz="18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CONTINUE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/>
        </p:nvSpPr>
        <p:spPr>
          <a:xfrm>
            <a:off x="18072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Continue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393125" y="1458150"/>
            <a:ext cx="8362200" cy="24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instrucción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continue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 la opción de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omitir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parte de un bucle en la que se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activa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condición externa, pero continuar para completar el resto del bucle. Es decir, la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iteración actual del bucle se interrumpirá, pero el programa volverá a la parte superior del bucle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 poner la instrucción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bloque de código bajo la instrucción de su bucle, generalmente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después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una sentencia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6" name="Google Shape;35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350" y="316650"/>
            <a:ext cx="745550" cy="7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/>
        </p:nvSpPr>
        <p:spPr>
          <a:xfrm>
            <a:off x="176415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Continue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390514" y="1303695"/>
            <a:ext cx="6361500" cy="30462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un ejemplo: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= 0: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n &lt; 10: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n +=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n == 2:</a:t>
            </a:r>
            <a:endParaRPr sz="18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print(“Continuamos con la siguiente iteración”)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  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continue</a:t>
            </a:r>
            <a:endParaRPr sz="18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             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print(“n vale “, n)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3" name="Google Shape;36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350" y="316650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4"/>
          <p:cNvSpPr txBox="1"/>
          <p:nvPr/>
        </p:nvSpPr>
        <p:spPr>
          <a:xfrm>
            <a:off x="6496615" y="154724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Analicemos qué pasó</a:t>
            </a:r>
            <a:endParaRPr sz="18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/>
        </p:nvSpPr>
        <p:spPr>
          <a:xfrm>
            <a:off x="505050" y="1294062"/>
            <a:ext cx="81339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le asignamos el valor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0.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la sentencia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que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sea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10 entremos al bloque de código.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sumamos 1 a n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una sentencia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 para igualar n a 2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da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Continuamos con la siguiente iteración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con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continue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rompe la iteración, pero no de todo el bucle, sólo de esta iteración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da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imprime que n vale n y vuelve al paso 2.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1" name="Google Shape;37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350" y="316650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5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pasó?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PASS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/>
        </p:nvSpPr>
        <p:spPr>
          <a:xfrm>
            <a:off x="1916550" y="3209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Pass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503700" y="1311925"/>
            <a:ext cx="81366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se activa una condición externa, la instrucción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manejar la condición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sin que el bucle se vea afectado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ninguna manera; todo el código continuará leyéndose a menos que se produzca la instrucción break u otra instrucción.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 poner la instrucción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bloque de código bajo la instrucción de su bucle, generalmente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después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una sentencia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4" name="Google Shape;38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925" y="195700"/>
            <a:ext cx="731700" cy="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/>
          <p:nvPr/>
        </p:nvSpPr>
        <p:spPr>
          <a:xfrm>
            <a:off x="2851641" y="1669240"/>
            <a:ext cx="3836237" cy="21033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= 0: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n &lt; 10: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n +=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n == 2: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endParaRPr sz="18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print(“n vale “, n)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0" name="Google Shape;39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2" name="Google Shape;39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25" y="195700"/>
            <a:ext cx="731700" cy="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/>
        </p:nvSpPr>
        <p:spPr>
          <a:xfrm>
            <a:off x="466650" y="1238559"/>
            <a:ext cx="82107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le asignamos el valor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0.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la sentencia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que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sea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10 entremos al bloque de código.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sumamos 1 a n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una sentencia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 para igual n a 2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da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la instrucción pass le indica al programa que continúe ejecutando el bucle 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ignore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 hecho de que la variable n se evalúa como equivalente a 2 durante una de sus iteraciones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da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imprime que n vale n, le resta 1 y vuelve al paso 2.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pasó?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9" name="Google Shape;39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25" y="195700"/>
            <a:ext cx="731700" cy="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SENTENCIAS ITERATIVAS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/>
        </p:nvSpPr>
        <p:spPr>
          <a:xfrm>
            <a:off x="852200" y="1556400"/>
            <a:ext cx="71460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PARA PENSAR</a:t>
            </a:r>
            <a:endParaRPr sz="3000" b="0" i="1" u="none" strike="noStrike" cap="non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1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pasó en este ejemplo?</a:t>
            </a:r>
            <a:endParaRPr sz="2000" b="0" i="1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2000" b="0" i="1" u="none" strike="noStrike" cap="non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6" name="Google Shape;40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0"/>
          <p:cNvSpPr txBox="1"/>
          <p:nvPr/>
        </p:nvSpPr>
        <p:spPr>
          <a:xfrm>
            <a:off x="3048000" y="2819400"/>
            <a:ext cx="5149702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c = -3</a:t>
            </a:r>
            <a:endParaRPr sz="180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while c &lt; 10:</a:t>
            </a:r>
            <a:endParaRPr sz="180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c += 1</a:t>
            </a:r>
            <a:endParaRPr sz="180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c == 2:</a:t>
            </a:r>
            <a:endParaRPr sz="180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8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endParaRPr sz="1800" b="1" i="0" u="none" strike="noStrike" cap="none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8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print(“c vale “, c)</a:t>
            </a:r>
            <a:endParaRPr sz="180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/>
        </p:nvSpPr>
        <p:spPr>
          <a:xfrm>
            <a:off x="1398000" y="2075450"/>
            <a:ext cx="67998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FOR (repetir pero sabiendo la cant)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/>
        </p:nvSpPr>
        <p:spPr>
          <a:xfrm>
            <a:off x="1810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For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8" name="Google Shape;418;p42"/>
          <p:cNvSpPr txBox="1"/>
          <p:nvPr/>
        </p:nvSpPr>
        <p:spPr>
          <a:xfrm>
            <a:off x="402475" y="2067750"/>
            <a:ext cx="8535000" cy="1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seguiremos con la sentencia iterativa que podríamos decir es la más usada </a:t>
            </a:r>
            <a:r>
              <a:rPr lang="es-419" sz="17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s-419" sz="17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(para).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para </a:t>
            </a:r>
            <a:r>
              <a:rPr lang="es-419" sz="17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recorrer los elementos de un objeto iterable</a:t>
            </a: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(lista, tupla…) y ejecutar un bloque de código, o sea, tiene un número predeterminado de veces que itera. 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9" name="Google Shape;41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/>
        </p:nvSpPr>
        <p:spPr>
          <a:xfrm>
            <a:off x="473850" y="1381950"/>
            <a:ext cx="82155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cada paso de la iteración se tiene en cuenta a un único elemento del objeto iterable, sobre el cuál se pueden aplicar una serie de operaciones.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5" name="Google Shape;425;p43"/>
          <p:cNvSpPr txBox="1"/>
          <p:nvPr/>
        </p:nvSpPr>
        <p:spPr>
          <a:xfrm>
            <a:off x="1810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For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6" name="Google Shape;42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3"/>
          <p:cNvSpPr txBox="1"/>
          <p:nvPr/>
        </p:nvSpPr>
        <p:spPr>
          <a:xfrm>
            <a:off x="1529585" y="2795616"/>
            <a:ext cx="6487364" cy="1361881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 = [1,2,3,4,5]</a:t>
            </a: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valor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lista: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print(“Soy un item de la lista y valgo “, valor)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/>
          <p:nvPr/>
        </p:nvSpPr>
        <p:spPr>
          <a:xfrm>
            <a:off x="515500" y="1163375"/>
            <a:ext cx="8277900" cy="3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										</a:t>
            </a:r>
            <a:endParaRPr sz="15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3" name="Google Shape;43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900" y="1660326"/>
            <a:ext cx="5784200" cy="2693725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4" name="Google Shape;434;p44"/>
          <p:cNvSpPr txBox="1"/>
          <p:nvPr/>
        </p:nvSpPr>
        <p:spPr>
          <a:xfrm>
            <a:off x="20395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Ejemplo gráfico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5" name="Google Shape;43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4"/>
          <p:cNvSpPr txBox="1"/>
          <p:nvPr/>
        </p:nvSpPr>
        <p:spPr>
          <a:xfrm>
            <a:off x="6549400" y="2002825"/>
            <a:ext cx="2244000" cy="1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 </a:t>
            </a:r>
            <a:r>
              <a:rPr lang="es-419" sz="17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simplemente es una copia local, no afecta fuera del bucle a menos que se devuelva el valor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 txBox="1"/>
          <p:nvPr/>
        </p:nvSpPr>
        <p:spPr>
          <a:xfrm>
            <a:off x="1044300" y="1555615"/>
            <a:ext cx="7344788" cy="24462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lista = [0,1,2,3,4,5,6,7,8,9,10]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lista: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print(“Soy un valor de la lista y valgo “, num)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num *= 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print(“Soy un valor de la lista y ahora valgo “, num)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2" name="Google Shape;44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5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4" name="Google Shape;44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"/>
          <p:cNvSpPr txBox="1"/>
          <p:nvPr/>
        </p:nvSpPr>
        <p:spPr>
          <a:xfrm>
            <a:off x="18871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Modificando la lista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1159603" y="1459640"/>
            <a:ext cx="6442676" cy="27819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indice = 0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numeros = [0,1,2,3,4,5,6,7,8,9,10]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numeros: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numeros[indice] *= 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indice +=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# tambien se puede con indice = numero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print(numeros)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1" name="Google Shape;45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ENUMERATE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Enumerate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8"/>
          <p:cNvSpPr txBox="1"/>
          <p:nvPr/>
        </p:nvSpPr>
        <p:spPr>
          <a:xfrm>
            <a:off x="561100" y="1423825"/>
            <a:ext cx="8198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incorporada enumerate(lista/tupla_de_valores) toma como argumento un objeto iterable y retorna otro cuyos elementos son tuplas de dos objetos: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primero de los dos indica la posición de un elemento perteneciente a el objeto iterable, es decir, el índice.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segundo, el elemento mismo.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962129" y="4167375"/>
            <a:ext cx="8081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 se conoce como lectura secuencial de clave y valor, lo vamos a usar bastante en el futuro!</a:t>
            </a:r>
            <a:endParaRPr sz="1400" b="0" i="0" u="none" strike="noStrike" cap="non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5" name="Google Shape;465;p48"/>
          <p:cNvSpPr txBox="1"/>
          <p:nvPr/>
        </p:nvSpPr>
        <p:spPr>
          <a:xfrm>
            <a:off x="488125" y="4049625"/>
            <a:ext cx="63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575" y="192225"/>
            <a:ext cx="780300" cy="7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"/>
          <p:cNvSpPr txBox="1"/>
          <p:nvPr/>
        </p:nvSpPr>
        <p:spPr>
          <a:xfrm>
            <a:off x="1807200" y="3261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For + Enumerate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2" name="Google Shape;472;p49"/>
          <p:cNvSpPr txBox="1"/>
          <p:nvPr/>
        </p:nvSpPr>
        <p:spPr>
          <a:xfrm>
            <a:off x="1963950" y="1610550"/>
            <a:ext cx="5216100" cy="6039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quisiéramos modificar la lista:</a:t>
            </a:r>
            <a:endParaRPr sz="18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3" name="Google Shape;47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575" y="192225"/>
            <a:ext cx="780300" cy="7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11981" y="2542730"/>
            <a:ext cx="6311425" cy="19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/>
        </p:nvSpPr>
        <p:spPr>
          <a:xfrm>
            <a:off x="448350" y="1534350"/>
            <a:ext cx="4101000" cy="26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computadoras se usan a menudo para automatizar tareas repetitivas. Realizar repetidamente tareas idénticas o similares sin cometer errores es algo que las computadoras hacen bien y que los seres humanos hacemos limitadamente.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2521496" y="32617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Repetir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6550" y="1534350"/>
            <a:ext cx="4026651" cy="26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0"/>
          <p:cNvSpPr txBox="1"/>
          <p:nvPr/>
        </p:nvSpPr>
        <p:spPr>
          <a:xfrm>
            <a:off x="1732425" y="4282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For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1" name="Google Shape;481;p50"/>
          <p:cNvSpPr txBox="1"/>
          <p:nvPr/>
        </p:nvSpPr>
        <p:spPr>
          <a:xfrm>
            <a:off x="1542375" y="1839150"/>
            <a:ext cx="5909700" cy="27033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texto = “Hola Mundo, estoy usando for en Python”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letra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texto: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print(letra)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texto2 = “”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letra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texto: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texto2 = letra * 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print(texto2)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2" name="Google Shape;48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0"/>
          <p:cNvSpPr txBox="1"/>
          <p:nvPr/>
        </p:nvSpPr>
        <p:spPr>
          <a:xfrm>
            <a:off x="1524000" y="1371600"/>
            <a:ext cx="410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quisiéramos recorrer un string: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RANGE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2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es?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4" name="Google Shape;494;p52"/>
          <p:cNvSpPr txBox="1"/>
          <p:nvPr/>
        </p:nvSpPr>
        <p:spPr>
          <a:xfrm>
            <a:off x="522150" y="1721975"/>
            <a:ext cx="8110500" cy="23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vimos, el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necesita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colección de datos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utilizarlo, en otros lenguajes necesitamos solamente un número para indicar las iteraciones a cumplir.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simular estos casos Python nos provee de una función denominada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range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(rango) el cual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representa una colección de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números inmutables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2921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5" name="Google Shape;49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025" y="195700"/>
            <a:ext cx="755075" cy="7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3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Constructores para crear objetos Range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1" name="Google Shape;501;p53"/>
          <p:cNvSpPr txBox="1"/>
          <p:nvPr/>
        </p:nvSpPr>
        <p:spPr>
          <a:xfrm>
            <a:off x="271025" y="1622563"/>
            <a:ext cx="8525700" cy="31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range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(fin)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Crea una secuencia numérica que va desde 0 hasta fin - 1.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marR="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"/>
              <a:buAutoNum type="alphaL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range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(10)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range(inicio, fin): Crea una secuencia numérica que va desde inicio hasta fin - 1.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marR="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"/>
              <a:buAutoNum type="alphaL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range(5, 10)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range(inicio, fin, [paso]): Crea una secuencia numérica que va desde inicio hasta fin - 1. Si además se indica el parámetro paso, la secuencia genera los números de paso en paso.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marR="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"/>
              <a:buAutoNum type="alphaL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range(0, 20, 2)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2" name="Google Shape;50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025" y="195700"/>
            <a:ext cx="755075" cy="7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"/>
          <p:cNvSpPr txBox="1"/>
          <p:nvPr/>
        </p:nvSpPr>
        <p:spPr>
          <a:xfrm>
            <a:off x="1881925" y="3911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9" name="Google Shape;509;p54"/>
          <p:cNvSpPr txBox="1"/>
          <p:nvPr/>
        </p:nvSpPr>
        <p:spPr>
          <a:xfrm>
            <a:off x="452300" y="2102975"/>
            <a:ext cx="8244900" cy="17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Parece ser exactamente una lista que va de 0 a 10, pero range interpreta el inicio y fin en tiempo de ejecución y eso le da ventaja contra la lista.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tuviéramos una lista de 0 a 10000 estaría ocupando muchísimo espacio en memoria.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0" name="Google Shape;510;p54"/>
          <p:cNvSpPr txBox="1"/>
          <p:nvPr/>
        </p:nvSpPr>
        <p:spPr>
          <a:xfrm>
            <a:off x="584475" y="15759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range(0,10)</a:t>
            </a:r>
            <a:endParaRPr sz="14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025" y="195700"/>
            <a:ext cx="755075" cy="7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5"/>
          <p:cNvSpPr txBox="1"/>
          <p:nvPr/>
        </p:nvSpPr>
        <p:spPr>
          <a:xfrm>
            <a:off x="1881925" y="3911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 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8" name="Google Shape;518;p55"/>
          <p:cNvSpPr txBox="1"/>
          <p:nvPr/>
        </p:nvSpPr>
        <p:spPr>
          <a:xfrm>
            <a:off x="452300" y="2102975"/>
            <a:ext cx="8244900" cy="1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si hiciéramos range(0,10000), range interpreta esto en tiempo de ejecución, es decir cuando se ejecuta el 0 se crea el 0 cuando se ejecuta el 1 se crea el 1 y se elimina el 0 y así continuamente, y esto no ocupa memoria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9" name="Google Shape;519;p55"/>
          <p:cNvSpPr txBox="1"/>
          <p:nvPr/>
        </p:nvSpPr>
        <p:spPr>
          <a:xfrm>
            <a:off x="615650" y="1510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range(0,10000)</a:t>
            </a:r>
            <a:endParaRPr sz="14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025" y="195700"/>
            <a:ext cx="755075" cy="7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6"/>
          <p:cNvSpPr txBox="1"/>
          <p:nvPr/>
        </p:nvSpPr>
        <p:spPr>
          <a:xfrm>
            <a:off x="1916550" y="4690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For-else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7" name="Google Shape;527;p56"/>
          <p:cNvSpPr txBox="1"/>
          <p:nvPr/>
        </p:nvSpPr>
        <p:spPr>
          <a:xfrm>
            <a:off x="1886250" y="2143950"/>
            <a:ext cx="5590200" cy="17058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 </a:t>
            </a:r>
            <a:r>
              <a:rPr lang="es-419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range(10):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print(“Numero vale “,numero)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else: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		print("Se terminó de iterar y numero vale: ", numero)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8" name="Google Shape;528;p56"/>
          <p:cNvSpPr txBox="1"/>
          <p:nvPr/>
        </p:nvSpPr>
        <p:spPr>
          <a:xfrm>
            <a:off x="533400" y="1447800"/>
            <a:ext cx="816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 sentencia while podemos usar un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final de la iteración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7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For-break-continue-pass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5" name="Google Shape;535;p57"/>
          <p:cNvSpPr txBox="1"/>
          <p:nvPr/>
        </p:nvSpPr>
        <p:spPr>
          <a:xfrm>
            <a:off x="372550" y="1521400"/>
            <a:ext cx="5410800" cy="26652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 </a:t>
            </a:r>
            <a:r>
              <a:rPr lang="es-419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range(10):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if numero == 2: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	continue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elif numero == 8: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	break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print(“Numero vale “,numero)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else: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		print("Se terminó de iterar y numero vale: ", numero)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7"/>
          <p:cNvSpPr txBox="1"/>
          <p:nvPr/>
        </p:nvSpPr>
        <p:spPr>
          <a:xfrm>
            <a:off x="5922825" y="2119775"/>
            <a:ext cx="28056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 sentencia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podemos usar también las instrucciones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 continue </a:t>
            </a: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lang="es-419" sz="1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endParaRPr sz="17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Ejercicios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los siguientes ejercicios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3" name="Google Shape;54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9"/>
          <p:cNvSpPr txBox="1"/>
          <p:nvPr/>
        </p:nvSpPr>
        <p:spPr>
          <a:xfrm>
            <a:off x="377600" y="1020538"/>
            <a:ext cx="77565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Haremos el siguiente listado de ejercicios: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Escribir un programa que enumere los países de la siguiente lista:-------3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marR="0" lvl="1" indent="-3365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lphaL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paises = ['Canada', 'USA', 'Mexico', 'Australia', Argentina, China, India]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bucle que sume los pares del 0 al 100-------------1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 por pantalla los números del 1 al 10 al revés-----------2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700"/>
              <a:buFont typeface="Helvetica Neue"/>
              <a:buAutoNum type="arabi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Pedirle a un usuario que ingrese un número, y devolver los dígitos totales del número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lphaLcPeriod"/>
            </a:pPr>
            <a:r>
              <a:rPr lang="es-419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si el número es 75869, la salida debería ser 5.----------4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9" name="Google Shape;549;p59"/>
          <p:cNvSpPr txBox="1"/>
          <p:nvPr/>
        </p:nvSpPr>
        <p:spPr>
          <a:xfrm>
            <a:off x="2183550" y="199075"/>
            <a:ext cx="47769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Ejercicios varios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0" name="Google Shape;550;p59"/>
          <p:cNvSpPr txBox="1"/>
          <p:nvPr/>
        </p:nvSpPr>
        <p:spPr>
          <a:xfrm>
            <a:off x="377600" y="3777875"/>
            <a:ext cx="7419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endParaRPr sz="16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imprimir por pantalla al reves se debe usar el mayor número, luego el menor, y el paso sería con </a:t>
            </a:r>
            <a:r>
              <a:rPr lang="es-419" sz="1600" b="0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-1 range(mayor, menor, -1)</a:t>
            </a:r>
            <a:endParaRPr sz="1500" b="0" i="0" u="none" strike="noStrike" cap="none">
              <a:solidFill>
                <a:srgbClr val="000000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/>
        </p:nvSpPr>
        <p:spPr>
          <a:xfrm>
            <a:off x="2521496" y="2758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Iterar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4564850" y="1752300"/>
            <a:ext cx="41010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matemática, se refiere al proceso de iteración de una función, es decir, aplicando la función repetidamente, usando la salida de una iteración como la entrada a la siguiente.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388" y="1378475"/>
            <a:ext cx="3778866" cy="28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1400" scaled="0"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PUESTA EN COMÚN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1"/>
          <p:cNvSpPr txBox="1"/>
          <p:nvPr/>
        </p:nvSpPr>
        <p:spPr>
          <a:xfrm>
            <a:off x="13536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¡Analicemos por última vez!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1" name="Google Shape;561;p61"/>
          <p:cNvSpPr txBox="1"/>
          <p:nvPr/>
        </p:nvSpPr>
        <p:spPr>
          <a:xfrm>
            <a:off x="529200" y="3974325"/>
            <a:ext cx="80856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¡Ahora podemos entender que hace este programa que vimos hace unas clases!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2" name="Google Shape;562;p61"/>
          <p:cNvSpPr txBox="1"/>
          <p:nvPr/>
        </p:nvSpPr>
        <p:spPr>
          <a:xfrm>
            <a:off x="2739750" y="1382086"/>
            <a:ext cx="3982200" cy="21303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 = 0</a:t>
            </a:r>
            <a:endParaRPr sz="16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 dirty="0" err="1">
                <a:solidFill>
                  <a:srgbClr val="38761D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</a:t>
            </a:r>
            <a:r>
              <a:rPr lang="es-419" sz="1600" b="0" i="0" u="none" strike="noStrike" cap="none" dirty="0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10:</a:t>
            </a:r>
            <a:endParaRPr sz="16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600" b="0" i="0" u="none" strike="noStrike" cap="none" dirty="0" err="1">
                <a:solidFill>
                  <a:srgbClr val="38761D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(n</a:t>
            </a:r>
            <a:r>
              <a:rPr lang="es-419" sz="1600" b="0" i="0" u="none" strike="noStrike" cap="none" dirty="0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2) </a:t>
            </a:r>
            <a:r>
              <a:rPr lang="es-419" sz="1600" b="0" i="0" u="none" strike="noStrike" cap="none" dirty="0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0:</a:t>
            </a:r>
            <a:endParaRPr sz="16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6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(n, ‘es un número par’)</a:t>
            </a:r>
            <a:endParaRPr sz="16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600" b="0" i="0" u="none" strike="noStrike" cap="none" dirty="0" err="1">
                <a:solidFill>
                  <a:srgbClr val="38761D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6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6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(n, ‘es un número impar’)</a:t>
            </a:r>
            <a:endParaRPr sz="16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n +=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0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8" name="Google Shape;568;p64" descr="Tiger Face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4" name="Google Shape;574;p67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46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Iteración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46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46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Instrucciones break - continue - pass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46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/>
        </p:nvSpPr>
        <p:spPr>
          <a:xfrm>
            <a:off x="2521496" y="2350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Iterar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667900" y="1295100"/>
            <a:ext cx="3600300" cy="29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programación, Iteración es la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repetición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un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segmento de código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 un programa de computadora. Puede usarse tanto como un término genérico (como sinónimo de repetición) como para describir una forma específica de repetición.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4400" y="1458150"/>
            <a:ext cx="4242740" cy="28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/>
        </p:nvSpPr>
        <p:spPr>
          <a:xfrm>
            <a:off x="405250" y="1606225"/>
            <a:ext cx="8515200" cy="26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una base de datos enorme y queremos encontrar un dato en especial para consultar.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no existe una forma mágica para encontrar el dato directamente, el programa deberá recorrer los datos uno a uno y compararlos hasta dar con el que buscamos iterando o repitiendo el mismo proceso desde el inicio comparando a ver si es el que queremos o no, así hasta que encuentre el que queremos.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5350" y="394350"/>
            <a:ext cx="873300" cy="8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/>
        </p:nvSpPr>
        <p:spPr>
          <a:xfrm>
            <a:off x="694450" y="1911025"/>
            <a:ext cx="7845000" cy="20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algoritmos que permiten ahorrarnos tiempo e iteraciones, pero en esencia sigue recorriendo uno a uno, la diferencia es que nosotros tardaríamos muchas horas, y el programa unos segundos.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¡Así que vamos a aprovecharnos de esto!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5350" y="546750"/>
            <a:ext cx="873300" cy="8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4310850" y="3806525"/>
            <a:ext cx="52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💪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3104</Words>
  <Application>Microsoft Office PowerPoint</Application>
  <PresentationFormat>On-screen Show (16:9)</PresentationFormat>
  <Paragraphs>373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Anton</vt:lpstr>
      <vt:lpstr>Courier New</vt:lpstr>
      <vt:lpstr>Calibri</vt:lpstr>
      <vt:lpstr>Lato</vt:lpstr>
      <vt:lpstr>Didact Gothic</vt:lpstr>
      <vt:lpstr>Arial</vt:lpstr>
      <vt:lpstr>Helvetica Neue Light</vt:lpstr>
      <vt:lpstr>Helvetica Neue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lozano</cp:lastModifiedBy>
  <cp:revision>1</cp:revision>
  <dcterms:modified xsi:type="dcterms:W3CDTF">2023-04-28T19:13:35Z</dcterms:modified>
</cp:coreProperties>
</file>