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embeddedFontLst>
    <p:embeddedFont>
      <p:font typeface="Anton" panose="020B0604020202020204" charset="0"/>
      <p:regular r:id="rId48"/>
    </p:embeddedFon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Helvetica Neue" panose="020B0604020202020204" charset="0"/>
      <p:regular r:id="rId53"/>
      <p:bold r:id="rId54"/>
      <p:italic r:id="rId55"/>
      <p:boldItalic r:id="rId56"/>
    </p:embeddedFont>
    <p:embeddedFont>
      <p:font typeface="Helvetica Neue Light" panose="020B0604020202020204" charset="0"/>
      <p:regular r:id="rId57"/>
      <p:bold r:id="rId58"/>
      <p:italic r:id="rId59"/>
      <p:boldItalic r:id="rId60"/>
    </p:embeddedFont>
    <p:embeddedFont>
      <p:font typeface="Lato" panose="020B0604020202020204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5" roundtripDataSignature="AMtx7mjH5mxYCQ57Q4KDWntdvYqJEACR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63" Type="http://schemas.openxmlformats.org/officeDocument/2006/relationships/font" Target="fonts/font16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1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font" Target="fonts/font17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3.fntdata"/><Relationship Id="rId5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Dar vuelta cadena:</a:t>
            </a:r>
            <a:br>
              <a:rPr lang="es-419"/>
            </a:br>
            <a:br>
              <a:rPr lang="es-419"/>
            </a:br>
            <a:r>
              <a:rPr lang="es-419"/>
              <a:t>lista = list("Hola mundo")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lista.reverse()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cadena = "".join(lista)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cadena 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texto = “gordon lanzó su curva&amp;strawberry ha fallado por un pie! -gritó Joe Castiglione&amp;dos pies -le corrigió Troop&amp;strawberry menea la cabeza como disgustado… -agrega el comentarista"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lineas = texto.split("&amp;")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for i, linea in enumerate(lineas):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    lineas[i] = linea.capitalize()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    if i == 0: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        lineas[i] = lineas[i] + "..."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    else: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        lineas[i] = "- " + lineas[i] + "."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# Mostramos el texto final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for linea in lineas: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    print(linea)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texto = “gordon lanzó su curva&amp;strawberry ha fallado por un pie! -gritó Joe Castiglione&amp;dos pies -le corrigió Troop&amp;strawberry menea la cabeza como disgustado… -agrega el comentarista"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lineas = texto.split("&amp;")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for i, linea in enumerate(lineas):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    lineas[i] = linea.capitalize()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    if i == 0: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        lineas[i] = lineas[i] + "..."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    else: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        lineas[i] = "- " + lineas[i] + "."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# Mostramos el texto final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for linea in lineas: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    print(linea)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4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set5 = {1,2}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4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set6 = {1,2,3,4,5}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4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set5.</a:t>
            </a:r>
            <a:r>
              <a:rPr lang="es-419" sz="1400" b="1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issubset</a:t>
            </a:r>
            <a:r>
              <a:rPr lang="es-419" sz="14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(set6)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rgbClr val="303F9F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2" name="Google Shape;362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7" name="Google Shape;397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2" name="Google Shape;402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0" name="Google Shape;410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8" name="Google Shape;418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6" name="Google Shape;426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4" name="Google Shape;43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7. nueva_lista = modificar(lista)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print( nueva_lista[0] == sum(nueva_lista[1:]) 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&gt; True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7. nueva_lista = modificar(lista)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print( nueva_lista[0] == sum(nueva_lista[1:]) 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&gt; True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2" name="Google Shape;452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8" name="Google Shape;458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5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6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6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5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6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6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6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6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8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0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60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6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3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63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6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5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5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830900" y="2033775"/>
            <a:ext cx="54822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Métodos de Colecciones</a:t>
            </a:r>
            <a:endParaRPr sz="36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022750" y="1633175"/>
            <a:ext cx="54822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b="0" i="0" u="none" strike="noStrike" cap="non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2000" b="1" i="0" u="none" strike="noStrike" cap="non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Clase 7. </a:t>
            </a:r>
            <a:r>
              <a:rPr lang="es-419" sz="2000" b="0" i="0" u="none" strike="noStrike" cap="non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Python</a:t>
            </a:r>
            <a:endParaRPr sz="1400" b="0" i="0" u="none" strike="noStrike" cap="non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3425" y="376025"/>
            <a:ext cx="9144000" cy="6984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 txBox="1"/>
          <p:nvPr/>
        </p:nvSpPr>
        <p:spPr>
          <a:xfrm>
            <a:off x="2521496" y="22290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Find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93" name="Google Shape;193;p11"/>
          <p:cNvSpPr txBox="1"/>
          <p:nvPr/>
        </p:nvSpPr>
        <p:spPr>
          <a:xfrm>
            <a:off x="484900" y="1212000"/>
            <a:ext cx="8193900" cy="1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necesitamos averiguar el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índice en el que aparece una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subcadena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dentro de la misma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cadena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usamos el método</a:t>
            </a:r>
            <a:r>
              <a:rPr lang="es-419" sz="1800" b="0" i="1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1" i="1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find</a:t>
            </a:r>
            <a:r>
              <a:rPr lang="es-419" sz="1800" b="0" i="1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().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escribe como: </a:t>
            </a:r>
            <a:r>
              <a:rPr lang="es-419" sz="1800" b="0" i="1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string</a:t>
            </a:r>
            <a:r>
              <a:rPr lang="es-419" sz="1800" b="1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.find()</a:t>
            </a:r>
            <a:r>
              <a:rPr lang="es-419" sz="1800" b="0" i="1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no encuentra la cadena devuelve un 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-1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4" name="Google Shape;19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7255" y="138550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1"/>
          <p:cNvSpPr txBox="1"/>
          <p:nvPr/>
        </p:nvSpPr>
        <p:spPr>
          <a:xfrm>
            <a:off x="2987625" y="2615525"/>
            <a:ext cx="3394500" cy="22518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cadena = “hOLa mUNDO esta cadena tiene muchas a”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cadena.find(“esta”)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11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“HoLa amigo como estas amigo!”.find(“chau”)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-1</a:t>
            </a:r>
            <a:endParaRPr sz="17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"/>
          <p:cNvSpPr txBox="1"/>
          <p:nvPr/>
        </p:nvSpPr>
        <p:spPr>
          <a:xfrm>
            <a:off x="2521496" y="346575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Rfind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01" name="Google Shape;201;p12"/>
          <p:cNvSpPr txBox="1"/>
          <p:nvPr/>
        </p:nvSpPr>
        <p:spPr>
          <a:xfrm>
            <a:off x="425550" y="1335675"/>
            <a:ext cx="8292900" cy="13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exactamente igual al método </a:t>
            </a:r>
            <a:r>
              <a:rPr lang="es-419" sz="1800" b="1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</a:t>
            </a:r>
            <a:r>
              <a:rPr lang="es-419" sz="1800" b="0" i="1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()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los diferencia en que</a:t>
            </a:r>
            <a:r>
              <a:rPr lang="es-419" sz="1800" b="0" i="1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1" i="1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rfind</a:t>
            </a:r>
            <a:r>
              <a:rPr lang="es-419" sz="1800" b="0" i="1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()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devuelve el índice pero de la última ocurrencia de la subcadena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es decir, la última vez que aparece en la cadena. Se escribe como:</a:t>
            </a:r>
            <a:r>
              <a:rPr lang="es-419" sz="1800" b="0" i="1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string</a:t>
            </a:r>
            <a:r>
              <a:rPr lang="es-419" sz="1800" b="1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.rfind()</a:t>
            </a:r>
            <a:r>
              <a:rPr lang="es-419" sz="1800" b="0" i="1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 no encuentra la cadena devuelve un 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-1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2" name="Google Shape;20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7055" y="168250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2"/>
          <p:cNvSpPr txBox="1"/>
          <p:nvPr/>
        </p:nvSpPr>
        <p:spPr>
          <a:xfrm>
            <a:off x="2830350" y="3095675"/>
            <a:ext cx="3483300" cy="19509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“HoLa amigo como estas amigo!”.find(“amigo”)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5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“HoLa amigo como estas amigo!”.rfind(“amigo”)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22</a:t>
            </a:r>
            <a:endParaRPr sz="17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 txBox="1"/>
          <p:nvPr/>
        </p:nvSpPr>
        <p:spPr>
          <a:xfrm>
            <a:off x="2521496" y="3882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Split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435425" y="1422075"/>
            <a:ext cx="8302800" cy="9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 función integrada sirve </a:t>
            </a:r>
            <a:r>
              <a:rPr lang="es-AR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dividir una cadena en una lista de </a:t>
            </a:r>
            <a:r>
              <a:rPr lang="es-AR" sz="1800" b="0" i="0" u="none" strike="noStrike" cap="none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subcadenas</a:t>
            </a:r>
            <a:r>
              <a:rPr lang="es-AR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utilizando un separados especifico.</a:t>
            </a:r>
            <a:endParaRPr sz="1600" b="0" i="0" u="none" strike="noStrike" cap="none" dirty="0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0" name="Google Shape;21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7255" y="158350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3"/>
          <p:cNvSpPr txBox="1"/>
          <p:nvPr/>
        </p:nvSpPr>
        <p:spPr>
          <a:xfrm>
            <a:off x="762000" y="2473025"/>
            <a:ext cx="3414300" cy="19509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cadena = “hOLA mUNDO”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cadena.split()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[“hOLA”, “mUNDO”]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“HoLa amigo como estas amigo!”.split(“amigo”)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[“HoLa”, “como ”, “estas ”, “!”]</a:t>
            </a:r>
            <a:endParaRPr sz="17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2" name="Google Shape;212;p13"/>
          <p:cNvSpPr txBox="1"/>
          <p:nvPr/>
        </p:nvSpPr>
        <p:spPr>
          <a:xfrm>
            <a:off x="4374075" y="2473025"/>
            <a:ext cx="42159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escribe como: </a:t>
            </a:r>
            <a:r>
              <a:rPr lang="es-419" sz="1800" b="0" i="1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string</a:t>
            </a:r>
            <a:r>
              <a:rPr lang="es-419" sz="1800" b="1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.split(</a:t>
            </a:r>
            <a:r>
              <a:rPr lang="es-419" sz="1800" b="0" i="1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“cadena_a_separar”</a:t>
            </a:r>
            <a:r>
              <a:rPr lang="es-419" sz="1800" b="1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lang="es-419" sz="1800" b="0" i="1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no se indica alguna cadena para separar separa por “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espacios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”.</a:t>
            </a:r>
            <a:endParaRPr sz="18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/>
        </p:nvSpPr>
        <p:spPr>
          <a:xfrm>
            <a:off x="2521496" y="432975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Join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808050" y="1422075"/>
            <a:ext cx="7527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 función integrada sirve para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devolver una cadena separada a partir de una especie de separador.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 escribe como: </a:t>
            </a:r>
            <a:r>
              <a:rPr lang="es-419" sz="1800" b="0" i="1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“</a:t>
            </a:r>
            <a:r>
              <a:rPr lang="es-419" sz="1800" b="1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separador</a:t>
            </a:r>
            <a:r>
              <a:rPr lang="es-419" sz="1800" b="0" i="1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”</a:t>
            </a:r>
            <a:r>
              <a:rPr lang="es-419" sz="1800" b="1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.join(</a:t>
            </a:r>
            <a:r>
              <a:rPr lang="es-419" sz="1800" b="0" i="1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“cadena”</a:t>
            </a:r>
            <a:r>
              <a:rPr lang="es-419" sz="1800" b="1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lang="es-419" sz="1800" b="0" i="1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9" name="Google Shape;21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6930" y="168250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4"/>
          <p:cNvSpPr txBox="1"/>
          <p:nvPr/>
        </p:nvSpPr>
        <p:spPr>
          <a:xfrm>
            <a:off x="4393850" y="3444750"/>
            <a:ext cx="40377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1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Nota: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no se especifica el separador nos devuelve un error</a:t>
            </a:r>
            <a:endParaRPr sz="1800" b="0" i="0" u="none" strike="noStrike" cap="none">
              <a:solidFill>
                <a:srgbClr val="000000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1021475" y="3058350"/>
            <a:ext cx="3000000" cy="16500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cadena = “Hola mundo”</a:t>
            </a:r>
            <a:endParaRPr sz="17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“,”.join(cadena)</a:t>
            </a:r>
            <a:endParaRPr sz="17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“H,o,l,a, ,m,u,n,d,o”</a:t>
            </a:r>
            <a:endParaRPr sz="17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“ ”.join(cadena)</a:t>
            </a:r>
            <a:endParaRPr sz="17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“H o l a   m u n d o”</a:t>
            </a:r>
            <a:endParaRPr sz="17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/>
          <p:nvPr/>
        </p:nvSpPr>
        <p:spPr>
          <a:xfrm>
            <a:off x="2521496" y="432975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Strip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27" name="Google Shape;227;p15"/>
          <p:cNvSpPr txBox="1"/>
          <p:nvPr/>
        </p:nvSpPr>
        <p:spPr>
          <a:xfrm>
            <a:off x="579450" y="1422075"/>
            <a:ext cx="80490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 función integrada sirve para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devolver una cadena borrando todos los caracteres delante y detrás de la cadena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Se escribe como: </a:t>
            </a:r>
            <a:r>
              <a:rPr lang="es-419" sz="1800" b="0" i="1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cadena</a:t>
            </a:r>
            <a:r>
              <a:rPr lang="es-419" sz="1800" b="1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.strip(</a:t>
            </a:r>
            <a:r>
              <a:rPr lang="es-419" sz="1800" b="0" i="1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“caracter_a_borrar”</a:t>
            </a:r>
            <a:r>
              <a:rPr lang="es-419" sz="1800" b="1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lang="es-419" sz="1800" b="0" i="1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lang="es-419" sz="1700" b="0" i="1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700" b="0" i="1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8" name="Google Shape;22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7755" y="1979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5"/>
          <p:cNvSpPr txBox="1"/>
          <p:nvPr/>
        </p:nvSpPr>
        <p:spPr>
          <a:xfrm>
            <a:off x="4860425" y="3520200"/>
            <a:ext cx="36408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1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Nota: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no se especifica el carácter elimina los espacios</a:t>
            </a:r>
            <a:endParaRPr sz="1800" b="0" i="0" u="none" strike="noStrike" cap="none">
              <a:solidFill>
                <a:srgbClr val="000000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0" name="Google Shape;230;p15"/>
          <p:cNvSpPr txBox="1"/>
          <p:nvPr/>
        </p:nvSpPr>
        <p:spPr>
          <a:xfrm>
            <a:off x="1058550" y="2893650"/>
            <a:ext cx="3285600" cy="21303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cadena = “---------Hola mundo--------”</a:t>
            </a:r>
            <a:endParaRPr sz="16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cadena.strip(“-”)</a:t>
            </a:r>
            <a:endParaRPr sz="16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“H,o,l,a, ,m,u,n,d,o”</a:t>
            </a:r>
            <a:endParaRPr sz="16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“                Hola mundo              “.strip()</a:t>
            </a:r>
            <a:endParaRPr sz="16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“Hola mundo”</a:t>
            </a: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/>
          <p:nvPr/>
        </p:nvSpPr>
        <p:spPr>
          <a:xfrm>
            <a:off x="2521496" y="356925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Replace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36" name="Google Shape;236;p16"/>
          <p:cNvSpPr txBox="1"/>
          <p:nvPr/>
        </p:nvSpPr>
        <p:spPr>
          <a:xfrm>
            <a:off x="593775" y="1879425"/>
            <a:ext cx="78675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 función integrada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sirve para devolver una cadena reemplazando los sub caracteres indicados. </a:t>
            </a:r>
            <a:endParaRPr sz="18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escribe como: </a:t>
            </a:r>
            <a:r>
              <a:rPr lang="es-419" sz="1800" b="0" i="1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cadena</a:t>
            </a:r>
            <a:r>
              <a:rPr lang="es-419" sz="1800" b="1" i="1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.replace(</a:t>
            </a:r>
            <a:r>
              <a:rPr lang="es-419" sz="1800" b="0" i="1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“caracter_a_remplazar”, “caracter_que_reemplaza”</a:t>
            </a:r>
            <a:r>
              <a:rPr lang="es-419" sz="1800" b="1" i="1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lang="es-419" sz="1800" b="0" i="1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podemos indicar cuantas veces lo reemplazaremos utilizando un índice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7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7" name="Google Shape;2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330" y="118750"/>
            <a:ext cx="891829" cy="981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/>
          <p:nvPr/>
        </p:nvSpPr>
        <p:spPr>
          <a:xfrm>
            <a:off x="2521496" y="203825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Replace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3" name="Google Shape;24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330" y="118750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7"/>
          <p:cNvSpPr txBox="1"/>
          <p:nvPr/>
        </p:nvSpPr>
        <p:spPr>
          <a:xfrm>
            <a:off x="1102050" y="3797475"/>
            <a:ext cx="7273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1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Nota: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el último reemplazamos mundo 4 veces por un sólo carácter vacío</a:t>
            </a:r>
            <a:endParaRPr sz="1700" b="0" i="0" u="none" strike="noStrike" cap="none">
              <a:solidFill>
                <a:srgbClr val="000000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5" name="Google Shape;245;p17"/>
          <p:cNvSpPr txBox="1"/>
          <p:nvPr/>
        </p:nvSpPr>
        <p:spPr>
          <a:xfrm>
            <a:off x="885025" y="1596300"/>
            <a:ext cx="7747500" cy="16500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cadena = “Hola mundo”</a:t>
            </a:r>
            <a:endParaRPr sz="17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cadena.replace(“o”, “0”)</a:t>
            </a:r>
            <a:endParaRPr sz="17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“H0la mund0”</a:t>
            </a:r>
            <a:endParaRPr sz="17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"Hola mundo mundo mundo mundo mundo".replace(' mundo','',4)</a:t>
            </a:r>
            <a:endParaRPr sz="17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“Hola mundo”</a:t>
            </a:r>
            <a:endParaRPr sz="17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LISTAS</a:t>
            </a:r>
            <a:endParaRPr sz="37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"/>
          <p:cNvSpPr txBox="1"/>
          <p:nvPr/>
        </p:nvSpPr>
        <p:spPr>
          <a:xfrm>
            <a:off x="2521496" y="438425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Clear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6" name="Google Shape;256;p19"/>
          <p:cNvSpPr txBox="1"/>
          <p:nvPr/>
        </p:nvSpPr>
        <p:spPr>
          <a:xfrm>
            <a:off x="484900" y="1669200"/>
            <a:ext cx="8147700" cy="12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Como vimos en listas, para “eliminar” todos los elementos de una lista podíamos hacer lista = [], sin embargo, también podemos usar </a:t>
            </a:r>
            <a:r>
              <a:rPr lang="es-419" sz="1800" b="1" i="1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clear</a:t>
            </a:r>
            <a:r>
              <a:rPr lang="es-419" sz="1800" b="0" i="1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()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vaciar todos los ítems de la lista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Se escribe como:</a:t>
            </a:r>
            <a:r>
              <a:rPr lang="es-419" sz="1800" b="0" i="1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lista</a:t>
            </a:r>
            <a:r>
              <a:rPr lang="es-419" sz="1800" b="1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.clear()</a:t>
            </a:r>
            <a:endParaRPr sz="1800" b="0" i="1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7" name="Google Shape;25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7455" y="148450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9"/>
          <p:cNvSpPr txBox="1"/>
          <p:nvPr/>
        </p:nvSpPr>
        <p:spPr>
          <a:xfrm>
            <a:off x="2592750" y="3342575"/>
            <a:ext cx="3958500" cy="13491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letras = [‘a’, ‘b’, ‘c’, ‘d’, ‘e’, ‘f’]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letras.clear()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letras = []</a:t>
            </a:r>
            <a:endParaRPr sz="17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"/>
          <p:cNvSpPr txBox="1"/>
          <p:nvPr/>
        </p:nvSpPr>
        <p:spPr>
          <a:xfrm>
            <a:off x="2941646" y="4690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Extend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64" name="Google Shape;26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6930" y="2078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0"/>
          <p:cNvSpPr txBox="1"/>
          <p:nvPr/>
        </p:nvSpPr>
        <p:spPr>
          <a:xfrm>
            <a:off x="5116925" y="1622950"/>
            <a:ext cx="3000000" cy="7473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[1,2,3,4]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+ [5,6,7,8]</a:t>
            </a:r>
            <a:endParaRPr sz="17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6" name="Google Shape;266;p20"/>
          <p:cNvSpPr txBox="1"/>
          <p:nvPr/>
        </p:nvSpPr>
        <p:spPr>
          <a:xfrm>
            <a:off x="524500" y="1591300"/>
            <a:ext cx="4314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Como vimos en las listas, podemos sumar una lista con otra lista de la siguiente forma:</a:t>
            </a:r>
            <a:endParaRPr sz="14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7" name="Google Shape;267;p20"/>
          <p:cNvSpPr txBox="1"/>
          <p:nvPr/>
        </p:nvSpPr>
        <p:spPr>
          <a:xfrm>
            <a:off x="524500" y="2988600"/>
            <a:ext cx="44334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Pero también podemos hacer uso de extend ya que une una lista con otra. Se usa como lista.extend(otra_lista)</a:t>
            </a:r>
            <a:endParaRPr sz="17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8" name="Google Shape;268;p20"/>
          <p:cNvSpPr txBox="1"/>
          <p:nvPr/>
        </p:nvSpPr>
        <p:spPr>
          <a:xfrm>
            <a:off x="5116925" y="2988600"/>
            <a:ext cx="3000000" cy="10482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lista1 = [1,2,3,4]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lista2 = [5,6,7,8]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lista1.extend(lista2)</a:t>
            </a:r>
            <a:endParaRPr sz="17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/>
        </p:nvSpPr>
        <p:spPr>
          <a:xfrm>
            <a:off x="3979775" y="598400"/>
            <a:ext cx="4624800" cy="40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Utilizar  funciones avanzadas de cadenas, listas, conjuntos y diccionarios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419" sz="3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sz="3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 txBox="1"/>
          <p:nvPr/>
        </p:nvSpPr>
        <p:spPr>
          <a:xfrm>
            <a:off x="2521496" y="438425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Insert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74" name="Google Shape;274;p21"/>
          <p:cNvSpPr txBox="1"/>
          <p:nvPr/>
        </p:nvSpPr>
        <p:spPr>
          <a:xfrm>
            <a:off x="5879275" y="1640250"/>
            <a:ext cx="26853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 función integrada se usa para 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agregar un ítem a una lista, pero en un índice específico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Se escribe como:</a:t>
            </a:r>
            <a:r>
              <a:rPr lang="es-419" sz="1800" b="0" i="1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0" i="1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lista</a:t>
            </a:r>
            <a:r>
              <a:rPr lang="es-419" sz="1800" b="1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.insert(</a:t>
            </a:r>
            <a:r>
              <a:rPr lang="es-419" sz="1800" b="0" i="1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posición, ítem</a:t>
            </a:r>
            <a:r>
              <a:rPr lang="es-419" sz="1800" b="1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lang="es-419" sz="1700" b="0" i="1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700" b="0" i="1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75" name="Google Shape;27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8080" y="76200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1"/>
          <p:cNvSpPr txBox="1"/>
          <p:nvPr/>
        </p:nvSpPr>
        <p:spPr>
          <a:xfrm>
            <a:off x="621475" y="1662550"/>
            <a:ext cx="5056800" cy="31545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lista = [1,2,3,4,5]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lista.insert(0, 0)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[0,1,2,3,4,5]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lista2 = [5,10,15,25]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lista2.insert(-1, 20) # Anteúltima posición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[5,10,15,20,25]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lista3 = [5,10,15,25]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 = len(lista3)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lista3.insert(n, 30) # Última posición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[5,10,15,25,30]</a:t>
            </a:r>
            <a:endParaRPr sz="17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"/>
          <p:cNvSpPr txBox="1"/>
          <p:nvPr/>
        </p:nvSpPr>
        <p:spPr>
          <a:xfrm>
            <a:off x="2435421" y="397625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Reverse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2" name="Google Shape;282;p22"/>
          <p:cNvSpPr txBox="1"/>
          <p:nvPr/>
        </p:nvSpPr>
        <p:spPr>
          <a:xfrm>
            <a:off x="4096975" y="2909325"/>
            <a:ext cx="48327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Nota: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Las cadenas no tienen la función reverse, pero se puede simular haciendo una conversión a lista y después usando el join</a:t>
            </a:r>
            <a:endParaRPr sz="1800" b="0" i="0" u="none" strike="noStrike" cap="none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83" name="Google Shape;28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6830" y="2078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2"/>
          <p:cNvSpPr txBox="1"/>
          <p:nvPr/>
        </p:nvSpPr>
        <p:spPr>
          <a:xfrm>
            <a:off x="235525" y="1458150"/>
            <a:ext cx="85008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 función integrada sirve para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dar vuelta una lista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Se escribe como: lista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.reverse()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2"/>
          <p:cNvSpPr txBox="1"/>
          <p:nvPr/>
        </p:nvSpPr>
        <p:spPr>
          <a:xfrm>
            <a:off x="1266700" y="2879775"/>
            <a:ext cx="2305800" cy="10482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lista = [1,2,3,4]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lista.reverse()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[4,3,2,1]</a:t>
            </a:r>
            <a:endParaRPr sz="17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3"/>
          <p:cNvSpPr txBox="1"/>
          <p:nvPr/>
        </p:nvSpPr>
        <p:spPr>
          <a:xfrm>
            <a:off x="2521496" y="45150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Sort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91" name="Google Shape;291;p23"/>
          <p:cNvSpPr txBox="1"/>
          <p:nvPr/>
        </p:nvSpPr>
        <p:spPr>
          <a:xfrm>
            <a:off x="808050" y="1440600"/>
            <a:ext cx="7527900" cy="13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 función integrada sirve para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ordenar una lista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automáticamente por valor,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menor a mayor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Se escribe como: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lista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.sort()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ponemos el argumento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reverse=True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la lista se ordenará de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mayor a menor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92" name="Google Shape;29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8705" y="1781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3"/>
          <p:cNvSpPr txBox="1"/>
          <p:nvPr/>
        </p:nvSpPr>
        <p:spPr>
          <a:xfrm>
            <a:off x="2865450" y="2820300"/>
            <a:ext cx="3988200" cy="16500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lista = [5,-10,35,0,-65,100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lista.sort()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[-65, -10, 0, 5, 35, 100]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lista.sort(reverse=True)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[100, 35, 5, 0, -10, -65]</a:t>
            </a:r>
            <a:endParaRPr sz="17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4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COLECCIONES 1</a:t>
            </a: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419" sz="2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Transforma el texto</a:t>
            </a:r>
            <a:endParaRPr sz="20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419" sz="2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20 minutos en caso de no terminar continuarlo en casa</a:t>
            </a:r>
            <a:endParaRPr sz="20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600" b="0" i="1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99" name="Google Shape;29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5"/>
          <p:cNvSpPr txBox="1"/>
          <p:nvPr/>
        </p:nvSpPr>
        <p:spPr>
          <a:xfrm>
            <a:off x="535975" y="1612400"/>
            <a:ext cx="8232900" cy="28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700" b="1" i="0" u="none" strike="noStrike" cap="none">
                <a:solidFill>
                  <a:srgbClr val="000000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Utilizando todo lo que sabes sobre cadenas, listas y sus métodos internos, transforma este texto:</a:t>
            </a:r>
            <a:endParaRPr sz="1700" b="1" i="0" u="none" strike="noStrike" cap="none">
              <a:solidFill>
                <a:srgbClr val="000000"/>
              </a:solidFill>
              <a:highlight>
                <a:srgbClr val="EF89D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gordon lanzó su curva&amp;strawberry ha fallado por un pie! -gritó Joe Castiglione&amp;dos pies -le corrigió Troop&amp;strawberry menea la cabeza como disgustado… -agrega el comentarista</a:t>
            </a:r>
            <a:endParaRPr sz="17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5" name="Google Shape;305;p25"/>
          <p:cNvSpPr txBox="1"/>
          <p:nvPr/>
        </p:nvSpPr>
        <p:spPr>
          <a:xfrm>
            <a:off x="2183550" y="433800"/>
            <a:ext cx="47769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419" sz="3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COLECCIONES 1</a:t>
            </a:r>
            <a:endParaRPr sz="3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06" name="Google Shape;306;p25"/>
          <p:cNvSpPr txBox="1"/>
          <p:nvPr/>
        </p:nvSpPr>
        <p:spPr>
          <a:xfrm>
            <a:off x="173525" y="1150700"/>
            <a:ext cx="376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20 minutos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"/>
          <p:cNvSpPr txBox="1"/>
          <p:nvPr/>
        </p:nvSpPr>
        <p:spPr>
          <a:xfrm>
            <a:off x="361875" y="881575"/>
            <a:ext cx="8232900" cy="4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7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Transforma el texto en:</a:t>
            </a:r>
            <a:endParaRPr sz="17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Gordon lanzó su curva</a:t>
            </a:r>
            <a:r>
              <a:rPr lang="es-419"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...</a:t>
            </a:r>
            <a:endParaRPr sz="17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 </a:t>
            </a:r>
            <a:r>
              <a:rPr lang="es-419" sz="17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Strawberry ha fallado por un pie!</a:t>
            </a:r>
            <a:r>
              <a:rPr lang="es-419"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7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-gritó Joe Castiglione</a:t>
            </a:r>
            <a:r>
              <a:rPr lang="es-419"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7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 </a:t>
            </a:r>
            <a:r>
              <a:rPr lang="es-419" sz="17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Dos pies</a:t>
            </a:r>
            <a:r>
              <a:rPr lang="es-419"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7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le corrigió Troop</a:t>
            </a:r>
            <a:r>
              <a:rPr lang="es-419"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7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 </a:t>
            </a:r>
            <a:r>
              <a:rPr lang="es-419" sz="17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Strawberry menea la cabeza como disgustado…</a:t>
            </a:r>
            <a:r>
              <a:rPr lang="es-419"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7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-agrega el comentarista</a:t>
            </a:r>
            <a:r>
              <a:rPr lang="es-419"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7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700" b="1" i="0" u="none" strike="noStrike" cap="none">
                <a:solidFill>
                  <a:srgbClr val="000000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Lo único prohibido es modificar directamente el texto</a:t>
            </a:r>
            <a:endParaRPr sz="1700" b="1" i="0" u="none" strike="noStrike" cap="none">
              <a:solidFill>
                <a:srgbClr val="000000"/>
              </a:solidFill>
              <a:highlight>
                <a:srgbClr val="EF89D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2" name="Google Shape;312;p26"/>
          <p:cNvSpPr txBox="1"/>
          <p:nvPr/>
        </p:nvSpPr>
        <p:spPr>
          <a:xfrm>
            <a:off x="2183550" y="117550"/>
            <a:ext cx="47769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419" sz="3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COLECCIONES 1</a:t>
            </a:r>
            <a:endParaRPr sz="3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8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CONJUNTOS</a:t>
            </a:r>
            <a:endParaRPr sz="37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"/>
          <p:cNvSpPr txBox="1"/>
          <p:nvPr/>
        </p:nvSpPr>
        <p:spPr>
          <a:xfrm>
            <a:off x="2521496" y="4588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Copy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23" name="Google Shape;323;p29"/>
          <p:cNvSpPr txBox="1"/>
          <p:nvPr/>
        </p:nvSpPr>
        <p:spPr>
          <a:xfrm>
            <a:off x="435425" y="1516800"/>
            <a:ext cx="79005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 función integrada sirve para hacer que se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devuelva una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copia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un set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escribe como: </a:t>
            </a:r>
            <a:r>
              <a:rPr lang="es-419" sz="1800" b="0" i="1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set</a:t>
            </a:r>
            <a:r>
              <a:rPr lang="es-419" sz="1800" b="1" i="1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.copy()</a:t>
            </a:r>
            <a:endParaRPr sz="1800" b="1" i="1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sz="14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24" name="Google Shape;32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7455" y="1781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9"/>
          <p:cNvSpPr txBox="1"/>
          <p:nvPr/>
        </p:nvSpPr>
        <p:spPr>
          <a:xfrm>
            <a:off x="3072000" y="2869850"/>
            <a:ext cx="3000000" cy="13491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set1 = {1,2,3,4}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set2 = set1.copy()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print(set2)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{1,2,3,4}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0"/>
          <p:cNvSpPr txBox="1"/>
          <p:nvPr/>
        </p:nvSpPr>
        <p:spPr>
          <a:xfrm>
            <a:off x="2669846" y="4486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isdisjoint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1" name="Google Shape;331;p30"/>
          <p:cNvSpPr txBox="1"/>
          <p:nvPr/>
        </p:nvSpPr>
        <p:spPr>
          <a:xfrm>
            <a:off x="808050" y="1669200"/>
            <a:ext cx="7824600" cy="9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 función comprueba si el </a:t>
            </a:r>
            <a:r>
              <a:rPr lang="es-419" sz="16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set es </a:t>
            </a:r>
            <a:r>
              <a:rPr lang="es-419" sz="16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distinto </a:t>
            </a:r>
            <a:r>
              <a:rPr lang="es-419" sz="16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otro </a:t>
            </a:r>
            <a:r>
              <a:rPr lang="es-419"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set, es decir, si no hay ningún ítem en común entre ellos. Se escribe como:</a:t>
            </a:r>
            <a:r>
              <a:rPr lang="es-419" sz="16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set1</a:t>
            </a:r>
            <a:r>
              <a:rPr lang="es-419" sz="16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.isdisjoint(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set2</a:t>
            </a:r>
            <a:r>
              <a:rPr lang="es-419" sz="16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600" b="0" i="0" u="none" strike="noStrike" cap="non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303F9F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303F9F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32" name="Google Shape;332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6730" y="1979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0"/>
          <p:cNvSpPr txBox="1"/>
          <p:nvPr/>
        </p:nvSpPr>
        <p:spPr>
          <a:xfrm>
            <a:off x="1167725" y="2741225"/>
            <a:ext cx="3000000" cy="14175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set1 = {1,2,3}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set2 = {3,4,5}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set1.isdisjoint(set2)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303F9F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False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4" name="Google Shape;334;p30"/>
          <p:cNvSpPr txBox="1"/>
          <p:nvPr/>
        </p:nvSpPr>
        <p:spPr>
          <a:xfrm>
            <a:off x="4263075" y="3030575"/>
            <a:ext cx="42156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1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Nota: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Devuelve False por que set1 y set2 comparten el 3</a:t>
            </a:r>
            <a:endParaRPr sz="1700" b="0" i="0" u="none" strike="noStrike" cap="none">
              <a:solidFill>
                <a:srgbClr val="000000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"/>
          <p:cNvSpPr txBox="1"/>
          <p:nvPr/>
        </p:nvSpPr>
        <p:spPr>
          <a:xfrm>
            <a:off x="2560646" y="4690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issubset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40" name="Google Shape;34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6730" y="1979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1"/>
          <p:cNvSpPr txBox="1"/>
          <p:nvPr/>
        </p:nvSpPr>
        <p:spPr>
          <a:xfrm>
            <a:off x="228600" y="1600200"/>
            <a:ext cx="8570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 función comprueba si el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set es subset de otro set,</a:t>
            </a:r>
            <a:r>
              <a:rPr lang="es-419" sz="17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decir, si todos sus ítems están en el otro conjunto. Se escribe como: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700" b="1" i="1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set1.issubset(set2)</a:t>
            </a:r>
            <a:endParaRPr sz="1700" b="1" i="1" u="none" strike="noStrike" cap="none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2" name="Google Shape;342;p31"/>
          <p:cNvSpPr txBox="1"/>
          <p:nvPr/>
        </p:nvSpPr>
        <p:spPr>
          <a:xfrm>
            <a:off x="920325" y="2889675"/>
            <a:ext cx="3000000" cy="14175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set3 = {-1,99}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set4 = {1,2,3,4,5}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set3.issubset(set4)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303F9F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False</a:t>
            </a:r>
            <a:endParaRPr sz="1800" b="0" i="0" u="none" strike="noStrike" cap="none">
              <a:solidFill>
                <a:srgbClr val="303F9F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3" name="Google Shape;343;p31"/>
          <p:cNvSpPr txBox="1"/>
          <p:nvPr/>
        </p:nvSpPr>
        <p:spPr>
          <a:xfrm>
            <a:off x="4146475" y="3179025"/>
            <a:ext cx="44862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1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Nota: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Devuelve False por que set3 no está todo dentro de set4</a:t>
            </a:r>
            <a:endParaRPr sz="1700" b="0" i="0" u="none" strike="noStrike" cap="none">
              <a:solidFill>
                <a:srgbClr val="000000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/>
          <p:nvPr/>
        </p:nvSpPr>
        <p:spPr>
          <a:xfrm>
            <a:off x="3626850" y="1163625"/>
            <a:ext cx="2157900" cy="31386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7</a:t>
            </a: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37611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Métodos de colecciones </a:t>
            </a:r>
            <a:endParaRPr sz="12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7" name="Google Shape;107;p4"/>
          <p:cNvCxnSpPr/>
          <p:nvPr/>
        </p:nvCxnSpPr>
        <p:spPr>
          <a:xfrm>
            <a:off x="3761100" y="2446275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108;p4"/>
          <p:cNvCxnSpPr/>
          <p:nvPr/>
        </p:nvCxnSpPr>
        <p:spPr>
          <a:xfrm>
            <a:off x="3761100" y="2928356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p4"/>
          <p:cNvCxnSpPr/>
          <p:nvPr/>
        </p:nvCxnSpPr>
        <p:spPr>
          <a:xfrm>
            <a:off x="3761100" y="3843832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p4"/>
          <p:cNvCxnSpPr/>
          <p:nvPr/>
        </p:nvCxnSpPr>
        <p:spPr>
          <a:xfrm>
            <a:off x="3761100" y="3380081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1" name="Google Shape;11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4"/>
          <p:cNvSpPr/>
          <p:nvPr/>
        </p:nvSpPr>
        <p:spPr>
          <a:xfrm>
            <a:off x="1243350" y="1163625"/>
            <a:ext cx="2157900" cy="3138600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6</a:t>
            </a: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1377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Conjuntos y Diccionarios</a:t>
            </a:r>
            <a:endParaRPr sz="12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6" name="Google Shape;116;p4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" name="Google Shape;117;p4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8" name="Google Shape;118;p4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9" name="Google Shape;119;p4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0" name="Google Shape;12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8</a:t>
            </a: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6144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Manejo de archivos y datos</a:t>
            </a:r>
            <a:endParaRPr sz="12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5" name="Google Shape;125;p4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6" name="Google Shape;126;p4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4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8" name="Google Shape;128;p4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9" name="Google Shape;12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sz="36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1" name="Google Shape;13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1875" y="257117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 txBox="1"/>
          <p:nvPr/>
        </p:nvSpPr>
        <p:spPr>
          <a:xfrm>
            <a:off x="4150225" y="25558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COLECCIONES 1</a:t>
            </a:r>
            <a:endParaRPr sz="7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3" name="Google Shape;13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1875" y="2992396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 txBox="1"/>
          <p:nvPr/>
        </p:nvSpPr>
        <p:spPr>
          <a:xfrm>
            <a:off x="4180175" y="297499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COLECCIONES 2</a:t>
            </a:r>
            <a:endParaRPr sz="7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5" name="Google Shape;13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3475" y="257117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"/>
          <p:cNvSpPr txBox="1"/>
          <p:nvPr/>
        </p:nvSpPr>
        <p:spPr>
          <a:xfrm>
            <a:off x="1711825" y="25558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SETS</a:t>
            </a:r>
            <a:endParaRPr sz="7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7" name="Google Shape;13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3475" y="2992396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4"/>
          <p:cNvSpPr txBox="1"/>
          <p:nvPr/>
        </p:nvSpPr>
        <p:spPr>
          <a:xfrm>
            <a:off x="1741775" y="297499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DICTS</a:t>
            </a:r>
            <a:endParaRPr sz="7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9" name="Google Shape;13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4075" y="257117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4"/>
          <p:cNvSpPr txBox="1"/>
          <p:nvPr/>
        </p:nvSpPr>
        <p:spPr>
          <a:xfrm>
            <a:off x="6512425" y="25558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 MASCOTA</a:t>
            </a:r>
            <a:endParaRPr sz="7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1" name="Google Shape;14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4075" y="2992396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4"/>
          <p:cNvSpPr txBox="1"/>
          <p:nvPr/>
        </p:nvSpPr>
        <p:spPr>
          <a:xfrm>
            <a:off x="6542375" y="297499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s-419" sz="7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CURIOSOS POR LA INFORMACIÓN</a:t>
            </a:r>
            <a:endParaRPr sz="7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/>
          <p:nvPr/>
        </p:nvSpPr>
        <p:spPr>
          <a:xfrm>
            <a:off x="2646896" y="479275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issuperset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49" name="Google Shape;349;p32"/>
          <p:cNvSpPr txBox="1"/>
          <p:nvPr/>
        </p:nvSpPr>
        <p:spPr>
          <a:xfrm>
            <a:off x="3398850" y="2964600"/>
            <a:ext cx="2865900" cy="13893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set5 = {1,2,3}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set6 = {1,2}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set5.issuperset(set6)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303F9F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True</a:t>
            </a:r>
            <a:endParaRPr sz="1700" b="0" i="0" u="none" strike="noStrike" cap="none">
              <a:solidFill>
                <a:srgbClr val="303F9F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50" name="Google Shape;35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5655" y="156150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2"/>
          <p:cNvSpPr txBox="1"/>
          <p:nvPr/>
        </p:nvSpPr>
        <p:spPr>
          <a:xfrm>
            <a:off x="381000" y="1524000"/>
            <a:ext cx="86328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 función es muy similar al issubset, la diferencia es que esta 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comprueba si el set es contenedor de otro set,</a:t>
            </a:r>
            <a:r>
              <a:rPr lang="es-419" sz="16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decir, si contiene todos los ítems de otro set. </a:t>
            </a:r>
            <a:endParaRPr sz="16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escribe como: </a:t>
            </a:r>
            <a:r>
              <a:rPr lang="es-419" sz="1600" b="1" i="1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set1.</a:t>
            </a:r>
            <a:r>
              <a:rPr lang="es-419" sz="1400" b="1" i="1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issuperset</a:t>
            </a:r>
            <a:r>
              <a:rPr lang="es-419" sz="1600" b="1" i="1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(set2)</a:t>
            </a:r>
            <a:endParaRPr sz="1400" b="1" i="1" u="none" strike="noStrike" cap="none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3"/>
          <p:cNvSpPr txBox="1"/>
          <p:nvPr/>
        </p:nvSpPr>
        <p:spPr>
          <a:xfrm>
            <a:off x="2636846" y="4690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Unión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57" name="Google Shape;357;p33"/>
          <p:cNvSpPr txBox="1"/>
          <p:nvPr/>
        </p:nvSpPr>
        <p:spPr>
          <a:xfrm>
            <a:off x="808050" y="1669200"/>
            <a:ext cx="75279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 función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une un set con otro</a:t>
            </a:r>
            <a:r>
              <a:rPr lang="es-419" sz="17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y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devuelve el resultado en un nuevo set</a:t>
            </a:r>
            <a:r>
              <a:rPr lang="es-419" sz="17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Se escribe como: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set1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.union(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set2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7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58" name="Google Shape;35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2355" y="2204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3"/>
          <p:cNvSpPr txBox="1"/>
          <p:nvPr/>
        </p:nvSpPr>
        <p:spPr>
          <a:xfrm>
            <a:off x="3187350" y="2869350"/>
            <a:ext cx="3000000" cy="13491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set1 = {1,2,3}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set2 = {3,4,5}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set1.union(set2)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{1,2,3,4,5}</a:t>
            </a:r>
            <a:endParaRPr sz="17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4"/>
          <p:cNvSpPr txBox="1"/>
          <p:nvPr/>
        </p:nvSpPr>
        <p:spPr>
          <a:xfrm>
            <a:off x="2504696" y="356925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Difference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5" name="Google Shape;365;p34"/>
          <p:cNvSpPr txBox="1"/>
          <p:nvPr/>
        </p:nvSpPr>
        <p:spPr>
          <a:xfrm>
            <a:off x="477600" y="1346025"/>
            <a:ext cx="8155200" cy="12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 función encuentra todos los elementos no comunes entre dos set, es decir, nos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devuelve un set de ítems diferentes entre cada set. </a:t>
            </a:r>
            <a:endParaRPr sz="17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escribe como: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set1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.difference(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set2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7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66" name="Google Shape;36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4005" y="238800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4"/>
          <p:cNvSpPr txBox="1"/>
          <p:nvPr/>
        </p:nvSpPr>
        <p:spPr>
          <a:xfrm>
            <a:off x="743950" y="3095600"/>
            <a:ext cx="3000000" cy="13491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set1 = {1,2,3}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set2 = {3,4,5}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set1.difference(set2)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{1,2}</a:t>
            </a:r>
            <a:endParaRPr sz="17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8" name="Google Shape;368;p34"/>
          <p:cNvSpPr txBox="1"/>
          <p:nvPr/>
        </p:nvSpPr>
        <p:spPr>
          <a:xfrm>
            <a:off x="3839100" y="3350750"/>
            <a:ext cx="47937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1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Nota: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Acá devuelve 1 y 2 por qué le pregunta básicamente “que tengo de diferente al set2?”</a:t>
            </a:r>
            <a:endParaRPr sz="1700" b="0" i="0" u="none" strike="noStrike" cap="none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"/>
          <p:cNvSpPr txBox="1"/>
          <p:nvPr/>
        </p:nvSpPr>
        <p:spPr>
          <a:xfrm>
            <a:off x="2789246" y="4690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difference_update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74" name="Google Shape;374;p35"/>
          <p:cNvSpPr txBox="1"/>
          <p:nvPr/>
        </p:nvSpPr>
        <p:spPr>
          <a:xfrm>
            <a:off x="4056650" y="3238800"/>
            <a:ext cx="4736700" cy="8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1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Nota: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Ahora set1 vale {1,2} ya que es la diferencia que tenía con set2</a:t>
            </a:r>
            <a:endParaRPr sz="1700" b="0" i="0" u="none" strike="noStrike" cap="none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75" name="Google Shape;37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2355" y="192900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5"/>
          <p:cNvSpPr txBox="1"/>
          <p:nvPr/>
        </p:nvSpPr>
        <p:spPr>
          <a:xfrm>
            <a:off x="609600" y="1295400"/>
            <a:ext cx="79929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Similar al </a:t>
            </a:r>
            <a:r>
              <a:rPr lang="es-419" sz="17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difference</a:t>
            </a:r>
            <a:r>
              <a:rPr lang="es-419" sz="17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pero esta función nos guarda los ítems distintos en el set originales, es decir, le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asigna como nuevo valor los ítems diferentes.</a:t>
            </a:r>
            <a:r>
              <a:rPr lang="es-419" sz="17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7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escribe como: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set1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.difference_update(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set2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700" b="0" i="0" u="none" strike="noStrike" cap="none">
              <a:solidFill>
                <a:srgbClr val="000000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5"/>
          <p:cNvSpPr txBox="1"/>
          <p:nvPr/>
        </p:nvSpPr>
        <p:spPr>
          <a:xfrm>
            <a:off x="609600" y="2831700"/>
            <a:ext cx="3406200" cy="16500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set1 = {1,2,3}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set2 = {3,4,5}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set1.difference_update(set2)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print(set1)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{1,2}</a:t>
            </a:r>
            <a:endParaRPr sz="17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/>
          <p:nvPr/>
        </p:nvSpPr>
        <p:spPr>
          <a:xfrm>
            <a:off x="2789246" y="4690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intersection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83" name="Google Shape;383;p36"/>
          <p:cNvSpPr txBox="1"/>
          <p:nvPr/>
        </p:nvSpPr>
        <p:spPr>
          <a:xfrm>
            <a:off x="808050" y="1458150"/>
            <a:ext cx="7527900" cy="13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 función devuelve un set con todos los elementos </a:t>
            </a:r>
            <a:r>
              <a:rPr lang="es-419" sz="17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comunes </a:t>
            </a:r>
            <a:r>
              <a:rPr lang="es-419" sz="17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entre dos set, es decir, nos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devuelve un set de ítems 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iguales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entre cada set</a:t>
            </a:r>
            <a:r>
              <a:rPr lang="es-419" sz="17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7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escribe como: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set1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.intersection(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set2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7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84" name="Google Shape;38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5630" y="24797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6"/>
          <p:cNvSpPr txBox="1"/>
          <p:nvPr/>
        </p:nvSpPr>
        <p:spPr>
          <a:xfrm>
            <a:off x="3113650" y="2929950"/>
            <a:ext cx="3000000" cy="13491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set1 = {1,2,3}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set2 = {3,4,5}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set1.intersection(set2)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{3}</a:t>
            </a:r>
            <a:endParaRPr sz="17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7"/>
          <p:cNvSpPr txBox="1"/>
          <p:nvPr/>
        </p:nvSpPr>
        <p:spPr>
          <a:xfrm>
            <a:off x="2713046" y="4690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intersection_update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91" name="Google Shape;391;p37"/>
          <p:cNvSpPr txBox="1"/>
          <p:nvPr/>
        </p:nvSpPr>
        <p:spPr>
          <a:xfrm>
            <a:off x="808050" y="1556475"/>
            <a:ext cx="7527900" cy="1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exactamente igual al intersection, pero esta función actualiza el set original, es decir, le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asigna como nuevo valor los ítems en común</a:t>
            </a:r>
            <a:r>
              <a:rPr lang="es-419" sz="17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Se escribe como: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set1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.intersection_update(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set2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7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92" name="Google Shape;392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6455" y="146950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7"/>
          <p:cNvSpPr txBox="1"/>
          <p:nvPr/>
        </p:nvSpPr>
        <p:spPr>
          <a:xfrm>
            <a:off x="514350" y="3045675"/>
            <a:ext cx="3912600" cy="16500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set1 = {1,2,3}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set2 = {3,4,5}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set1.intersection_update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(set2)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print(set1)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{3}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94" name="Google Shape;394;p37"/>
          <p:cNvSpPr txBox="1"/>
          <p:nvPr/>
        </p:nvSpPr>
        <p:spPr>
          <a:xfrm>
            <a:off x="4477100" y="3470475"/>
            <a:ext cx="4013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1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Nota: 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Ahora set1 vale los ítems en común con set2</a:t>
            </a:r>
            <a:endParaRPr sz="1400" b="0" i="0" u="none" strike="noStrike" cap="none">
              <a:solidFill>
                <a:srgbClr val="000000"/>
              </a:solidFill>
              <a:highlight>
                <a:srgbClr val="E0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  <a:effectLst/>
      </p:bgPr>
    </p:bg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8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DICCIONARIOS</a:t>
            </a:r>
            <a:endParaRPr sz="37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"/>
          <p:cNvSpPr txBox="1"/>
          <p:nvPr/>
        </p:nvSpPr>
        <p:spPr>
          <a:xfrm>
            <a:off x="2484446" y="4690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get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05" name="Google Shape;405;p39"/>
          <p:cNvSpPr txBox="1"/>
          <p:nvPr/>
        </p:nvSpPr>
        <p:spPr>
          <a:xfrm>
            <a:off x="808050" y="1458150"/>
            <a:ext cx="7527900" cy="11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función get sirve para poder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buscar un elemento a partir de su 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key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</a:t>
            </a:r>
            <a:r>
              <a:rPr lang="es-419" sz="17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 el caso de no encontrar devuelve un valor por defecto que le indicamos nosotros</a:t>
            </a:r>
            <a:r>
              <a:rPr lang="es-419"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Se escribe como: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dict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.get(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key, “valor por defecto”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700" b="1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06" name="Google Shape;40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4005" y="248000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9"/>
          <p:cNvSpPr txBox="1"/>
          <p:nvPr/>
        </p:nvSpPr>
        <p:spPr>
          <a:xfrm>
            <a:off x="1319250" y="2691150"/>
            <a:ext cx="6661800" cy="16500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colores = { "amarillo":"yellow", "azul":"blue", "verde":"green" }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colores.get(“rojo”, “no hay clave rojo”)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“no hay clave rojo”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colores.get(“amarillo”, “no hay clave amarillo”)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“yellow”</a:t>
            </a:r>
            <a:endParaRPr sz="17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0"/>
          <p:cNvSpPr txBox="1"/>
          <p:nvPr/>
        </p:nvSpPr>
        <p:spPr>
          <a:xfrm>
            <a:off x="2629221" y="216638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keys 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13" name="Google Shape;413;p40"/>
          <p:cNvSpPr txBox="1"/>
          <p:nvPr/>
        </p:nvSpPr>
        <p:spPr>
          <a:xfrm>
            <a:off x="808050" y="1458150"/>
            <a:ext cx="7527900" cy="3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función </a:t>
            </a:r>
            <a:r>
              <a:rPr lang="es-419" sz="17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</a:t>
            </a:r>
            <a:r>
              <a:rPr lang="es-419" sz="17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sirve para poder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traer todas las claves de un diccionario</a:t>
            </a:r>
            <a:r>
              <a:rPr lang="es-419" sz="17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 el caso de desconocerlas</a:t>
            </a:r>
            <a:r>
              <a:rPr lang="es-419"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Se escribe como: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dict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.keys()</a:t>
            </a:r>
            <a:endParaRPr sz="1700" b="1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14" name="Google Shape;41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17255" y="2204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40"/>
          <p:cNvSpPr txBox="1"/>
          <p:nvPr/>
        </p:nvSpPr>
        <p:spPr>
          <a:xfrm>
            <a:off x="2654425" y="2700350"/>
            <a:ext cx="4050600" cy="13491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colores = { "amarillo":"yellow", "azul":"blue", "verde":"green" }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colores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.keys()</a:t>
            </a:r>
            <a:endParaRPr sz="1700" b="1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dict_keys(['amarillo', 'azul', 'verde'])</a:t>
            </a:r>
            <a:endParaRPr sz="17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1"/>
          <p:cNvSpPr txBox="1"/>
          <p:nvPr/>
        </p:nvSpPr>
        <p:spPr>
          <a:xfrm>
            <a:off x="2521496" y="37720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values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21" name="Google Shape;421;p41"/>
          <p:cNvSpPr txBox="1"/>
          <p:nvPr/>
        </p:nvSpPr>
        <p:spPr>
          <a:xfrm>
            <a:off x="808050" y="1458150"/>
            <a:ext cx="7527900" cy="9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función </a:t>
            </a:r>
            <a:r>
              <a:rPr lang="es-419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values </a:t>
            </a:r>
            <a:r>
              <a:rPr lang="es-419" sz="16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similar a keys, pero esta sirve para poder 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traer todos los valores de un diccionario</a:t>
            </a:r>
            <a:r>
              <a:rPr lang="es-419" sz="16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Se escribe como: 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dict</a:t>
            </a:r>
            <a:r>
              <a:rPr lang="es-419" sz="16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.values()</a:t>
            </a:r>
            <a:endParaRPr sz="1600" b="1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22" name="Google Shape;42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1555" y="1653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41"/>
          <p:cNvSpPr txBox="1"/>
          <p:nvPr/>
        </p:nvSpPr>
        <p:spPr>
          <a:xfrm>
            <a:off x="2489075" y="2847300"/>
            <a:ext cx="4335300" cy="13491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colores = { "amarillo":"yellow", "azul":"blue", "verde":"green" }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colores.values()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dict_values(['yellow', 'blue', 'green'])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CADENAS</a:t>
            </a:r>
            <a:endParaRPr sz="37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2"/>
          <p:cNvSpPr txBox="1"/>
          <p:nvPr/>
        </p:nvSpPr>
        <p:spPr>
          <a:xfrm>
            <a:off x="2521496" y="2751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items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29" name="Google Shape;429;p42"/>
          <p:cNvSpPr txBox="1"/>
          <p:nvPr/>
        </p:nvSpPr>
        <p:spPr>
          <a:xfrm>
            <a:off x="427050" y="1458150"/>
            <a:ext cx="6186000" cy="33171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colores = { "amarillo":"yellow", "azul":"blue", "verde":"green" }</a:t>
            </a:r>
            <a:endParaRPr sz="17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colores.items()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dict_items([('amarillo', 'yellow'), ('azul', 'blue'), ('verde', 'green')])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700" b="0" i="0" u="none" strike="noStrike" cap="none">
                <a:solidFill>
                  <a:srgbClr val="303F9F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for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clave, valor </a:t>
            </a:r>
            <a:r>
              <a:rPr lang="es-419" sz="1700" b="0" i="0" u="none" strike="noStrike" cap="none">
                <a:solidFill>
                  <a:srgbClr val="303F9F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colores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.items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():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BA212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print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(clave, valor)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amarillo yellow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azul blue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verde green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30" name="Google Shape;430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1555" y="13777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2"/>
          <p:cNvSpPr txBox="1"/>
          <p:nvPr/>
        </p:nvSpPr>
        <p:spPr>
          <a:xfrm>
            <a:off x="6689250" y="1475025"/>
            <a:ext cx="23205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función </a:t>
            </a:r>
            <a:r>
              <a:rPr lang="es-419" sz="17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items </a:t>
            </a:r>
            <a:r>
              <a:rPr lang="es-419" sz="17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similar a keys y values, pero esta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 una lista con clave y valor de los ítems de un diccionario</a:t>
            </a:r>
            <a:r>
              <a:rPr lang="es-419" sz="17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Se escribe como: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dict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.items()</a:t>
            </a:r>
            <a:endParaRPr sz="1700" b="0" i="0" u="none" strike="noStrike" cap="none">
              <a:solidFill>
                <a:srgbClr val="000000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3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4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COLECCIONES 2</a:t>
            </a: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419" sz="2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las instrucciones sin modificar la lista original  </a:t>
            </a:r>
            <a:endParaRPr sz="20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419" sz="2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30 minutos en caso de no terminar continuar en casa </a:t>
            </a:r>
            <a:endParaRPr sz="20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600" b="0" i="1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37" name="Google Shape;437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4"/>
          <p:cNvSpPr txBox="1"/>
          <p:nvPr/>
        </p:nvSpPr>
        <p:spPr>
          <a:xfrm>
            <a:off x="807250" y="1112225"/>
            <a:ext cx="74070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30 minutos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partir de una lista realizar las siguientes tareas sin modificar la lista original: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Borrar los elementos duplicados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Ordenar la lista de mayor a menor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Eliminar todos los números impares 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s-419" sz="13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  for ---- if (%2==1) ---- pop, remove     )</a:t>
            </a:r>
            <a:endParaRPr sz="23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una suma de todos los números que quedan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(sum(lista))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43" name="Google Shape;443;p44"/>
          <p:cNvSpPr txBox="1"/>
          <p:nvPr/>
        </p:nvSpPr>
        <p:spPr>
          <a:xfrm>
            <a:off x="2183550" y="413400"/>
            <a:ext cx="47769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6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COLECCIONES 2</a:t>
            </a:r>
            <a:endParaRPr sz="26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5"/>
          <p:cNvSpPr txBox="1"/>
          <p:nvPr/>
        </p:nvSpPr>
        <p:spPr>
          <a:xfrm>
            <a:off x="253575" y="918925"/>
            <a:ext cx="8358300" cy="39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3CEFA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5.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Añadir como primer elemento de la lista la suma realizada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insert(0, suma)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3CEFA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6.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Devolver la lista modificada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3CEFA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7.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Finalmente, después de ejecutar la función, comprueba que la suma de todos los números a partir del segundo, concuerda con el primer número de la lista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highlight>
                <a:srgbClr val="EF89D2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1">
                <a:solidFill>
                  <a:schemeClr val="dk1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lista = [29, -5, -12, 17, 5, 24, 5, 12, 23, 16, 12, 5, -12, 17]</a:t>
            </a:r>
            <a:endParaRPr sz="1900" b="1" i="0" u="none" strike="noStrike" cap="none">
              <a:solidFill>
                <a:srgbClr val="000000"/>
              </a:solidFill>
              <a:highlight>
                <a:srgbClr val="EF89D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Nota: 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Recorda que para sumar todos los números de una lista puedes usar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sum</a:t>
            </a:r>
            <a:endParaRPr sz="1800" b="1" i="0" u="none" strike="noStrike" cap="none">
              <a:solidFill>
                <a:srgbClr val="000000"/>
              </a:solidFill>
              <a:highlight>
                <a:srgbClr val="EF89D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49" name="Google Shape;449;p45"/>
          <p:cNvSpPr txBox="1"/>
          <p:nvPr/>
        </p:nvSpPr>
        <p:spPr>
          <a:xfrm>
            <a:off x="2183550" y="232350"/>
            <a:ext cx="47769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6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COLECCIONES 2</a:t>
            </a:r>
            <a:endParaRPr sz="26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6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4000" b="0" i="1" u="none" strike="noStrike" cap="non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sz="4000" b="0" i="1" u="none" strike="noStrike" cap="non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55" name="Google Shape;455;p46" descr="Tiger Face on Apple iOS 12.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9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419" sz="4800" b="0" i="1" u="none" strike="noStrike" cap="non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sz="4800" b="0" i="1" u="none" strike="noStrike" cap="non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61" name="Google Shape;461;p49"/>
          <p:cNvSpPr txBox="1"/>
          <p:nvPr/>
        </p:nvSpPr>
        <p:spPr>
          <a:xfrm>
            <a:off x="1444487" y="2623175"/>
            <a:ext cx="6467100" cy="19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419" sz="2200" b="0" i="0" u="none" strike="noStrike" cap="non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sz="2200" b="0" i="0" u="none" strike="noStrike" cap="non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31800" marR="0" lvl="0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Arial"/>
              <a:buChar char="-"/>
            </a:pPr>
            <a:r>
              <a:rPr lang="es-419" sz="2000" b="0" i="0" u="none" strike="noStrike" cap="non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Listas</a:t>
            </a:r>
            <a:endParaRPr sz="2000" b="0" i="0" u="none" strike="noStrike" cap="non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31800" marR="0" lvl="0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lang="es-419" sz="2000" b="0" i="0" u="none" strike="noStrike" cap="non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Tuplas</a:t>
            </a:r>
            <a:endParaRPr sz="2000" b="0" i="0" u="none" strike="noStrike" cap="non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31800" marR="0" lvl="0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lang="es-419" sz="2000" b="0" i="0" u="none" strike="noStrike" cap="non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Transformación de colecciones</a:t>
            </a:r>
            <a:endParaRPr sz="2000" b="0" i="0" u="none" strike="noStrike" cap="non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/>
          <p:nvPr/>
        </p:nvSpPr>
        <p:spPr>
          <a:xfrm>
            <a:off x="2521496" y="40780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Upper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731850" y="1516800"/>
            <a:ext cx="79104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 función integrada sirve para hacer que se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devuelva la misma cadena pero con sus caracteres en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mayúscula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usando el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método </a:t>
            </a:r>
            <a:r>
              <a:rPr lang="es-419" sz="1800" b="1" i="1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upper</a:t>
            </a:r>
            <a:r>
              <a:rPr lang="es-419" sz="1800" b="0" i="1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()</a:t>
            </a:r>
            <a:r>
              <a:rPr lang="es-419" sz="1800" b="0" i="1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 escribe como: </a:t>
            </a:r>
            <a:r>
              <a:rPr lang="es-419" sz="1800" b="0" i="1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string</a:t>
            </a:r>
            <a:r>
              <a:rPr lang="es-419" sz="1800" b="1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.upper()</a:t>
            </a:r>
            <a:endParaRPr sz="1800" b="1" i="1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4" name="Google Shape;15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7030" y="2276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6"/>
          <p:cNvSpPr txBox="1"/>
          <p:nvPr/>
        </p:nvSpPr>
        <p:spPr>
          <a:xfrm>
            <a:off x="3339750" y="3053300"/>
            <a:ext cx="3000000" cy="16500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cadena = “Hola Mundo”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cadena.upper()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“HOLA MUNDO”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“hola amigo!”.upper()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“HOLA AMIGO!”	</a:t>
            </a:r>
            <a:endParaRPr sz="17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/>
          <p:nvPr/>
        </p:nvSpPr>
        <p:spPr>
          <a:xfrm>
            <a:off x="2521496" y="4792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Lower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61" name="Google Shape;161;p7"/>
          <p:cNvSpPr txBox="1"/>
          <p:nvPr/>
        </p:nvSpPr>
        <p:spPr>
          <a:xfrm>
            <a:off x="808050" y="1516800"/>
            <a:ext cx="7527900" cy="13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Ya vimos cómo convertir a mayúsculas, pero también es útil 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convertir una cadena de caracteres a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minúsculas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usando el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método</a:t>
            </a:r>
            <a:r>
              <a:rPr lang="es-419" sz="1800" b="0" i="1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1" i="1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lower</a:t>
            </a:r>
            <a:r>
              <a:rPr lang="es-419" sz="1800" b="0" i="1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()</a:t>
            </a:r>
            <a:r>
              <a:rPr lang="es-419" sz="1800" b="0" i="1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 escribe como:</a:t>
            </a:r>
            <a:r>
              <a:rPr lang="es-419" sz="1800" b="0" i="1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0" i="1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string</a:t>
            </a:r>
            <a:r>
              <a:rPr lang="es-419" sz="1800" b="1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.lower()</a:t>
            </a:r>
            <a:endParaRPr sz="1800" b="0" i="1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sz="14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2" name="Google Shape;16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7655" y="1781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 txBox="1"/>
          <p:nvPr/>
        </p:nvSpPr>
        <p:spPr>
          <a:xfrm>
            <a:off x="3263550" y="3125375"/>
            <a:ext cx="3000000" cy="16500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cadena = “Hola Mundo”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cadena.lower()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“hola mundo”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“HoLa AmIgO!”.lower()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“hola amigo!”</a:t>
            </a:r>
            <a:endParaRPr sz="17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/>
          <p:nvPr/>
        </p:nvSpPr>
        <p:spPr>
          <a:xfrm>
            <a:off x="2595696" y="4588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Capitalize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69" name="Google Shape;169;p8"/>
          <p:cNvSpPr txBox="1"/>
          <p:nvPr/>
        </p:nvSpPr>
        <p:spPr>
          <a:xfrm>
            <a:off x="514600" y="1516800"/>
            <a:ext cx="8263200" cy="13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 función integrada sirve para hacer que se devuelva la misma cadena pero con su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primer 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carácter en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mayúscula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resto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caracteres hacerlos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minúscula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usando el método </a:t>
            </a:r>
            <a:r>
              <a:rPr lang="es-419" sz="1800" b="1" i="1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capitalize</a:t>
            </a:r>
            <a:r>
              <a:rPr lang="es-419" sz="1800" b="0" i="1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()</a:t>
            </a:r>
            <a:r>
              <a:rPr lang="es-419" sz="1800" b="0" i="1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 escribe como: </a:t>
            </a:r>
            <a:r>
              <a:rPr lang="es-419" sz="1800" b="0" i="1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string</a:t>
            </a:r>
            <a:r>
              <a:rPr lang="es-419" sz="1800" b="1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.capitalize()</a:t>
            </a:r>
            <a:endParaRPr sz="1800" b="0" i="1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sz="14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0" name="Google Shape;17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7455" y="257300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8"/>
          <p:cNvSpPr txBox="1"/>
          <p:nvPr/>
        </p:nvSpPr>
        <p:spPr>
          <a:xfrm>
            <a:off x="2665350" y="3063875"/>
            <a:ext cx="3813300" cy="16500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cadena = “Hola Mundo”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cadena.capitalize()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“Hola mundo”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“HoLa AmIgO!”.capitalize()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“Hola amigo!”</a:t>
            </a:r>
            <a:endParaRPr sz="17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/>
          <p:nvPr/>
        </p:nvSpPr>
        <p:spPr>
          <a:xfrm>
            <a:off x="2521496" y="45150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Title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77" name="Google Shape;177;p9"/>
          <p:cNvSpPr txBox="1"/>
          <p:nvPr/>
        </p:nvSpPr>
        <p:spPr>
          <a:xfrm>
            <a:off x="534400" y="1440600"/>
            <a:ext cx="8098200" cy="14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 función integrada sirve para hacer que se devuelva la misma cadena pero con el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primer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carácter de cada palabra en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mayúscula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el resto de caracteres hacerlos 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minúscula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usando el método</a:t>
            </a:r>
            <a:r>
              <a:rPr lang="es-419" sz="1800" b="0" i="1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1" i="1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title</a:t>
            </a:r>
            <a:r>
              <a:rPr lang="es-419" sz="1800" b="0" i="1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()</a:t>
            </a:r>
            <a:r>
              <a:rPr lang="es-419" sz="1800" b="0" i="1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 escribe como:</a:t>
            </a:r>
            <a:r>
              <a:rPr lang="es-419" sz="1800" b="0" i="1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string</a:t>
            </a:r>
            <a:r>
              <a:rPr lang="es-419" sz="1800" b="1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.title()</a:t>
            </a:r>
            <a:endParaRPr sz="1800" b="0" i="1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sz="14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8" name="Google Shape;17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6830" y="128650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9"/>
          <p:cNvSpPr txBox="1"/>
          <p:nvPr/>
        </p:nvSpPr>
        <p:spPr>
          <a:xfrm>
            <a:off x="3216225" y="3038100"/>
            <a:ext cx="3354900" cy="16500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cadena = “hOLA mUNDO”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cadena.title()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“Hola Mundo”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“HoLa AmIgO!”.title()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“Hola Amigo!”</a:t>
            </a:r>
            <a:endParaRPr sz="17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 txBox="1"/>
          <p:nvPr/>
        </p:nvSpPr>
        <p:spPr>
          <a:xfrm>
            <a:off x="2521496" y="29910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Count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5" name="Google Shape;185;p10"/>
          <p:cNvSpPr txBox="1"/>
          <p:nvPr/>
        </p:nvSpPr>
        <p:spPr>
          <a:xfrm>
            <a:off x="808050" y="1288200"/>
            <a:ext cx="7527900" cy="9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necesitamos saber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cuantas veces aparece una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subcadena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dentro de la misma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cadena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usando el método </a:t>
            </a:r>
            <a:r>
              <a:rPr lang="es-419" sz="1800" b="1" i="1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count</a:t>
            </a:r>
            <a:r>
              <a:rPr lang="es-419" sz="1800" b="0" i="1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()</a:t>
            </a:r>
            <a:r>
              <a:rPr lang="es-419" sz="1800" b="0" i="1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escribe como:</a:t>
            </a:r>
            <a:r>
              <a:rPr lang="es-419" sz="1800" b="0" i="1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string</a:t>
            </a:r>
            <a:r>
              <a:rPr lang="es-419" sz="1800" b="1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.count()</a:t>
            </a:r>
            <a:endParaRPr sz="1800" b="0" i="1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7130" y="158350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 txBox="1"/>
          <p:nvPr/>
        </p:nvSpPr>
        <p:spPr>
          <a:xfrm>
            <a:off x="2780750" y="2571750"/>
            <a:ext cx="3691200" cy="23736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cadena = “hOLa mUNDO esta cadena tiene muchas a”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cadena.count(“a”)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6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“HoLa amigo como estas amigo!”.count(“amigo”)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2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2947</Words>
  <Application>Microsoft Office PowerPoint</Application>
  <PresentationFormat>On-screen Show (16:9)</PresentationFormat>
  <Paragraphs>362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Anton</vt:lpstr>
      <vt:lpstr>Calibri</vt:lpstr>
      <vt:lpstr>Arial</vt:lpstr>
      <vt:lpstr>Helvetica Neue Light</vt:lpstr>
      <vt:lpstr>Helvetica Neue</vt:lpstr>
      <vt:lpstr>Lato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Richard lozano</cp:lastModifiedBy>
  <cp:revision>1</cp:revision>
  <dcterms:modified xsi:type="dcterms:W3CDTF">2023-04-28T21:47:04Z</dcterms:modified>
</cp:coreProperties>
</file>