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79"/>
  </p:notes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5" r:id="rId77"/>
    <p:sldId id="350" r:id="rId78"/>
  </p:sldIdLst>
  <p:sldSz cx="9144000" cy="5143500" type="screen16x9"/>
  <p:notesSz cx="6858000" cy="9144000"/>
  <p:embeddedFontLst>
    <p:embeddedFont>
      <p:font typeface="Anton" pitchFamily="2" charset="0"/>
      <p:regular r:id="rId80"/>
    </p:embeddedFont>
    <p:embeddedFont>
      <p:font typeface="Calibri" panose="020F0502020204030204" pitchFamily="34" charset="0"/>
      <p:regular r:id="rId81"/>
      <p:bold r:id="rId82"/>
      <p:italic r:id="rId83"/>
      <p:boldItalic r:id="rId84"/>
    </p:embeddedFont>
    <p:embeddedFont>
      <p:font typeface="Helvetica Neue" panose="020B0604020202020204" charset="0"/>
      <p:regular r:id="rId85"/>
      <p:bold r:id="rId86"/>
      <p:italic r:id="rId87"/>
      <p:boldItalic r:id="rId88"/>
    </p:embeddedFont>
    <p:embeddedFont>
      <p:font typeface="Helvetica Neue Light" panose="020B0604020202020204" charset="0"/>
      <p:regular r:id="rId89"/>
      <p:bold r:id="rId90"/>
      <p:italic r:id="rId91"/>
      <p:boldItalic r:id="rId92"/>
    </p:embeddedFont>
    <p:embeddedFont>
      <p:font typeface="Lato" panose="020F0502020204030203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5695E8-BAA7-4603-8305-D4831EEC3AB6}">
  <a:tblStyle styleId="{015695E8-BAA7-4603-8305-D4831EEC3A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95B2424-DFA4-48A7-84D1-4F7FDDE3FE3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E844234-96AB-46FA-A937-8E54D261CB3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8.fntdata"/><Relationship Id="rId61" Type="http://schemas.openxmlformats.org/officeDocument/2006/relationships/slide" Target="slides/slide59.xml"/><Relationship Id="rId82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4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Obligatoria para la primera clase (después no va).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al finalizar esta explicación mostrar múltiples ejemplos de operaciones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/>
              <a:t>-</a:t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9" name="Google Shape;66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9" name="Google Shape;69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2" name="Google Shape;73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3" name="Google Shape;79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5" name="Google Shape;815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variable1 = 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peso1 =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variable2 = 22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peso2 =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pesos = peso1 + peso2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promedioPesado = (variable1*peso1 + variable2*peso2)/pesos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864c134b2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" name="Google Shape;853;gf864c134b2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expresiones = [nombre != "****", edad&gt;10 and edad&lt;18, len(nombre)&gt;=3 and len(nombre)&lt;10, edad*4 &gt;40]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[True, True, False]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Nota: SE RECOMIENDA TERMINARLO Y MEJORARLO DE TAREA </a:t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f864c134b2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f864c134b2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f864c134b2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f864c134b2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clibre.org/consultar/python/lecciones/python-variables.html#variables-defini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clibre.org/consultar/python/lecciones/python-variables.html#variables-defini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libre.org/consultar/python/lecciones/python-variables.html#variables-definir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libre.org/consultar/python/lecciones/python-variables.html#variables-definir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clibre.org/consultar/python/lecciones/python-variables.html#variables-definir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2259600" y="2252413"/>
            <a:ext cx="46248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¡LES DAMOS LA BIENVENIDA!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3071988" y="3725500"/>
            <a:ext cx="30000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¿Están listos?</a:t>
            </a:r>
            <a:endParaRPr sz="14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6" name="Google Shape;136;p27" descr="Man Dancing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3400" y="631749"/>
            <a:ext cx="1177200" cy="11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Float / Decimal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278050" y="1341700"/>
            <a:ext cx="84138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reales, son los que tienen decimales, en python se expresan mediante el tipo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float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Desde Python 2.4 cuenta con un nuevo tipo Decimal, para el caso de que se necesite representar fracciones de forma más precisa.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432625" y="3097550"/>
            <a:ext cx="4498800" cy="17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Ejemplo: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0,270</a:t>
            </a: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-12,1233</a:t>
            </a: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989,87439124387</a:t>
            </a: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-74,9349834</a:t>
            </a:r>
            <a:endParaRPr sz="14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Complejos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564050" y="1257050"/>
            <a:ext cx="81123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complejos son los que tienen parte imaginaria, es muy probable que no lo vayas a necesitar nunca. Este tipo se llama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complex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almacena usando reales ya que es una extensión de dichos números.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716175" y="2987050"/>
            <a:ext cx="5660700" cy="18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2,1</a:t>
            </a:r>
            <a:r>
              <a:rPr lang="es-419" sz="16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-41,832</a:t>
            </a:r>
            <a:r>
              <a:rPr lang="es-419" sz="16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88,23 254</a:t>
            </a:r>
            <a:r>
              <a:rPr lang="es-419" sz="16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/>
        </p:nvSpPr>
        <p:spPr>
          <a:xfrm>
            <a:off x="2055550" y="1894300"/>
            <a:ext cx="5143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NUMÉRICAS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1277500" y="469050"/>
            <a:ext cx="6355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numéricas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432304" y="1458150"/>
            <a:ext cx="81615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 y en matemáticas, los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aritméticos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aquellos que manipulan los datos de tipo numérico, es decir,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permiten la realización de operaciones matemáticas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(sumas, restas, multiplicaciones, etc).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de una operación aritmética es un dato aritmético, es decir, si ambos valores son números enteros el resultado será de tipo entero; si alguno de ellos o ambos son números con decimales, el resultado también lo será.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/>
        </p:nvSpPr>
        <p:spPr>
          <a:xfrm>
            <a:off x="1383713" y="368800"/>
            <a:ext cx="6593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aritméticos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4" name="Google Shape;384;p52"/>
          <p:cNvSpPr txBox="1"/>
          <p:nvPr/>
        </p:nvSpPr>
        <p:spPr>
          <a:xfrm>
            <a:off x="1260363" y="1875875"/>
            <a:ext cx="56607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85" name="Google Shape;385;p52"/>
          <p:cNvGraphicFramePr/>
          <p:nvPr/>
        </p:nvGraphicFramePr>
        <p:xfrm>
          <a:off x="2198013" y="1429325"/>
          <a:ext cx="4965075" cy="3383040"/>
        </p:xfrm>
        <a:graphic>
          <a:graphicData uri="http://schemas.openxmlformats.org/drawingml/2006/table">
            <a:tbl>
              <a:tblPr>
                <a:noFill/>
                <a:tableStyleId>{F95B2424-DFA4-48A7-84D1-4F7FDDE3FE32}</a:tableStyleId>
              </a:tblPr>
              <a:tblGrid>
                <a:gridCol w="165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Operación</a:t>
                      </a:r>
                      <a:endParaRPr sz="14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</a:t>
                      </a:r>
                      <a:endParaRPr sz="14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</a:t>
                      </a:r>
                      <a:endParaRPr sz="14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Suma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3+5 = 8 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Resta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4 - 1 = 3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Multiplicación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*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* 6 = 18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Potencia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**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** 2 = 9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(cociente)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15.0 / 2.0 = 7.5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(parte entera)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//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15.0 // 2.0 = 7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(resto)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%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7 % 5 </a:t>
                      </a:r>
                      <a:r>
                        <a:rPr lang="es-419" sz="14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 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86" name="Google Shape;38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1640775" y="294450"/>
            <a:ext cx="6073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 de los operadores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524303" y="1682875"/>
            <a:ext cx="8050800" cy="2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ocurre en matemáticas, en programación también tenemos una 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prioridad en los operadores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 significa que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una expresión matemática es precedida por un operador y seguido de otro, el operador más alto en la lista debe ser aplicado por primera vez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expresiones con paréntesis se evalúan de dentro a fuera, el paréntesis más interno se evalúa primero. 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/>
        </p:nvSpPr>
        <p:spPr>
          <a:xfrm>
            <a:off x="1134800" y="294450"/>
            <a:ext cx="6973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 de los operadores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887075" y="1655500"/>
            <a:ext cx="7306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orden normal de las operaciones es de izquierda a derecha, evaluando en orden los siguientes operadores: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1815100" y="2776975"/>
            <a:ext cx="43242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 entre paréntesis.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Potenciación y raíces.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Multiplicación y división.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Suma y resta.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9" name="Google Shape;40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/>
        </p:nvSpPr>
        <p:spPr>
          <a:xfrm>
            <a:off x="1134800" y="294450"/>
            <a:ext cx="6973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 de los operadores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6" name="Google Shape;416;p56"/>
          <p:cNvSpPr txBox="1"/>
          <p:nvPr/>
        </p:nvSpPr>
        <p:spPr>
          <a:xfrm>
            <a:off x="740800" y="1937300"/>
            <a:ext cx="7772100" cy="2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lenguaje de programación de Python se representan los operadores con el siguiente orden: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 )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**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X</a:t>
            </a:r>
            <a:r>
              <a:rPr lang="es-419" sz="1800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/, %, /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/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+, -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/>
        </p:nvSpPr>
        <p:spPr>
          <a:xfrm>
            <a:off x="2361300" y="20772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Números y cadenas de caracteres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EFC4BEB-F4F4-D628-A3F2-9032E8321B86}"/>
              </a:ext>
            </a:extLst>
          </p:cNvPr>
          <p:cNvSpPr/>
          <p:nvPr/>
        </p:nvSpPr>
        <p:spPr>
          <a:xfrm>
            <a:off x="0" y="0"/>
            <a:ext cx="9144000" cy="9677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" name="Google Shape;430;p58"/>
          <p:cNvSpPr txBox="1"/>
          <p:nvPr/>
        </p:nvSpPr>
        <p:spPr>
          <a:xfrm>
            <a:off x="519675" y="1924075"/>
            <a:ext cx="81129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cadenas (o 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son un tipo de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compuestos por secuencias de caracteres que representan texto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cadenas de texto son de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 </a:t>
            </a:r>
            <a:r>
              <a:rPr lang="es-419" sz="18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se delimitan mediante el uso de comillas simples o dobles.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una cadena de texto”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también es una cadena de texto’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1" name="Google Shape;43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/>
        </p:nvSpPr>
        <p:spPr>
          <a:xfrm>
            <a:off x="643950" y="1564500"/>
            <a:ext cx="78561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que queramos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 comillas (o un apóstrof</a:t>
            </a:r>
            <a:r>
              <a:rPr lang="es-419" sz="180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dentro de una cadena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tenemos distintas opciones. La más simple es 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encerrar nuestra cadena mediante un tipo de comillas (simples o dobles)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usar el otro tipo dentro de la cadena.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8" name="Google Shape;438;p59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/>
        </p:nvSpPr>
        <p:spPr>
          <a:xfrm>
            <a:off x="539400" y="1901275"/>
            <a:ext cx="80331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opción es 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todo momento 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mismo tipo de comillas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usando la barra invertida (\) como carácter de escape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las comillas del interior de la cadena para indicar que esos caracteres forman parte de la cadena.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Ejemplos: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un ‘texto’ entre comillas dobles”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es otro “texto” entre comillas simples’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otro \“texto\” todo en comillas dobles”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otro \’texto\’ todo en comillas simples’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p60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PRINT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/>
        </p:nvSpPr>
        <p:spPr>
          <a:xfrm>
            <a:off x="1894375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0" name="Google Shape;460;p62"/>
          <p:cNvSpPr txBox="1"/>
          <p:nvPr/>
        </p:nvSpPr>
        <p:spPr>
          <a:xfrm>
            <a:off x="685525" y="1503925"/>
            <a:ext cx="79473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forma correcta de mostrar cadenas de texto (u otros objetos) por pantalla en python es utilizando una función llamada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(imprimir).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indica lo que se desea mostrar por pantalla entre paréntesis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2"/>
          <p:cNvPicPr preferRelativeResize="0"/>
          <p:nvPr/>
        </p:nvPicPr>
        <p:blipFill rotWithShape="1">
          <a:blip r:embed="rId4">
            <a:alphaModFix/>
          </a:blip>
          <a:srcRect t="8010" r="3781" b="19891"/>
          <a:stretch/>
        </p:blipFill>
        <p:spPr>
          <a:xfrm>
            <a:off x="1394300" y="3403725"/>
            <a:ext cx="6355400" cy="10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/>
        </p:nvSpPr>
        <p:spPr>
          <a:xfrm>
            <a:off x="1692425" y="4078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9" name="Google Shape;469;p63"/>
          <p:cNvSpPr txBox="1"/>
          <p:nvPr/>
        </p:nvSpPr>
        <p:spPr>
          <a:xfrm>
            <a:off x="597075" y="2078575"/>
            <a:ext cx="7826084" cy="253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 sus ventajas. Por ejemplo, nos deja mostrar por pantalla caracteres especiales, como tabulación o saltos de línea.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[in]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('Una cadena\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tcon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tabulación')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]Una cadena	con tabulación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[in]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(“Otra cadena\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ncon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salto de línea”)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]Una cadena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salto de línea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0" name="Google Shape;47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/>
        </p:nvSpPr>
        <p:spPr>
          <a:xfrm>
            <a:off x="467094" y="1600050"/>
            <a:ext cx="8381100" cy="3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funcionalidad que tiene es permitir mostrar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cadena en distintas líneas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 forma que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un sólo </a:t>
            </a:r>
            <a:r>
              <a:rPr lang="es-419" sz="18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s-419" sz="1800" b="1" dirty="0"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muestran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varias líneas de cadenas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lograrlo tenemos que pasarlo entre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comillas dobles, o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comillas simples.</a:t>
            </a: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("""una cadena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cadena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cadena más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""")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7" name="Google Shape;477;p64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Print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8" name="Google Shape;47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/>
        </p:nvSpPr>
        <p:spPr>
          <a:xfrm>
            <a:off x="2361300" y="20772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1807200" y="5350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Matemáticas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6" name="Google Shape;496;p67"/>
          <p:cNvSpPr txBox="1"/>
          <p:nvPr/>
        </p:nvSpPr>
        <p:spPr>
          <a:xfrm>
            <a:off x="732150" y="2194700"/>
            <a:ext cx="79167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concepto de 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lang="es-419" sz="1800" b="1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proviene de las matemáticas, donde una variable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símbolo que forma parte de una expresión o de una fórmula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Normalmente las variables se representan mediante letras del alfabeto latino ( x, y, z, n, i, j, etc.).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7" name="Google Shape;49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25" y="263650"/>
            <a:ext cx="898374" cy="8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/>
        </p:nvSpPr>
        <p:spPr>
          <a:xfrm>
            <a:off x="475450" y="1813700"/>
            <a:ext cx="83259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Dependiendo del contexto, las variables significan cosas distintas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En el caso del Álgebra, una variable representa una cantidad desconocida que se relaciona con otras. Consideremos por ejemplo la ecuación: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+ 3 = 5</a:t>
            </a:r>
            <a:endParaRPr sz="1800" b="1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5" name="Google Shape;505;p68"/>
          <p:cNvSpPr txBox="1"/>
          <p:nvPr/>
        </p:nvSpPr>
        <p:spPr>
          <a:xfrm>
            <a:off x="1873600" y="555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Matemáticas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6" name="Google Shape;50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25" y="263650"/>
            <a:ext cx="898374" cy="8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8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operaciones básicas y avanzadas de números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Asignar variables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operaciones numéricas con variables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Operar con cadena de caracteres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funcionalidades de cadenas de caracteres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/>
        </p:nvSpPr>
        <p:spPr>
          <a:xfrm>
            <a:off x="2412750" y="1807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/>
        </p:nvSpPr>
        <p:spPr>
          <a:xfrm>
            <a:off x="1807200" y="6316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0" name="Google Shape;520;p70"/>
          <p:cNvSpPr txBox="1"/>
          <p:nvPr/>
        </p:nvSpPr>
        <p:spPr>
          <a:xfrm>
            <a:off x="512850" y="1645900"/>
            <a:ext cx="8118300" cy="23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algunos lenguajes de programación, las variables se pueden entender como "cajas" en las que se guardan los datos, pero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Python las variables son "etiquetas" que permiten hacer referencia a los datos (que se guardan en unas "cajas" llamadas objetos)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es un lenguaje de programación orientado a objetos y su modelo de datos también está basado en objetos.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1" name="Google Shape;521;p70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1"/>
          <p:cNvSpPr txBox="1"/>
          <p:nvPr/>
        </p:nvSpPr>
        <p:spPr>
          <a:xfrm>
            <a:off x="1807200" y="4384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8" name="Google Shape;528;p71"/>
          <p:cNvSpPr txBox="1"/>
          <p:nvPr/>
        </p:nvSpPr>
        <p:spPr>
          <a:xfrm>
            <a:off x="355875" y="1398650"/>
            <a:ext cx="81183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dato que aparece en un programa, Python crea un objeto que lo contiene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Cada objeto tiene: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9" name="Google Shape;529;p71"/>
          <p:cNvSpPr txBox="1"/>
          <p:nvPr/>
        </p:nvSpPr>
        <p:spPr>
          <a:xfrm>
            <a:off x="355875" y="2204375"/>
            <a:ext cx="82770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identificador único 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(un número entero, distinto para cada objeto). El identificador permite a Python referirse al objeto sin ambigüedades.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tipo de datos 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(entero, decimal, cadena de caracteres, etc.). El tipo de datos permite saber a Python qué operaciones pueden hacerse con el dato.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(el propio dato).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1"/>
          <p:cNvSpPr txBox="1"/>
          <p:nvPr/>
        </p:nvSpPr>
        <p:spPr>
          <a:xfrm>
            <a:off x="5199101" y="469710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 dirty="0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"/>
          <p:cNvSpPr txBox="1"/>
          <p:nvPr/>
        </p:nvSpPr>
        <p:spPr>
          <a:xfrm>
            <a:off x="5296225" y="1443500"/>
            <a:ext cx="3416700" cy="30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variables en Python no guardan los datos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sino que son simples nombres para poder hacer referencia a esos objetos. 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7" name="Google Shape;537;p72"/>
          <p:cNvSpPr txBox="1"/>
          <p:nvPr/>
        </p:nvSpPr>
        <p:spPr>
          <a:xfrm>
            <a:off x="1807200" y="36700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8" name="Google Shape;53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925" y="1273650"/>
            <a:ext cx="47625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72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"/>
          <p:cNvSpPr txBox="1"/>
          <p:nvPr/>
        </p:nvSpPr>
        <p:spPr>
          <a:xfrm>
            <a:off x="315775" y="1519700"/>
            <a:ext cx="84867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crea el objeto "2". Ese objeto tendrá un identificador único que se asigna en el momento de la creación y se conserva a lo largo del programa. En este caso, el objeto creado será de tipo número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entero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guardará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asocia el nombre a al objeto número entero 2 creado.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6" name="Google Shape;546;p73"/>
          <p:cNvSpPr txBox="1"/>
          <p:nvPr/>
        </p:nvSpPr>
        <p:spPr>
          <a:xfrm>
            <a:off x="1794325" y="407825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7" name="Google Shape;54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5675" y="3603350"/>
            <a:ext cx="1292650" cy="1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/>
        </p:nvSpPr>
        <p:spPr>
          <a:xfrm>
            <a:off x="816775" y="1341500"/>
            <a:ext cx="748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si escribimos la instrucción: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2</a:t>
            </a:r>
            <a:endParaRPr sz="1800" b="1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9" name="Google Shape;549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3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/>
          <p:nvPr/>
        </p:nvSpPr>
        <p:spPr>
          <a:xfrm>
            <a:off x="512850" y="1678613"/>
            <a:ext cx="81183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describir la instrucción anterior no habría que decir 'la variable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 el número entero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', sino que habría que decir 'podemos llamar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objeto número entero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'.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variable a es como una etiqueta que nos permite hacer referencia al objeto "2"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más cómoda de recordar y utilizar que el identificador del objeto.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7" name="Google Shape;557;p74"/>
          <p:cNvSpPr txBox="1"/>
          <p:nvPr/>
        </p:nvSpPr>
        <p:spPr>
          <a:xfrm>
            <a:off x="1807200" y="4690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8" name="Google Shape;558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5675" y="3527150"/>
            <a:ext cx="1292650" cy="12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4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5"/>
          <p:cNvSpPr txBox="1"/>
          <p:nvPr/>
        </p:nvSpPr>
        <p:spPr>
          <a:xfrm>
            <a:off x="2360350" y="18181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LAS VARIABLES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3" name="Google Shape;573;p76"/>
          <p:cNvSpPr txBox="1"/>
          <p:nvPr/>
        </p:nvSpPr>
        <p:spPr>
          <a:xfrm>
            <a:off x="458125" y="1471050"/>
            <a:ext cx="82845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en Python se crean cuando se definen por primera vez, es decir,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cuando se les asigna un valor por primera vez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asignar un valor a una variable se utiliza el operador de igualdad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 la izquierda de la igualdad se escribe el nombre de la variable y a la derecha el valor que se quiere dar a la variable.</a:t>
            </a:r>
            <a:endParaRPr sz="18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 = 2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4" name="Google Shape;57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75" y="243025"/>
            <a:ext cx="996850" cy="9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6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7"/>
          <p:cNvSpPr txBox="1"/>
          <p:nvPr/>
        </p:nvSpPr>
        <p:spPr>
          <a:xfrm>
            <a:off x="449450" y="785750"/>
            <a:ext cx="80199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se escribe a la izquierda de la igualdad, de lo contrario, Python generará un mensaje de error: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2 = mi_variable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SyntaxError: can’t assign to literal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mostrar el valor de la variable hay que escribir su nombre, o “printearlo”.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 = 2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&gt;&gt;&gt;print(mi_variable)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3" name="Google Shape;583;p77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84" name="Google Shape;58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26" y="95901"/>
            <a:ext cx="917949" cy="9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4399" y="7503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7"/>
          <p:cNvSpPr txBox="1"/>
          <p:nvPr/>
        </p:nvSpPr>
        <p:spPr>
          <a:xfrm>
            <a:off x="2899350" y="466685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8"/>
          <p:cNvSpPr txBox="1"/>
          <p:nvPr/>
        </p:nvSpPr>
        <p:spPr>
          <a:xfrm>
            <a:off x="637900" y="1414800"/>
            <a:ext cx="81183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una variable no se ha definido previamente, al escribir su nombre o printear la variable generará un error: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x = -10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y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"&lt;pyshell#1&gt;", line 1, in &lt;module&gt;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y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NameError: name 'y' is not defined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3" name="Google Shape;593;p78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4" name="Google Shape;59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78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2289" y="1400100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0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programar con Python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6" name="Google Shape;266;p4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42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4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4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2"/>
          <p:cNvSpPr txBox="1"/>
          <p:nvPr/>
        </p:nvSpPr>
        <p:spPr>
          <a:xfrm>
            <a:off x="757252" y="176327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1688075" y="25503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KICK OFF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1688075" y="29533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INSTALACIÓN DE PYTHON</a:t>
            </a:r>
            <a:r>
              <a:rPr lang="es-419" sz="700" dirty="0">
                <a:latin typeface="Helvetica Neue"/>
                <a:ea typeface="Helvetica Neue"/>
                <a:cs typeface="Helvetica Neue"/>
                <a:sym typeface="Helvetica Neue"/>
              </a:rPr>
              <a:t> Y VSC</a:t>
            </a:r>
            <a:endParaRPr sz="7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3326" y="2939987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3337" y="2504512"/>
            <a:ext cx="365613" cy="365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42"/>
          <p:cNvGrpSpPr/>
          <p:nvPr/>
        </p:nvGrpSpPr>
        <p:grpSpPr>
          <a:xfrm>
            <a:off x="4572000" y="1163625"/>
            <a:ext cx="2157900" cy="3138600"/>
            <a:chOff x="3626850" y="1163625"/>
            <a:chExt cx="2157900" cy="3138600"/>
          </a:xfrm>
        </p:grpSpPr>
        <p:grpSp>
          <p:nvGrpSpPr>
            <p:cNvPr id="292" name="Google Shape;292;p42"/>
            <p:cNvGrpSpPr/>
            <p:nvPr/>
          </p:nvGrpSpPr>
          <p:grpSpPr>
            <a:xfrm>
              <a:off x="3626850" y="1163625"/>
              <a:ext cx="2157900" cy="3138600"/>
              <a:chOff x="3626850" y="1163625"/>
              <a:chExt cx="2157900" cy="3138600"/>
            </a:xfrm>
          </p:grpSpPr>
          <p:sp>
            <p:nvSpPr>
              <p:cNvPr id="293" name="Google Shape;293;p42"/>
              <p:cNvSpPr/>
              <p:nvPr/>
            </p:nvSpPr>
            <p:spPr>
              <a:xfrm>
                <a:off x="3626850" y="1163625"/>
                <a:ext cx="2157900" cy="3138600"/>
              </a:xfrm>
              <a:prstGeom prst="rect">
                <a:avLst/>
              </a:prstGeom>
              <a:noFill/>
              <a:ln w="38100" cap="flat" cmpd="sng">
                <a:solidFill>
                  <a:srgbClr val="3CEF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3778675" y="1333050"/>
                <a:ext cx="1819800" cy="330600"/>
              </a:xfrm>
              <a:prstGeom prst="rect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2"/>
              <p:cNvSpPr txBox="1"/>
              <p:nvPr/>
            </p:nvSpPr>
            <p:spPr>
              <a:xfrm>
                <a:off x="3919358" y="1305800"/>
                <a:ext cx="862172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-419" sz="1400" b="0" i="0" u="none" strike="noStrike" cap="none" dirty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Clase 1</a:t>
                </a:r>
                <a:endParaRPr sz="1400" b="0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96" name="Google Shape;296;p42"/>
              <p:cNvSpPr txBox="1"/>
              <p:nvPr/>
            </p:nvSpPr>
            <p:spPr>
              <a:xfrm>
                <a:off x="3761125" y="175800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297" name="Google Shape;297;p42"/>
              <p:cNvCxnSpPr/>
              <p:nvPr/>
            </p:nvCxnSpPr>
            <p:spPr>
              <a:xfrm>
                <a:off x="3761100" y="2446275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p42"/>
              <p:cNvCxnSpPr/>
              <p:nvPr/>
            </p:nvCxnSpPr>
            <p:spPr>
              <a:xfrm>
                <a:off x="3761100" y="2928356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p42"/>
              <p:cNvCxnSpPr/>
              <p:nvPr/>
            </p:nvCxnSpPr>
            <p:spPr>
              <a:xfrm>
                <a:off x="3761100" y="3843832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0" name="Google Shape;300;p42"/>
              <p:cNvCxnSpPr/>
              <p:nvPr/>
            </p:nvCxnSpPr>
            <p:spPr>
              <a:xfrm>
                <a:off x="3761100" y="3380081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1" name="Google Shape;301;p42"/>
              <p:cNvSpPr txBox="1"/>
              <p:nvPr/>
            </p:nvSpPr>
            <p:spPr>
              <a:xfrm>
                <a:off x="3778350" y="177635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419" sz="1200" b="1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Números y cadenas de caracteres</a:t>
                </a:r>
                <a:endParaRPr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2" name="Google Shape;302;p42"/>
              <p:cNvSpPr txBox="1"/>
              <p:nvPr/>
            </p:nvSpPr>
            <p:spPr>
              <a:xfrm>
                <a:off x="4092863" y="25455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 dirty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NÚMEROS</a:t>
                </a:r>
                <a:endParaRPr sz="700" b="0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3" name="Google Shape;303;p4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350" y="25337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" name="Google Shape;304;p42"/>
              <p:cNvSpPr txBox="1"/>
              <p:nvPr/>
            </p:nvSpPr>
            <p:spPr>
              <a:xfrm>
                <a:off x="4093188" y="30276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 dirty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STRING</a:t>
                </a:r>
                <a:endParaRPr sz="700" b="0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5" name="Google Shape;305;p4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675" y="30158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p42"/>
              <p:cNvSpPr txBox="1"/>
              <p:nvPr/>
            </p:nvSpPr>
            <p:spPr>
              <a:xfrm>
                <a:off x="4093188" y="35097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 dirty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SLICING</a:t>
                </a:r>
                <a:endParaRPr sz="700" b="0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7" name="Google Shape;307;p4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675" y="34979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8" name="Google Shape;308;p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785337" y="3927150"/>
              <a:ext cx="307150" cy="30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42"/>
            <p:cNvSpPr txBox="1"/>
            <p:nvPr/>
          </p:nvSpPr>
          <p:spPr>
            <a:xfrm>
              <a:off x="4092475" y="3938975"/>
              <a:ext cx="1389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s-419" sz="700">
                  <a:latin typeface="Helvetica Neue"/>
                  <a:ea typeface="Helvetica Neue"/>
                  <a:cs typeface="Helvetica Neue"/>
                  <a:sym typeface="Helvetica Neue"/>
                </a:rPr>
                <a:t>MI PRIMER PROGRAMA </a:t>
              </a:r>
              <a:endPara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/>
        </p:nvSpPr>
        <p:spPr>
          <a:xfrm>
            <a:off x="594341" y="661564"/>
            <a:ext cx="81183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variable puede almacenar números, texto o estructuras más complicadas (que se verán más adelante). </a:t>
            </a:r>
            <a:r>
              <a:rPr lang="es-419" sz="17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va a almacenar texto, el texto debe escribirse entre comillas simples (') o dobles ("), que son equivalentes.</a:t>
            </a: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las variables que almacenan texto se les suele llamar cadenas (de texto).</a:t>
            </a:r>
            <a:endParaRPr sz="17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nombre = </a:t>
            </a:r>
            <a:r>
              <a:rPr lang="es-419" sz="1700" b="0" i="0" u="none" strike="noStrike" cap="none" dirty="0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"Pepito Conejo"</a:t>
            </a:r>
            <a:endParaRPr sz="1700" b="0" i="0" u="none" strike="noStrike" cap="none" dirty="0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nombre</a:t>
            </a:r>
            <a:endParaRPr sz="17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'Pepito Conejo'</a:t>
            </a:r>
            <a:endParaRPr sz="1700" b="0" i="0" u="none" strike="noStrike" cap="none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(nombre)</a:t>
            </a:r>
            <a:endParaRPr sz="17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'Pepito Conejo'</a:t>
            </a: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3" name="Google Shape;603;p79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4" name="Google Shape;604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9"/>
          <p:cNvSpPr txBox="1"/>
          <p:nvPr/>
        </p:nvSpPr>
        <p:spPr>
          <a:xfrm>
            <a:off x="2816800" y="46358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/>
        </p:nvSpPr>
        <p:spPr>
          <a:xfrm>
            <a:off x="355875" y="1108050"/>
            <a:ext cx="81183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escriben comillas, Python supone que estamos haciendo referencia a otra variable (que, si no está definida, genera un mensaje de error):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nombre = Pepe</a:t>
            </a:r>
            <a:endParaRPr sz="16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"&lt;pyshell#0&gt;", line 1, in &lt;module&gt;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nombre = Pepe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NameError: name 'Pepe' is not defined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nombre = Pepito Conejo</a:t>
            </a:r>
            <a:endParaRPr sz="16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SyntaxError: invalid syntax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3" name="Google Shape;613;p80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4" name="Google Shape;614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0"/>
          <p:cNvSpPr txBox="1"/>
          <p:nvPr/>
        </p:nvSpPr>
        <p:spPr>
          <a:xfrm>
            <a:off x="2813100" y="463562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1"/>
          <p:cNvSpPr txBox="1"/>
          <p:nvPr/>
        </p:nvSpPr>
        <p:spPr>
          <a:xfrm>
            <a:off x="338400" y="1910050"/>
            <a:ext cx="8467200" cy="24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Aunque no es obligatorio,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recomienda que el nombre de la variable esté relacionado con la información que se almacena en ella para que sea más fácil entender el programa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3" name="Google Shape;62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8738" y="6135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/>
        </p:nvSpPr>
        <p:spPr>
          <a:xfrm>
            <a:off x="338400" y="1910050"/>
            <a:ext cx="8467200" cy="24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programa es trivial o mientras se está escribiendo un programa, esto no parece muy importante, pero si se consulta un programa escrito por otra persona o escrito por uno mismo hace tiempo, resultará mucho más fácil entender el programa si los nombres están bien elegidos.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0" name="Google Shape;630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8738" y="689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3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7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sz="37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7" name="Google Shape;637;p83"/>
          <p:cNvSpPr txBox="1"/>
          <p:nvPr/>
        </p:nvSpPr>
        <p:spPr>
          <a:xfrm>
            <a:off x="239440" y="1060523"/>
            <a:ext cx="88902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nombre de una variable debe empezar por una letra o por un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bajo (_) y puede seguir con más letras, números o guiones bajos (esto en ingles se llama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snake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case)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fecha_de_nacimiento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= "27 de octubre de 1997"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fecha_de_nacimiento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'27 de octubre de 1997'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nombres de variables no pueden incluir espacios en blanco.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fecha de nacimiento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"27 de octubre de 1997"</a:t>
            </a:r>
            <a:endParaRPr sz="1800" b="0" i="0" u="none" strike="noStrike" cap="none" dirty="0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 err="1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</a:t>
            </a:r>
            <a:r>
              <a:rPr lang="es-419" sz="1800" b="0" i="0" u="none" strike="noStrike" cap="none" dirty="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s-419" sz="1800" b="0" i="0" u="none" strike="noStrike" cap="none" dirty="0" err="1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invalid</a:t>
            </a:r>
            <a:r>
              <a:rPr lang="es-419" sz="1800" b="0" i="0" u="none" strike="noStrike" cap="none" dirty="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 err="1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</a:t>
            </a:r>
            <a:endParaRPr sz="1800" b="0" i="0" u="none" strike="noStrike" cap="none" dirty="0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8" name="Google Shape;638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50" y="142000"/>
            <a:ext cx="871850" cy="8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3"/>
          <p:cNvSpPr txBox="1"/>
          <p:nvPr/>
        </p:nvSpPr>
        <p:spPr>
          <a:xfrm>
            <a:off x="417275" y="464272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/>
          <p:nvPr/>
        </p:nvSpPr>
        <p:spPr>
          <a:xfrm>
            <a:off x="455850" y="1643400"/>
            <a:ext cx="8232300" cy="24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nombres de las variables pueden contener mayúsculas, pero tenga en cuenta que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distingue entre mayúsculas y minúsculas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(en inglés se dice que Python es 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case-sensitive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7" name="Google Shape;647;p84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7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sz="37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8" name="Google Shape;648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50" y="142000"/>
            <a:ext cx="871850" cy="8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84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5"/>
          <p:cNvSpPr txBox="1"/>
          <p:nvPr/>
        </p:nvSpPr>
        <p:spPr>
          <a:xfrm>
            <a:off x="2360850" y="904150"/>
            <a:ext cx="50835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"Pepito Conejo"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"Numa Nigerio"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"Fulanito </a:t>
            </a:r>
            <a:r>
              <a:rPr lang="es-419" sz="1800" b="0" i="0" u="none" strike="noStrike" cap="none" dirty="0" err="1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Mengánez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'Pepito Conejo'</a:t>
            </a:r>
            <a:endParaRPr sz="1800" b="0" i="0" u="none" strike="noStrike" cap="none" dirty="0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'Numa Nigerio'</a:t>
            </a:r>
            <a:endParaRPr sz="1800" b="0" i="0" u="none" strike="noStrike" cap="none" dirty="0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br>
              <a:rPr lang="es-419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'Fulanito </a:t>
            </a:r>
            <a:r>
              <a:rPr lang="es-419" sz="1800" b="0" i="0" u="none" strike="noStrike" cap="none" dirty="0" err="1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Mengánez</a:t>
            </a: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</a:t>
            </a:r>
            <a:endParaRPr sz="1800" b="0" i="0" u="none" strike="noStrike" cap="none" dirty="0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7" name="Google Shape;657;p85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7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sz="37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8" name="Google Shape;65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50" y="142000"/>
            <a:ext cx="976650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85"/>
          <p:cNvSpPr txBox="1"/>
          <p:nvPr/>
        </p:nvSpPr>
        <p:spPr>
          <a:xfrm>
            <a:off x="541525" y="456205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6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7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3" name="Google Shape;673;p87"/>
          <p:cNvSpPr txBox="1"/>
          <p:nvPr/>
        </p:nvSpPr>
        <p:spPr>
          <a:xfrm>
            <a:off x="486500" y="1458150"/>
            <a:ext cx="8146200" cy="3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Informática, la "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entrada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 o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un programa son los datos que llegan al programa desde el exterior. Actualmente, el origen más habitual es el teclado.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tiene una función llamada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input()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cual 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obtener texto escrito por teclado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Al llegar a la función, el programa se detiene esperando que se escriba algo y se pulse la tecla </a:t>
            </a:r>
            <a:r>
              <a:rPr lang="es-419" sz="18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input()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4" name="Google Shape;674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7"/>
          <p:cNvSpPr txBox="1"/>
          <p:nvPr/>
        </p:nvSpPr>
        <p:spPr>
          <a:xfrm>
            <a:off x="511300" y="467445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/>
          <p:nvPr/>
        </p:nvSpPr>
        <p:spPr>
          <a:xfrm>
            <a:off x="619175" y="1458150"/>
            <a:ext cx="7916700" cy="3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solución, más compacta, es aprovechar que a la función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input()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le puede enviar un argumento que se escribe en la pantalla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(sin añadir un salto de línea):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input(“¿Cómo te llamas?”)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3" name="Google Shape;683;p88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4" name="Google Shape;684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8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/>
        </p:nvSpPr>
        <p:spPr>
          <a:xfrm>
            <a:off x="1757700" y="2077200"/>
            <a:ext cx="5628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NÚMEROS</a:t>
            </a:r>
            <a:endParaRPr sz="36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CAB9567-4C59-5D76-A573-5A1BEFF601F1}"/>
              </a:ext>
            </a:extLst>
          </p:cNvPr>
          <p:cNvSpPr/>
          <p:nvPr/>
        </p:nvSpPr>
        <p:spPr>
          <a:xfrm>
            <a:off x="0" y="4511930"/>
            <a:ext cx="9144000" cy="6315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9"/>
          <p:cNvSpPr txBox="1"/>
          <p:nvPr/>
        </p:nvSpPr>
        <p:spPr>
          <a:xfrm>
            <a:off x="420150" y="1458150"/>
            <a:ext cx="8347800" cy="3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predeterminada, la función input() convierte la entrada en una cadena, aunque escribamos un número. Si intentamos hacer operaciones, se producirá un error.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se quiere que Python intérprete la entrada como un número entero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debe utilizar la función int()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siguiente manera: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 </a:t>
            </a: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int(input(“¿Que edad tenes?”))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3" name="Google Shape;693;p89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Conversión de tipos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4" name="Google Shape;694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89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0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1"/>
          <p:cNvSpPr txBox="1"/>
          <p:nvPr/>
        </p:nvSpPr>
        <p:spPr>
          <a:xfrm>
            <a:off x="896500" y="7738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0" name="Google Shape;710;p91"/>
          <p:cNvSpPr txBox="1"/>
          <p:nvPr/>
        </p:nvSpPr>
        <p:spPr>
          <a:xfrm>
            <a:off x="429750" y="1770575"/>
            <a:ext cx="8139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utilizar todos los operadores aritméticos antes vistos en las variables numéricas. Algunos ejemplos: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00" y="133350"/>
            <a:ext cx="877201" cy="8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0FA2ED4-EA7E-3EFE-FEC4-7D08C39E9C28}"/>
              </a:ext>
            </a:extLst>
          </p:cNvPr>
          <p:cNvSpPr txBox="1"/>
          <p:nvPr/>
        </p:nvSpPr>
        <p:spPr>
          <a:xfrm>
            <a:off x="602990" y="2820044"/>
            <a:ext cx="80233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 = 2		a = 5		 a = 3		 a = 6		 a = 5</a:t>
            </a:r>
          </a:p>
          <a:p>
            <a:endParaRPr lang="es-AR" dirty="0"/>
          </a:p>
          <a:p>
            <a:r>
              <a:rPr lang="es-AR" dirty="0"/>
              <a:t>b = 3		b = 2		 b = 2 		 b = 2		 b = 2</a:t>
            </a:r>
          </a:p>
          <a:p>
            <a:endParaRPr lang="es-AR" dirty="0"/>
          </a:p>
          <a:p>
            <a:r>
              <a:rPr lang="es-AR" dirty="0" err="1"/>
              <a:t>a+b</a:t>
            </a:r>
            <a:r>
              <a:rPr lang="es-AR" dirty="0"/>
              <a:t>		a*b		 a**b		 a/b		 a//b</a:t>
            </a:r>
          </a:p>
          <a:p>
            <a:endParaRPr lang="es-AR" dirty="0"/>
          </a:p>
          <a:p>
            <a:r>
              <a:rPr lang="es-AR" dirty="0"/>
              <a:t> 5		10		  9		   3		   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2"/>
          <p:cNvSpPr txBox="1"/>
          <p:nvPr/>
        </p:nvSpPr>
        <p:spPr>
          <a:xfrm>
            <a:off x="926050" y="2677350"/>
            <a:ext cx="7500900" cy="14892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&gt;&gt;&gt; cadena = “Python”            &gt;&gt;&gt;cadena = “Python”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&gt;&gt;&gt;cadena * 2	       </a:t>
            </a: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otra_cadena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= “Hola!”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PythonPython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		</a:t>
            </a: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otra_cadena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+ cadena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“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Hola!Python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9" name="Google Shape;719;p92"/>
          <p:cNvSpPr txBox="1"/>
          <p:nvPr/>
        </p:nvSpPr>
        <p:spPr>
          <a:xfrm>
            <a:off x="896500" y="7738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0" name="Google Shape;720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00" y="133350"/>
            <a:ext cx="877201" cy="8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92"/>
          <p:cNvSpPr txBox="1"/>
          <p:nvPr/>
        </p:nvSpPr>
        <p:spPr>
          <a:xfrm>
            <a:off x="304800" y="1676400"/>
            <a:ext cx="8701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utilizar todos los operadores aritméticos antes vistos en las variables de string también. Algunos ejemplos: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92"/>
          <p:cNvSpPr txBox="1"/>
          <p:nvPr/>
        </p:nvSpPr>
        <p:spPr>
          <a:xfrm>
            <a:off x="511200" y="4369650"/>
            <a:ext cx="863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suma de cadenas de caracteres la llamaremos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concatenación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Google Shape;723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3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STRINGS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4"/>
          <p:cNvSpPr txBox="1"/>
          <p:nvPr/>
        </p:nvSpPr>
        <p:spPr>
          <a:xfrm>
            <a:off x="8965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6" name="Google Shape;736;p94"/>
          <p:cNvSpPr txBox="1"/>
          <p:nvPr/>
        </p:nvSpPr>
        <p:spPr>
          <a:xfrm>
            <a:off x="896500" y="2141550"/>
            <a:ext cx="76311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uno de los caracteres de una cadena (incluidos los espacios) tiene asignado un índice. Este índice nos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seleccionar su carácter asociado haciendo referencia a él entre corchetes ([])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nombre de la variable que almacena la cadena. 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7" name="Google Shape;73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314" y="3670875"/>
            <a:ext cx="1259475" cy="12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5"/>
          <p:cNvSpPr txBox="1"/>
          <p:nvPr/>
        </p:nvSpPr>
        <p:spPr>
          <a:xfrm>
            <a:off x="540450" y="1551675"/>
            <a:ext cx="80631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consideremos el orden de izquierda a derecha, el índice empieza en 0 para el primer carácter, etc. 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 considerar el orden de derecha a izquierda, en cuyo caso al último carácter le corresponde el índice -1, al penúltimo -2 y así sucesivamente. </a:t>
            </a:r>
            <a:endParaRPr sz="1800" b="0" i="0" u="none" strike="noStrike" cap="none">
              <a:solidFill>
                <a:schemeClr val="accent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4" name="Google Shape;744;p95"/>
          <p:cNvSpPr txBox="1"/>
          <p:nvPr/>
        </p:nvSpPr>
        <p:spPr>
          <a:xfrm>
            <a:off x="8965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45" name="Google Shape;745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314" y="3670875"/>
            <a:ext cx="1259475" cy="12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6"/>
          <p:cNvSpPr txBox="1"/>
          <p:nvPr/>
        </p:nvSpPr>
        <p:spPr>
          <a:xfrm>
            <a:off x="574950" y="1834925"/>
            <a:ext cx="81048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es útil si por ejemplo queremos acceder a caracteres en las últimas posiciones de una cadena con muchos caracteres de la cual no conocemos su longitud.</a:t>
            </a:r>
            <a:endParaRPr sz="180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 = </a:t>
            </a:r>
            <a:r>
              <a:rPr lang="es-419" sz="1600" b="0" i="0" u="none" strike="noStrike" cap="none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“Python”</a:t>
            </a:r>
            <a:endParaRPr sz="1600" b="0" i="0" u="none" strike="noStrike" cap="none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cadena[0]						</a:t>
            </a: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cadena[-1]</a:t>
            </a:r>
            <a:endParaRPr sz="1600" b="0" i="0" u="none" strike="noStrike" cap="none">
              <a:solidFill>
                <a:srgbClr val="429BC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‘P’								</a:t>
            </a:r>
            <a:r>
              <a:rPr lang="es-419" sz="1600" b="0" i="0" u="none" strike="noStrike" cap="none">
                <a:solidFill>
                  <a:srgbClr val="429BC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‘n’</a:t>
            </a:r>
            <a:endParaRPr sz="1600" b="0" i="0" u="none" strike="noStrike" cap="none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2" name="Google Shape;752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2630" y="4016350"/>
            <a:ext cx="2823345" cy="8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96"/>
          <p:cNvSpPr txBox="1"/>
          <p:nvPr/>
        </p:nvSpPr>
        <p:spPr>
          <a:xfrm>
            <a:off x="7441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54" name="Google Shape;754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198" y="187975"/>
            <a:ext cx="1028250" cy="1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7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STRINGS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8"/>
          <p:cNvSpPr txBox="1"/>
          <p:nvPr/>
        </p:nvSpPr>
        <p:spPr>
          <a:xfrm>
            <a:off x="667900" y="4690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8" name="Google Shape;768;p98"/>
          <p:cNvSpPr txBox="1"/>
          <p:nvPr/>
        </p:nvSpPr>
        <p:spPr>
          <a:xfrm>
            <a:off x="487200" y="1997900"/>
            <a:ext cx="8132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nos da una función llamada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nos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saber cuál es la longitud de un string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sin la necesidad de contar uno a uno los caracteres que tiene. También nos sirve en el caso de que no sepamos qué valor tiene una variable, pero tenemos que sacar determinados caracteres por índice.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NÚMERO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9"/>
          <p:cNvSpPr txBox="1"/>
          <p:nvPr/>
        </p:nvSpPr>
        <p:spPr>
          <a:xfrm>
            <a:off x="703950" y="458825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75" name="Google Shape;775;p99"/>
          <p:cNvSpPr txBox="1"/>
          <p:nvPr/>
        </p:nvSpPr>
        <p:spPr>
          <a:xfrm>
            <a:off x="1971075" y="1692550"/>
            <a:ext cx="5293200" cy="22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len:</a:t>
            </a:r>
            <a:endParaRPr sz="1800" b="1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palabra = </a:t>
            </a:r>
            <a:r>
              <a:rPr lang="es-419" sz="1800" b="0" i="0" u="none" strike="noStrike" cap="none">
                <a:solidFill>
                  <a:schemeClr val="accent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“Python”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len(palabra)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otra_palabra = </a:t>
            </a:r>
            <a:r>
              <a:rPr lang="es-419" sz="1800" b="0" i="0" u="none" strike="noStrike" cap="none">
                <a:solidFill>
                  <a:schemeClr val="accent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“Hola, como están? Yo bien!”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len(otra_palabra)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0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SLICING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1"/>
          <p:cNvSpPr txBox="1"/>
          <p:nvPr/>
        </p:nvSpPr>
        <p:spPr>
          <a:xfrm>
            <a:off x="703950" y="6976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9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Rebanar string (slicing)</a:t>
            </a:r>
            <a:endParaRPr sz="39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8" name="Google Shape;788;p101"/>
          <p:cNvSpPr txBox="1"/>
          <p:nvPr/>
        </p:nvSpPr>
        <p:spPr>
          <a:xfrm>
            <a:off x="482700" y="1796150"/>
            <a:ext cx="8178600" cy="2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función de las cadenas que podemos usar, es seleccionar solamente una parte de las cadenas. Para ello se usa la notación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[inicio:fin:paso]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en el nombre de la variable que almacena la cadena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1"/>
          <p:cNvSpPr txBox="1"/>
          <p:nvPr/>
        </p:nvSpPr>
        <p:spPr>
          <a:xfrm>
            <a:off x="431225" y="3567500"/>
            <a:ext cx="8502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Inicio: 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el índice del primer carácter de la porción de la cadena que queremos seleccionar.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01"/>
          <p:cNvSpPr txBox="1"/>
          <p:nvPr/>
        </p:nvSpPr>
        <p:spPr>
          <a:xfrm>
            <a:off x="210175" y="4050350"/>
            <a:ext cx="6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2"/>
          <p:cNvSpPr txBox="1"/>
          <p:nvPr/>
        </p:nvSpPr>
        <p:spPr>
          <a:xfrm>
            <a:off x="549025" y="3196214"/>
            <a:ext cx="8178600" cy="16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“Python”					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cadena[0:4:1]						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cadena[2:6:2]	</a:t>
            </a:r>
            <a:endParaRPr sz="1800" b="0" i="0" u="none" strike="noStrike" cap="none" dirty="0">
              <a:solidFill>
                <a:srgbClr val="429BC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‘</a:t>
            </a:r>
            <a:r>
              <a:rPr lang="es-419" sz="1800" b="0" i="0" u="none" strike="noStrike" cap="none" dirty="0" err="1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</a:t>
            </a: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’</a:t>
            </a:r>
            <a:r>
              <a:rPr lang="es-419" sz="1800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	</a:t>
            </a: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‘</a:t>
            </a:r>
            <a:r>
              <a:rPr lang="es-419" sz="1800" b="0" i="0" u="none" strike="noStrike" cap="none" dirty="0" err="1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</a:t>
            </a: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’</a:t>
            </a:r>
            <a:endParaRPr sz="1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7" name="Google Shape;797;p102"/>
          <p:cNvSpPr txBox="1"/>
          <p:nvPr/>
        </p:nvSpPr>
        <p:spPr>
          <a:xfrm>
            <a:off x="770275" y="667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9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Rebanar string (slicing)</a:t>
            </a:r>
            <a:endParaRPr sz="39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8" name="Google Shape;798;p102"/>
          <p:cNvSpPr txBox="1"/>
          <p:nvPr/>
        </p:nvSpPr>
        <p:spPr>
          <a:xfrm>
            <a:off x="152400" y="1600200"/>
            <a:ext cx="87792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Fin: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el índice del último carácter no incluido de la porción de la cadena que queremos seleccionar.</a:t>
            </a:r>
            <a:endParaRPr sz="18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Paso: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indica cada cuantos caracteres seleccionamos entre las posiciones de inicio y fin.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3"/>
          <p:cNvSpPr txBox="1"/>
          <p:nvPr/>
        </p:nvSpPr>
        <p:spPr>
          <a:xfrm>
            <a:off x="490650" y="1504350"/>
            <a:ext cx="8162700" cy="2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algún momento nos preguntaremos si es posible traer el valor de una cadena de un índice a otro, ¿eso significa que puedo cambiarle el valor de un índice a uno que yo quiera?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Observemos el siguiente ejemplo: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</a:t>
            </a:r>
            <a:r>
              <a:rPr lang="es-419" sz="1800" b="0" i="0" u="none" strike="noStrike" cap="none">
                <a:solidFill>
                  <a:schemeClr val="accent6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“Pithon”</a:t>
            </a:r>
            <a:endParaRPr sz="1800" b="0" i="0" u="none" strike="noStrike" cap="none">
              <a:solidFill>
                <a:srgbClr val="429BC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5" name="Google Shape;805;p103"/>
          <p:cNvSpPr txBox="1"/>
          <p:nvPr/>
        </p:nvSpPr>
        <p:spPr>
          <a:xfrm>
            <a:off x="896575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4"/>
          <p:cNvSpPr txBox="1"/>
          <p:nvPr/>
        </p:nvSpPr>
        <p:spPr>
          <a:xfrm>
            <a:off x="490650" y="1275750"/>
            <a:ext cx="8162700" cy="3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¡Cometimos un error! Debería decir Python, no Pithon</a:t>
            </a: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palabra[1] = </a:t>
            </a:r>
            <a:r>
              <a:rPr lang="es-419" sz="1800" b="0" i="0" u="none" strike="noStrike" cap="none">
                <a:solidFill>
                  <a:schemeClr val="accent6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“y”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"&lt;pyshell#0&gt;", line 1, in &lt;module&gt;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palabra[1] = “y”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‘str’ object does not support item assignment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2" name="Google Shape;812;p104"/>
          <p:cNvSpPr txBox="1"/>
          <p:nvPr/>
        </p:nvSpPr>
        <p:spPr>
          <a:xfrm>
            <a:off x="896575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5"/>
          <p:cNvSpPr txBox="1"/>
          <p:nvPr/>
        </p:nvSpPr>
        <p:spPr>
          <a:xfrm>
            <a:off x="896500" y="1395850"/>
            <a:ext cx="7373400" cy="3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Pero, ¿qué pasó acá? ¿Por qué se rompió?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9" name="Google Shape;819;p105"/>
          <p:cNvSpPr txBox="1"/>
          <p:nvPr/>
        </p:nvSpPr>
        <p:spPr>
          <a:xfrm>
            <a:off x="896500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20" name="Google Shape;82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475" y="2003800"/>
            <a:ext cx="3716550" cy="24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6"/>
          <p:cNvSpPr txBox="1"/>
          <p:nvPr/>
        </p:nvSpPr>
        <p:spPr>
          <a:xfrm>
            <a:off x="372150" y="1124475"/>
            <a:ext cx="8399700" cy="3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lang="es-419" sz="1800" b="0" i="0" u="none" strike="noStrike" cap="none" dirty="0" err="1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las cadenas de texto o </a:t>
            </a:r>
            <a:r>
              <a:rPr lang="es-419" sz="1800" b="0" i="0" u="none" strike="noStrike" cap="none" dirty="0" err="1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strings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son</a:t>
            </a:r>
            <a:r>
              <a:rPr lang="es-419" sz="1800" b="1" i="1" u="sng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INMUTABLES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esto significa, que no se puede sustituir ninguno de sus caracteres individualmente. </a:t>
            </a:r>
            <a:endParaRPr sz="1800" b="0" i="0" u="none" strike="noStrike" cap="none" dirty="0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esto no es un gran problema. </a:t>
            </a:r>
            <a:endParaRPr sz="1800" b="0" i="0" u="none" strike="noStrike" cap="none" dirty="0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 es flexible, ¡podemos modificar el </a:t>
            </a:r>
            <a:r>
              <a:rPr lang="es-419" sz="1800" b="0" i="0" u="none" strike="noStrike" cap="none" dirty="0" err="1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deseemos con </a:t>
            </a:r>
            <a:r>
              <a:rPr lang="es-419" sz="1800" b="0" i="0" u="none" strike="noStrike" cap="none" dirty="0" err="1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slicing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! </a:t>
            </a:r>
            <a:endParaRPr sz="1800" b="0" i="0" u="none" strike="noStrike" cap="none" dirty="0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Pithon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palabra[0:1] +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“y”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+ palabra[2:]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 podremos mostrar Python y no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Pithon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27" name="Google Shape;82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575" y="256950"/>
            <a:ext cx="1076875" cy="10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06"/>
          <p:cNvSpPr txBox="1"/>
          <p:nvPr/>
        </p:nvSpPr>
        <p:spPr>
          <a:xfrm>
            <a:off x="6470448" y="2063850"/>
            <a:ext cx="57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7"/>
          <p:cNvSpPr txBox="1"/>
          <p:nvPr/>
        </p:nvSpPr>
        <p:spPr>
          <a:xfrm>
            <a:off x="809552" y="21477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Números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programa para calcular la nota final de un estudiante</a:t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35" name="Google Shape;835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5782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8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sng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Nota Final</a:t>
            </a:r>
            <a:endParaRPr sz="2600" b="0" i="1" u="sng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41" name="Google Shape;841;p108"/>
          <p:cNvSpPr txBox="1"/>
          <p:nvPr/>
        </p:nvSpPr>
        <p:spPr>
          <a:xfrm>
            <a:off x="830675" y="1157350"/>
            <a:ext cx="79239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programa para calcular el promedio final de un estudiante.</a:t>
            </a:r>
            <a:br>
              <a:rPr lang="es-419" sz="18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notas las tiene que ingresar el estudiante (3 notas)</a:t>
            </a:r>
            <a:endParaRPr sz="18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nota_1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nota_2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1" dirty="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 Light"/>
                <a:cs typeface="Helvetica Neue Light"/>
                <a:sym typeface="Helvetica Neue"/>
              </a:rPr>
              <a:t>nota_3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Números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479650" y="1458150"/>
            <a:ext cx="8244600" cy="1924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de Python están relacionados con los números matemáticos, pero </a:t>
            </a:r>
            <a:r>
              <a:rPr lang="es-419" sz="18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están sujetos a las limitaciones de la representación numérica en las computadoras.</a:t>
            </a:r>
            <a:endParaRPr sz="18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distingue entre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enteros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números de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punto flotante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 </a:t>
            </a:r>
            <a:r>
              <a:rPr lang="es-419" sz="180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complejos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0625" y="3540100"/>
            <a:ext cx="1345550" cy="13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9"/>
          <p:cNvSpPr txBox="1"/>
          <p:nvPr/>
        </p:nvSpPr>
        <p:spPr>
          <a:xfrm>
            <a:off x="809552" y="23054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</a:t>
            </a:r>
            <a:r>
              <a:rPr lang="es-419" sz="4000" b="0" i="1" u="none" strike="noStrike" cap="non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String</a:t>
            </a:r>
            <a:endParaRPr sz="4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2000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nueva variable</a:t>
            </a:r>
            <a:endParaRPr sz="20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0" name="Google Shape;850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100" y="5782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0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Reordenación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56" name="Google Shape;856;p110"/>
          <p:cNvSpPr txBox="1"/>
          <p:nvPr/>
        </p:nvSpPr>
        <p:spPr>
          <a:xfrm>
            <a:off x="938100" y="1075725"/>
            <a:ext cx="72678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Dadas cuatro variables con diferentes textos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individual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nueva variable con el siguiente contenido: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1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Objetivo: “</a:t>
            </a:r>
            <a:r>
              <a:rPr lang="es-419" sz="1800" b="1" i="1" u="none" strike="noStrike" cap="none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es un lenguaje de programación moderno</a:t>
            </a:r>
            <a:r>
              <a:rPr lang="es-419" sz="1800" b="1" i="1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sz="1800" b="1" i="1">
              <a:solidFill>
                <a:srgbClr val="111111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Partiendo de: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cadena_1  = “moderno”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cadena_2  = “Python”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7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cadena_3  = “es un lenguaje”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7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cadena_4  = “de programación”</a:t>
            </a:r>
            <a:endParaRPr sz="18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360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1"/>
          <p:cNvSpPr txBox="1"/>
          <p:nvPr/>
        </p:nvSpPr>
        <p:spPr>
          <a:xfrm>
            <a:off x="809552" y="23314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Slicing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Dar vuelta la cadena y asignarla a una variable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000">
              <a:solidFill>
                <a:srgbClr val="FF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65" name="Google Shape;865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5374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2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i="1">
                <a:latin typeface="Anton"/>
                <a:ea typeface="Anton"/>
                <a:cs typeface="Anton"/>
                <a:sym typeface="Anton"/>
              </a:rPr>
              <a:t>FORMATEAR</a:t>
            </a:r>
            <a:endParaRPr sz="26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1" name="Google Shape;871;p112"/>
          <p:cNvSpPr txBox="1"/>
          <p:nvPr/>
        </p:nvSpPr>
        <p:spPr>
          <a:xfrm>
            <a:off x="938100" y="2598463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tiene una cadena de texto, pero al revés. Al parecer contiene el nombre de un alumno, la nota de un </a:t>
            </a:r>
            <a:r>
              <a:rPr lang="es-419" sz="1800" dirty="0" err="1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exámen</a:t>
            </a:r>
            <a:r>
              <a:rPr lang="es-419" sz="1800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la materia. </a:t>
            </a: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individual, realiza lo siguiente: </a:t>
            </a: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Dar vuelta la cadena y asignarla a una variable llamada </a:t>
            </a:r>
            <a:r>
              <a:rPr lang="es-419" sz="1800" dirty="0" err="1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cadena_invertida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devolver una cadena dada vuelta se usa el tercer índice negativo con </a:t>
            </a:r>
            <a:r>
              <a:rPr lang="es-419" sz="1800" dirty="0" err="1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slicing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s-419" sz="1800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cadena[::-1]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Extraer nombre y apellido, almacenarlo en una variable llamada </a:t>
            </a:r>
            <a:r>
              <a:rPr lang="es-419" sz="1800" dirty="0" err="1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nombre_alumno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3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i="1">
                <a:latin typeface="Anton"/>
                <a:ea typeface="Anton"/>
                <a:cs typeface="Anton"/>
                <a:sym typeface="Anton"/>
              </a:rPr>
              <a:t>FORMATEAR</a:t>
            </a:r>
            <a:endParaRPr sz="26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9" name="Google Shape;879;p113"/>
          <p:cNvSpPr txBox="1"/>
          <p:nvPr/>
        </p:nvSpPr>
        <p:spPr>
          <a:xfrm>
            <a:off x="520550" y="2499300"/>
            <a:ext cx="79692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4. Extraer la nota y almacenarla en una variable llamada nota.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5. Extraer la materia y almacenarla en una variable llamada materia. 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6. </a:t>
            </a:r>
            <a:r>
              <a:rPr lang="es-419" sz="1700" dirty="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por pantalla la siguiente estructura: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r>
              <a:rPr lang="es-419" sz="1600" i="1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APELLIDO</a:t>
            </a:r>
            <a:r>
              <a:rPr lang="es-419" sz="1600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 sacado un </a:t>
            </a:r>
            <a:r>
              <a:rPr lang="es-419" sz="1600" i="1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</a:t>
            </a:r>
            <a:r>
              <a:rPr lang="es-419" sz="1600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</a:t>
            </a:r>
            <a:r>
              <a:rPr lang="es-419" sz="1600" i="1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MATERIA</a:t>
            </a:r>
            <a:endParaRPr sz="1600" i="1" dirty="0">
              <a:solidFill>
                <a:srgbClr val="222222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i="1" dirty="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lang="es-419" sz="1800" b="1" i="1" dirty="0">
                <a:solidFill>
                  <a:srgbClr val="29DB8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i="1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formatear ¡recuerda concatenar! </a:t>
            </a:r>
            <a:endParaRPr sz="2100" dirty="0">
              <a:solidFill>
                <a:schemeClr val="dk1"/>
              </a:solidFill>
              <a:highlight>
                <a:srgbClr val="EF89D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81" name="Google Shape;88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50" y="4552387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06" name="Google Shape;906;p116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46" name="Google Shape;946;p121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Strings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Index &amp; Slicing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928316" y="2944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Enteros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394925" y="1556250"/>
            <a:ext cx="81990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enteros son aquellos que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tienen decimales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tanto positivos como negativos (además del cero). En Python se pueden representar mediante el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(de integer, entero) o el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long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(largo).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única diferencia es que el tipo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 permite almacenar números más grandes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aconsejable no utilizar el tipo long a menos que sea necesario, para no malgastar memoria.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394925" y="4352725"/>
            <a:ext cx="485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</a:t>
            </a:r>
            <a:r>
              <a:rPr lang="es-419" sz="15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1, 2, 525, 0, -817        </a:t>
            </a: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325825" y="2232900"/>
            <a:ext cx="83526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enteros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largos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s-419" sz="18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long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iguales a los enteros, no tienen decimales, y pueden ser positivos, negativos o cero. Se tratan de números de cualquier tamaño. Se puede definir con una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costado de nuestro número.</a:t>
            </a:r>
            <a:r>
              <a:rPr lang="es-419" sz="16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9812893712387912379123</a:t>
            </a:r>
            <a:r>
              <a:rPr lang="es-419" sz="1600" b="1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sz="1600" b="1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897538475389475198237891249823</a:t>
            </a:r>
            <a:r>
              <a:rPr lang="es-419" sz="1600" b="1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sz="1600" b="1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12387349587373</a:t>
            </a:r>
            <a:r>
              <a:rPr lang="es-419" sz="1600" b="1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sz="1600" b="1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3734</Words>
  <Application>Microsoft Office PowerPoint</Application>
  <PresentationFormat>Presentación en pantalla (16:9)</PresentationFormat>
  <Paragraphs>426</Paragraphs>
  <Slides>76</Slides>
  <Notes>76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76</vt:i4>
      </vt:variant>
    </vt:vector>
  </HeadingPairs>
  <TitlesOfParts>
    <vt:vector size="84" baseType="lpstr">
      <vt:lpstr>Arial</vt:lpstr>
      <vt:lpstr>Calibri</vt:lpstr>
      <vt:lpstr>Helvetica Neue</vt:lpstr>
      <vt:lpstr>Helvetica Neue Light</vt:lpstr>
      <vt:lpstr>Anton</vt:lpstr>
      <vt:lpstr>Lato</vt:lpstr>
      <vt:lpstr>Simple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Richard lozano</cp:lastModifiedBy>
  <cp:revision>8</cp:revision>
  <dcterms:modified xsi:type="dcterms:W3CDTF">2023-10-05T22:52:12Z</dcterms:modified>
</cp:coreProperties>
</file>