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5"/>
  </p:notesMasterIdLst>
  <p:sldIdLst>
    <p:sldId id="29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4" r:id="rId34"/>
  </p:sldIdLst>
  <p:sldSz cx="9144000" cy="5143500" type="screen16x9"/>
  <p:notesSz cx="6858000" cy="9144000"/>
  <p:embeddedFontLst>
    <p:embeddedFont>
      <p:font typeface="Anton" pitchFamily="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Didact Gothic" panose="00000500000000000000" pitchFamily="2" charset="0"/>
      <p:regular r:id="rId41"/>
    </p:embeddedFont>
    <p:embeddedFont>
      <p:font typeface="Helvetica Neue" panose="020B0604020202020204" charset="0"/>
      <p:regular r:id="rId42"/>
      <p:bold r:id="rId43"/>
      <p:italic r:id="rId44"/>
      <p:boldItalic r:id="rId45"/>
    </p:embeddedFont>
    <p:embeddedFont>
      <p:font typeface="Helvetica Neue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ABEE3-8D12-4665-BF7D-B3463258A128}">
  <a:tblStyle styleId="{02DABEE3-8D12-4665-BF7D-B3463258A1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b46aa5e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eb46aa5e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b46aa5e1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eb46aa5e1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795f4f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795f4f8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estar declarado por encima de la función, la </a:t>
            </a:r>
            <a:r>
              <a:rPr lang="es-419" sz="13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variable_test</a:t>
            </a:r>
            <a:r>
              <a:rPr lang="es-419" sz="13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abarca todo lo que haya abajo, y se puede utilizar en la función. Si se declara abajo dará error.</a:t>
            </a:r>
            <a:endParaRPr sz="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b46aa5e1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eb46aa5e1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795f4f8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c795f4f8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87f5c45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e87f5c45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87f5c45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e87f5c45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87f5c45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e87f5c45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c795f4f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c795f4f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87f5c459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e87f5c459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c795f4f8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c795f4f8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87f5c459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e87f5c459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c4f146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ec4f1461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c4f1461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ec4f1461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c795f4f8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c795f4f8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4f1461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ec4f1461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c4f1461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ec4f1461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c4f1461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ec4f1461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c795f4f8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c795f4f8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b46aa5e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eb46aa5e1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795f4f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ec795f4f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8CF3D-29F5-1763-10D6-0C75B816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/>
        </p:nvSpPr>
        <p:spPr>
          <a:xfrm>
            <a:off x="1060191" y="3873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419"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funciones básicas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3" name="Google Shape;30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9965" y="2097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9"/>
          <p:cNvSpPr txBox="1"/>
          <p:nvPr/>
        </p:nvSpPr>
        <p:spPr>
          <a:xfrm>
            <a:off x="1604681" y="3309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llamamos usando:</a:t>
            </a:r>
            <a:endParaRPr dirty="0">
              <a:highlight>
                <a:srgbClr val="3CEFAB"/>
              </a:highlight>
            </a:endParaRPr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A0D03-5C19-5074-0A74-BDD9CEF91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81" y="1505029"/>
            <a:ext cx="6205315" cy="1276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F136A-771E-DBF3-4108-5594658ED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681" y="4019510"/>
            <a:ext cx="1381318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/>
        </p:nvSpPr>
        <p:spPr>
          <a:xfrm>
            <a:off x="1060191" y="3261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419"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funciones más avanzadas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4" name="Google Shape;31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8040" y="2831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0"/>
          <p:cNvSpPr txBox="1"/>
          <p:nvPr/>
        </p:nvSpPr>
        <p:spPr>
          <a:xfrm>
            <a:off x="1357823" y="3484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llamamos usando:</a:t>
            </a:r>
            <a:endParaRPr sz="1800" dirty="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6E5AB-E2E9-2A73-D68B-7359D8BC7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872" y="1322333"/>
            <a:ext cx="5844318" cy="1508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7D4F9-E702-F985-2494-126F7EDB9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872" y="4160000"/>
            <a:ext cx="2876951" cy="6573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/>
        </p:nvSpPr>
        <p:spPr>
          <a:xfrm>
            <a:off x="671276" y="425200"/>
            <a:ext cx="7866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Recomendaciones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864175" y="1839150"/>
            <a:ext cx="7480200" cy="21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minúsculas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palabras se separan con guiones bajos _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nombres autoexplicativos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 usar nombres que no definan lo que hace la función (ejemplo letras simples o palabras sin sentido con lo que haga la función)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5" y="144728"/>
            <a:ext cx="980525" cy="9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/>
        </p:nvSpPr>
        <p:spPr>
          <a:xfrm>
            <a:off x="1060191" y="224321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Variables y Funciones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790" y="2286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2"/>
          <p:cNvSpPr txBox="1"/>
          <p:nvPr/>
        </p:nvSpPr>
        <p:spPr>
          <a:xfrm>
            <a:off x="5959100" y="17617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en cuenta que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creadas en una función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existen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fuera de la misma.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6EB36-02C3-90ED-2394-5FA5AC11E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86" y="1209133"/>
            <a:ext cx="5201376" cy="1810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2D8A7-512B-2688-58EC-637286EE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86" y="3470200"/>
            <a:ext cx="5201376" cy="3143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/>
        </p:nvSpPr>
        <p:spPr>
          <a:xfrm>
            <a:off x="852200" y="1175400"/>
            <a:ext cx="71460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E8E7E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i="1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sz="3000" i="1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 i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las variables creadas en una función, sólo existen dentro de esa función ¿Cómo explicarías esto?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173B3C-0281-A77E-52B4-24A48FE41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712" y="3130614"/>
            <a:ext cx="3061637" cy="18463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/>
        </p:nvSpPr>
        <p:spPr>
          <a:xfrm>
            <a:off x="1016575" y="3921825"/>
            <a:ext cx="74802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print le da prioridad a la variable dentro de la función antes que a la de afuera.</a:t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9" name="Google Shape;34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7040" y="1307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4"/>
          <p:cNvSpPr txBox="1"/>
          <p:nvPr/>
        </p:nvSpPr>
        <p:spPr>
          <a:xfrm>
            <a:off x="10601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Variables y Funciones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539700" y="1717500"/>
            <a:ext cx="4414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hay que tener cuidado con las variables fuera de las funciones al usarlas en una función, ya que no puede llegar a funcionar como queremos:</a:t>
            </a:r>
            <a:endParaRPr sz="1800"/>
          </a:p>
        </p:txBody>
      </p:sp>
      <p:sp>
        <p:nvSpPr>
          <p:cNvPr id="353" name="Google Shape;353;p54"/>
          <p:cNvSpPr txBox="1"/>
          <p:nvPr/>
        </p:nvSpPr>
        <p:spPr>
          <a:xfrm>
            <a:off x="539700" y="3874375"/>
            <a:ext cx="47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B7ACC-D428-9E78-2517-3451CC79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28" y="1458158"/>
            <a:ext cx="2958147" cy="22278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i="1">
                <a:latin typeface="Anton"/>
                <a:ea typeface="Anton"/>
                <a:cs typeface="Anton"/>
                <a:sym typeface="Anton"/>
              </a:rPr>
              <a:t>RETORNANDO VALORES</a:t>
            </a:r>
            <a:endParaRPr sz="36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Return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337725" y="4251163"/>
            <a:ext cx="5490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defecto, las funciones retorna el valor None.</a:t>
            </a:r>
            <a:endParaRPr sz="16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9465" y="146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228600" y="12192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pueden comunicarse con el exterior de las mismas, al proceso principal del programa usando la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return.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comunicación con el exterior se hace devolviendo valores.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</p:txBody>
      </p:sp>
      <p:sp>
        <p:nvSpPr>
          <p:cNvPr id="369" name="Google Shape;369;p56"/>
          <p:cNvSpPr txBox="1"/>
          <p:nvPr/>
        </p:nvSpPr>
        <p:spPr>
          <a:xfrm>
            <a:off x="337713" y="2431836"/>
            <a:ext cx="4142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un ejemplo de función usando return:</a:t>
            </a:r>
            <a:endParaRPr/>
          </a:p>
        </p:txBody>
      </p:sp>
      <p:pic>
        <p:nvPicPr>
          <p:cNvPr id="371" name="Google Shape;3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A0ED4-7CDE-C659-6DEE-4CF1FC37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638" y="2930379"/>
            <a:ext cx="4701820" cy="129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/>
        </p:nvSpPr>
        <p:spPr>
          <a:xfrm>
            <a:off x="966591" y="3466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Return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3584250" y="4149575"/>
            <a:ext cx="2585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un break!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9" name="Google Shape;37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9965" y="1782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7"/>
          <p:cNvSpPr txBox="1"/>
          <p:nvPr/>
        </p:nvSpPr>
        <p:spPr>
          <a:xfrm>
            <a:off x="304800" y="1447800"/>
            <a:ext cx="8347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 hay que tener en cuenta que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devolver un valor,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lo que escribamos después </a:t>
            </a:r>
            <a:r>
              <a:rPr lang="es-419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ejecutará:</a:t>
            </a:r>
            <a:endParaRPr sz="1800"/>
          </a:p>
        </p:txBody>
      </p:sp>
      <p:sp>
        <p:nvSpPr>
          <p:cNvPr id="382" name="Google Shape;382;p57"/>
          <p:cNvSpPr txBox="1"/>
          <p:nvPr/>
        </p:nvSpPr>
        <p:spPr>
          <a:xfrm>
            <a:off x="3157750" y="4068650"/>
            <a:ext cx="492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Calibri"/>
                <a:ea typeface="Calibri"/>
                <a:cs typeface="Calibri"/>
                <a:sym typeface="Calibri"/>
              </a:rPr>
              <a:t>👆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394969-32C6-D4DA-D427-B23A022AB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174" y="2461857"/>
            <a:ext cx="4418391" cy="14252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/>
        </p:nvSpPr>
        <p:spPr>
          <a:xfrm>
            <a:off x="1060191" y="3261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Return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90" y="2411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8"/>
          <p:cNvSpPr txBox="1"/>
          <p:nvPr/>
        </p:nvSpPr>
        <p:spPr>
          <a:xfrm>
            <a:off x="3565300" y="1760900"/>
            <a:ext cx="4980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valores o variables retornados van a seguir siendo de un tipo de valor, por lo que podremos trabajarlo con lo que ya hemos visto</a:t>
            </a:r>
            <a:endParaRPr sz="1800"/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FDA527-4EF4-363C-0A8D-ADB9B868E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0" y="1656384"/>
            <a:ext cx="2667372" cy="2505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4387975" y="1686450"/>
            <a:ext cx="4624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etornar valores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 valores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/>
        </p:nvSpPr>
        <p:spPr>
          <a:xfrm>
            <a:off x="1060191" y="289321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Return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1" name="Google Shape;40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90" y="2936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/>
        </p:nvSpPr>
        <p:spPr>
          <a:xfrm>
            <a:off x="896500" y="1557775"/>
            <a:ext cx="3602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vemos el tipo de dato de número, nos indicará que es un int:</a:t>
            </a:r>
            <a:endParaRPr sz="1800"/>
          </a:p>
        </p:txBody>
      </p:sp>
      <p:sp>
        <p:nvSpPr>
          <p:cNvPr id="404" name="Google Shape;404;p59"/>
          <p:cNvSpPr txBox="1"/>
          <p:nvPr/>
        </p:nvSpPr>
        <p:spPr>
          <a:xfrm>
            <a:off x="650325" y="2891075"/>
            <a:ext cx="19227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que no podremos sumar int a str aunque sea una función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5" name="Google Shape;4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40D6B0-18C8-FC0B-4D7D-7318A4001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01" y="1502303"/>
            <a:ext cx="2094357" cy="1209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D2379-E398-30EA-5417-8CBC4BDF8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401" y="2936029"/>
            <a:ext cx="2094357" cy="140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4129D-8D4C-46F9-2542-B4D9C0E12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383" y="4403851"/>
            <a:ext cx="4296375" cy="2572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/>
        </p:nvSpPr>
        <p:spPr>
          <a:xfrm>
            <a:off x="1060191" y="288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Return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3" name="Google Shape;41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15" y="1782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0"/>
          <p:cNvSpPr txBox="1"/>
          <p:nvPr/>
        </p:nvSpPr>
        <p:spPr>
          <a:xfrm>
            <a:off x="457200" y="1447800"/>
            <a:ext cx="5111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Algo interesante que pasa si devolvemos una colección es que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utilizarla directamente desde la función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hacer uso de las funciones internas de las colecciones: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60"/>
          <p:cNvSpPr txBox="1"/>
          <p:nvPr/>
        </p:nvSpPr>
        <p:spPr>
          <a:xfrm>
            <a:off x="457200" y="3326950"/>
            <a:ext cx="5631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cada vez que hagamos un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800">
                <a:solidFill>
                  <a:srgbClr val="0D904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una función la estaremos llamando, por lo que</a:t>
            </a:r>
            <a:r>
              <a:rPr lang="es-419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 ideal es asignarlo a una variable y trabajarlo desde ahí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091517-F466-8065-EFBE-F5759B76B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200" y="1627733"/>
            <a:ext cx="2598600" cy="1234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F4EFD-55F5-E337-2FA8-8C6AAAA03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200" y="3561324"/>
            <a:ext cx="2607928" cy="766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/>
        </p:nvSpPr>
        <p:spPr>
          <a:xfrm>
            <a:off x="1060191" y="3670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Return multiple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5" name="Google Shape;42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9965" y="1887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1"/>
          <p:cNvSpPr txBox="1"/>
          <p:nvPr/>
        </p:nvSpPr>
        <p:spPr>
          <a:xfrm>
            <a:off x="158600" y="2108250"/>
            <a:ext cx="3526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característica interesante, es la posibilidad de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valores múltiples separados por comas:</a:t>
            </a:r>
            <a:endParaRPr sz="1800">
              <a:highlight>
                <a:srgbClr val="3CEFAB"/>
              </a:highlight>
            </a:endParaRPr>
          </a:p>
        </p:txBody>
      </p:sp>
      <p:pic>
        <p:nvPicPr>
          <p:cNvPr id="427" name="Google Shape;42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E2B2D-4F63-12D4-863E-58F556896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880" y="2332471"/>
            <a:ext cx="4027843" cy="129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545AA-7971-BD49-F5EA-4BB3F1B45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880" y="3863852"/>
            <a:ext cx="3413308" cy="3061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i="1">
                <a:latin typeface="Anton"/>
                <a:ea typeface="Anton"/>
                <a:cs typeface="Anton"/>
                <a:sym typeface="Anton"/>
              </a:rPr>
              <a:t>ENVIANDO VALORES</a:t>
            </a:r>
            <a:endParaRPr sz="36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/>
        </p:nvSpPr>
        <p:spPr>
          <a:xfrm>
            <a:off x="1060191" y="279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503350" y="1503200"/>
            <a:ext cx="81294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como devolver valores y así comunicar una función con el exterior, ahora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enviar información desde el exterior a la función.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entender los conceptos más fácilmente vamos a trabajar alrededor de un caso de estudio típico: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función que sume dos números y retorne uno en su resultado.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1" name="Google Shape;4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75" y="279338"/>
            <a:ext cx="826625" cy="8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/>
          <p:nvPr/>
        </p:nvSpPr>
        <p:spPr>
          <a:xfrm>
            <a:off x="958791" y="279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9" name="Google Shape;44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515" y="1887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4"/>
          <p:cNvSpPr txBox="1"/>
          <p:nvPr/>
        </p:nvSpPr>
        <p:spPr>
          <a:xfrm>
            <a:off x="381000" y="1752600"/>
            <a:ext cx="8179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primero será definir una función la cual denominaremos como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suma</a:t>
            </a:r>
            <a:r>
              <a:rPr lang="es-419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recibirá 2 números con dos nombres como si fueran dos variables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</a:t>
            </a:r>
            <a:r>
              <a:rPr lang="es-419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retornamos la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ambos números.</a:t>
            </a:r>
            <a:endParaRPr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1" name="Google Shape;45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75" y="279338"/>
            <a:ext cx="826625" cy="8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862E84-19C8-334D-5832-F9783A534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197" y="3398403"/>
            <a:ext cx="3914846" cy="10790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 txBox="1"/>
          <p:nvPr/>
        </p:nvSpPr>
        <p:spPr>
          <a:xfrm>
            <a:off x="949041" y="279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8" name="Google Shape;458;p65"/>
          <p:cNvSpPr txBox="1"/>
          <p:nvPr/>
        </p:nvSpPr>
        <p:spPr>
          <a:xfrm>
            <a:off x="3345100" y="3408025"/>
            <a:ext cx="48294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7 será la variable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5 será la variable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endParaRPr sz="1800" b="1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5"/>
          <p:cNvSpPr txBox="1"/>
          <p:nvPr/>
        </p:nvSpPr>
        <p:spPr>
          <a:xfrm>
            <a:off x="228600" y="1447800"/>
            <a:ext cx="8464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que hacemos para indicar que se reciben valores es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dos variables separadas por una coma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nosotros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llamemos a la función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automáticamente,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le asignarán a estas variables los números que enviemos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siguiendo el mismo orden: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2" name="Google Shape;46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75" y="279338"/>
            <a:ext cx="826625" cy="8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81674F-0412-43FC-DCD4-CB07968E2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6" y="3335642"/>
            <a:ext cx="2223116" cy="1070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852200" y="1175400"/>
            <a:ext cx="71460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E8E7E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i="1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sz="3000" i="1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 i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ocurriría si lo hiciéramos al revés?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8" name="Google Shape;468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6"/>
          <p:cNvSpPr txBox="1"/>
          <p:nvPr/>
        </p:nvSpPr>
        <p:spPr>
          <a:xfrm>
            <a:off x="2458850" y="3091975"/>
            <a:ext cx="393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CEFAB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 = suma(5, 7)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/>
        </p:nvSpPr>
        <p:spPr>
          <a:xfrm>
            <a:off x="634050" y="1686750"/>
            <a:ext cx="7755000" cy="2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5 será la variable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7 será la variable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cuidado por como se pasan estos valores a la función, ya que si fuera otra operación matemática podría dar resultados muy distintos, como en una división o potencia.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" name="Google Shape;47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/>
        </p:nvSpPr>
        <p:spPr>
          <a:xfrm>
            <a:off x="1060191" y="3159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Momentos de una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4" name="Google Shape;484;p68"/>
          <p:cNvSpPr txBox="1"/>
          <p:nvPr/>
        </p:nvSpPr>
        <p:spPr>
          <a:xfrm>
            <a:off x="5531100" y="2092750"/>
            <a:ext cx="227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</a:t>
            </a:r>
            <a:r>
              <a:rPr lang="es-419" sz="1800" b="1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llamada</a:t>
            </a:r>
            <a:endParaRPr sz="1800" b="1" dirty="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6" name="Google Shape;486;p68"/>
          <p:cNvSpPr txBox="1"/>
          <p:nvPr/>
        </p:nvSpPr>
        <p:spPr>
          <a:xfrm>
            <a:off x="1181575" y="2092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la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definición</a:t>
            </a:r>
            <a:endParaRPr b="1">
              <a:highlight>
                <a:srgbClr val="3CEFAB"/>
              </a:highlight>
            </a:endParaRPr>
          </a:p>
        </p:txBody>
      </p:sp>
      <p:sp>
        <p:nvSpPr>
          <p:cNvPr id="488" name="Google Shape;488;p68"/>
          <p:cNvSpPr txBox="1"/>
          <p:nvPr/>
        </p:nvSpPr>
        <p:spPr>
          <a:xfrm>
            <a:off x="2684400" y="3983000"/>
            <a:ext cx="377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¿Por qué es importante diferenciar?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68"/>
          <p:cNvSpPr txBox="1"/>
          <p:nvPr/>
        </p:nvSpPr>
        <p:spPr>
          <a:xfrm>
            <a:off x="2309150" y="3921500"/>
            <a:ext cx="466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4139D1-325A-D451-598B-2EC8C0D2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09" y="2695383"/>
            <a:ext cx="2391523" cy="683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EB306-DA21-5CA4-3238-012FDD031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511" y="2678050"/>
            <a:ext cx="1971035" cy="683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i="1">
                <a:latin typeface="Anton"/>
                <a:ea typeface="Anton"/>
                <a:cs typeface="Anton"/>
                <a:sym typeface="Anton"/>
              </a:rPr>
              <a:t>FUNCIONES</a:t>
            </a:r>
            <a:endParaRPr sz="36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/>
          <p:nvPr/>
        </p:nvSpPr>
        <p:spPr>
          <a:xfrm>
            <a:off x="1060191" y="3738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Momentos de una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8" name="Google Shape;498;p69"/>
          <p:cNvSpPr txBox="1"/>
          <p:nvPr/>
        </p:nvSpPr>
        <p:spPr>
          <a:xfrm>
            <a:off x="293625" y="1991550"/>
            <a:ext cx="4404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definición de la función, las variables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valores se denominan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0" name="Google Shape;500;p69"/>
          <p:cNvSpPr txBox="1"/>
          <p:nvPr/>
        </p:nvSpPr>
        <p:spPr>
          <a:xfrm>
            <a:off x="5021975" y="2011275"/>
            <a:ext cx="3744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llamada se le denominan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los argumentos de los scripts.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1" name="Google Shape;50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0D4F79-813F-5680-DF0C-F693973BD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13" y="3377446"/>
            <a:ext cx="2391523" cy="683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6462FA-2B2B-3C3B-6017-B4A8482A4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035" y="3377446"/>
            <a:ext cx="1971035" cy="68329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000" i="1" dirty="0">
                <a:latin typeface="Anton"/>
                <a:ea typeface="Anton"/>
                <a:cs typeface="Anton"/>
                <a:sym typeface="Anton"/>
              </a:rPr>
              <a:t>PAR O IMPAR</a:t>
            </a:r>
            <a:endParaRPr sz="4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función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5</a:t>
            </a:r>
            <a:r>
              <a:rPr lang="es-419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minutos</a:t>
            </a:r>
            <a:endParaRPr sz="20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600" b="0" i="1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8" name="Google Shape;50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1"/>
          <p:cNvSpPr txBox="1"/>
          <p:nvPr/>
        </p:nvSpPr>
        <p:spPr>
          <a:xfrm>
            <a:off x="678775" y="1148375"/>
            <a:ext cx="74070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5 minutos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función llamada </a:t>
            </a:r>
            <a:r>
              <a:rPr lang="es-419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par_o_impar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Recibirá un número por parámetro</a:t>
            </a:r>
            <a:endParaRPr sz="1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Imprimirá Par si el número es par</a:t>
            </a:r>
            <a:endParaRPr sz="1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Imprimirá Impar si el número es impar</a:t>
            </a:r>
            <a:endParaRPr sz="1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Si se ingresa algo que no sea número debe indicar que se ingrese un número. </a:t>
            </a:r>
            <a:r>
              <a:rPr lang="es-419" sz="1800" dirty="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(Para los más audaces)</a:t>
            </a:r>
            <a:r>
              <a:rPr lang="es-419" sz="1800" dirty="0">
                <a:solidFill>
                  <a:srgbClr val="BA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dirty="0">
              <a:solidFill>
                <a:srgbClr val="BA212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71"/>
          <p:cNvSpPr txBox="1"/>
          <p:nvPr/>
        </p:nvSpPr>
        <p:spPr>
          <a:xfrm>
            <a:off x="2183550" y="433800"/>
            <a:ext cx="51729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</a:t>
            </a:r>
            <a:r>
              <a:rPr lang="es-419" sz="2600" i="1">
                <a:latin typeface="Anton"/>
                <a:ea typeface="Anton"/>
                <a:cs typeface="Anton"/>
                <a:sym typeface="Anton"/>
              </a:rPr>
              <a:t>FUNCIONES CON PARÁMETROS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6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5" name="Google Shape;555;p76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Retorno de valores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Envío de valores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/>
        </p:nvSpPr>
        <p:spPr>
          <a:xfrm>
            <a:off x="2521496" y="3726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461400" y="1361725"/>
            <a:ext cx="8294700" cy="2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creamos nuestros propios programas nos damos cuenta de que muchas de las tareas que implementamos se repite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presentan de forma similar pero con algunos cambios.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 aparece la necesidad de agrupar este código repetido o similar, a las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agrupaciones de código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se les denominan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las cuales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ejecutar múltiples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veces gracias a un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único que las identifica.</a:t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75" y="24537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/>
        </p:nvSpPr>
        <p:spPr>
          <a:xfrm>
            <a:off x="2521496" y="3670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Funciones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228600" y="14478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comunicarse con nuestro proceso principal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pueden recibir y devolver datos manipulados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Un ejemplo de una función que conocemos es 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nos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saber la cantidad de elementos de una colección.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314575" y="3164025"/>
            <a:ext cx="6312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i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a esta función hay que pasarle el elemento del cual queremos saber la longitud y devuelve un valor entero con la longitud, a este valor se le denomina </a:t>
            </a:r>
            <a:r>
              <a:rPr lang="es-419" sz="1800" b="1" i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de retorno</a:t>
            </a:r>
            <a:r>
              <a:rPr lang="es-419" sz="1800" i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75" y="245375"/>
            <a:ext cx="779200" cy="7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342BE-30DB-53BA-4459-BDE7D872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96" y="3324682"/>
            <a:ext cx="2035729" cy="694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i="1">
                <a:latin typeface="Anton"/>
                <a:ea typeface="Anton"/>
                <a:cs typeface="Anton"/>
                <a:sym typeface="Anton"/>
              </a:rPr>
              <a:t>DEF</a:t>
            </a:r>
            <a:endParaRPr sz="36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/>
        </p:nvSpPr>
        <p:spPr>
          <a:xfrm>
            <a:off x="1060191" y="9946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380325" y="2354550"/>
            <a:ext cx="82947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</a:t>
            </a: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def</a:t>
            </a:r>
            <a:r>
              <a:rPr lang="es-419" sz="18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funciones definidas por el usuario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definición de función es una sentencia ejecutable.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/>
        </p:nvSpPr>
        <p:spPr>
          <a:xfrm>
            <a:off x="758326" y="361950"/>
            <a:ext cx="7798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Sintaxis para una definición de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477150" y="3095625"/>
            <a:ext cx="8189700" cy="15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1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NOMBRE:</a:t>
            </a:r>
            <a:r>
              <a:rPr lang="es-419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nombre de la función.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1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PARÁMETROS: </a:t>
            </a:r>
            <a:r>
              <a:rPr lang="es-419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funciones, cuando recibe argumentos se les denominan parámetros.</a:t>
            </a:r>
            <a:endParaRPr sz="1800" dirty="0">
              <a:solidFill>
                <a:srgbClr val="0D90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38" y="238750"/>
            <a:ext cx="918476" cy="91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2988D-0DAD-FB74-23B9-C6E345C2C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620" y="1218987"/>
            <a:ext cx="4086405" cy="1695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/>
        </p:nvSpPr>
        <p:spPr>
          <a:xfrm>
            <a:off x="780301" y="331300"/>
            <a:ext cx="7798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Sintaxis para una definición de función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584700" y="2015200"/>
            <a:ext cx="8189700" cy="2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SENTENCIAS: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bloque de código.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RETURN: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sentencia de Python, le indica a la función que devolver cuando llamemos a la función.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EXPRESIÓN: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lo que devuelve la sentencia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return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1065</Words>
  <Application>Microsoft Office PowerPoint</Application>
  <PresentationFormat>On-screen Show (16:9)</PresentationFormat>
  <Paragraphs>106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Didact Gothic</vt:lpstr>
      <vt:lpstr>Helvetica Neue Light</vt:lpstr>
      <vt:lpstr>Calibri</vt:lpstr>
      <vt:lpstr>Anton</vt:lpstr>
      <vt:lpstr>Helvetica Neue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lozano</cp:lastModifiedBy>
  <cp:revision>7</cp:revision>
  <dcterms:modified xsi:type="dcterms:W3CDTF">2023-05-05T16:12:16Z</dcterms:modified>
</cp:coreProperties>
</file>