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79"/>
  </p:notesMasterIdLst>
  <p:sldIdLst>
    <p:sldId id="256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5" r:id="rId77"/>
    <p:sldId id="350" r:id="rId78"/>
  </p:sldIdLst>
  <p:sldSz cx="9144000" cy="5143500" type="screen16x9"/>
  <p:notesSz cx="6858000" cy="9144000"/>
  <p:embeddedFontLst>
    <p:embeddedFont>
      <p:font typeface="Anton" pitchFamily="2" charset="0"/>
      <p:regular r:id="rId80"/>
    </p:embeddedFont>
    <p:embeddedFont>
      <p:font typeface="Calibri" panose="020F0502020204030204" pitchFamily="34" charset="0"/>
      <p:regular r:id="rId81"/>
      <p:bold r:id="rId82"/>
      <p:italic r:id="rId83"/>
      <p:boldItalic r:id="rId84"/>
    </p:embeddedFont>
    <p:embeddedFont>
      <p:font typeface="Helvetica Neue" panose="020B0604020202020204" charset="0"/>
      <p:regular r:id="rId85"/>
      <p:bold r:id="rId86"/>
      <p:italic r:id="rId87"/>
      <p:boldItalic r:id="rId88"/>
    </p:embeddedFont>
    <p:embeddedFont>
      <p:font typeface="Helvetica Neue Light" panose="020B0604020202020204" charset="0"/>
      <p:regular r:id="rId89"/>
      <p:bold r:id="rId90"/>
      <p:italic r:id="rId91"/>
      <p:boldItalic r:id="rId92"/>
    </p:embeddedFont>
    <p:embeddedFont>
      <p:font typeface="Lato" panose="020F0502020204030203" pitchFamily="34" charset="0"/>
      <p:regular r:id="rId93"/>
      <p:bold r:id="rId94"/>
      <p:italic r:id="rId95"/>
      <p:boldItalic r:id="rId9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5695E8-BAA7-4603-8305-D4831EEC3AB6}">
  <a:tblStyle styleId="{015695E8-BAA7-4603-8305-D4831EEC3AB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95B2424-DFA4-48A7-84D1-4F7FDDE3FE3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AE844234-96AB-46FA-A937-8E54D261CB32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font" Target="fonts/font5.fntdata"/><Relationship Id="rId89" Type="http://schemas.openxmlformats.org/officeDocument/2006/relationships/font" Target="fonts/font10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90" Type="http://schemas.openxmlformats.org/officeDocument/2006/relationships/font" Target="fonts/font11.fntdata"/><Relationship Id="rId95" Type="http://schemas.openxmlformats.org/officeDocument/2006/relationships/font" Target="fonts/font16.fntdata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font" Target="fonts/font1.fntdata"/><Relationship Id="rId85" Type="http://schemas.openxmlformats.org/officeDocument/2006/relationships/font" Target="fonts/font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font" Target="fonts/font4.fntdata"/><Relationship Id="rId88" Type="http://schemas.openxmlformats.org/officeDocument/2006/relationships/font" Target="fonts/font9.fntdata"/><Relationship Id="rId91" Type="http://schemas.openxmlformats.org/officeDocument/2006/relationships/font" Target="fonts/font12.fntdata"/><Relationship Id="rId96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font" Target="fonts/font2.fntdata"/><Relationship Id="rId86" Type="http://schemas.openxmlformats.org/officeDocument/2006/relationships/font" Target="fonts/font7.fntdata"/><Relationship Id="rId94" Type="http://schemas.openxmlformats.org/officeDocument/2006/relationships/font" Target="fonts/font15.fntdata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font" Target="fonts/font8.fntdata"/><Relationship Id="rId61" Type="http://schemas.openxmlformats.org/officeDocument/2006/relationships/slide" Target="slides/slide59.xml"/><Relationship Id="rId82" Type="http://schemas.openxmlformats.org/officeDocument/2006/relationships/font" Target="fonts/font3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font" Target="fonts/font14.fntdata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Obligatoria para la primera clase (después no va).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al finalizar esta explicación mostrar múltiples ejemplos de operaciones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0" name="Google Shape;45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" name="Google Shape;48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1" name="Google Shape;50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0" name="Google Shape;51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4" name="Google Shape;524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IMPORTANTE EJEMPLO EN VIVO EN LA SIGUIENTE SLIDE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2" name="Google Shape;54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3" name="Google Shape;553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IMPORTANTE EJEMPLO EN VIVO EN LA SIGUIENTE SLIDE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9" name="Google Shape;569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9" name="Google Shape;579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b="1"/>
              <a:t>-</a:t>
            </a:r>
            <a:endParaRPr b="1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9" name="Google Shape;599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9" name="Google Shape;60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9" name="Google Shape;619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6" name="Google Shape;626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IMPORTANTE EJEMPLO EN VIVO EN LA SIGUIENTE SLIDE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3" name="Google Shape;633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3" name="Google Shape;643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3" name="Google Shape;653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3" name="Google Shape;663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IMPORTANTE EJEMPLO EN VIVO EN LA SIGUIENTE SLIDE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9" name="Google Shape;669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muchos ejemplos de operaciones aritméticas en vivo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9" name="Google Shape;67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muchos ejemplos de operaciones aritméticas en vivo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9" name="Google Shape;689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muchos ejemplos de operaciones aritméticas en vivo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9" name="Google Shape;699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IMPORTANTE EJEMPLO EN VIVO EN LA SIGUIENTE SLIDE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5" name="Google Shape;705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muchos ejemplos de operaciones aritméticas en vivo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5" name="Google Shape;715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muchos ejemplos de operaciones aritméticas en vivo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6" name="Google Shape;726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2" name="Google Shape;732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0" name="Google Shape;740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IMPORTANTE EJEMPLO EN VIVO EN LA SIGUIENTE SLIDE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8" name="Google Shape;758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4" name="Google Shape;764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1" name="Google Shape;771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" name="Google Shape;778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4" name="Google Shape;784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3" name="Google Shape;793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1" name="Google Shape;801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8" name="Google Shape;808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5" name="Google Shape;815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3" name="Google Shape;823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1" name="Google Shape;831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8" name="Google Shape;838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variable1 = 11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peso1 = 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variable2 = 22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peso2 = 7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pesos = peso1 + peso2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promedioPesado = (variable1*peso1 + variable2*peso2)/pesos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6" name="Google Shape;846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f864c134b2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3" name="Google Shape;853;gf864c134b2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expresiones = [nombre != "****", edad&gt;10 and edad&lt;18, len(nombre)&gt;=3 and len(nombre)&lt;10, edad*4 &gt;40]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[True, True, False]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1" name="Google Shape;861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Nota: SE RECOMIENDA TERMINARLO Y MEJORARLO DE TAREA </a:t>
            </a:r>
            <a:endParaRPr sz="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f864c134b2_2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f864c134b2_2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Usar para las subsiguientes slides de challenges genéricos.</a:t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f864c134b2_2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f864c134b2_2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Usar para las subsiguientes slides de challenges genéricos.</a:t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3" name="Google Shape;903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3" name="Google Shape;943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7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mclibre.org/consultar/python/lecciones/python-variables.html#variables-definir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mclibre.org/consultar/python/lecciones/python-variables.html#variables-defini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libre.org/consultar/python/lecciones/python-variables.html#variables-definir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libre.org/consultar/python/lecciones/python-variables.html#variables-definir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mclibre.org/consultar/python/lecciones/python-variables.html#variables-definir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clibre.org/consultar/python/lecciones/python-variables.html#variables-definir" TargetMode="Externa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clibre.org/consultar/python/lecciones/python-variables.html#variables-definir" TargetMode="Externa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clibre.org/consultar/python/lecciones/python-variables.html#variables-definir" TargetMode="Externa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clibre.org/consultar/python/lecciones/python-variables.html#variables-definir" TargetMode="Externa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mclibre.org/consultar/python/lecciones/python-variables.html#variables-definir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clibre.org/consultar/python/lecciones/python-variables.html#variables-definir" TargetMode="Externa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clibre.org/consultar/python/lecciones/python-variables.html#variables-definir" TargetMode="Externa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clibre.org/consultar/python/lecciones/python-variables.html#variables-definir" TargetMode="Externa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clibre.org/consultar/python/lecciones/python-variables.html#variables-definir" TargetMode="Externa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clibre.org/consultar/python/lecciones/python-variables.html#variables-definir" TargetMode="Externa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clibre.org/consultar/python/lecciones/python-variables.html#variables-definir" TargetMode="Externa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clibre.org/consultar/python/lecciones/python-variables.html#variables-definir" TargetMode="Externa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clibre.org/consultar/python/lecciones/python-variables.html#variables-definir" TargetMode="External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/>
        </p:nvSpPr>
        <p:spPr>
          <a:xfrm>
            <a:off x="2259600" y="2252413"/>
            <a:ext cx="4624800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419" sz="4800" b="0" i="1" u="none" strike="noStrike" cap="non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¡LES DAMOS LA BIENVENIDA!</a:t>
            </a:r>
            <a:endParaRPr sz="4800" b="0" i="1" u="none" strike="noStrike" cap="non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3071988" y="3725500"/>
            <a:ext cx="30000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¿Están listos?</a:t>
            </a:r>
            <a:endParaRPr sz="14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6" name="Google Shape;136;p27" descr="Man Dancing on Apple iOS 12.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3400" y="631749"/>
            <a:ext cx="1177200" cy="11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Float / Decimal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2" name="Google Shape;352;p48"/>
          <p:cNvSpPr txBox="1"/>
          <p:nvPr/>
        </p:nvSpPr>
        <p:spPr>
          <a:xfrm>
            <a:off x="278050" y="1341700"/>
            <a:ext cx="8413800" cy="21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números reales, son los que tienen decimales, en python se expresan mediante el tipo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float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Desde Python 2.4 cuenta con un nuevo tipo Decimal, para el caso de que se necesite representar fracciones de forma más precisa.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3" name="Google Shape;353;p48"/>
          <p:cNvSpPr txBox="1"/>
          <p:nvPr/>
        </p:nvSpPr>
        <p:spPr>
          <a:xfrm>
            <a:off x="432625" y="3097550"/>
            <a:ext cx="4498800" cy="17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1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Ejemplo:</a:t>
            </a:r>
            <a:endParaRPr sz="1600" b="0" i="1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419" sz="1600" b="0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0,270</a:t>
            </a:r>
            <a:endParaRPr sz="1600" b="0" i="1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419" sz="1600" b="0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-12,1233</a:t>
            </a:r>
            <a:endParaRPr sz="1600" b="0" i="1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419" sz="1600" b="0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989,87439124387</a:t>
            </a:r>
            <a:endParaRPr sz="1600" b="0" i="1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419" sz="1600" b="0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-74,9349834</a:t>
            </a:r>
            <a:endParaRPr sz="1400" b="0" i="1" u="none" strike="noStrike" cap="none">
              <a:solidFill>
                <a:srgbClr val="000000"/>
              </a:solidFill>
              <a:highlight>
                <a:srgbClr val="3CEFAB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825" y="228125"/>
            <a:ext cx="710270" cy="6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Complejos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1" name="Google Shape;361;p49"/>
          <p:cNvSpPr txBox="1"/>
          <p:nvPr/>
        </p:nvSpPr>
        <p:spPr>
          <a:xfrm>
            <a:off x="564050" y="1257050"/>
            <a:ext cx="8112300" cy="21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números complejos son los que tienen parte imaginaria, es muy probable que no lo vayas a necesitar nunca. Este tipo se llama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complex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se almacena usando reales ya que es una extensión de dichos números.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2" name="Google Shape;362;p49"/>
          <p:cNvSpPr txBox="1"/>
          <p:nvPr/>
        </p:nvSpPr>
        <p:spPr>
          <a:xfrm>
            <a:off x="716175" y="2987050"/>
            <a:ext cx="5660700" cy="18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1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1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1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2,1</a:t>
            </a:r>
            <a:r>
              <a:rPr lang="es-419" sz="1600" b="1" i="1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endParaRPr sz="1600" b="0" i="1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1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-41,832</a:t>
            </a:r>
            <a:r>
              <a:rPr lang="es-419" sz="1600" b="1" i="1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sz="1600" b="0" i="1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1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88,23 254</a:t>
            </a:r>
            <a:r>
              <a:rPr lang="es-419" sz="1600" b="1" i="1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endParaRPr sz="1600" b="0" i="1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3" name="Google Shape;36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825" y="228125"/>
            <a:ext cx="710270" cy="6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/>
          <p:nvPr/>
        </p:nvSpPr>
        <p:spPr>
          <a:xfrm>
            <a:off x="2055550" y="1894300"/>
            <a:ext cx="51435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419" sz="4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OPERACIONES NUMÉRICAS</a:t>
            </a:r>
            <a:endParaRPr sz="4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/>
        </p:nvSpPr>
        <p:spPr>
          <a:xfrm>
            <a:off x="1277500" y="469050"/>
            <a:ext cx="63555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Operaciones numéricas en Python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6" name="Google Shape;376;p51"/>
          <p:cNvSpPr txBox="1"/>
          <p:nvPr/>
        </p:nvSpPr>
        <p:spPr>
          <a:xfrm>
            <a:off x="432304" y="1458150"/>
            <a:ext cx="8161500" cy="2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programación y en matemáticas, los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operadores aritméticos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son aquellos que manipulan los datos de tipo numérico, es decir,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permiten la realización de operaciones matemáticas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(sumas, restas, multiplicaciones, etc).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resultado de una operación aritmética es un dato aritmético, es decir, si ambos valores son números enteros el resultado será de tipo entero; si alguno de ellos o ambos son números con decimales, el resultado también lo será.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7" name="Google Shape;377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150" y="218925"/>
            <a:ext cx="761500" cy="7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/>
          <p:nvPr/>
        </p:nvSpPr>
        <p:spPr>
          <a:xfrm>
            <a:off x="1383713" y="368800"/>
            <a:ext cx="65937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aritméticos en python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4" name="Google Shape;384;p52"/>
          <p:cNvSpPr txBox="1"/>
          <p:nvPr/>
        </p:nvSpPr>
        <p:spPr>
          <a:xfrm>
            <a:off x="1260363" y="1875875"/>
            <a:ext cx="5660700" cy="2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385" name="Google Shape;385;p52"/>
          <p:cNvGraphicFramePr/>
          <p:nvPr/>
        </p:nvGraphicFramePr>
        <p:xfrm>
          <a:off x="2198013" y="1429325"/>
          <a:ext cx="4965075" cy="3383040"/>
        </p:xfrm>
        <a:graphic>
          <a:graphicData uri="http://schemas.openxmlformats.org/drawingml/2006/table">
            <a:tbl>
              <a:tblPr>
                <a:noFill/>
                <a:tableStyleId>{F95B2424-DFA4-48A7-84D1-4F7FDDE3FE32}</a:tableStyleId>
              </a:tblPr>
              <a:tblGrid>
                <a:gridCol w="165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Operación</a:t>
                      </a:r>
                      <a:endParaRPr sz="1400" b="1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Operador</a:t>
                      </a:r>
                      <a:endParaRPr sz="1400" b="1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Ejemplo</a:t>
                      </a:r>
                      <a:endParaRPr sz="1400" b="1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Suma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+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3+5 = 8 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Resta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4 - 1 = 3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Multiplicación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*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 * 6 = 18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Potencia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**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 ** 2 = 9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División (cociente)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15.0 / 2.0 = 7.5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División (parte entera)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//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15.0 // 2.0 = 7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División (resto)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%</a:t>
                      </a:r>
                      <a:endParaRPr sz="14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7 % 5 </a:t>
                      </a:r>
                      <a:r>
                        <a:rPr lang="es-419" sz="140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= 1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86" name="Google Shape;386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150" y="218925"/>
            <a:ext cx="761500" cy="7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 txBox="1"/>
          <p:nvPr/>
        </p:nvSpPr>
        <p:spPr>
          <a:xfrm>
            <a:off x="2055550" y="2122900"/>
            <a:ext cx="44214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419" sz="4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PROCEDENCIA</a:t>
            </a:r>
            <a:endParaRPr sz="4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4"/>
          <p:cNvSpPr txBox="1"/>
          <p:nvPr/>
        </p:nvSpPr>
        <p:spPr>
          <a:xfrm>
            <a:off x="1640775" y="294450"/>
            <a:ext cx="60735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Procedencia de los operadores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99" name="Google Shape;399;p54"/>
          <p:cNvSpPr txBox="1"/>
          <p:nvPr/>
        </p:nvSpPr>
        <p:spPr>
          <a:xfrm>
            <a:off x="524303" y="1682875"/>
            <a:ext cx="8050800" cy="2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igual que ocurre en matemáticas, en programación también tenemos una </a:t>
            </a:r>
            <a:r>
              <a:rPr lang="es-419" sz="1800" b="1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prioridad en los operadores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Esto significa que 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una expresión matemática es precedida por un operador y seguido de otro, el operador más alto en la lista debe ser aplicado por primera vez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expresiones con paréntesis se evalúan de dentro a fuera, el paréntesis más interno se evalúa primero. </a:t>
            </a: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0" name="Google Shape;40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150" y="218925"/>
            <a:ext cx="761500" cy="7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/>
          <p:nvPr/>
        </p:nvSpPr>
        <p:spPr>
          <a:xfrm>
            <a:off x="1134800" y="294450"/>
            <a:ext cx="69732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Procedencia de los operadores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7" name="Google Shape;407;p55"/>
          <p:cNvSpPr txBox="1"/>
          <p:nvPr/>
        </p:nvSpPr>
        <p:spPr>
          <a:xfrm>
            <a:off x="887075" y="1655500"/>
            <a:ext cx="73068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orden normal de las operaciones es de izquierda a derecha, evaluando en orden los siguientes operadores:</a:t>
            </a: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5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8" name="Google Shape;408;p55"/>
          <p:cNvSpPr txBox="1"/>
          <p:nvPr/>
        </p:nvSpPr>
        <p:spPr>
          <a:xfrm>
            <a:off x="1815100" y="2776975"/>
            <a:ext cx="43242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Términos entre paréntesis.</a:t>
            </a: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Potenciación y raíces.</a:t>
            </a: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Multiplicación y división.</a:t>
            </a: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Suma y resta.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9" name="Google Shape;409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150" y="218925"/>
            <a:ext cx="761500" cy="7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 txBox="1"/>
          <p:nvPr/>
        </p:nvSpPr>
        <p:spPr>
          <a:xfrm>
            <a:off x="1134800" y="294450"/>
            <a:ext cx="69732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Procedencia de los operadores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6" name="Google Shape;416;p56"/>
          <p:cNvSpPr txBox="1"/>
          <p:nvPr/>
        </p:nvSpPr>
        <p:spPr>
          <a:xfrm>
            <a:off x="740800" y="1937300"/>
            <a:ext cx="7772100" cy="20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lenguaje de programación de Python se representan los operadores con el siguiente orden:</a:t>
            </a: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 )</a:t>
            </a: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**</a:t>
            </a: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X</a:t>
            </a:r>
            <a:r>
              <a:rPr lang="es-419" sz="1800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/, %, /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/</a:t>
            </a: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+, -</a:t>
            </a: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7" name="Google Shape;41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150" y="218925"/>
            <a:ext cx="761500" cy="7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7"/>
          <p:cNvSpPr txBox="1"/>
          <p:nvPr/>
        </p:nvSpPr>
        <p:spPr>
          <a:xfrm>
            <a:off x="2361300" y="2077200"/>
            <a:ext cx="44214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419" sz="4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CADENAS DE TEXTO</a:t>
            </a:r>
            <a:endParaRPr sz="4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Números y cadenas de caracteres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6" name="Google Shape;246;p40"/>
          <p:cNvSpPr txBox="1"/>
          <p:nvPr/>
        </p:nvSpPr>
        <p:spPr>
          <a:xfrm>
            <a:off x="2022750" y="1633175"/>
            <a:ext cx="54822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2000" b="1" i="0" u="none" strike="noStrike" cap="non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1. </a:t>
            </a:r>
            <a:r>
              <a:rPr lang="es-419" sz="2000" b="0" i="0" u="none" strike="noStrike" cap="non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Python</a:t>
            </a:r>
            <a:endParaRPr sz="1400" b="0" i="0" u="none" strike="noStrike" cap="non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7" name="Google Shape;247;p40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EFC4BEB-F4F4-D628-A3F2-9032E8321B86}"/>
              </a:ext>
            </a:extLst>
          </p:cNvPr>
          <p:cNvSpPr/>
          <p:nvPr/>
        </p:nvSpPr>
        <p:spPr>
          <a:xfrm>
            <a:off x="0" y="0"/>
            <a:ext cx="9144000" cy="96779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/>
        </p:nvSpPr>
        <p:spPr>
          <a:xfrm>
            <a:off x="1887100" y="6214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Cadenas de texto en python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0" name="Google Shape;430;p58"/>
          <p:cNvSpPr txBox="1"/>
          <p:nvPr/>
        </p:nvSpPr>
        <p:spPr>
          <a:xfrm>
            <a:off x="519675" y="1924075"/>
            <a:ext cx="8112900" cy="26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cadenas (o </a:t>
            </a:r>
            <a:r>
              <a:rPr lang="es-419" sz="1800" b="0" i="0" u="none" strike="noStrike" cap="none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strings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son un tipo de</a:t>
            </a:r>
            <a:r>
              <a:rPr lang="es-419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datos compuestos por secuencias de caracteres que representan texto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Estas cadenas de texto son de </a:t>
            </a:r>
            <a:r>
              <a:rPr lang="es-419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 </a:t>
            </a:r>
            <a:r>
              <a:rPr lang="es-419" sz="18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se delimitan mediante el uso de comillas simples o dobles.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“Esto es una cadena de texto”</a:t>
            </a:r>
            <a:endParaRPr sz="1800" b="1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‘Esto también es una cadena de texto’</a:t>
            </a:r>
            <a:endParaRPr sz="1800" b="1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31" name="Google Shape;431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925" y="209550"/>
            <a:ext cx="989100" cy="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9"/>
          <p:cNvSpPr txBox="1"/>
          <p:nvPr/>
        </p:nvSpPr>
        <p:spPr>
          <a:xfrm>
            <a:off x="643950" y="1564500"/>
            <a:ext cx="7856100" cy="26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caso que queramos</a:t>
            </a:r>
            <a:r>
              <a:rPr lang="es-419" sz="1800" b="0" i="0" u="none" strike="noStrike" cap="none">
                <a:solidFill>
                  <a:srgbClr val="222222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usar comillas (o un apóstrof</a:t>
            </a:r>
            <a:r>
              <a:rPr lang="es-419" sz="1800">
                <a:solidFill>
                  <a:srgbClr val="222222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lang="es-419" sz="1800" b="0" i="0" u="none" strike="noStrike" cap="none">
                <a:solidFill>
                  <a:srgbClr val="222222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 dentro de una cadena</a:t>
            </a:r>
            <a:r>
              <a:rPr lang="es-419" sz="18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tenemos distintas opciones. La más simple es </a:t>
            </a:r>
            <a:r>
              <a:rPr lang="es-419" sz="1800" b="0" i="0" u="none" strike="noStrike" cap="none">
                <a:solidFill>
                  <a:srgbClr val="222222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encerrar nuestra cadena mediante un tipo de comillas (simples o dobles)</a:t>
            </a:r>
            <a:r>
              <a:rPr lang="es-419" sz="18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usar el otro tipo dentro de la cadena.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8" name="Google Shape;438;p59"/>
          <p:cNvSpPr txBox="1"/>
          <p:nvPr/>
        </p:nvSpPr>
        <p:spPr>
          <a:xfrm>
            <a:off x="1887100" y="6214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Cadenas de texto en python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9" name="Google Shape;43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925" y="209550"/>
            <a:ext cx="989100" cy="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/>
          <p:nvPr/>
        </p:nvSpPr>
        <p:spPr>
          <a:xfrm>
            <a:off x="539400" y="1901275"/>
            <a:ext cx="8033100" cy="26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Otra opción es </a:t>
            </a:r>
            <a:r>
              <a:rPr lang="es-419" sz="1800" b="0" i="0" u="none" strike="noStrike" cap="none" dirty="0">
                <a:solidFill>
                  <a:srgbClr val="222222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usar </a:t>
            </a:r>
            <a:r>
              <a:rPr lang="es-419" sz="1800" b="0" i="0" u="none" strike="noStrike" cap="none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todo momento </a:t>
            </a:r>
            <a:r>
              <a:rPr lang="es-419" sz="1800" b="0" i="0" u="none" strike="noStrike" cap="none" dirty="0">
                <a:solidFill>
                  <a:srgbClr val="222222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mismo tipo de comillas</a:t>
            </a:r>
            <a:r>
              <a:rPr lang="es-419" sz="1800" b="0" i="0" u="none" strike="noStrike" cap="none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pero </a:t>
            </a:r>
            <a:r>
              <a:rPr lang="es-419" sz="1800" b="0" i="0" u="none" strike="noStrike" cap="none" dirty="0">
                <a:solidFill>
                  <a:srgbClr val="222222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usando la barra invertida (\) como carácter de escape</a:t>
            </a:r>
            <a:r>
              <a:rPr lang="es-419" sz="1800" b="0" i="0" u="none" strike="noStrike" cap="none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las comillas del interior de la cadena para indicar que esos caracteres forman parte de la cadena.</a:t>
            </a:r>
            <a:endParaRPr sz="18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Ejemplos: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“Esto es un ‘texto’ entre comillas dobles”</a:t>
            </a:r>
            <a:endParaRPr sz="1800" b="1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‘Esto es otro “texto” entre comillas simples’</a:t>
            </a:r>
            <a:endParaRPr sz="1800" b="1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“Esto es otro \“texto\” todo en comillas dobles”</a:t>
            </a:r>
            <a:endParaRPr sz="1800" b="1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‘Esto otro \’texto\’ todo en comillas simples’</a:t>
            </a:r>
            <a:endParaRPr sz="1800" b="1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6" name="Google Shape;446;p60"/>
          <p:cNvSpPr txBox="1"/>
          <p:nvPr/>
        </p:nvSpPr>
        <p:spPr>
          <a:xfrm>
            <a:off x="1887100" y="6214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Cadenas de texto en python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7" name="Google Shape;44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925" y="209550"/>
            <a:ext cx="989100" cy="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1"/>
          <p:cNvSpPr txBox="1"/>
          <p:nvPr/>
        </p:nvSpPr>
        <p:spPr>
          <a:xfrm>
            <a:off x="2055550" y="2122900"/>
            <a:ext cx="44214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419" sz="4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PRINT</a:t>
            </a:r>
            <a:endParaRPr sz="4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2"/>
          <p:cNvSpPr txBox="1"/>
          <p:nvPr/>
        </p:nvSpPr>
        <p:spPr>
          <a:xfrm>
            <a:off x="1894375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¿Para qué sirve?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0" name="Google Shape;460;p62"/>
          <p:cNvSpPr txBox="1"/>
          <p:nvPr/>
        </p:nvSpPr>
        <p:spPr>
          <a:xfrm>
            <a:off x="685525" y="1503925"/>
            <a:ext cx="7947300" cy="26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forma correcta de mostrar cadenas de texto (u otros objetos) por pantalla en python es utilizando una función llamada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(imprimir).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 indica lo que se desea mostrar por pantalla entre paréntesis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6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61" name="Google Shape;46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775" y="254975"/>
            <a:ext cx="989100" cy="9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62"/>
          <p:cNvPicPr preferRelativeResize="0"/>
          <p:nvPr/>
        </p:nvPicPr>
        <p:blipFill rotWithShape="1">
          <a:blip r:embed="rId4">
            <a:alphaModFix/>
          </a:blip>
          <a:srcRect t="8010" r="3781" b="19891"/>
          <a:stretch/>
        </p:blipFill>
        <p:spPr>
          <a:xfrm>
            <a:off x="1394300" y="3403725"/>
            <a:ext cx="6355400" cy="10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3"/>
          <p:cNvSpPr txBox="1"/>
          <p:nvPr/>
        </p:nvSpPr>
        <p:spPr>
          <a:xfrm>
            <a:off x="1692425" y="40782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Ventajas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9" name="Google Shape;469;p63"/>
          <p:cNvSpPr txBox="1"/>
          <p:nvPr/>
        </p:nvSpPr>
        <p:spPr>
          <a:xfrm>
            <a:off x="597075" y="2078575"/>
            <a:ext cx="7826084" cy="253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Usar 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print</a:t>
            </a: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tiene sus ventajas. Por ejemplo, nos deja mostrar por pantalla caracteres especiales, como tabulación o saltos de línea.</a:t>
            </a:r>
            <a:endParaRPr sz="18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[in]</a:t>
            </a:r>
            <a:r>
              <a:rPr lang="es-419" sz="1600" b="1" i="0" u="none" strike="noStrike" cap="none" dirty="0" err="1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lang="es-419" sz="16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('Una cadena\</a:t>
            </a:r>
            <a:r>
              <a:rPr lang="es-419" sz="1600" b="1" i="0" u="none" strike="noStrike" cap="none" dirty="0" err="1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tcon</a:t>
            </a:r>
            <a:r>
              <a:rPr lang="es-419" sz="16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tabulación')</a:t>
            </a:r>
            <a:endParaRPr sz="1600" b="1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lang="es-419" sz="1600" b="1" i="0" u="none" strike="noStrike" cap="none" dirty="0" err="1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out</a:t>
            </a:r>
            <a:r>
              <a:rPr lang="es-419" sz="16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]Una cadena	con tabulación</a:t>
            </a:r>
            <a:endParaRPr sz="1600" b="1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[in]</a:t>
            </a:r>
            <a:r>
              <a:rPr lang="es-419" sz="1600" b="1" i="0" u="none" strike="noStrike" cap="none" dirty="0" err="1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lang="es-419" sz="16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(“Otra cadena\</a:t>
            </a:r>
            <a:r>
              <a:rPr lang="es-419" sz="1600" b="1" i="0" u="none" strike="noStrike" cap="none" dirty="0" err="1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ncon</a:t>
            </a:r>
            <a:r>
              <a:rPr lang="es-419" sz="16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salto de línea”)</a:t>
            </a:r>
            <a:endParaRPr sz="1600" b="1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lang="es-419" sz="1600" b="1" i="0" u="none" strike="noStrike" cap="none" dirty="0" err="1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out</a:t>
            </a:r>
            <a:r>
              <a:rPr lang="es-419" sz="16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]Una cadena</a:t>
            </a:r>
            <a:endParaRPr sz="1600" b="1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 salto de línea</a:t>
            </a:r>
            <a:endParaRPr sz="1600" b="1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0" name="Google Shape;470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775" y="254975"/>
            <a:ext cx="989100" cy="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4"/>
          <p:cNvSpPr txBox="1"/>
          <p:nvPr/>
        </p:nvSpPr>
        <p:spPr>
          <a:xfrm>
            <a:off x="467094" y="1600050"/>
            <a:ext cx="8381100" cy="30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Otra funcionalidad que tiene es permitir mostrar </a:t>
            </a:r>
            <a:r>
              <a:rPr lang="es-419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cadena en distintas líneas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de forma que </a:t>
            </a: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 un sólo </a:t>
            </a:r>
            <a:r>
              <a:rPr lang="es-419" sz="1800" b="1" i="0" u="none" strike="noStrike" cap="none" dirty="0" err="1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 </a:t>
            </a:r>
            <a:r>
              <a:rPr lang="es-419" sz="1800" b="1" dirty="0"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muestran</a:t>
            </a: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varias líneas de cadenas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lograrlo tenemos que pasarlo entre </a:t>
            </a:r>
            <a:r>
              <a:rPr lang="es-419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comillas dobles, o </a:t>
            </a:r>
            <a:r>
              <a:rPr lang="es-419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comillas simples.</a:t>
            </a:r>
            <a:endParaRPr sz="16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 dirty="0" err="1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print</a:t>
            </a:r>
            <a:r>
              <a:rPr lang="es-419" sz="1600" b="0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("""una cadena</a:t>
            </a:r>
            <a:endParaRPr sz="1600" b="0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otra cadena</a:t>
            </a:r>
            <a:endParaRPr sz="1600" b="0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otra cadena más</a:t>
            </a:r>
            <a:endParaRPr sz="1600" b="0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""")</a:t>
            </a:r>
            <a:endParaRPr sz="1600" b="0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7" name="Google Shape;477;p64"/>
          <p:cNvSpPr txBox="1"/>
          <p:nvPr/>
        </p:nvSpPr>
        <p:spPr>
          <a:xfrm>
            <a:off x="18072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Print 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78" name="Google Shape;478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775" y="254975"/>
            <a:ext cx="989100" cy="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6"/>
          <p:cNvSpPr txBox="1"/>
          <p:nvPr/>
        </p:nvSpPr>
        <p:spPr>
          <a:xfrm>
            <a:off x="2361300" y="2077200"/>
            <a:ext cx="44214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419" sz="4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VARIABLES</a:t>
            </a:r>
            <a:endParaRPr sz="4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7"/>
          <p:cNvSpPr txBox="1"/>
          <p:nvPr/>
        </p:nvSpPr>
        <p:spPr>
          <a:xfrm>
            <a:off x="1807200" y="53502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Variables en Matemáticas 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96" name="Google Shape;496;p67"/>
          <p:cNvSpPr txBox="1"/>
          <p:nvPr/>
        </p:nvSpPr>
        <p:spPr>
          <a:xfrm>
            <a:off x="732150" y="2194700"/>
            <a:ext cx="7916700" cy="16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concepto de </a:t>
            </a:r>
            <a:r>
              <a:rPr lang="es-419" sz="1800" b="0" i="1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</a:t>
            </a:r>
            <a:r>
              <a:rPr lang="es-419" sz="1800" b="1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</a:t>
            </a:r>
            <a:r>
              <a:rPr lang="es-419" sz="1800" b="0" i="1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proviene de las matemáticas, donde una variable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 símbolo que forma parte de una expresión o de una fórmula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Normalmente las variables se representan mediante letras del alfabeto latino ( x, y, z, n, i, j, etc.).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97" name="Google Shape;497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125" y="263650"/>
            <a:ext cx="898374" cy="898374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7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8"/>
          <p:cNvSpPr txBox="1"/>
          <p:nvPr/>
        </p:nvSpPr>
        <p:spPr>
          <a:xfrm>
            <a:off x="475450" y="1813700"/>
            <a:ext cx="8325900" cy="26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Dependiendo del contexto, las variables significan cosas distintas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En el caso del Álgebra, una variable representa una cantidad desconocida que se relaciona con otras. Consideremos por ejemplo la ecuación: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x + 3 = 5</a:t>
            </a:r>
            <a:endParaRPr sz="1800" b="1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5" name="Google Shape;505;p68"/>
          <p:cNvSpPr txBox="1"/>
          <p:nvPr/>
        </p:nvSpPr>
        <p:spPr>
          <a:xfrm>
            <a:off x="1873600" y="5554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Variables en Matemáticas 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06" name="Google Shape;506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125" y="263650"/>
            <a:ext cx="898374" cy="898374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68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operaciones básicas y avanzadas de números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Asignar variables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operaciones numéricas con variables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Operar con cadena de caracteres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Reconocer funcionalidades de cadenas de caracteres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4" name="Google Shape;254;p41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419" sz="3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sz="3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5" name="Google Shape;25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9"/>
          <p:cNvSpPr txBox="1"/>
          <p:nvPr/>
        </p:nvSpPr>
        <p:spPr>
          <a:xfrm>
            <a:off x="2412750" y="1807900"/>
            <a:ext cx="44214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419" sz="4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VARIABLES EN PROGRAMACIÓN</a:t>
            </a:r>
            <a:endParaRPr sz="4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0"/>
          <p:cNvSpPr txBox="1"/>
          <p:nvPr/>
        </p:nvSpPr>
        <p:spPr>
          <a:xfrm>
            <a:off x="1807200" y="631650"/>
            <a:ext cx="55296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Variables en programación 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0" name="Google Shape;520;p70"/>
          <p:cNvSpPr txBox="1"/>
          <p:nvPr/>
        </p:nvSpPr>
        <p:spPr>
          <a:xfrm>
            <a:off x="512850" y="1645900"/>
            <a:ext cx="8118300" cy="23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algunos lenguajes de programación, las variables se pueden entender como "cajas" en las que se guardan los datos, pero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 Python las variables son "etiquetas" que permiten hacer referencia a los datos (que se guardan en unas "cajas" llamadas objetos)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 es un lenguaje de programación orientado a objetos y su modelo de datos también está basado en objetos.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1" name="Google Shape;521;p70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1"/>
          <p:cNvSpPr txBox="1"/>
          <p:nvPr/>
        </p:nvSpPr>
        <p:spPr>
          <a:xfrm>
            <a:off x="1807200" y="438450"/>
            <a:ext cx="55296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Variables en programación 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8" name="Google Shape;528;p71"/>
          <p:cNvSpPr txBox="1"/>
          <p:nvPr/>
        </p:nvSpPr>
        <p:spPr>
          <a:xfrm>
            <a:off x="355875" y="1398650"/>
            <a:ext cx="81183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cada dato que aparece en un programa, Python crea un objeto que lo contiene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Cada objeto tiene: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9" name="Google Shape;529;p71"/>
          <p:cNvSpPr txBox="1"/>
          <p:nvPr/>
        </p:nvSpPr>
        <p:spPr>
          <a:xfrm>
            <a:off x="355875" y="2204375"/>
            <a:ext cx="82770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DB80"/>
              </a:buClr>
              <a:buSzPts val="1800"/>
              <a:buFont typeface="Helvetica Neue Light"/>
              <a:buChar char="●"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identificador único </a:t>
            </a: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(un número entero, distinto para cada objeto). El identificador permite a Python referirse al objeto sin ambigüedades.</a:t>
            </a:r>
            <a:endParaRPr sz="18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DB80"/>
              </a:buClr>
              <a:buSzPts val="1800"/>
              <a:buFont typeface="Helvetica Neue Light"/>
              <a:buChar char="●"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tipo de datos </a:t>
            </a: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(entero, decimal, cadena de caracteres, etc.). El tipo de datos permite saber a Python qué operaciones pueden hacerse con el dato.</a:t>
            </a:r>
            <a:endParaRPr sz="18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endParaRPr sz="4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DB80"/>
              </a:buClr>
              <a:buSzPts val="1800"/>
              <a:buFont typeface="Helvetica Neue Light"/>
              <a:buChar char="●"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valor</a:t>
            </a: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(el propio dato).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71"/>
          <p:cNvSpPr txBox="1"/>
          <p:nvPr/>
        </p:nvSpPr>
        <p:spPr>
          <a:xfrm>
            <a:off x="5199101" y="4697100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 dirty="0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2"/>
          <p:cNvSpPr txBox="1"/>
          <p:nvPr/>
        </p:nvSpPr>
        <p:spPr>
          <a:xfrm>
            <a:off x="5296225" y="1443500"/>
            <a:ext cx="3416700" cy="30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Las variables en Python no guardan los datos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sino que son simples nombres para poder hacer referencia a esos objetos.  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7" name="Google Shape;537;p72"/>
          <p:cNvSpPr txBox="1"/>
          <p:nvPr/>
        </p:nvSpPr>
        <p:spPr>
          <a:xfrm>
            <a:off x="1807200" y="367000"/>
            <a:ext cx="55296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Variables en programación 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38" name="Google Shape;538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925" y="1273650"/>
            <a:ext cx="476250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72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3"/>
          <p:cNvSpPr txBox="1"/>
          <p:nvPr/>
        </p:nvSpPr>
        <p:spPr>
          <a:xfrm>
            <a:off x="315775" y="1519700"/>
            <a:ext cx="8486700" cy="23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DB80"/>
              </a:buClr>
              <a:buSzPts val="1800"/>
              <a:buFont typeface="Helvetica Neue Light"/>
              <a:buChar char="●"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crea el objeto "2". Ese objeto tendrá un identificador único que se asigna en el momento de la creación y se conserva a lo largo del programa. En este caso, el objeto creado será de tipo número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entero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guardará el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valor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2.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DB80"/>
              </a:buClr>
              <a:buSzPts val="1800"/>
              <a:buFont typeface="Helvetica Neue Light"/>
              <a:buChar char="●"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asocia el nombre a al objeto número entero 2 creado.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6" name="Google Shape;546;p73"/>
          <p:cNvSpPr txBox="1"/>
          <p:nvPr/>
        </p:nvSpPr>
        <p:spPr>
          <a:xfrm>
            <a:off x="1794325" y="407825"/>
            <a:ext cx="55296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Variables en programación 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47" name="Google Shape;547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5675" y="3603350"/>
            <a:ext cx="1292650" cy="12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73"/>
          <p:cNvSpPr txBox="1"/>
          <p:nvPr/>
        </p:nvSpPr>
        <p:spPr>
          <a:xfrm>
            <a:off x="816775" y="1341500"/>
            <a:ext cx="7484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Python, si escribimos la instrucción: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= 2</a:t>
            </a:r>
            <a:endParaRPr sz="1800" b="1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49" name="Google Shape;549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73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4"/>
          <p:cNvSpPr txBox="1"/>
          <p:nvPr/>
        </p:nvSpPr>
        <p:spPr>
          <a:xfrm>
            <a:off x="512850" y="1678613"/>
            <a:ext cx="8118300" cy="20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describir la instrucción anterior no habría que decir 'la variable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 el número entero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', sino que habría que decir 'podemos llamar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al objeto número entero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'.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 variable a es como una etiqueta que nos permite hacer referencia al objeto "2"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más cómoda de recordar y utilizar que el identificador del objeto.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7" name="Google Shape;557;p74"/>
          <p:cNvSpPr txBox="1"/>
          <p:nvPr/>
        </p:nvSpPr>
        <p:spPr>
          <a:xfrm>
            <a:off x="1807200" y="469050"/>
            <a:ext cx="55296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Variables en programación 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58" name="Google Shape;558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5675" y="3527150"/>
            <a:ext cx="1292650" cy="12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74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5"/>
          <p:cNvSpPr txBox="1"/>
          <p:nvPr/>
        </p:nvSpPr>
        <p:spPr>
          <a:xfrm>
            <a:off x="2360350" y="1818100"/>
            <a:ext cx="44214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419" sz="4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DEFINIR LAS VARIABLES</a:t>
            </a:r>
            <a:endParaRPr sz="4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6"/>
          <p:cNvSpPr txBox="1"/>
          <p:nvPr/>
        </p:nvSpPr>
        <p:spPr>
          <a:xfrm>
            <a:off x="1810900" y="4690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Definir una variable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73" name="Google Shape;573;p76"/>
          <p:cNvSpPr txBox="1"/>
          <p:nvPr/>
        </p:nvSpPr>
        <p:spPr>
          <a:xfrm>
            <a:off x="458125" y="1471050"/>
            <a:ext cx="8284500" cy="3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variables en Python se crean cuando se definen por primera vez, es decir,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cuando se les asigna un valor por primera vez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asignar un valor a una variable se utiliza el operador de igualdad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A la izquierda de la igualdad se escribe el nombre de la variable y a la derecha el valor que se quiere dar a la variable.</a:t>
            </a:r>
            <a:endParaRPr sz="18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mi_variable = 2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74" name="Google Shape;574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775" y="243025"/>
            <a:ext cx="996850" cy="9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76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7"/>
          <p:cNvSpPr txBox="1"/>
          <p:nvPr/>
        </p:nvSpPr>
        <p:spPr>
          <a:xfrm>
            <a:off x="449450" y="785750"/>
            <a:ext cx="8019900" cy="3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Siempre se escribe a la izquierda de la igualdad, de lo contrario, Python generará un mensaje de error: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2 = mi_variable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SyntaxError: can’t assign to literal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mostrar el valor de la variable hay que escribir su nombre, o “printearlo”.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mi_variable = 2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mi_variable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&gt;&gt;&gt;print(mi_variable)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3" name="Google Shape;583;p77"/>
          <p:cNvSpPr txBox="1"/>
          <p:nvPr/>
        </p:nvSpPr>
        <p:spPr>
          <a:xfrm>
            <a:off x="1810900" y="4690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Definir una variable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84" name="Google Shape;584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126" y="95901"/>
            <a:ext cx="917949" cy="91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4399" y="7503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77"/>
          <p:cNvSpPr txBox="1"/>
          <p:nvPr/>
        </p:nvSpPr>
        <p:spPr>
          <a:xfrm>
            <a:off x="2899350" y="4666850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Google Shape;591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78"/>
          <p:cNvSpPr txBox="1"/>
          <p:nvPr/>
        </p:nvSpPr>
        <p:spPr>
          <a:xfrm>
            <a:off x="637900" y="1414800"/>
            <a:ext cx="8118300" cy="28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una variable no se ha definido previamente, al escribir su nombre o printear la variable generará un error: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x = -10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y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Traceback (most recent call last):</a:t>
            </a:r>
            <a:endParaRPr sz="1800" b="0" i="0" u="none" strike="noStrike" cap="non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File "&lt;pyshell#1&gt;", line 1, in &lt;module&gt;</a:t>
            </a:r>
            <a:endParaRPr sz="1800" b="0" i="0" u="none" strike="noStrike" cap="non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y</a:t>
            </a:r>
            <a:endParaRPr sz="1800" b="0" i="0" u="none" strike="noStrike" cap="non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NameError: name 'y' is not defined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3" name="Google Shape;593;p78"/>
          <p:cNvSpPr txBox="1"/>
          <p:nvPr/>
        </p:nvSpPr>
        <p:spPr>
          <a:xfrm>
            <a:off x="1810900" y="4690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Definir una variable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94" name="Google Shape;594;p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5775" y="243025"/>
            <a:ext cx="840550" cy="8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78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2289" y="1400100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2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2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2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0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p42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 a programar con Python</a:t>
            </a:r>
            <a:endParaRPr sz="12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6" name="Google Shape;266;p42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" name="Google Shape;267;p42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8" name="Google Shape;268;p42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9" name="Google Shape;269;p42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0" name="Google Shape;27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2"/>
          <p:cNvSpPr txBox="1"/>
          <p:nvPr/>
        </p:nvSpPr>
        <p:spPr>
          <a:xfrm>
            <a:off x="757252" y="176327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7" name="Google Shape;287;p42"/>
          <p:cNvSpPr txBox="1"/>
          <p:nvPr/>
        </p:nvSpPr>
        <p:spPr>
          <a:xfrm>
            <a:off x="1688075" y="255035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KICK OFF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" name="Google Shape;288;p42"/>
          <p:cNvSpPr txBox="1"/>
          <p:nvPr/>
        </p:nvSpPr>
        <p:spPr>
          <a:xfrm>
            <a:off x="1688075" y="2953363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INSTALACIÓN DE PYTHON</a:t>
            </a:r>
            <a:r>
              <a:rPr lang="es-419" sz="700" dirty="0">
                <a:latin typeface="Helvetica Neue"/>
                <a:ea typeface="Helvetica Neue"/>
                <a:cs typeface="Helvetica Neue"/>
                <a:sym typeface="Helvetica Neue"/>
              </a:rPr>
              <a:t> Y VSC</a:t>
            </a:r>
            <a:endParaRPr sz="7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9" name="Google Shape;28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3326" y="2939987"/>
            <a:ext cx="365613" cy="36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3337" y="2504512"/>
            <a:ext cx="365613" cy="3656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42"/>
          <p:cNvGrpSpPr/>
          <p:nvPr/>
        </p:nvGrpSpPr>
        <p:grpSpPr>
          <a:xfrm>
            <a:off x="4572000" y="1163625"/>
            <a:ext cx="2157900" cy="3138600"/>
            <a:chOff x="3626850" y="1163625"/>
            <a:chExt cx="2157900" cy="3138600"/>
          </a:xfrm>
        </p:grpSpPr>
        <p:grpSp>
          <p:nvGrpSpPr>
            <p:cNvPr id="292" name="Google Shape;292;p42"/>
            <p:cNvGrpSpPr/>
            <p:nvPr/>
          </p:nvGrpSpPr>
          <p:grpSpPr>
            <a:xfrm>
              <a:off x="3626850" y="1163625"/>
              <a:ext cx="2157900" cy="3138600"/>
              <a:chOff x="3626850" y="1163625"/>
              <a:chExt cx="2157900" cy="3138600"/>
            </a:xfrm>
          </p:grpSpPr>
          <p:sp>
            <p:nvSpPr>
              <p:cNvPr id="293" name="Google Shape;293;p42"/>
              <p:cNvSpPr/>
              <p:nvPr/>
            </p:nvSpPr>
            <p:spPr>
              <a:xfrm>
                <a:off x="3626850" y="1163625"/>
                <a:ext cx="2157900" cy="3138600"/>
              </a:xfrm>
              <a:prstGeom prst="rect">
                <a:avLst/>
              </a:prstGeom>
              <a:noFill/>
              <a:ln w="38100" cap="flat" cmpd="sng">
                <a:solidFill>
                  <a:srgbClr val="3CEFA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42"/>
              <p:cNvSpPr/>
              <p:nvPr/>
            </p:nvSpPr>
            <p:spPr>
              <a:xfrm>
                <a:off x="3778675" y="1333050"/>
                <a:ext cx="1819800" cy="330600"/>
              </a:xfrm>
              <a:prstGeom prst="rect">
                <a:avLst/>
              </a:prstGeom>
              <a:noFill/>
              <a:ln w="9525" cap="flat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42"/>
              <p:cNvSpPr txBox="1"/>
              <p:nvPr/>
            </p:nvSpPr>
            <p:spPr>
              <a:xfrm>
                <a:off x="3919358" y="1305800"/>
                <a:ext cx="862172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s-419" sz="1400" b="0" i="0" u="none" strike="noStrike" cap="none" dirty="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Clase 1</a:t>
                </a:r>
                <a:endParaRPr sz="1400" b="0" i="0" u="none" strike="noStrike" cap="none" dirty="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96" name="Google Shape;296;p42"/>
              <p:cNvSpPr txBox="1"/>
              <p:nvPr/>
            </p:nvSpPr>
            <p:spPr>
              <a:xfrm>
                <a:off x="3761125" y="1758000"/>
                <a:ext cx="1854900" cy="42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297" name="Google Shape;297;p42"/>
              <p:cNvCxnSpPr/>
              <p:nvPr/>
            </p:nvCxnSpPr>
            <p:spPr>
              <a:xfrm>
                <a:off x="3761100" y="2446275"/>
                <a:ext cx="1854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8" name="Google Shape;298;p42"/>
              <p:cNvCxnSpPr/>
              <p:nvPr/>
            </p:nvCxnSpPr>
            <p:spPr>
              <a:xfrm>
                <a:off x="3761100" y="2928356"/>
                <a:ext cx="1854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9" name="Google Shape;299;p42"/>
              <p:cNvCxnSpPr/>
              <p:nvPr/>
            </p:nvCxnSpPr>
            <p:spPr>
              <a:xfrm>
                <a:off x="3761100" y="3843832"/>
                <a:ext cx="1854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0" name="Google Shape;300;p42"/>
              <p:cNvCxnSpPr/>
              <p:nvPr/>
            </p:nvCxnSpPr>
            <p:spPr>
              <a:xfrm>
                <a:off x="3761100" y="3380081"/>
                <a:ext cx="1854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01" name="Google Shape;301;p42"/>
              <p:cNvSpPr txBox="1"/>
              <p:nvPr/>
            </p:nvSpPr>
            <p:spPr>
              <a:xfrm>
                <a:off x="3778350" y="1776350"/>
                <a:ext cx="1854900" cy="42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s-419" sz="1200" b="1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Números y cadenas de caracteres</a:t>
                </a:r>
                <a:endParaRPr sz="1200" b="1" i="0" u="none" strike="noStrike" cap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02" name="Google Shape;302;p42"/>
              <p:cNvSpPr txBox="1"/>
              <p:nvPr/>
            </p:nvSpPr>
            <p:spPr>
              <a:xfrm>
                <a:off x="4092863" y="2545563"/>
                <a:ext cx="13896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es-419" sz="700" b="0" i="0" u="none" strike="noStrike" cap="none" dirty="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NÚMEROS</a:t>
                </a:r>
                <a:endParaRPr sz="700" b="0" i="0" u="none" strike="noStrike" cap="none" dirty="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pic>
            <p:nvPicPr>
              <p:cNvPr id="303" name="Google Shape;303;p42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3778350" y="2533730"/>
                <a:ext cx="307150" cy="3071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4" name="Google Shape;304;p42"/>
              <p:cNvSpPr txBox="1"/>
              <p:nvPr/>
            </p:nvSpPr>
            <p:spPr>
              <a:xfrm>
                <a:off x="4093188" y="3027663"/>
                <a:ext cx="13896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es-419" sz="700" b="0" i="0" u="none" strike="noStrike" cap="none" dirty="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STRING</a:t>
                </a:r>
                <a:endParaRPr sz="700" b="0" i="0" u="none" strike="noStrike" cap="none" dirty="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pic>
            <p:nvPicPr>
              <p:cNvPr id="305" name="Google Shape;305;p42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3778675" y="3015830"/>
                <a:ext cx="307150" cy="3071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6" name="Google Shape;306;p42"/>
              <p:cNvSpPr txBox="1"/>
              <p:nvPr/>
            </p:nvSpPr>
            <p:spPr>
              <a:xfrm>
                <a:off x="4093188" y="3509763"/>
                <a:ext cx="13896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es-419" sz="700" b="0" i="0" u="none" strike="noStrike" cap="none" dirty="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DESAFÍO DE SLICING</a:t>
                </a:r>
                <a:endParaRPr sz="700" b="0" i="0" u="none" strike="noStrike" cap="none" dirty="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pic>
            <p:nvPicPr>
              <p:cNvPr id="307" name="Google Shape;307;p42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3778675" y="3497930"/>
                <a:ext cx="307150" cy="3071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8" name="Google Shape;308;p4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785337" y="3927150"/>
              <a:ext cx="307150" cy="307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42"/>
            <p:cNvSpPr txBox="1"/>
            <p:nvPr/>
          </p:nvSpPr>
          <p:spPr>
            <a:xfrm>
              <a:off x="4092475" y="3938975"/>
              <a:ext cx="13896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s-419" sz="700">
                  <a:latin typeface="Helvetica Neue"/>
                  <a:ea typeface="Helvetica Neue"/>
                  <a:cs typeface="Helvetica Neue"/>
                  <a:sym typeface="Helvetica Neue"/>
                </a:rPr>
                <a:t>MI PRIMER PROGRAMA </a:t>
              </a:r>
              <a:endPara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9"/>
          <p:cNvSpPr txBox="1"/>
          <p:nvPr/>
        </p:nvSpPr>
        <p:spPr>
          <a:xfrm>
            <a:off x="594341" y="661564"/>
            <a:ext cx="8118300" cy="3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variable puede almacenar números, texto o estructuras más complicadas (que se verán más adelante). </a:t>
            </a:r>
            <a:r>
              <a:rPr lang="es-419" sz="17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se va a almacenar texto, el texto debe escribirse entre comillas simples (') o dobles ("), que son equivalentes.</a:t>
            </a:r>
            <a:r>
              <a:rPr lang="es-419" sz="17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las variables que almacenan texto se les suele llamar cadenas (de texto).</a:t>
            </a:r>
            <a:endParaRPr sz="17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nombre = </a:t>
            </a:r>
            <a:r>
              <a:rPr lang="es-419" sz="1700" b="0" i="0" u="none" strike="noStrike" cap="none" dirty="0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"Pepito Conejo"</a:t>
            </a:r>
            <a:endParaRPr sz="1700" b="0" i="0" u="none" strike="noStrike" cap="none" dirty="0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nombre</a:t>
            </a:r>
            <a:endParaRPr sz="17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 dirty="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'Pepito Conejo'</a:t>
            </a:r>
            <a:endParaRPr sz="1700" b="0" i="0" u="none" strike="noStrike" cap="none" dirty="0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700" b="0" i="0" u="none" strike="noStrike" cap="none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print</a:t>
            </a:r>
            <a:r>
              <a:rPr lang="es-419" sz="17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(nombre)</a:t>
            </a:r>
            <a:endParaRPr sz="17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 dirty="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'Pepito Conejo'</a:t>
            </a: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3" name="Google Shape;603;p79"/>
          <p:cNvSpPr txBox="1"/>
          <p:nvPr/>
        </p:nvSpPr>
        <p:spPr>
          <a:xfrm>
            <a:off x="1810900" y="4690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Definir una variable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04" name="Google Shape;604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775" y="243025"/>
            <a:ext cx="840550" cy="8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79"/>
          <p:cNvSpPr txBox="1"/>
          <p:nvPr/>
        </p:nvSpPr>
        <p:spPr>
          <a:xfrm>
            <a:off x="2816800" y="46358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0"/>
          <p:cNvSpPr txBox="1"/>
          <p:nvPr/>
        </p:nvSpPr>
        <p:spPr>
          <a:xfrm>
            <a:off x="355875" y="1108050"/>
            <a:ext cx="8118300" cy="3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no se escriben comillas, Python supone que estamos haciendo referencia a otra variable (que, si no está definida, genera un mensaje de error):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&gt;&gt;&gt; nombre = Pepe</a:t>
            </a:r>
            <a:endParaRPr sz="16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Traceback (most recent call last):</a:t>
            </a:r>
            <a:endParaRPr sz="1600" b="0" i="0" u="none" strike="noStrike" cap="non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File "&lt;pyshell#0&gt;", line 1, in &lt;module&gt;</a:t>
            </a:r>
            <a:endParaRPr sz="1600" b="0" i="0" u="none" strike="noStrike" cap="non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nombre = Pepe</a:t>
            </a:r>
            <a:endParaRPr sz="1600" b="0" i="0" u="none" strike="noStrike" cap="non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NameError: name 'Pepe' is not defined</a:t>
            </a:r>
            <a:endParaRPr sz="1600" b="0" i="0" u="none" strike="noStrike" cap="non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&gt;&gt;&gt; nombre = Pepito Conejo</a:t>
            </a:r>
            <a:endParaRPr sz="16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SyntaxError: invalid syntax</a:t>
            </a:r>
            <a:endParaRPr sz="1600" b="0" i="0" u="none" strike="noStrike" cap="non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3" name="Google Shape;613;p80"/>
          <p:cNvSpPr txBox="1"/>
          <p:nvPr/>
        </p:nvSpPr>
        <p:spPr>
          <a:xfrm>
            <a:off x="1810900" y="4690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Definir una variable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14" name="Google Shape;614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775" y="243025"/>
            <a:ext cx="840550" cy="8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80"/>
          <p:cNvSpPr txBox="1"/>
          <p:nvPr/>
        </p:nvSpPr>
        <p:spPr>
          <a:xfrm>
            <a:off x="2813100" y="463562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1"/>
          <p:cNvSpPr txBox="1"/>
          <p:nvPr/>
        </p:nvSpPr>
        <p:spPr>
          <a:xfrm>
            <a:off x="338400" y="1910050"/>
            <a:ext cx="8467200" cy="24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Aunque no es obligatorio,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recomienda que el nombre de la variable esté relacionado con la información que se almacena en ella para que sea más fácil entender el programa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3" name="Google Shape;623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8738" y="6135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2"/>
          <p:cNvSpPr txBox="1"/>
          <p:nvPr/>
        </p:nvSpPr>
        <p:spPr>
          <a:xfrm>
            <a:off x="338400" y="1910050"/>
            <a:ext cx="8467200" cy="24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programa es trivial o mientras se está escribiendo un programa, esto no parece muy importante, pero si se consulta un programa escrito por otra persona o escrito por uno mismo hace tiempo, resultará mucho más fácil entender el programa si los nombres están bien elegidos.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30" name="Google Shape;630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8738" y="6897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3"/>
          <p:cNvSpPr txBox="1"/>
          <p:nvPr/>
        </p:nvSpPr>
        <p:spPr>
          <a:xfrm>
            <a:off x="1963300" y="4690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7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Nombres de variables</a:t>
            </a:r>
            <a:endParaRPr sz="37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37" name="Google Shape;637;p83"/>
          <p:cNvSpPr txBox="1"/>
          <p:nvPr/>
        </p:nvSpPr>
        <p:spPr>
          <a:xfrm>
            <a:off x="239440" y="1060523"/>
            <a:ext cx="8890200" cy="3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nombre de una variable debe empezar por una letra o por un 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guión</a:t>
            </a: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bajo (_) y puede seguir con más letras, números o guiones bajos (esto en ingles se llama </a:t>
            </a:r>
            <a:r>
              <a:rPr lang="es-419" sz="1800" b="1" i="0" u="none" strike="noStrike" cap="none" dirty="0" err="1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snake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case)</a:t>
            </a: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fecha_de_nacimiento</a:t>
            </a: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= "27 de octubre de 1997"</a:t>
            </a:r>
            <a:endParaRPr sz="18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fecha_de_nacimiento</a:t>
            </a:r>
            <a:endParaRPr sz="18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'27 de octubre de 1997'</a:t>
            </a:r>
            <a:endParaRPr sz="18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Los nombres de variables no pueden incluir espacios en blanco.</a:t>
            </a:r>
            <a:endParaRPr sz="18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fecha de nacimiento = </a:t>
            </a:r>
            <a:r>
              <a:rPr lang="es-419" sz="1800" b="0" i="0" u="none" strike="noStrike" cap="none" dirty="0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"27 de octubre de 1997"</a:t>
            </a:r>
            <a:endParaRPr sz="1800" b="0" i="0" u="none" strike="noStrike" cap="none" dirty="0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 err="1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SyntaxError</a:t>
            </a:r>
            <a:r>
              <a:rPr lang="es-419" sz="1800" b="0" i="0" u="none" strike="noStrike" cap="none" dirty="0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lang="es-419" sz="1800" b="0" i="0" u="none" strike="noStrike" cap="none" dirty="0" err="1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invalid</a:t>
            </a:r>
            <a:r>
              <a:rPr lang="es-419" sz="1800" b="0" i="0" u="none" strike="noStrike" cap="none" dirty="0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 dirty="0" err="1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syntax</a:t>
            </a:r>
            <a:endParaRPr sz="1800" b="0" i="0" u="none" strike="noStrike" cap="none" dirty="0">
              <a:solidFill>
                <a:schemeClr val="accent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38" name="Google Shape;638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850" y="142000"/>
            <a:ext cx="871850" cy="8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83"/>
          <p:cNvSpPr txBox="1"/>
          <p:nvPr/>
        </p:nvSpPr>
        <p:spPr>
          <a:xfrm>
            <a:off x="417275" y="464272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4"/>
          <p:cNvSpPr txBox="1"/>
          <p:nvPr/>
        </p:nvSpPr>
        <p:spPr>
          <a:xfrm>
            <a:off x="455850" y="1643400"/>
            <a:ext cx="8232300" cy="24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nombres de las variables pueden contener mayúsculas, pero tenga en cuenta que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Python distingue entre mayúsculas y minúsculas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(en inglés se dice que Python es </a:t>
            </a:r>
            <a:r>
              <a:rPr lang="es-419" sz="1800" b="0" i="1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case-sensitive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7" name="Google Shape;647;p84"/>
          <p:cNvSpPr txBox="1"/>
          <p:nvPr/>
        </p:nvSpPr>
        <p:spPr>
          <a:xfrm>
            <a:off x="1963300" y="4690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7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Nombres de variables</a:t>
            </a:r>
            <a:endParaRPr sz="37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8" name="Google Shape;648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850" y="142000"/>
            <a:ext cx="871850" cy="8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84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5"/>
          <p:cNvSpPr txBox="1"/>
          <p:nvPr/>
        </p:nvSpPr>
        <p:spPr>
          <a:xfrm>
            <a:off x="2360850" y="904150"/>
            <a:ext cx="5083500" cy="3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nombre = </a:t>
            </a:r>
            <a:r>
              <a:rPr lang="es-419" sz="1800" b="0" i="0" u="none" strike="noStrike" cap="none" dirty="0">
                <a:solidFill>
                  <a:schemeClr val="accent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"Pepito Conejo"</a:t>
            </a:r>
            <a:endParaRPr sz="1800" b="0" i="0" u="none" strike="noStrike" cap="none" dirty="0">
              <a:solidFill>
                <a:schemeClr val="accent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Nombre = </a:t>
            </a:r>
            <a:r>
              <a:rPr lang="es-419" sz="1800" b="0" i="0" u="none" strike="noStrike" cap="none" dirty="0">
                <a:solidFill>
                  <a:schemeClr val="accent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"Numa Nigerio"</a:t>
            </a:r>
            <a:endParaRPr sz="1800" b="0" i="0" u="none" strike="noStrike" cap="none" dirty="0">
              <a:solidFill>
                <a:schemeClr val="accent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lang="es-419" sz="1800" b="0" i="0" u="none" strike="noStrike" cap="none" dirty="0">
                <a:solidFill>
                  <a:schemeClr val="accent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"Fulanito </a:t>
            </a:r>
            <a:r>
              <a:rPr lang="es-419" sz="1800" b="0" i="0" u="none" strike="noStrike" cap="none" dirty="0" err="1">
                <a:solidFill>
                  <a:schemeClr val="accent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Mengánez</a:t>
            </a:r>
            <a:r>
              <a:rPr lang="es-419" sz="1800" b="0" i="0" u="none" strike="noStrike" cap="none" dirty="0">
                <a:solidFill>
                  <a:schemeClr val="accent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"</a:t>
            </a:r>
            <a:endParaRPr sz="1800" b="0" i="0" u="none" strike="noStrike" cap="none" dirty="0">
              <a:solidFill>
                <a:schemeClr val="accent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nombre</a:t>
            </a:r>
            <a:endParaRPr sz="18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accent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'Pepito Conejo'</a:t>
            </a:r>
            <a:endParaRPr sz="1800" b="0" i="0" u="none" strike="noStrike" cap="none" dirty="0">
              <a:solidFill>
                <a:schemeClr val="accent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Nombre</a:t>
            </a:r>
            <a:endParaRPr sz="18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accent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'Numa Nigerio'</a:t>
            </a:r>
            <a:endParaRPr sz="1800" b="0" i="0" u="none" strike="noStrike" cap="none" dirty="0">
              <a:solidFill>
                <a:schemeClr val="accent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nombre</a:t>
            </a:r>
            <a:br>
              <a:rPr lang="es-419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s-419" sz="1800" b="0" i="0" u="none" strike="noStrike" cap="none" dirty="0">
                <a:solidFill>
                  <a:schemeClr val="accent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'Fulanito </a:t>
            </a:r>
            <a:r>
              <a:rPr lang="es-419" sz="1800" b="0" i="0" u="none" strike="noStrike" cap="none" dirty="0" err="1">
                <a:solidFill>
                  <a:schemeClr val="accent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Mengánez</a:t>
            </a:r>
            <a:r>
              <a:rPr lang="es-419" sz="1800" b="0" i="0" u="none" strike="noStrike" cap="none" dirty="0">
                <a:solidFill>
                  <a:schemeClr val="accent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'</a:t>
            </a:r>
            <a:endParaRPr sz="1800" b="0" i="0" u="none" strike="noStrike" cap="none" dirty="0">
              <a:solidFill>
                <a:schemeClr val="accent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57" name="Google Shape;657;p85"/>
          <p:cNvSpPr txBox="1"/>
          <p:nvPr/>
        </p:nvSpPr>
        <p:spPr>
          <a:xfrm>
            <a:off x="1963300" y="4690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7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Nombres de variables</a:t>
            </a:r>
            <a:endParaRPr sz="37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58" name="Google Shape;658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850" y="142000"/>
            <a:ext cx="976650" cy="9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85"/>
          <p:cNvSpPr txBox="1"/>
          <p:nvPr/>
        </p:nvSpPr>
        <p:spPr>
          <a:xfrm>
            <a:off x="541525" y="4562050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86"/>
          <p:cNvSpPr txBox="1"/>
          <p:nvPr/>
        </p:nvSpPr>
        <p:spPr>
          <a:xfrm>
            <a:off x="1963300" y="21454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2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INPUT</a:t>
            </a:r>
            <a:endParaRPr sz="42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7"/>
          <p:cNvSpPr txBox="1"/>
          <p:nvPr/>
        </p:nvSpPr>
        <p:spPr>
          <a:xfrm>
            <a:off x="896500" y="469050"/>
            <a:ext cx="7221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Input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73" name="Google Shape;673;p87"/>
          <p:cNvSpPr txBox="1"/>
          <p:nvPr/>
        </p:nvSpPr>
        <p:spPr>
          <a:xfrm>
            <a:off x="486500" y="1458150"/>
            <a:ext cx="8146200" cy="3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Informática, la "</a:t>
            </a:r>
            <a:r>
              <a:rPr lang="es-419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entrada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 o </a:t>
            </a:r>
            <a:r>
              <a:rPr lang="es-419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un programa son los datos que llegan al programa desde el exterior. Actualmente, el origen más habitual es el teclado.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 tiene una función llamada </a:t>
            </a: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input()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cual 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obtener texto escrito por teclado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Al llegar a la función, el programa se detiene esperando que se escriba algo y se pulse la tecla </a:t>
            </a:r>
            <a:r>
              <a:rPr lang="es-419" sz="18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 err="1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nombre = input()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74" name="Google Shape;674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875" y="177575"/>
            <a:ext cx="929149" cy="92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87"/>
          <p:cNvSpPr txBox="1"/>
          <p:nvPr/>
        </p:nvSpPr>
        <p:spPr>
          <a:xfrm>
            <a:off x="511300" y="4674450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8"/>
          <p:cNvSpPr txBox="1"/>
          <p:nvPr/>
        </p:nvSpPr>
        <p:spPr>
          <a:xfrm>
            <a:off x="619175" y="1458150"/>
            <a:ext cx="7916700" cy="3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Otra solución, más compacta, es aprovechar que a la función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input()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le puede enviar un argumento que se escribe en la pantalla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(sin añadir un salto de línea):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Ej: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nombre = input(“¿Cómo te llamas?”)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83" name="Google Shape;683;p88"/>
          <p:cNvSpPr txBox="1"/>
          <p:nvPr/>
        </p:nvSpPr>
        <p:spPr>
          <a:xfrm>
            <a:off x="896500" y="469050"/>
            <a:ext cx="7221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Input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84" name="Google Shape;684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875" y="177575"/>
            <a:ext cx="929149" cy="92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88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/>
        </p:nvSpPr>
        <p:spPr>
          <a:xfrm>
            <a:off x="1757700" y="2077200"/>
            <a:ext cx="5628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NÚMEROS</a:t>
            </a:r>
            <a:endParaRPr sz="3600" b="0" i="1" u="none" strike="noStrike" cap="non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CAB9567-4C59-5D76-A573-5A1BEFF601F1}"/>
              </a:ext>
            </a:extLst>
          </p:cNvPr>
          <p:cNvSpPr/>
          <p:nvPr/>
        </p:nvSpPr>
        <p:spPr>
          <a:xfrm>
            <a:off x="0" y="4511930"/>
            <a:ext cx="9144000" cy="6315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9"/>
          <p:cNvSpPr txBox="1"/>
          <p:nvPr/>
        </p:nvSpPr>
        <p:spPr>
          <a:xfrm>
            <a:off x="420150" y="1458150"/>
            <a:ext cx="8347800" cy="3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forma predeterminada, la función input() convierte la entrada en una cadena, aunque escribamos un número. Si intentamos hacer operaciones, se producirá un error.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EEFF4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 se quiere que Python intérprete la entrada como un número entero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EEFF4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se debe utilizar la función int()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la siguiente manera: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Ej: </a:t>
            </a:r>
            <a:r>
              <a:rPr lang="es-419" sz="18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nombre = int(input(“¿Que edad tenes?”))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93" name="Google Shape;693;p89"/>
          <p:cNvSpPr txBox="1"/>
          <p:nvPr/>
        </p:nvSpPr>
        <p:spPr>
          <a:xfrm>
            <a:off x="896500" y="469050"/>
            <a:ext cx="7221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Conversión de tipos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94" name="Google Shape;694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875" y="177575"/>
            <a:ext cx="929149" cy="92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89"/>
          <p:cNvSpPr txBox="1"/>
          <p:nvPr/>
        </p:nvSpPr>
        <p:spPr>
          <a:xfrm>
            <a:off x="633750" y="4500575"/>
            <a:ext cx="351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| </a:t>
            </a:r>
            <a:r>
              <a:rPr lang="es-419" sz="1700" u="sng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www-mclibre.org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0"/>
          <p:cNvSpPr txBox="1"/>
          <p:nvPr/>
        </p:nvSpPr>
        <p:spPr>
          <a:xfrm>
            <a:off x="1963300" y="21454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2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OPERACIONES ARITMÉTICAS CON VARIABLES</a:t>
            </a:r>
            <a:endParaRPr sz="42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1"/>
          <p:cNvSpPr txBox="1"/>
          <p:nvPr/>
        </p:nvSpPr>
        <p:spPr>
          <a:xfrm>
            <a:off x="896500" y="773850"/>
            <a:ext cx="7221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Operaciones aritméticas con variables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10" name="Google Shape;710;p91"/>
          <p:cNvSpPr txBox="1"/>
          <p:nvPr/>
        </p:nvSpPr>
        <p:spPr>
          <a:xfrm>
            <a:off x="429750" y="1770575"/>
            <a:ext cx="8139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utilizar todos los operadores aritméticos antes vistos en las variables numéricas. Algunos ejemplos: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1" name="Google Shape;711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900" y="133350"/>
            <a:ext cx="877201" cy="8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0FA2ED4-EA7E-3EFE-FEC4-7D08C39E9C28}"/>
              </a:ext>
            </a:extLst>
          </p:cNvPr>
          <p:cNvSpPr txBox="1"/>
          <p:nvPr/>
        </p:nvSpPr>
        <p:spPr>
          <a:xfrm>
            <a:off x="602990" y="2820044"/>
            <a:ext cx="802335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 = 2		a = 5		 a = 3		 a = 6		 a = 5</a:t>
            </a:r>
          </a:p>
          <a:p>
            <a:endParaRPr lang="es-AR" dirty="0"/>
          </a:p>
          <a:p>
            <a:r>
              <a:rPr lang="es-AR" dirty="0"/>
              <a:t>b = 3		b = 2		 b = 2 		 b = 2		 b = 2</a:t>
            </a:r>
          </a:p>
          <a:p>
            <a:endParaRPr lang="es-AR" dirty="0"/>
          </a:p>
          <a:p>
            <a:r>
              <a:rPr lang="es-AR" dirty="0" err="1"/>
              <a:t>a+b</a:t>
            </a:r>
            <a:r>
              <a:rPr lang="es-AR" dirty="0"/>
              <a:t>		a*b		 a**b		 a/b		 a//b</a:t>
            </a:r>
          </a:p>
          <a:p>
            <a:endParaRPr lang="es-AR" dirty="0"/>
          </a:p>
          <a:p>
            <a:r>
              <a:rPr lang="es-AR" dirty="0"/>
              <a:t> 5		10		  9		   3		   2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2"/>
          <p:cNvSpPr txBox="1"/>
          <p:nvPr/>
        </p:nvSpPr>
        <p:spPr>
          <a:xfrm>
            <a:off x="926050" y="2677350"/>
            <a:ext cx="7500900" cy="14892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   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&gt;&gt;&gt; cadena = “Python”            &gt;&gt;&gt;cadena = “Python”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&gt;&gt;&gt;cadena * 2	       </a:t>
            </a:r>
            <a:r>
              <a:rPr lang="es-419" sz="18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    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otra_cadena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= “Hola!”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</a:t>
            </a:r>
            <a:r>
              <a:rPr lang="es-419" sz="1800" b="0" i="0" u="none" strike="noStrike" cap="none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PythonPython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		</a:t>
            </a:r>
            <a:r>
              <a:rPr lang="es-419" sz="18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 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otra_cadena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+ cadena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			“</a:t>
            </a:r>
            <a:r>
              <a:rPr lang="es-419" sz="1800" b="0" i="0" u="none" strike="noStrike" cap="none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Hola!Python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19" name="Google Shape;719;p92"/>
          <p:cNvSpPr txBox="1"/>
          <p:nvPr/>
        </p:nvSpPr>
        <p:spPr>
          <a:xfrm>
            <a:off x="896500" y="773850"/>
            <a:ext cx="7221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Operaciones aritméticas con variables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20" name="Google Shape;720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900" y="133350"/>
            <a:ext cx="877201" cy="877201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92"/>
          <p:cNvSpPr txBox="1"/>
          <p:nvPr/>
        </p:nvSpPr>
        <p:spPr>
          <a:xfrm>
            <a:off x="304800" y="1676400"/>
            <a:ext cx="8701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utilizar todos los operadores aritméticos antes vistos en las variables de string también. Algunos ejemplos: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92"/>
          <p:cNvSpPr txBox="1"/>
          <p:nvPr/>
        </p:nvSpPr>
        <p:spPr>
          <a:xfrm>
            <a:off x="511200" y="4369650"/>
            <a:ext cx="863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la suma de cadenas de caracteres la llamaremos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concatenación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3" name="Google Shape;723;p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93"/>
          <p:cNvSpPr txBox="1"/>
          <p:nvPr/>
        </p:nvSpPr>
        <p:spPr>
          <a:xfrm>
            <a:off x="1963300" y="21454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2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INDEXACIÓN DE STRINGS</a:t>
            </a:r>
            <a:endParaRPr sz="42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94"/>
          <p:cNvSpPr txBox="1"/>
          <p:nvPr/>
        </p:nvSpPr>
        <p:spPr>
          <a:xfrm>
            <a:off x="896500" y="697650"/>
            <a:ext cx="77361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Indexación de las cadenas de texto</a:t>
            </a:r>
            <a:endParaRPr sz="3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36" name="Google Shape;736;p94"/>
          <p:cNvSpPr txBox="1"/>
          <p:nvPr/>
        </p:nvSpPr>
        <p:spPr>
          <a:xfrm>
            <a:off x="896500" y="2141550"/>
            <a:ext cx="7631100" cy="1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uno de los caracteres de una cadena (incluidos los espacios) tiene asignado un índice. Este índice nos 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seleccionar su carácter asociado haciendo referencia a él entre corchetes ([])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el nombre de la variable que almacena la cadena. </a:t>
            </a: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37" name="Google Shape;737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2314" y="3670875"/>
            <a:ext cx="1259475" cy="12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5"/>
          <p:cNvSpPr txBox="1"/>
          <p:nvPr/>
        </p:nvSpPr>
        <p:spPr>
          <a:xfrm>
            <a:off x="540450" y="1551675"/>
            <a:ext cx="8063100" cy="1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consideremos el orden de izquierda a derecha, el índice empieza en 0 para el primer carácter, etc. </a:t>
            </a: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se puede considerar el orden de derecha a izquierda, en cuyo caso al último carácter le corresponde el índice -1, al penúltimo -2 y así sucesivamente. </a:t>
            </a:r>
            <a:endParaRPr sz="1800" b="0" i="0" u="none" strike="noStrike" cap="none">
              <a:solidFill>
                <a:schemeClr val="accent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44" name="Google Shape;744;p95"/>
          <p:cNvSpPr txBox="1"/>
          <p:nvPr/>
        </p:nvSpPr>
        <p:spPr>
          <a:xfrm>
            <a:off x="896500" y="697650"/>
            <a:ext cx="77361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Indexación de las cadenas de texto</a:t>
            </a:r>
            <a:endParaRPr sz="3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45" name="Google Shape;745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2314" y="3670875"/>
            <a:ext cx="1259475" cy="12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96"/>
          <p:cNvSpPr txBox="1"/>
          <p:nvPr/>
        </p:nvSpPr>
        <p:spPr>
          <a:xfrm>
            <a:off x="574950" y="1834925"/>
            <a:ext cx="8104800" cy="1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 método es útil si por ejemplo queremos acceder a caracteres en las últimas posiciones de una cadena con muchos caracteres de la cual no conocemos su longitud.</a:t>
            </a:r>
            <a:endParaRPr sz="180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cadena = </a:t>
            </a:r>
            <a:r>
              <a:rPr lang="es-419" sz="1600" b="0" i="0" u="none" strike="noStrike" cap="none">
                <a:solidFill>
                  <a:schemeClr val="accent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“Python”</a:t>
            </a:r>
            <a:endParaRPr sz="1600" b="0" i="0" u="none" strike="noStrike" cap="none">
              <a:solidFill>
                <a:schemeClr val="accent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cadena[0]						</a:t>
            </a:r>
            <a:r>
              <a:rPr lang="es-419" sz="1600" b="0" i="0" u="none" strike="noStrike" cap="none">
                <a:solidFill>
                  <a:srgbClr val="77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cadena[-1]</a:t>
            </a:r>
            <a:endParaRPr sz="1600" b="0" i="0" u="none" strike="noStrike" cap="none">
              <a:solidFill>
                <a:srgbClr val="429BC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chemeClr val="accent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‘P’								</a:t>
            </a:r>
            <a:r>
              <a:rPr lang="es-419" sz="1600" b="0" i="0" u="none" strike="noStrike" cap="none">
                <a:solidFill>
                  <a:srgbClr val="429BC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‘n’</a:t>
            </a:r>
            <a:endParaRPr sz="1600" b="0" i="0" u="none" strike="noStrike" cap="none">
              <a:solidFill>
                <a:schemeClr val="accent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52" name="Google Shape;752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2630" y="4016350"/>
            <a:ext cx="2823345" cy="8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96"/>
          <p:cNvSpPr txBox="1"/>
          <p:nvPr/>
        </p:nvSpPr>
        <p:spPr>
          <a:xfrm>
            <a:off x="744100" y="697650"/>
            <a:ext cx="77361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Indexación de las cadenas de texto</a:t>
            </a:r>
            <a:endParaRPr sz="3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54" name="Google Shape;754;p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198" y="187975"/>
            <a:ext cx="1028250" cy="10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9325" y="201877"/>
            <a:ext cx="919375" cy="9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97"/>
          <p:cNvSpPr txBox="1"/>
          <p:nvPr/>
        </p:nvSpPr>
        <p:spPr>
          <a:xfrm>
            <a:off x="1963300" y="21454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2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LONGITUD DE STRINGS</a:t>
            </a:r>
            <a:endParaRPr sz="42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98"/>
          <p:cNvSpPr txBox="1"/>
          <p:nvPr/>
        </p:nvSpPr>
        <p:spPr>
          <a:xfrm>
            <a:off x="667900" y="469050"/>
            <a:ext cx="77361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2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Longitud de string</a:t>
            </a:r>
            <a:endParaRPr sz="42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68" name="Google Shape;768;p98"/>
          <p:cNvSpPr txBox="1"/>
          <p:nvPr/>
        </p:nvSpPr>
        <p:spPr>
          <a:xfrm>
            <a:off x="487200" y="1997900"/>
            <a:ext cx="81324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Python nos da una función llamada</a:t>
            </a:r>
            <a:r>
              <a:rPr lang="es-419" sz="1800" b="1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>
                <a:solidFill>
                  <a:srgbClr val="11111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len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Esta función nos 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saber cuál es la longitud de un string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sin la necesidad de contar uno a uno los caracteres que tiene. También nos sirve en el caso de que no sepamos qué valor tiene una variable, pero tenemos que sacar determinados caracteres por índice.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/>
        </p:nvSpPr>
        <p:spPr>
          <a:xfrm>
            <a:off x="2055550" y="2122900"/>
            <a:ext cx="44214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419" sz="4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TIPOS DE NÚMERO</a:t>
            </a:r>
            <a:endParaRPr sz="4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99"/>
          <p:cNvSpPr txBox="1"/>
          <p:nvPr/>
        </p:nvSpPr>
        <p:spPr>
          <a:xfrm>
            <a:off x="703950" y="458825"/>
            <a:ext cx="77361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2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Longitud de string</a:t>
            </a:r>
            <a:endParaRPr sz="42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75" name="Google Shape;775;p99"/>
          <p:cNvSpPr txBox="1"/>
          <p:nvPr/>
        </p:nvSpPr>
        <p:spPr>
          <a:xfrm>
            <a:off x="1971075" y="1692550"/>
            <a:ext cx="5293200" cy="22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 de len:</a:t>
            </a:r>
            <a:endParaRPr sz="1800" b="1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palabra = </a:t>
            </a:r>
            <a:r>
              <a:rPr lang="es-419" sz="1800" b="0" i="0" u="none" strike="noStrike" cap="none">
                <a:solidFill>
                  <a:schemeClr val="accent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“Python”</a:t>
            </a:r>
            <a:endParaRPr sz="18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len(palabra)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otra_palabra = </a:t>
            </a:r>
            <a:r>
              <a:rPr lang="es-419" sz="1800" b="0" i="0" u="none" strike="noStrike" cap="none">
                <a:solidFill>
                  <a:schemeClr val="accent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“Hola, como están? Yo bien!”</a:t>
            </a:r>
            <a:endParaRPr sz="18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len(otra_palabra)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26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0"/>
          <p:cNvSpPr txBox="1"/>
          <p:nvPr/>
        </p:nvSpPr>
        <p:spPr>
          <a:xfrm>
            <a:off x="1963300" y="2145450"/>
            <a:ext cx="5529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2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SLICING</a:t>
            </a:r>
            <a:endParaRPr sz="42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01"/>
          <p:cNvSpPr txBox="1"/>
          <p:nvPr/>
        </p:nvSpPr>
        <p:spPr>
          <a:xfrm>
            <a:off x="703950" y="697650"/>
            <a:ext cx="77361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9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Rebanar string (slicing)</a:t>
            </a:r>
            <a:endParaRPr sz="39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88" name="Google Shape;788;p101"/>
          <p:cNvSpPr txBox="1"/>
          <p:nvPr/>
        </p:nvSpPr>
        <p:spPr>
          <a:xfrm>
            <a:off x="482700" y="1796150"/>
            <a:ext cx="8178600" cy="2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Otra función de las cadenas que podemos usar, es seleccionar solamente una parte de las cadenas. Para ello se usa la notación 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[inicio:fin:paso]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también en el nombre de la variable que almacena la cadena</a:t>
            </a: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101"/>
          <p:cNvSpPr txBox="1"/>
          <p:nvPr/>
        </p:nvSpPr>
        <p:spPr>
          <a:xfrm>
            <a:off x="431225" y="3567500"/>
            <a:ext cx="85026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DB80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rgbClr val="222222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Inicio: </a:t>
            </a:r>
            <a:r>
              <a:rPr lang="es-419" sz="1800" b="0" i="0" u="none" strike="noStrike" cap="none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el índice del primer carácter de la porción de la cadena que queremos seleccionar.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101"/>
          <p:cNvSpPr txBox="1"/>
          <p:nvPr/>
        </p:nvSpPr>
        <p:spPr>
          <a:xfrm>
            <a:off x="210175" y="4050350"/>
            <a:ext cx="69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419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👉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2"/>
          <p:cNvSpPr txBox="1"/>
          <p:nvPr/>
        </p:nvSpPr>
        <p:spPr>
          <a:xfrm>
            <a:off x="549025" y="3196214"/>
            <a:ext cx="8178600" cy="16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 = </a:t>
            </a:r>
            <a:r>
              <a:rPr lang="es-419" sz="1800" b="0" i="0" u="none" strike="noStrike" cap="none" dirty="0">
                <a:solidFill>
                  <a:schemeClr val="accent6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“Python”					</a:t>
            </a:r>
            <a:endParaRPr sz="1800" b="0" i="0" u="none" strike="noStrike" cap="none" dirty="0">
              <a:solidFill>
                <a:schemeClr val="accent6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cadena[0:4:1]						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cadena[2:6:2]	</a:t>
            </a:r>
            <a:endParaRPr sz="1800" b="0" i="0" u="none" strike="noStrike" cap="none" dirty="0">
              <a:solidFill>
                <a:srgbClr val="429BC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accent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‘</a:t>
            </a:r>
            <a:r>
              <a:rPr lang="es-419" sz="1800" b="0" i="0" u="none" strike="noStrike" cap="none" dirty="0" err="1">
                <a:solidFill>
                  <a:schemeClr val="accent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Pyth</a:t>
            </a:r>
            <a:r>
              <a:rPr lang="es-419" sz="1800" b="0" i="0" u="none" strike="noStrike" cap="none" dirty="0">
                <a:solidFill>
                  <a:schemeClr val="accent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’</a:t>
            </a:r>
            <a:r>
              <a:rPr lang="es-419" sz="1800" dirty="0">
                <a:solidFill>
                  <a:schemeClr val="accent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	</a:t>
            </a:r>
            <a:r>
              <a:rPr lang="es-419" sz="1800" b="0" i="0" u="none" strike="noStrike" cap="none" dirty="0">
                <a:solidFill>
                  <a:schemeClr val="accent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‘</a:t>
            </a:r>
            <a:r>
              <a:rPr lang="es-419" sz="1800" b="0" i="0" u="none" strike="noStrike" cap="none" dirty="0" err="1">
                <a:solidFill>
                  <a:schemeClr val="accent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to</a:t>
            </a:r>
            <a:r>
              <a:rPr lang="es-419" sz="1800" b="0" i="0" u="none" strike="noStrike" cap="none" dirty="0">
                <a:solidFill>
                  <a:schemeClr val="accent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’</a:t>
            </a:r>
            <a:endParaRPr sz="18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97" name="Google Shape;797;p102"/>
          <p:cNvSpPr txBox="1"/>
          <p:nvPr/>
        </p:nvSpPr>
        <p:spPr>
          <a:xfrm>
            <a:off x="770275" y="667050"/>
            <a:ext cx="77361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9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Rebanar string (slicing)</a:t>
            </a:r>
            <a:endParaRPr sz="39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98" name="Google Shape;798;p102"/>
          <p:cNvSpPr txBox="1"/>
          <p:nvPr/>
        </p:nvSpPr>
        <p:spPr>
          <a:xfrm>
            <a:off x="152400" y="1600200"/>
            <a:ext cx="87792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DB80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rgbClr val="222222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Fin:</a:t>
            </a:r>
            <a:r>
              <a:rPr lang="es-419" sz="1800" b="0" i="0" u="none" strike="noStrike" cap="none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el índice del último carácter no incluido de la porción de la cadena que queremos seleccionar.</a:t>
            </a:r>
            <a:endParaRPr sz="1800" b="0" i="0" u="none" strike="noStrike" cap="none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DB80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rgbClr val="222222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Paso:</a:t>
            </a:r>
            <a:r>
              <a:rPr lang="es-419" sz="1800" b="0" i="0" u="none" strike="noStrike" cap="none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indica cada cuantos caracteres seleccionamos entre las posiciones de inicio y fin.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03"/>
          <p:cNvSpPr txBox="1"/>
          <p:nvPr/>
        </p:nvSpPr>
        <p:spPr>
          <a:xfrm>
            <a:off x="490650" y="1504350"/>
            <a:ext cx="8162700" cy="21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algún momento nos preguntaremos si es posible traer el valor de una cadena de un índice a otro, ¿eso significa que puedo cambiarle el valor de un índice a uno que yo quiera?</a:t>
            </a: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Observemos el siguiente ejemplo:</a:t>
            </a: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palabra = </a:t>
            </a:r>
            <a:r>
              <a:rPr lang="es-419" sz="1800" b="0" i="0" u="none" strike="noStrike" cap="none">
                <a:solidFill>
                  <a:schemeClr val="accent6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“Pithon”</a:t>
            </a:r>
            <a:endParaRPr sz="1800" b="0" i="0" u="none" strike="noStrike" cap="none">
              <a:solidFill>
                <a:srgbClr val="429BC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05" name="Google Shape;805;p103"/>
          <p:cNvSpPr txBox="1"/>
          <p:nvPr/>
        </p:nvSpPr>
        <p:spPr>
          <a:xfrm>
            <a:off x="896575" y="469050"/>
            <a:ext cx="77361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¿Reasignar valor?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04"/>
          <p:cNvSpPr txBox="1"/>
          <p:nvPr/>
        </p:nvSpPr>
        <p:spPr>
          <a:xfrm>
            <a:off x="490650" y="1275750"/>
            <a:ext cx="8162700" cy="3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¡Cometimos un error! Debería decir Python, no Pithon</a:t>
            </a:r>
            <a:endParaRPr sz="18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palabra[1] = </a:t>
            </a:r>
            <a:r>
              <a:rPr lang="es-419" sz="1800" b="0" i="0" u="none" strike="noStrike" cap="none">
                <a:solidFill>
                  <a:schemeClr val="accent6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“y”</a:t>
            </a:r>
            <a:endParaRPr sz="18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Traceback (most recent call last):</a:t>
            </a:r>
            <a:endParaRPr sz="1800" b="0" i="0" u="none" strike="noStrike" cap="non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File "&lt;pyshell#0&gt;", line 1, in &lt;module&gt;</a:t>
            </a:r>
            <a:endParaRPr sz="1800" b="0" i="0" u="none" strike="noStrike" cap="non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palabra[1] = “y”</a:t>
            </a:r>
            <a:endParaRPr sz="1800" b="0" i="0" u="none" strike="noStrike" cap="non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TypeError: ‘str’ object does not support item assignment</a:t>
            </a:r>
            <a:endParaRPr sz="18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12" name="Google Shape;812;p104"/>
          <p:cNvSpPr txBox="1"/>
          <p:nvPr/>
        </p:nvSpPr>
        <p:spPr>
          <a:xfrm>
            <a:off x="896575" y="469050"/>
            <a:ext cx="77361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¿Reasignar valor?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05"/>
          <p:cNvSpPr txBox="1"/>
          <p:nvPr/>
        </p:nvSpPr>
        <p:spPr>
          <a:xfrm>
            <a:off x="896500" y="1395850"/>
            <a:ext cx="7373400" cy="3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Pero, ¿qué pasó acá? ¿Por qué se rompió?</a:t>
            </a: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9" name="Google Shape;819;p105"/>
          <p:cNvSpPr txBox="1"/>
          <p:nvPr/>
        </p:nvSpPr>
        <p:spPr>
          <a:xfrm>
            <a:off x="896500" y="469050"/>
            <a:ext cx="77361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¿Reasignar valor?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820" name="Google Shape;820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0475" y="2003800"/>
            <a:ext cx="3716550" cy="24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06"/>
          <p:cNvSpPr txBox="1"/>
          <p:nvPr/>
        </p:nvSpPr>
        <p:spPr>
          <a:xfrm>
            <a:off x="372150" y="1124475"/>
            <a:ext cx="8399700" cy="3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</a:t>
            </a:r>
            <a:r>
              <a:rPr lang="es-419" sz="1800" b="0" i="0" u="none" strike="noStrike" cap="none" dirty="0" err="1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python</a:t>
            </a:r>
            <a:r>
              <a:rPr lang="es-419" sz="1800" b="0" i="0" u="none" strike="noStrike" cap="none" dirty="0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las cadenas de texto o </a:t>
            </a:r>
            <a:r>
              <a:rPr lang="es-419" sz="1800" b="0" i="0" u="none" strike="noStrike" cap="none" dirty="0" err="1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strings</a:t>
            </a:r>
            <a:r>
              <a:rPr lang="es-419" sz="1800" b="0" i="0" u="none" strike="noStrike" cap="none" dirty="0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son</a:t>
            </a:r>
            <a:r>
              <a:rPr lang="es-419" sz="1800" b="1" i="1" u="sng" strike="noStrike" cap="none" dirty="0">
                <a:solidFill>
                  <a:srgbClr val="11111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INMUTABLES</a:t>
            </a:r>
            <a:r>
              <a:rPr lang="es-419" sz="1800" b="0" i="0" u="none" strike="noStrike" cap="none" dirty="0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esto significa, que no se puede sustituir ninguno de sus caracteres individualmente. </a:t>
            </a:r>
            <a:endParaRPr sz="1800" b="0" i="0" u="none" strike="noStrike" cap="none" dirty="0">
              <a:solidFill>
                <a:srgbClr val="11111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Pero esto no es un gran problema. </a:t>
            </a:r>
            <a:endParaRPr sz="1800" b="0" i="0" u="none" strike="noStrike" cap="none" dirty="0">
              <a:solidFill>
                <a:srgbClr val="11111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Python es flexible, ¡podemos modificar el </a:t>
            </a:r>
            <a:r>
              <a:rPr lang="es-419" sz="1800" b="0" i="0" u="none" strike="noStrike" cap="none" dirty="0" err="1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string</a:t>
            </a:r>
            <a:r>
              <a:rPr lang="es-419" sz="1800" b="0" i="0" u="none" strike="noStrike" cap="none" dirty="0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deseemos con </a:t>
            </a:r>
            <a:r>
              <a:rPr lang="es-419" sz="1800" b="0" i="0" u="none" strike="noStrike" cap="none" dirty="0" err="1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slicing</a:t>
            </a:r>
            <a:r>
              <a:rPr lang="es-419" sz="1800" b="0" i="0" u="none" strike="noStrike" cap="none" dirty="0">
                <a:solidFill>
                  <a:srgbClr val="11111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! </a:t>
            </a:r>
            <a:endParaRPr sz="1800" b="0" i="0" u="none" strike="noStrike" cap="none" dirty="0">
              <a:solidFill>
                <a:srgbClr val="11111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rgbClr val="11111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palabra =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Pithon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”</a:t>
            </a:r>
            <a:endParaRPr sz="1800" b="0" i="0" u="none" strike="noStrike" cap="none" dirty="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palabra = palabra[0:1] +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“y”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+ palabra[2:]</a:t>
            </a:r>
            <a:endParaRPr sz="18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esta forma podremos mostrar Python y no 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Pithon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27" name="Google Shape;827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7575" y="256950"/>
            <a:ext cx="1076875" cy="10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106"/>
          <p:cNvSpPr txBox="1"/>
          <p:nvPr/>
        </p:nvSpPr>
        <p:spPr>
          <a:xfrm>
            <a:off x="6470448" y="2063850"/>
            <a:ext cx="576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419" sz="2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😎</a:t>
            </a:r>
            <a:endParaRPr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07"/>
          <p:cNvSpPr txBox="1"/>
          <p:nvPr/>
        </p:nvSpPr>
        <p:spPr>
          <a:xfrm>
            <a:off x="809552" y="2147775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Números</a:t>
            </a:r>
            <a:endParaRPr sz="4000" i="1"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 programa para calcular la nota final de un estudiante</a:t>
            </a:r>
            <a:endParaRPr sz="200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sz="2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35" name="Google Shape;835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2275" y="578274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08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0" i="1" u="sng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Nota Final</a:t>
            </a:r>
            <a:endParaRPr sz="2600" b="0" i="1" u="sng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41" name="Google Shape;841;p108"/>
          <p:cNvSpPr txBox="1"/>
          <p:nvPr/>
        </p:nvSpPr>
        <p:spPr>
          <a:xfrm>
            <a:off x="830675" y="1157350"/>
            <a:ext cx="79239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 programa para calcular el promedio final de un estudiante.</a:t>
            </a:r>
            <a:br>
              <a:rPr lang="es-419" sz="1800" b="0" i="0" u="none" strike="noStrike" cap="none" dirty="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-419" sz="1800" b="0" i="0" u="none" strike="noStrike" cap="none" dirty="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notas las tiene que ingresar el estudiante (3 notas)</a:t>
            </a:r>
            <a:endParaRPr sz="1800" b="0" i="0" u="none" strike="noStrike" cap="none" dirty="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Arial"/>
              <a:buChar char="●"/>
            </a:pPr>
            <a:r>
              <a:rPr lang="es-419" sz="1800" b="1" i="0" u="none" strike="noStrike" cap="none" dirty="0">
                <a:solidFill>
                  <a:srgbClr val="22222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nota_1</a:t>
            </a:r>
            <a:r>
              <a:rPr lang="es-419" sz="1800" b="0" i="0" u="none" strike="noStrike" cap="none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Arial"/>
              <a:buChar char="●"/>
            </a:pPr>
            <a:r>
              <a:rPr lang="es-419" sz="1800" b="1" i="0" u="none" strike="noStrike" cap="none" dirty="0">
                <a:solidFill>
                  <a:srgbClr val="22222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nota_2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Arial"/>
              <a:buChar char="●"/>
            </a:pPr>
            <a:r>
              <a:rPr lang="es-419" sz="1800" b="1" dirty="0">
                <a:solidFill>
                  <a:srgbClr val="222222"/>
                </a:solidFill>
                <a:highlight>
                  <a:schemeClr val="lt1"/>
                </a:highlight>
                <a:latin typeface="Helvetica Neue"/>
                <a:ea typeface="Helvetica Neue Light"/>
                <a:cs typeface="Helvetica Neue Light"/>
                <a:sym typeface="Helvetica Neue"/>
              </a:rPr>
              <a:t>nota_3</a:t>
            </a:r>
            <a:endParaRPr sz="1800" dirty="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/>
          <p:nvPr/>
        </p:nvSpPr>
        <p:spPr>
          <a:xfrm>
            <a:off x="257289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Números en python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7" name="Google Shape;327;p45"/>
          <p:cNvSpPr txBox="1"/>
          <p:nvPr/>
        </p:nvSpPr>
        <p:spPr>
          <a:xfrm>
            <a:off x="479650" y="1458150"/>
            <a:ext cx="8244600" cy="1924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números de Python están relacionados con los números matemáticos, pero </a:t>
            </a:r>
            <a:r>
              <a:rPr lang="es-419" sz="18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están sujetos a las limitaciones de la representación numérica en las computadoras.</a:t>
            </a:r>
            <a:endParaRPr sz="18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 distingue entre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enteros</a:t>
            </a: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números de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punto flotante</a:t>
            </a: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s-419" sz="180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números </a:t>
            </a:r>
            <a:r>
              <a:rPr lang="es-419" sz="180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complejos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8" name="Google Shape;32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0625" y="3540100"/>
            <a:ext cx="1345550" cy="13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09"/>
          <p:cNvSpPr txBox="1"/>
          <p:nvPr/>
        </p:nvSpPr>
        <p:spPr>
          <a:xfrm>
            <a:off x="809552" y="2305475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000" b="0" i="1" u="none" strike="noStrike" cap="non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</a:t>
            </a:r>
            <a:r>
              <a:rPr lang="es-419" sz="4000" b="0" i="1" u="none" strike="noStrike" cap="none" dirty="0" err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String</a:t>
            </a:r>
            <a:endParaRPr sz="4000" b="0" i="1" u="none" strike="noStrike" cap="none" dirty="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dirty="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2000" dirty="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Genera una nueva variable</a:t>
            </a:r>
            <a:endParaRPr sz="2000" dirty="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dirty="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20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sz="20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50" name="Google Shape;850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3100" y="578274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10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Reordenación</a:t>
            </a:r>
            <a:endParaRPr sz="2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56" name="Google Shape;856;p110"/>
          <p:cNvSpPr txBox="1"/>
          <p:nvPr/>
        </p:nvSpPr>
        <p:spPr>
          <a:xfrm>
            <a:off x="938100" y="1075725"/>
            <a:ext cx="72678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Dadas cuatro variables con diferentes textos</a:t>
            </a:r>
            <a:r>
              <a:rPr lang="es-419" sz="180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forma individual</a:t>
            </a:r>
            <a:r>
              <a:rPr lang="es-419" sz="180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419" sz="180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genera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una nueva variable con el siguiente contenido:</a:t>
            </a: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1">
                <a:solidFill>
                  <a:srgbClr val="11111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Objetivo: “</a:t>
            </a:r>
            <a:r>
              <a:rPr lang="es-419" sz="1800" b="1" i="1" u="none" strike="noStrike" cap="none">
                <a:solidFill>
                  <a:srgbClr val="11111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Python es un lenguaje de programación moderno</a:t>
            </a:r>
            <a:r>
              <a:rPr lang="es-419" sz="1800" b="1" i="1">
                <a:solidFill>
                  <a:srgbClr val="11111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endParaRPr sz="1800" b="1" i="1">
              <a:solidFill>
                <a:srgbClr val="111111"/>
              </a:solidFill>
              <a:highlight>
                <a:srgbClr val="EF89D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Partiendo de: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cadena_1  = “moderno”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cadena_2  = “Python”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 Light"/>
              <a:buAutoNum type="arabicPeriod"/>
            </a:pPr>
            <a:r>
              <a:rPr lang="es-419" sz="1700">
                <a:solidFill>
                  <a:srgbClr val="444444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cadena_3  = “es un lenguaje”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 Light"/>
              <a:buAutoNum type="arabicPeriod"/>
            </a:pPr>
            <a:r>
              <a:rPr lang="es-419" sz="1700">
                <a:solidFill>
                  <a:srgbClr val="444444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cadena_4  = “de programación”</a:t>
            </a:r>
            <a:endParaRPr sz="1800" b="0" i="0" u="none" strike="noStrike" cap="none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3600"/>
              </a:spcBef>
              <a:spcAft>
                <a:spcPts val="36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11"/>
          <p:cNvSpPr txBox="1"/>
          <p:nvPr/>
        </p:nvSpPr>
        <p:spPr>
          <a:xfrm>
            <a:off x="809552" y="2331475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Slicing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Dar vuelta la cadena y asignarla a una variable</a:t>
            </a:r>
            <a:endParaRPr sz="200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2000">
              <a:solidFill>
                <a:srgbClr val="FF00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65" name="Google Shape;865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2275" y="5374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12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i="1">
                <a:latin typeface="Anton"/>
                <a:ea typeface="Anton"/>
                <a:cs typeface="Anton"/>
                <a:sym typeface="Anton"/>
              </a:rPr>
              <a:t>FORMATEAR</a:t>
            </a:r>
            <a:endParaRPr sz="2600" i="1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71" name="Google Shape;871;p112"/>
          <p:cNvSpPr txBox="1"/>
          <p:nvPr/>
        </p:nvSpPr>
        <p:spPr>
          <a:xfrm>
            <a:off x="938100" y="2598463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tiene una cadena de texto, pero al revés. Al parecer contiene el nombre de un alumno, la nota de un </a:t>
            </a:r>
            <a:r>
              <a:rPr lang="es-419" sz="1800" dirty="0" err="1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exámen</a:t>
            </a:r>
            <a:r>
              <a:rPr lang="es-419" sz="1800" dirty="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la materia. </a:t>
            </a:r>
            <a:endParaRPr sz="1800" dirty="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forma individual, realiza lo siguiente: </a:t>
            </a:r>
            <a:endParaRPr sz="1800" dirty="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 Light"/>
              <a:buAutoNum type="arabicPeriod"/>
            </a:pPr>
            <a:r>
              <a:rPr lang="es-419" sz="1800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Dar vuelta la cadena y asignarla a una variable llamada </a:t>
            </a:r>
            <a:r>
              <a:rPr lang="es-419" sz="1800" dirty="0" err="1">
                <a:solidFill>
                  <a:srgbClr val="222222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cadena_invertida</a:t>
            </a:r>
            <a:r>
              <a:rPr lang="es-419" sz="1800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Para devolver una cadena dada vuelta se usa el tercer índice negativo con </a:t>
            </a:r>
            <a:r>
              <a:rPr lang="es-419" sz="1800" dirty="0" err="1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slicing</a:t>
            </a:r>
            <a:r>
              <a:rPr lang="es-419" sz="1800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lang="es-419" sz="1800" dirty="0">
                <a:solidFill>
                  <a:srgbClr val="222222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cadena[::-1]</a:t>
            </a:r>
            <a:r>
              <a:rPr lang="es-419" sz="1800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 dirty="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 Light"/>
              <a:buAutoNum type="arabicPeriod"/>
            </a:pPr>
            <a:r>
              <a:rPr lang="es-419" sz="1800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Extraer nombre y apellido, almacenarlo en una variable llamada </a:t>
            </a:r>
            <a:r>
              <a:rPr lang="es-419" sz="1800" dirty="0" err="1">
                <a:solidFill>
                  <a:srgbClr val="222222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nombre_alumno</a:t>
            </a:r>
            <a:r>
              <a:rPr lang="es-419" sz="1800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 dirty="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13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i="1">
                <a:latin typeface="Anton"/>
                <a:ea typeface="Anton"/>
                <a:cs typeface="Anton"/>
                <a:sym typeface="Anton"/>
              </a:rPr>
              <a:t>FORMATEAR</a:t>
            </a:r>
            <a:endParaRPr sz="2600" i="1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79" name="Google Shape;879;p113"/>
          <p:cNvSpPr txBox="1"/>
          <p:nvPr/>
        </p:nvSpPr>
        <p:spPr>
          <a:xfrm>
            <a:off x="520550" y="2499300"/>
            <a:ext cx="79692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4. Extraer la nota y almacenarla en una variable llamada nota.</a:t>
            </a:r>
            <a:endParaRPr sz="1800" dirty="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5. Extraer la materia y almacenarla en una variable llamada materia. </a:t>
            </a:r>
            <a:endParaRPr sz="1800" dirty="0">
              <a:solidFill>
                <a:srgbClr val="22222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6. </a:t>
            </a:r>
            <a:r>
              <a:rPr lang="es-419" sz="1700" dirty="0">
                <a:solidFill>
                  <a:srgbClr val="444444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Mostrar por pantalla la siguiente estructura:</a:t>
            </a: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😎</a:t>
            </a:r>
            <a:r>
              <a:rPr lang="es-419" sz="1600" i="1" dirty="0">
                <a:solidFill>
                  <a:srgbClr val="222222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NOMBRE APELLIDO</a:t>
            </a:r>
            <a:r>
              <a:rPr lang="es-419" sz="1600" dirty="0">
                <a:solidFill>
                  <a:srgbClr val="222222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ha sacado un </a:t>
            </a:r>
            <a:r>
              <a:rPr lang="es-419" sz="1600" i="1" dirty="0">
                <a:solidFill>
                  <a:srgbClr val="222222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NOTA</a:t>
            </a:r>
            <a:r>
              <a:rPr lang="es-419" sz="1600" dirty="0">
                <a:solidFill>
                  <a:srgbClr val="222222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</a:t>
            </a:r>
            <a:r>
              <a:rPr lang="es-419" sz="1600" i="1" dirty="0">
                <a:solidFill>
                  <a:srgbClr val="222222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MATERIA</a:t>
            </a:r>
            <a:endParaRPr sz="1600" i="1" dirty="0">
              <a:solidFill>
                <a:srgbClr val="222222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222222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i="1" dirty="0">
                <a:solidFill>
                  <a:srgbClr val="444444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👉</a:t>
            </a:r>
            <a:r>
              <a:rPr lang="es-419" sz="1800" b="1" i="1" dirty="0">
                <a:solidFill>
                  <a:srgbClr val="29DB8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i="1" dirty="0">
                <a:solidFill>
                  <a:srgbClr val="22222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formatear ¡recuerda concatenar! </a:t>
            </a:r>
            <a:endParaRPr sz="2100" dirty="0">
              <a:solidFill>
                <a:schemeClr val="dk1"/>
              </a:solidFill>
              <a:highlight>
                <a:srgbClr val="EF89D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81" name="Google Shape;881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50" y="4552387"/>
            <a:ext cx="545149" cy="54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16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000" b="0" i="1" u="none" strike="noStrike" cap="non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sz="4000" b="0" i="1" u="none" strike="noStrike" cap="non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06" name="Google Shape;906;p116" descr="Tiger Face on Apple iOS 12.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21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419" sz="4800" b="0" i="1" u="none" strike="noStrike" cap="non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sz="4800" b="0" i="1" u="none" strike="noStrike" cap="non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46" name="Google Shape;946;p121"/>
          <p:cNvSpPr txBox="1"/>
          <p:nvPr/>
        </p:nvSpPr>
        <p:spPr>
          <a:xfrm>
            <a:off x="1444487" y="2623175"/>
            <a:ext cx="6467100" cy="19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419" sz="22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Arial"/>
              <a:buChar char="-"/>
            </a:pPr>
            <a:r>
              <a:rPr lang="es-419" sz="22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Números</a:t>
            </a:r>
            <a:endParaRPr sz="22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s-419" sz="22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Strings</a:t>
            </a:r>
            <a:endParaRPr sz="22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s-419" sz="22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Print</a:t>
            </a:r>
            <a:endParaRPr sz="22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s-419" sz="22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</a:t>
            </a:r>
            <a:endParaRPr sz="22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s-419" sz="22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Index &amp; Slicing</a:t>
            </a:r>
            <a:endParaRPr sz="22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/>
        </p:nvSpPr>
        <p:spPr>
          <a:xfrm>
            <a:off x="928316" y="29448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Enteros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5" name="Google Shape;335;p46"/>
          <p:cNvSpPr txBox="1"/>
          <p:nvPr/>
        </p:nvSpPr>
        <p:spPr>
          <a:xfrm>
            <a:off x="394925" y="1556250"/>
            <a:ext cx="8199000" cy="21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números enteros son aquellos que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 tienen decimales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tanto positivos como negativos (además del cero). En Python se pueden representar mediante el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tipo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(de integer, entero) o el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tipo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long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(largo).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única diferencia es que el tipo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long permite almacenar números más grandes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Es aconsejable no utilizar el tipo long a menos que sea necesario, para no malgastar memoria.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6" name="Google Shape;336;p46"/>
          <p:cNvSpPr txBox="1"/>
          <p:nvPr/>
        </p:nvSpPr>
        <p:spPr>
          <a:xfrm>
            <a:off x="394925" y="4352725"/>
            <a:ext cx="485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 </a:t>
            </a:r>
            <a:r>
              <a:rPr lang="es-419" sz="1500" b="0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1, 2, 525, 0, -817        </a:t>
            </a:r>
            <a:endParaRPr sz="1600" b="0" i="1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7" name="Google Shape;33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825" y="228125"/>
            <a:ext cx="710270" cy="6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Long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4" name="Google Shape;344;p47"/>
          <p:cNvSpPr txBox="1"/>
          <p:nvPr/>
        </p:nvSpPr>
        <p:spPr>
          <a:xfrm>
            <a:off x="325825" y="2232900"/>
            <a:ext cx="8352600" cy="21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números enteros </a:t>
            </a: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largos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lang="es-419" sz="1800" b="1" i="0" u="none" strike="noStrike" cap="none" dirty="0" err="1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long</a:t>
            </a:r>
            <a:r>
              <a:rPr lang="es-419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</a:t>
            </a:r>
            <a:r>
              <a:rPr lang="es-419" sz="1800" b="0" i="0" u="none" strike="noStrike" cap="none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son iguales a los enteros, no tienen decimales, y pueden ser positivos, negativos o cero. Se tratan de números de cualquier tamaño. Se puede definir con una </a:t>
            </a: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costado de nuestro número.</a:t>
            </a:r>
            <a:r>
              <a:rPr lang="es-419" sz="16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6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1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1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1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9812893712387912379123</a:t>
            </a:r>
            <a:r>
              <a:rPr lang="es-419" sz="1600" b="1" i="1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endParaRPr sz="1600" b="1" i="1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1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897538475389475198237891249823</a:t>
            </a:r>
            <a:r>
              <a:rPr lang="es-419" sz="1600" b="1" i="1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endParaRPr sz="1600" b="1" i="1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1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12387349587373</a:t>
            </a:r>
            <a:r>
              <a:rPr lang="es-419" sz="1600" b="1" i="1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endParaRPr sz="1600" b="1" i="1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5" name="Google Shape;345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825" y="228125"/>
            <a:ext cx="710270" cy="6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3734</Words>
  <Application>Microsoft Office PowerPoint</Application>
  <PresentationFormat>Presentación en pantalla (16:9)</PresentationFormat>
  <Paragraphs>426</Paragraphs>
  <Slides>76</Slides>
  <Notes>76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76</vt:i4>
      </vt:variant>
    </vt:vector>
  </HeadingPairs>
  <TitlesOfParts>
    <vt:vector size="84" baseType="lpstr">
      <vt:lpstr>Anton</vt:lpstr>
      <vt:lpstr>Lato</vt:lpstr>
      <vt:lpstr>Helvetica Neue</vt:lpstr>
      <vt:lpstr>Helvetica Neue Light</vt:lpstr>
      <vt:lpstr>Arial</vt:lpstr>
      <vt:lpstr>Calibri</vt:lpstr>
      <vt:lpstr>Simple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Richard lozano</cp:lastModifiedBy>
  <cp:revision>7</cp:revision>
  <dcterms:modified xsi:type="dcterms:W3CDTF">2022-09-29T23:50:11Z</dcterms:modified>
</cp:coreProperties>
</file>