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8" r:id="rId58"/>
  </p:sldIdLst>
  <p:sldSz cx="9144000" cy="5143500" type="screen16x9"/>
  <p:notesSz cx="6858000" cy="9144000"/>
  <p:embeddedFontLst>
    <p:embeddedFont>
      <p:font typeface="Anton" pitchFamily="2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Helvetica Neue" panose="020B0604020202020204" charset="0"/>
      <p:regular r:id="rId65"/>
      <p:bold r:id="rId66"/>
      <p:italic r:id="rId67"/>
      <p:boldItalic r:id="rId68"/>
    </p:embeddedFont>
    <p:embeddedFont>
      <p:font typeface="Helvetica Neue Light" panose="020B0604020202020204" charset="0"/>
      <p:regular r:id="rId69"/>
      <p:bold r:id="rId70"/>
      <p:italic r:id="rId71"/>
      <p:boldItalic r:id="rId72"/>
    </p:embeddedFont>
    <p:embeddedFont>
      <p:font typeface="Lato" panose="020F0502020204030203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EAC6D-1DB4-4421-9B3F-0BAB226C786C}">
  <a:tblStyle styleId="{A53EAC6D-1DB4-4421-9B3F-0BAB226C78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El tutor conforma los break out rooms, rotando entre ellos como facilitador.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Supongamos que la lista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expresiones = [1 == 1, 1 &lt; =0]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La respuesta que se espera que escriban 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resultados = [True, False]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Correspondiendo </a:t>
            </a:r>
            <a:r>
              <a:rPr lang="es-419" b="1"/>
              <a:t>True</a:t>
            </a:r>
            <a:r>
              <a:rPr lang="es-419"/>
              <a:t> al resultado de </a:t>
            </a:r>
            <a:r>
              <a:rPr lang="es-419" b="1"/>
              <a:t>1==1</a:t>
            </a:r>
            <a:r>
              <a:rPr lang="es-419"/>
              <a:t> y </a:t>
            </a:r>
            <a:r>
              <a:rPr lang="es-419" b="1"/>
              <a:t>False</a:t>
            </a:r>
            <a:r>
              <a:rPr lang="es-419"/>
              <a:t> al de </a:t>
            </a:r>
            <a:r>
              <a:rPr lang="es-419" b="1"/>
              <a:t>1&lt;0</a:t>
            </a:r>
            <a:r>
              <a:rPr lang="es-419"/>
              <a:t>, es decir, los resultados deben concordar con las posiciones de las expresiones, siendo </a:t>
            </a:r>
            <a:r>
              <a:rPr lang="es-419" b="1"/>
              <a:t>resultados[0] </a:t>
            </a:r>
            <a:r>
              <a:rPr lang="es-419"/>
              <a:t>la respuesta a la expresión </a:t>
            </a:r>
            <a:r>
              <a:rPr lang="es-419" b="1"/>
              <a:t>expresiones[0]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Explicar con los siguientes ejemplos: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True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False and False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= 40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 &gt; 10 and a &lt;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 = “Hola Mundo!”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len(c) &gt;= 4 and c[0] == “H”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b614f5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fb614f5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Ejemplo práctico: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 “SALIR”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salida == “EXIT” or salida == “FIN” or salida == “SALIR”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 = “Python”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p[0] == “P” or p[0] == “p”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b614f5e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fb614f5e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Supongamos que la lista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expresiones = [1 == 1 or 1 &lt; =0]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La respuesta que se espera que escriban 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b="1">
                <a:solidFill>
                  <a:schemeClr val="dk1"/>
                </a:solidFill>
              </a:rPr>
              <a:t>resultados = [True]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Correspondiendo </a:t>
            </a:r>
            <a:r>
              <a:rPr lang="es-419" b="1">
                <a:solidFill>
                  <a:schemeClr val="dk1"/>
                </a:solidFill>
              </a:rPr>
              <a:t>True</a:t>
            </a:r>
            <a:r>
              <a:rPr lang="es-419">
                <a:solidFill>
                  <a:schemeClr val="dk1"/>
                </a:solidFill>
              </a:rPr>
              <a:t> al resultado de </a:t>
            </a:r>
            <a:r>
              <a:rPr lang="es-419" b="1">
                <a:solidFill>
                  <a:schemeClr val="dk1"/>
                </a:solidFill>
              </a:rPr>
              <a:t>1==1</a:t>
            </a:r>
            <a:r>
              <a:rPr lang="es-419">
                <a:solidFill>
                  <a:schemeClr val="dk1"/>
                </a:solidFill>
              </a:rPr>
              <a:t> or </a:t>
            </a:r>
            <a:r>
              <a:rPr lang="es-419" b="1">
                <a:solidFill>
                  <a:schemeClr val="dk1"/>
                </a:solidFill>
              </a:rPr>
              <a:t>1&lt;0</a:t>
            </a:r>
            <a:r>
              <a:rPr lang="es-419">
                <a:solidFill>
                  <a:schemeClr val="dk1"/>
                </a:solidFill>
              </a:rPr>
              <a:t>, es decir, los resultados deben concordar con las posiciones de las expresiones, siendo </a:t>
            </a:r>
            <a:r>
              <a:rPr lang="es-419" b="1">
                <a:solidFill>
                  <a:schemeClr val="dk1"/>
                </a:solidFill>
              </a:rPr>
              <a:t>resultados[0] </a:t>
            </a:r>
            <a:r>
              <a:rPr lang="es-419">
                <a:solidFill>
                  <a:schemeClr val="dk1"/>
                </a:solidFill>
              </a:rPr>
              <a:t>la respuesta a la expresión </a:t>
            </a:r>
            <a:r>
              <a:rPr lang="es-419" b="1">
                <a:solidFill>
                  <a:schemeClr val="dk1"/>
                </a:solidFill>
              </a:rPr>
              <a:t>expresiones[0]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 / 3**a / a * b &gt;= 15 and not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(a%b**2)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!= 0</a:t>
            </a:r>
            <a:endParaRPr sz="1300">
              <a:solidFill>
                <a:srgbClr val="70AD47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3**a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/ a * b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 b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129746337890625 - 14348907 /180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129746337890625 / 79716.15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&gt;= 15 and not 15 !=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1627604166.66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and not 15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</a:t>
            </a:r>
            <a:r>
              <a:rPr lang="es-419" sz="1300" u="sng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 True</a:t>
            </a:r>
            <a:endParaRPr sz="1300" u="sng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and False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3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expresiones = [nombre != "****", edad&gt;10 and edad&lt;18, len(nombre)&gt;=3 and len(nombre)&lt;10, edad*4 &gt;40]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[True, True, False]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suma en asignación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resta en asignación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producto en asignación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división en asignación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módulo en asignación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ejemplos de potencia en asignación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y expresiones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 b="1" i="0" u="none" strike="noStrike" cap="non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3. </a:t>
            </a:r>
            <a:r>
              <a:rPr lang="es-419" sz="2000" b="0" i="0" u="none" strike="noStrike" cap="non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sz="1400" b="0" i="0" u="none" strike="noStrike" cap="non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E6CD1B-481D-C840-8386-518681A1B713}"/>
              </a:ext>
            </a:extLst>
          </p:cNvPr>
          <p:cNvSpPr/>
          <p:nvPr/>
        </p:nvSpPr>
        <p:spPr>
          <a:xfrm>
            <a:off x="0" y="304800"/>
            <a:ext cx="9144000" cy="63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Negación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2904275" y="2696450"/>
            <a:ext cx="3431700" cy="10977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Verdadero = Falso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Falso = Verdadero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228600" y="1447800"/>
            <a:ext cx="8666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negamos una cosa que es verdad, esta se convierte en mentira. Por lo tanto,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negamos una cosa que es mentira, esta se convierte en verdad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en la programación?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66275" y="1458150"/>
            <a:ext cx="62970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a un ordenador podemos preguntarle cosas matemáticas.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si le preguntamos si 1 + 1 es igual a 2?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6611725" y="1601333"/>
            <a:ext cx="2166000" cy="7803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lang="es-419" sz="1800" b="0" i="0" u="none" strike="noStrike" cap="none" dirty="0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 dirty="0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4917500" y="3740725"/>
            <a:ext cx="2337600" cy="7803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+ 1 </a:t>
            </a:r>
            <a:r>
              <a:rPr lang="es-419" sz="1800" b="0" i="0" u="none" strike="noStrike" cap="non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0" y="2438400"/>
            <a:ext cx="8829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Aquí estamos preguntado si al sumar 1 con 1 el resultado es 3 y Python ya sabe decirnos que esto es falso (false)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1060191" y="4282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63200" y="1779350"/>
            <a:ext cx="78426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los operadores relacionales son símbolos que se usan para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comparar dos valores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de la comparación es correcto, la expresión es considerada verdadera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y en caso contrario será falsa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9950" y="38496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Igualdad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935550" y="3468825"/>
            <a:ext cx="4366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confundir el operador de asignación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con el operador de igualdad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0" y="1447800"/>
            <a:ext cx="8798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igualdad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son iguales,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distintos. Este operador se escribe con dos signos igual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935175" y="3262800"/>
            <a:ext cx="1512000" cy="1417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397450" y="1458150"/>
            <a:ext cx="84399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Desigualdad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sirve para preguntarle a nuestro programa si ambos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operandos son distintos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distintos, y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son iguales. 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Desigualdad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511875" y="3106525"/>
            <a:ext cx="1504200" cy="15414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54950" y="3182725"/>
            <a:ext cx="4909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como un signo de exclamación y un signo igual 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!=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como tachando al operador de igualdad.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Menor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29925" y="1411950"/>
            <a:ext cx="83466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997600" y="2517850"/>
            <a:ext cx="1465200" cy="1913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2978725" y="2822000"/>
            <a:ext cx="568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Este operador se escribe con un signo de menor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4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405250" y="1500925"/>
            <a:ext cx="84801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Menor igual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menor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 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Menor Igual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740375" y="2836700"/>
            <a:ext cx="18861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2825725" y="2583679"/>
            <a:ext cx="5577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o igual al segundo, y 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mayor que el segundo. </a:t>
            </a:r>
            <a:endParaRPr sz="1800" b="0" i="0" u="none" strike="noStrike" cap="none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menor que y un igual 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lang="es-419" sz="1800" b="0" i="0" u="none" strike="noStrike" cap="none" dirty="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 dirty="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/>
        </p:nvSpPr>
        <p:spPr>
          <a:xfrm>
            <a:off x="389650" y="1564350"/>
            <a:ext cx="84945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771550" y="2861000"/>
            <a:ext cx="16365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rgbClr val="3D85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2766575" y="2942350"/>
            <a:ext cx="593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menor que el segundo. Este operador se escribe con un signo de mayor que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4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 igual que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311725" y="1411950"/>
            <a:ext cx="8595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Mayor igual que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preguntarle a nuestro programa si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 operando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mayor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el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segundo operando,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si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ambos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son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iguales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6"/>
          <p:cNvSpPr txBox="1"/>
          <p:nvPr/>
        </p:nvSpPr>
        <p:spPr>
          <a:xfrm>
            <a:off x="522150" y="2656500"/>
            <a:ext cx="18939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7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2602925" y="2829750"/>
            <a:ext cx="6109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Devolverá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primero es mayor o igual al segundo,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el primero es menor que el segundo.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se escribe con un signo de mayor que y un igual</a:t>
            </a:r>
            <a:r>
              <a:rPr lang="es-419" sz="1800" b="0" i="0" u="none" strike="noStrike" cap="none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un Operador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similitudes y diferencias entre operador y expresión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expresiones.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sz="3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/>
        </p:nvSpPr>
        <p:spPr>
          <a:xfrm>
            <a:off x="12012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¿Operadores en Strings?</a:t>
            </a:r>
            <a:endParaRPr sz="3500" b="1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3916500" y="3367525"/>
            <a:ext cx="47124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comparar en Listas, Booleanos y de más tipos de datos.</a:t>
            </a:r>
            <a:endParaRPr sz="18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25" y="288125"/>
            <a:ext cx="748375" cy="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38200" y="1524000"/>
            <a:ext cx="7676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podemos hacer operaciones relacionales en números,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también podemos hacerlas en strings.</a:t>
            </a:r>
            <a:endParaRPr sz="1600" b="1" i="0" u="none" strike="noStrike" cap="none">
              <a:solidFill>
                <a:srgbClr val="000000"/>
              </a:solidFill>
              <a:highlight>
                <a:srgbClr val="3CEFAB"/>
              </a:highlight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997600" y="2610725"/>
            <a:ext cx="2197800" cy="19755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6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“Hola” </a:t>
            </a: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 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“Hola”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4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“Hola”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a[0] != “H”</a:t>
            </a:r>
            <a:endParaRPr sz="1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4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3452375" y="3545900"/>
            <a:ext cx="48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🧐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/>
        </p:nvSpPr>
        <p:spPr>
          <a:xfrm>
            <a:off x="1060191" y="4792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429500" y="1996200"/>
            <a:ext cx="53382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tienen un valor aritmético por defecto.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un valor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mientras tanto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tiene un valor de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 decir, tienen un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binario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utiliza para poder operar entre sí.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8" name="Google Shape;36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4968" y="14027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 txBox="1"/>
          <p:nvPr/>
        </p:nvSpPr>
        <p:spPr>
          <a:xfrm>
            <a:off x="6257950" y="1808000"/>
            <a:ext cx="2080800" cy="2373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 * 3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 /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endParaRPr sz="1800" b="0" i="0" u="none" strike="noStrike" cap="non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el resultado de cada expresión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/>
        </p:nvSpPr>
        <p:spPr>
          <a:xfrm>
            <a:off x="1060191" y="781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relacionales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290700" y="1184203"/>
            <a:ext cx="88533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relacionales,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que contendrá únicamente valores lógicos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3925150" y="3098200"/>
            <a:ext cx="442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675600" y="2645075"/>
            <a:ext cx="3000000" cy="21303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== True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&gt;= 2*4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33/3 == 11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&gt; False</a:t>
            </a: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True*5 == 2.5*2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-295950" y="765400"/>
            <a:ext cx="413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/>
        </p:nvSpPr>
        <p:spPr>
          <a:xfrm>
            <a:off x="2112250" y="4534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52"/>
          <p:cNvSpPr txBox="1"/>
          <p:nvPr/>
        </p:nvSpPr>
        <p:spPr>
          <a:xfrm>
            <a:off x="908850" y="1605500"/>
            <a:ext cx="73263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varios tipos de operadores lógicos en Python. Pero nos estaremos enfocando en los tres más básicos y utilizados: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 - negación)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 de esto o aquello)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07199" marR="0" lvl="0" indent="-1142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(Y de esto y eso).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Not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515500" y="1541100"/>
            <a:ext cx="77202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negación o también conocida como el NO. Es un poco especial, ya que sólo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afecta a los tipos lógicos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sólo requiere un operando en una expresión.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3"/>
          <p:cNvSpPr txBox="1"/>
          <p:nvPr/>
        </p:nvSpPr>
        <p:spPr>
          <a:xfrm>
            <a:off x="713225" y="2852875"/>
            <a:ext cx="24975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==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3954700" y="3351075"/>
            <a:ext cx="428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marR="0" lvl="0" indent="-26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Negación Lógica (NO)</a:t>
            </a:r>
            <a:endParaRPr sz="16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69999" marR="0" lvl="0" indent="-2699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"/>
              <a:buChar char="●"/>
            </a:pPr>
            <a:r>
              <a:rPr lang="es-419"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Sólo afecta a los lógicos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Más operadores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335100" y="1610550"/>
            <a:ext cx="8518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permiten crear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grandes expresiones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estos operadores se presentan en dos formas: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1014825" y="2786125"/>
            <a:ext cx="7338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Conjunción</a:t>
            </a:r>
            <a:r>
              <a:rPr lang="es-419" sz="1800" b="1" i="0" u="none" strike="noStrike" cap="none">
                <a:solidFill>
                  <a:srgbClr val="11111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		</a:t>
            </a:r>
            <a:r>
              <a:rPr lang="es-419" sz="1800" b="1" i="0" u="none" strike="noStrike" cap="none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Disyunción</a:t>
            </a:r>
            <a:endParaRPr sz="1800" b="1" i="0" u="none" strike="noStrike" cap="none"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1293575" y="3211350"/>
            <a:ext cx="33357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conjunto	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unido, contiguo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uniendo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5653425" y="3130975"/>
            <a:ext cx="26994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-Viene de disyunto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-Sinónimo de separado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-Agrupa separando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446825" y="2671500"/>
            <a:ext cx="76353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vivo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estoy dando un curso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Ambas sentencias están unidas por un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 </a:t>
            </a:r>
            <a:r>
              <a:rPr lang="es-419" sz="1800" b="0" i="0" u="none" strike="noStrike" cap="none" dirty="0" err="1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ambas son afirmaciones verdaderas. Y, ¿visto en conjunto?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sng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VERDADERO</a:t>
            </a:r>
            <a:endParaRPr sz="1800" b="0" i="0" u="sng" strike="noStrike" cap="none" dirty="0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3" name="Google Shape;43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 txBox="1"/>
          <p:nvPr/>
        </p:nvSpPr>
        <p:spPr>
          <a:xfrm>
            <a:off x="446825" y="1283275"/>
            <a:ext cx="8410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conjunción, es decir, el que agrupa a través de la unión, es el operador lógico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castellano conocido como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609600" y="2209800"/>
            <a:ext cx="84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¿qué es lo que une?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une una o varias sentencias lógicas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/>
        </p:nvSpPr>
        <p:spPr>
          <a:xfrm>
            <a:off x="3652325" y="3027200"/>
            <a:ext cx="2499600" cy="18282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20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56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4" name="Google Shape;44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6"/>
          <p:cNvSpPr txBox="1"/>
          <p:nvPr/>
        </p:nvSpPr>
        <p:spPr>
          <a:xfrm>
            <a:off x="228600" y="1447800"/>
            <a:ext cx="875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dos afirmaciones que son verdaderas, evidentemente estaremos diciendo la verdad. Python también puede comprender esto, es decir, si preguntamos sobre dos afirmaciones unidas por un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Y,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sabrá decir si es verdadero o falso.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3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3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y Tuplas</a:t>
            </a:r>
            <a:endParaRPr sz="12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226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18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8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6073875" y="1163625"/>
            <a:ext cx="21579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6296450" y="1333050"/>
            <a:ext cx="1819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437133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278900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6278875" y="2446275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6278875" y="2928356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6278875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6278875" y="3380081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402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6702275" y="257406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6450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LISTAS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DE TUPLAS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¡PRÁCTICAS INICIALES!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96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6694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sz="7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/>
        </p:nvSpPr>
        <p:spPr>
          <a:xfrm>
            <a:off x="489500" y="1610550"/>
            <a:ext cx="81432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unión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solamente verdadera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(True)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cuando, y sólo cuando, toda la sentencia o conjunto de afirmaciones es verdadera. Es decir,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las dos afirmaciones son verdaderas. 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falso(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57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4" name="Google Shape;45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62" name="Google Shape;462;p58"/>
          <p:cNvGraphicFramePr/>
          <p:nvPr/>
        </p:nvGraphicFramePr>
        <p:xfrm>
          <a:off x="1125425" y="1458150"/>
          <a:ext cx="7239000" cy="2986625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Expresión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Resultado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and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and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and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and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3" name="Google Shape;463;p58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4" name="Google Shape;46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/>
        </p:nvSpPr>
        <p:spPr>
          <a:xfrm>
            <a:off x="1079400" y="1318300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cantidad de combinaciones entre dos proposiciones lógicas unidas por un and son cuatro y ya las hemos analizado en la tabla anterior. </a:t>
            </a:r>
            <a:r>
              <a:rPr lang="es-419" sz="16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se llama tabla de verdad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59"/>
          <p:cNvSpPr txBox="1"/>
          <p:nvPr/>
        </p:nvSpPr>
        <p:spPr>
          <a:xfrm>
            <a:off x="2191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Tabla de verdad del </a:t>
            </a: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And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500" y="2450850"/>
            <a:ext cx="1782825" cy="2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375" y="2450850"/>
            <a:ext cx="1686950" cy="2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3098960" y="3106957"/>
            <a:ext cx="2459400" cy="1788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2 &gt; 1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&gt;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5 &lt; 20 </a:t>
            </a:r>
            <a:r>
              <a:rPr lang="es-419" sz="1800" b="0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B5394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 &lt;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endParaRPr sz="1800" b="0" i="0" u="none" strike="noStrike" cap="none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0"/>
          <p:cNvSpPr txBox="1"/>
          <p:nvPr/>
        </p:nvSpPr>
        <p:spPr>
          <a:xfrm>
            <a:off x="228600" y="1371600"/>
            <a:ext cx="8599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Ahora, veamos el operador de disyunción denominado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castellano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unía, el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separa.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a Python le pregunto por dos afirmaciones, y al menos una es (verdadera)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Python me dirá que esta afirmación es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/>
        </p:nvSpPr>
        <p:spPr>
          <a:xfrm>
            <a:off x="896500" y="1476675"/>
            <a:ext cx="72954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Python, una separación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solamente verdadera(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True)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cuando, y sólo cuando, una de las sentencias o conjuntos de afirmaciones 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cuando yo tengo una afirmación verdadera.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yo tengo una afirmación verdadera y otra falsa, python siempre va a tomar como que esto es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usamos el operador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3" name="Google Shape;493;p61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"/>
          <p:cNvSpPr txBox="1"/>
          <p:nvPr/>
        </p:nvSpPr>
        <p:spPr>
          <a:xfrm>
            <a:off x="896500" y="1318300"/>
            <a:ext cx="65571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502" name="Google Shape;502;p62"/>
          <p:cNvGraphicFramePr/>
          <p:nvPr/>
        </p:nvGraphicFramePr>
        <p:xfrm>
          <a:off x="782525" y="1458125"/>
          <a:ext cx="7239000" cy="2986625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Expresión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Resultado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 </a:t>
                      </a:r>
                      <a:r>
                        <a:rPr lang="es-419"/>
                        <a:t>o</a:t>
                      </a:r>
                      <a:r>
                        <a:rPr lang="es-419" sz="1400" u="none" strike="noStrike" cap="none"/>
                        <a:t> 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False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" name="Google Shape;503;p62"/>
          <p:cNvSpPr txBox="1"/>
          <p:nvPr/>
        </p:nvSpPr>
        <p:spPr>
          <a:xfrm>
            <a:off x="18109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4" name="Google Shape;50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3"/>
          <p:cNvSpPr txBox="1"/>
          <p:nvPr/>
        </p:nvSpPr>
        <p:spPr>
          <a:xfrm>
            <a:off x="1079400" y="1308075"/>
            <a:ext cx="69852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Su tabla de verdad quedaría así: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63"/>
          <p:cNvSpPr txBox="1"/>
          <p:nvPr/>
        </p:nvSpPr>
        <p:spPr>
          <a:xfrm>
            <a:off x="18072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i="1">
                <a:latin typeface="Anton"/>
                <a:ea typeface="Anton"/>
                <a:cs typeface="Anton"/>
                <a:sym typeface="Anton"/>
              </a:rPr>
              <a:t>Tabla de verdad del Or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3" name="Google Shape;51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9365" y="226000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25" y="234675"/>
            <a:ext cx="91092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575" y="1884300"/>
            <a:ext cx="2238850" cy="3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/>
        </p:nvSpPr>
        <p:spPr>
          <a:xfrm>
            <a:off x="809552" y="2157975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el resultado de cada expresión y almacenarlo en una nueva lista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2" name="Google Shape;52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56807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 txBox="1"/>
          <p:nvPr/>
        </p:nvSpPr>
        <p:spPr>
          <a:xfrm>
            <a:off x="2274250" y="995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Lógicos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65"/>
          <p:cNvSpPr txBox="1"/>
          <p:nvPr/>
        </p:nvSpPr>
        <p:spPr>
          <a:xfrm>
            <a:off x="350350" y="953175"/>
            <a:ext cx="86247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lista encontraremos diferentes operaciones lógicas.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Calcular mentalmente el resultado de cada expresión y almacenarlo en una nueva lista la cual contendrá únicamente valores lógicos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0" name="Google Shape;53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5"/>
          <p:cNvSpPr txBox="1"/>
          <p:nvPr/>
        </p:nvSpPr>
        <p:spPr>
          <a:xfrm>
            <a:off x="4726050" y="2951075"/>
            <a:ext cx="3891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Sugerencia</a:t>
            </a:r>
            <a:endParaRPr sz="18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necesitas ayuda, dejá que python calcule estas expresiones por vos!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457200" y="2286000"/>
            <a:ext cx="4063200" cy="2552700"/>
          </a:xfrm>
          <a:prstGeom prst="rect">
            <a:avLst/>
          </a:prstGeom>
          <a:noFill/>
          <a:ln w="28575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= [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3 == 5,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33/3 == 11 and 5 &gt; 2,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 or False,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True*5 == 2.5*2 or 123 &gt;= 23,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12 &gt; 7 and True &lt; False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]</a:t>
            </a:r>
            <a:endParaRPr sz="1700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-489850" y="599025"/>
            <a:ext cx="43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i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000"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8"/>
          <p:cNvSpPr txBox="1"/>
          <p:nvPr/>
        </p:nvSpPr>
        <p:spPr>
          <a:xfrm>
            <a:off x="670900" y="1677700"/>
            <a:ext cx="7722600" cy="2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que existen un montón de expresiones distintas y como pueden suponer, es posible crear combinaciones entre estas.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esto, se lo denomina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problema es que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definir grandes expresiones con multitud de operadores y operandos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 no sabemos como Python las  interpreta a la hora de resolverlas, podríamos causar algunos errores sin querer.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1" name="Google Shape;551;p68"/>
          <p:cNvSpPr txBox="1"/>
          <p:nvPr/>
        </p:nvSpPr>
        <p:spPr>
          <a:xfrm>
            <a:off x="24204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/>
          <p:nvPr/>
        </p:nvSpPr>
        <p:spPr>
          <a:xfrm>
            <a:off x="1113900" y="3066875"/>
            <a:ext cx="6943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Potenciación y raíces.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Multiplicación y división.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Suma y resta.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8" name="Google Shape;558;p69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9" name="Google Shape;559;p69"/>
          <p:cNvSpPr txBox="1"/>
          <p:nvPr/>
        </p:nvSpPr>
        <p:spPr>
          <a:xfrm>
            <a:off x="228600" y="1143000"/>
            <a:ext cx="8714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que equivocarse es el pan de cada día, usaremos esta sección para poder aprender las normas de precedencia y aprenderemos como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 resuelve las expresiones complejas con los distintos tipos de operadores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recuerdan, en la clase 1 vimos las procedencias de operadores numéricos: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 txBox="1"/>
          <p:nvPr/>
        </p:nvSpPr>
        <p:spPr>
          <a:xfrm>
            <a:off x="381850" y="4115475"/>
            <a:ext cx="6842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lang="es-419" sz="1600" b="1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600" b="0" i="0" u="none" strike="noStrike" cap="non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práctica nunca, o casi nunca, trabajaríamos con una expresión de este estilo, es por mero ejemplo.</a:t>
            </a:r>
            <a:endParaRPr sz="1600" b="0" i="0" u="none" strike="noStrike" cap="none">
              <a:solidFill>
                <a:srgbClr val="000000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6" name="Google Shape;56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0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8" name="Google Shape;568;p70"/>
          <p:cNvSpPr txBox="1"/>
          <p:nvPr/>
        </p:nvSpPr>
        <p:spPr>
          <a:xfrm>
            <a:off x="533400" y="1219200"/>
            <a:ext cx="8341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sirven para cuando tengamos que trabajar con expresiones anidadas que sean demasiado grandes.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0"/>
          <p:cNvSpPr txBox="1"/>
          <p:nvPr/>
        </p:nvSpPr>
        <p:spPr>
          <a:xfrm>
            <a:off x="873200" y="2041125"/>
            <a:ext cx="68421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 = 12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** b / 3**a / a * b &gt;= 15 and not (a%b**2) != 0</a:t>
            </a:r>
            <a:endParaRPr sz="1800" b="0" i="0" u="none" strike="noStrike" cap="non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3CEFAB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193" y="223625"/>
            <a:ext cx="891829" cy="98151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1"/>
          <p:cNvSpPr txBox="1"/>
          <p:nvPr/>
        </p:nvSpPr>
        <p:spPr>
          <a:xfrm>
            <a:off x="1772951" y="2598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Normas de Precedencia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7" name="Google Shape;577;p71"/>
          <p:cNvSpPr txBox="1"/>
          <p:nvPr/>
        </p:nvSpPr>
        <p:spPr>
          <a:xfrm>
            <a:off x="678400" y="1627525"/>
            <a:ext cx="76401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dio False?</a:t>
            </a:r>
            <a:endParaRPr sz="1800" b="1" i="1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de cualquier tipo entre paréntesis.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aritméticas por su propias reglas.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relacionales de izquierda a derecha.</a:t>
            </a:r>
            <a:endParaRPr sz="18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-419" sz="1800" b="0" i="0" u="none" strike="noStrike" cap="non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lógicos (not tiene prioridad ya que afecta al operando).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/>
        </p:nvSpPr>
        <p:spPr>
          <a:xfrm>
            <a:off x="860577" y="23463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variable que almacene si se cumplen TODAS las condiciones</a:t>
            </a:r>
            <a:endParaRPr sz="21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2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2275" y="6599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/>
        </p:nvSpPr>
        <p:spPr>
          <a:xfrm>
            <a:off x="2183550" y="2179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 ANIDADAS</a:t>
            </a:r>
            <a:endParaRPr sz="26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0" name="Google Shape;590;p73"/>
          <p:cNvSpPr txBox="1"/>
          <p:nvPr/>
        </p:nvSpPr>
        <p:spPr>
          <a:xfrm>
            <a:off x="363000" y="1018150"/>
            <a:ext cx="8418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dos variables llamadas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y EDAD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debes crear una variable que almacene si se cumplen TODAS las siguientes condiciones, encadenando operadores lógicos en una sola línea:</a:t>
            </a:r>
            <a:endParaRPr sz="1800" b="0" i="1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sea diferente de cuatro asteriscos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“****”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sea mayor que 10 y a su vez menor que 18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 longitud de NOMBRE sea mayor o igual a 3 pero a la vez menor que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 multiplicada por 4 sea mayor que 40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3" name="Google Shape;593;p73"/>
          <p:cNvSpPr txBox="1"/>
          <p:nvPr/>
        </p:nvSpPr>
        <p:spPr>
          <a:xfrm>
            <a:off x="363000" y="705375"/>
            <a:ext cx="492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3"/>
          <p:cNvSpPr txBox="1"/>
          <p:nvPr/>
        </p:nvSpPr>
        <p:spPr>
          <a:xfrm>
            <a:off x="296500" y="4077150"/>
            <a:ext cx="45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un input conseguir las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sz="1400" b="0" i="0" u="none" strike="noStrike" cap="none">
              <a:solidFill>
                <a:srgbClr val="000000"/>
              </a:solidFill>
              <a:highlight>
                <a:srgbClr val="EF89D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3"/>
          <p:cNvSpPr txBox="1"/>
          <p:nvPr/>
        </p:nvSpPr>
        <p:spPr>
          <a:xfrm>
            <a:off x="4314250" y="4077150"/>
            <a:ext cx="2865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</a:t>
            </a:r>
            <a:endParaRPr sz="1800" i="0" u="none" strike="noStrike" cap="none">
              <a:solidFill>
                <a:srgbClr val="EF89D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 = </a:t>
            </a:r>
            <a:r>
              <a:rPr lang="es-419" sz="18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INPUT!!!!</a:t>
            </a:r>
            <a:endParaRPr sz="1400" i="0" u="none" strike="noStrike" cap="none">
              <a:solidFill>
                <a:srgbClr val="EF89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/>
          <p:nvPr/>
        </p:nvSpPr>
        <p:spPr>
          <a:xfrm>
            <a:off x="489100" y="1659350"/>
            <a:ext cx="83463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sección vamos a ver unos tipos de operadores aritméticos que actúan directamente sobre la variable actual modificando su valor.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decir, no necesitan dos operandos, solamente necesitan una variable numérica.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eso, se les llama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asignación.</a:t>
            </a:r>
            <a:endParaRPr sz="18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8" name="Google Shape;608;p75"/>
          <p:cNvSpPr txBox="1"/>
          <p:nvPr/>
        </p:nvSpPr>
        <p:spPr>
          <a:xfrm>
            <a:off x="1618577" y="469050"/>
            <a:ext cx="6050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9" name="Google Shape;60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299775" y="1248925"/>
            <a:ext cx="85236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asignación más utilizado y el cual hemos utilizado hasta ahora es el signo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operador asigna un valor a una variable: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= 15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1651776" y="368325"/>
            <a:ext cx="545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7" name="Google Shape;61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6"/>
          <p:cNvSpPr txBox="1"/>
          <p:nvPr/>
        </p:nvSpPr>
        <p:spPr>
          <a:xfrm>
            <a:off x="0" y="3505200"/>
            <a:ext cx="887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este operador, existen otros operadores de asignación compuestos, que realizan una operación aritmética básica sobre la variable.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Suma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5" name="Google Shape;625;p77"/>
          <p:cNvSpPr txBox="1"/>
          <p:nvPr/>
        </p:nvSpPr>
        <p:spPr>
          <a:xfrm>
            <a:off x="554975" y="1346025"/>
            <a:ext cx="80385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Teniendo ya declarada una variable, podemos directamente sumarle un valor, 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6" name="Google Shape;62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1419625" y="2011650"/>
            <a:ext cx="20352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+= 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3720825" y="2413625"/>
            <a:ext cx="4867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a+=1 se incrementará el valor de a en 1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77"/>
          <p:cNvSpPr txBox="1"/>
          <p:nvPr/>
        </p:nvSpPr>
        <p:spPr>
          <a:xfrm>
            <a:off x="1178825" y="3962400"/>
            <a:ext cx="6374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aplicar cualquier operador en asignación se debe tener una variable previamente declarada, de lo contrario nos devolverá un error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4725" y="4121700"/>
            <a:ext cx="653676" cy="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2521496" y="6087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</a:t>
            </a:r>
            <a:r>
              <a:rPr lang="es-419" sz="4000" i="1">
                <a:latin typeface="Anton"/>
                <a:ea typeface="Anton"/>
                <a:cs typeface="Anton"/>
                <a:sym typeface="Anton"/>
              </a:rPr>
              <a:t>son</a:t>
            </a:r>
            <a:r>
              <a:rPr lang="es-419" sz="40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989400" y="1597800"/>
            <a:ext cx="71652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Formalmente, los operadores son aplicaciones, cálculos que se llevan a cabo sobre dos argumentos conocidos como operandos.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Operando [operador] Operando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/ * +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/>
        </p:nvSpPr>
        <p:spPr>
          <a:xfrm>
            <a:off x="1277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Resta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8" name="Google Shape;638;p78"/>
          <p:cNvSpPr txBox="1"/>
          <p:nvPr/>
        </p:nvSpPr>
        <p:spPr>
          <a:xfrm>
            <a:off x="3200750" y="2830425"/>
            <a:ext cx="56607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yo haga a-=5 a se disminuirá el valor de a en 5</a:t>
            </a:r>
            <a:endParaRPr sz="1800" b="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9" name="Google Shape;63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8"/>
          <p:cNvSpPr txBox="1"/>
          <p:nvPr/>
        </p:nvSpPr>
        <p:spPr>
          <a:xfrm>
            <a:off x="686325" y="2571750"/>
            <a:ext cx="23295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5: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= 50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-=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2" name="Google Shape;642;p78"/>
          <p:cNvSpPr txBox="1"/>
          <p:nvPr/>
        </p:nvSpPr>
        <p:spPr>
          <a:xfrm>
            <a:off x="685800" y="1600200"/>
            <a:ext cx="76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restarle un 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9"/>
          <p:cNvSpPr txBox="1"/>
          <p:nvPr/>
        </p:nvSpPr>
        <p:spPr>
          <a:xfrm>
            <a:off x="968479" y="4217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Producto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1046525" y="1459650"/>
            <a:ext cx="6747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producto a un valor.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0" name="Google Shape;65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9"/>
          <p:cNvSpPr txBox="1"/>
          <p:nvPr/>
        </p:nvSpPr>
        <p:spPr>
          <a:xfrm>
            <a:off x="1337875" y="2224650"/>
            <a:ext cx="20196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10: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79"/>
          <p:cNvSpPr txBox="1"/>
          <p:nvPr/>
        </p:nvSpPr>
        <p:spPr>
          <a:xfrm>
            <a:off x="3715625" y="2681850"/>
            <a:ext cx="4654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a*=10 se multiplicará el valor de a en 10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/>
          <p:nvPr/>
        </p:nvSpPr>
        <p:spPr>
          <a:xfrm>
            <a:off x="13536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División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0" name="Google Shape;660;p80"/>
          <p:cNvSpPr txBox="1"/>
          <p:nvPr/>
        </p:nvSpPr>
        <p:spPr>
          <a:xfrm>
            <a:off x="1322275" y="1565950"/>
            <a:ext cx="6613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división a un valor.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1" name="Google Shape;661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0"/>
          <p:cNvSpPr txBox="1"/>
          <p:nvPr/>
        </p:nvSpPr>
        <p:spPr>
          <a:xfrm>
            <a:off x="1554100" y="2571750"/>
            <a:ext cx="20139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/=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4" name="Google Shape;664;p80"/>
          <p:cNvSpPr txBox="1"/>
          <p:nvPr/>
        </p:nvSpPr>
        <p:spPr>
          <a:xfrm>
            <a:off x="3999100" y="3049650"/>
            <a:ext cx="4378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a/=2 se dividirá el valor de a en 2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1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1" name="Google Shape;671;p81"/>
          <p:cNvSpPr txBox="1"/>
          <p:nvPr/>
        </p:nvSpPr>
        <p:spPr>
          <a:xfrm>
            <a:off x="1250675" y="1489750"/>
            <a:ext cx="6833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 módulo a un valor.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2" name="Google Shape;67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1"/>
          <p:cNvSpPr txBox="1"/>
          <p:nvPr/>
        </p:nvSpPr>
        <p:spPr>
          <a:xfrm>
            <a:off x="1206975" y="2209800"/>
            <a:ext cx="1793100" cy="20550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= 10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a %=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81"/>
          <p:cNvSpPr txBox="1"/>
          <p:nvPr/>
        </p:nvSpPr>
        <p:spPr>
          <a:xfrm>
            <a:off x="3352800" y="2590800"/>
            <a:ext cx="5001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a%=2 se hará el módulo de a en 2</a:t>
            </a:r>
            <a:endParaRPr sz="1800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/>
          <p:nvPr/>
        </p:nvSpPr>
        <p:spPr>
          <a:xfrm>
            <a:off x="8964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Potencia en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1112325" y="1458150"/>
            <a:ext cx="66642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directamente hacer una potencia a un valor.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3" name="Google Shape;68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2"/>
          <p:cNvSpPr txBox="1"/>
          <p:nvPr/>
        </p:nvSpPr>
        <p:spPr>
          <a:xfrm>
            <a:off x="1168075" y="2311425"/>
            <a:ext cx="2224800" cy="17361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2: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= 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**= 2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82"/>
          <p:cNvSpPr txBox="1"/>
          <p:nvPr/>
        </p:nvSpPr>
        <p:spPr>
          <a:xfrm>
            <a:off x="3912850" y="2630025"/>
            <a:ext cx="4330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Ahora, cada vez que hagamos a**=2 se hará una potencia de a en 2</a:t>
            </a:r>
            <a:endParaRPr sz="1800" i="0" u="none" strike="noStrike" cap="non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3"/>
          <p:cNvSpPr txBox="1"/>
          <p:nvPr/>
        </p:nvSpPr>
        <p:spPr>
          <a:xfrm>
            <a:off x="18109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Operadores de asignación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93" name="Google Shape;693;p83"/>
          <p:cNvGraphicFramePr/>
          <p:nvPr/>
        </p:nvGraphicFramePr>
        <p:xfrm>
          <a:off x="952500" y="1358125"/>
          <a:ext cx="7239000" cy="792420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Operador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Ejemplo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Equivalente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4" name="Google Shape;694;p83"/>
          <p:cNvGraphicFramePr/>
          <p:nvPr/>
        </p:nvGraphicFramePr>
        <p:xfrm>
          <a:off x="952500" y="21505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{A53EAC6D-1DB4-4421-9B3F-0BAB226C786C}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+=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+=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+ 2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-=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-=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-2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*=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*=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*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/=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/=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/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%=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%=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= a %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**=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/>
                        <a:t>a **=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strike="noStrike" cap="none" dirty="0"/>
                        <a:t>a = a ** 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EF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95" name="Google Shape;69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143" y="228775"/>
            <a:ext cx="891829" cy="98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00" y="172800"/>
            <a:ext cx="730025" cy="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40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2" name="Google Shape;702;p84" descr="Tiger Face on Apple iOS 12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42" name="Google Shape;742;p89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Relacional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Tipo lógico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Lógico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Expresiones Anidadas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318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 b="0" i="0" u="none" strike="noStrike" cap="non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en asignación</a:t>
            </a:r>
            <a:endParaRPr sz="2000" b="0" i="0" u="none" strike="noStrike" cap="non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625625" y="1185424"/>
            <a:ext cx="84327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denomina expresión al conjunto que forman los operandos y la operación. 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Sumar, restar, dividir o multiplicar, tienen algo en común, y es que sus operadores son 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sirven para trabajar con números.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aritméticos (+, -, /, *)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dan lugar a expresiones de distintos tipos: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Aritméticas</a:t>
            </a: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ambos operandos son valores literales: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+ 5 	-1.4 * 54 		1/2.5</a:t>
            </a:r>
            <a:endParaRPr sz="1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b="1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Algebraicas</a:t>
            </a:r>
            <a:r>
              <a:rPr lang="es-419" sz="1800" b="0" i="0" u="none" strike="noStrike" cap="none" dirty="0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al menos un operando es una variable:</a:t>
            </a:r>
            <a:endParaRPr sz="1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 * 3.14 	(nota_1 + nota_2)/2</a:t>
            </a:r>
            <a:endParaRPr sz="1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5728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Expresiones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0" y="193225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TIPO LÓGICO</a:t>
            </a:r>
            <a:endParaRPr sz="3700" b="0" i="1" u="none" strike="noStrike" cap="non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1129850" y="428226"/>
            <a:ext cx="70236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datos</a:t>
            </a:r>
            <a:endParaRPr sz="35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896509" y="1372859"/>
            <a:ext cx="75999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números, imágenes, textos, y sonidos, si algo tienen en común es que podemos percibirlos como información, pero hay un tipo de dato distinto, más básico. 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tan básico, que quizás cueste entenderlo como un tipo de dato.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ese, es el </a:t>
            </a:r>
            <a:r>
              <a:rPr lang="es-419" sz="1800" b="1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 lógico.</a:t>
            </a:r>
            <a:endParaRPr sz="1800" b="1" i="0" u="none" strike="noStrike" cap="none">
              <a:solidFill>
                <a:srgbClr val="000000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000" y="3709475"/>
            <a:ext cx="825300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132041" y="317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b="0" i="1" u="none" strike="noStrike" cap="non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 Lógico</a:t>
            </a:r>
            <a:endParaRPr sz="38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4572000" y="3439950"/>
            <a:ext cx="3876600" cy="12930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en </a:t>
            </a:r>
            <a:r>
              <a:rPr lang="es-419" sz="1800" b="0" i="0" u="none" strike="noStrike" cap="non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matemático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b="1" i="0" u="none" strike="noStrike" cap="none">
                <a:solidFill>
                  <a:srgbClr val="3CEFA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+1 = 3???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Falso 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s-419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81000" y="1219200"/>
            <a:ext cx="85257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tipo lógico es el tipo de dato más básico de la información racional, y representa únicamente dos posibilidades:</a:t>
            </a:r>
            <a:endParaRPr sz="18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Verdadero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Falso</a:t>
            </a:r>
            <a:endParaRPr sz="1800" b="0" i="0" u="none" strike="noStrike" cap="non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81000" y="2667000"/>
            <a:ext cx="852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denominamos a este tipo como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Booleano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Binario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81000" y="3439950"/>
            <a:ext cx="3849900" cy="1293000"/>
          </a:xfrm>
          <a:prstGeom prst="rect">
            <a:avLst/>
          </a:prstGeom>
          <a:noFill/>
          <a:ln w="19050" cap="flat" cmpd="sng">
            <a:solidFill>
              <a:srgbClr val="E0FF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lang="es-419" sz="1800" b="0" i="0" u="none" strike="noStrike" cap="non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lingüístico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podríamos decir que: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“Estoy vivo” es 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Verdadero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s-419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-419"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850" y="249300"/>
            <a:ext cx="711875" cy="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Microsoft Office PowerPoint</Application>
  <PresentationFormat>Presentación en pantalla (16:9)</PresentationFormat>
  <Paragraphs>509</Paragraphs>
  <Slides>57</Slides>
  <Notes>57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4" baseType="lpstr">
      <vt:lpstr>Calibri</vt:lpstr>
      <vt:lpstr>Helvetica Neue</vt:lpstr>
      <vt:lpstr>Lato</vt:lpstr>
      <vt:lpstr>Arial</vt:lpstr>
      <vt:lpstr>Helvetica Neue Light</vt:lpstr>
      <vt:lpstr>Anton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Richard</cp:lastModifiedBy>
  <cp:revision>1</cp:revision>
  <dcterms:modified xsi:type="dcterms:W3CDTF">2022-10-14T23:50:00Z</dcterms:modified>
</cp:coreProperties>
</file>