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 id="2147483683" r:id="rId2"/>
    <p:sldMasterId id="2147483684" r:id="rId3"/>
  </p:sldMasterIdLst>
  <p:notesMasterIdLst>
    <p:notesMasterId r:id="rId53"/>
  </p:notesMasterIdLst>
  <p:sldIdLst>
    <p:sldId id="31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Lst>
  <p:sldSz cx="9144000" cy="5143500" type="screen16x9"/>
  <p:notesSz cx="6858000" cy="9144000"/>
  <p:embeddedFontLst>
    <p:embeddedFont>
      <p:font typeface="Anton" pitchFamily="2" charset="0"/>
      <p:regular r:id="rId54"/>
    </p:embeddedFont>
    <p:embeddedFont>
      <p:font typeface="Calibri" panose="020F0502020204030204" pitchFamily="34" charset="0"/>
      <p:regular r:id="rId55"/>
      <p:bold r:id="rId56"/>
      <p:italic r:id="rId57"/>
      <p:boldItalic r:id="rId58"/>
    </p:embeddedFont>
    <p:embeddedFont>
      <p:font typeface="Didact Gothic" panose="00000500000000000000" pitchFamily="2" charset="0"/>
      <p:regular r:id="rId59"/>
    </p:embeddedFont>
    <p:embeddedFont>
      <p:font typeface="Georgia" panose="02040502050405020303" pitchFamily="18" charset="0"/>
      <p:regular r:id="rId60"/>
      <p:bold r:id="rId61"/>
      <p:italic r:id="rId62"/>
      <p:boldItalic r:id="rId63"/>
    </p:embeddedFont>
    <p:embeddedFont>
      <p:font typeface="Helvetica Neue" panose="020B0604020202020204" charset="0"/>
      <p:regular r:id="rId64"/>
      <p:bold r:id="rId65"/>
      <p:italic r:id="rId66"/>
      <p:boldItalic r:id="rId67"/>
    </p:embeddedFont>
    <p:embeddedFont>
      <p:font typeface="Helvetica Neue Light" panose="020B0604020202020204" charset="0"/>
      <p:regular r:id="rId68"/>
      <p:bold r:id="rId69"/>
      <p:italic r:id="rId70"/>
      <p:boldItalic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60EDA85-A1B3-41C4-B34B-ADD8C57963D1}">
  <a:tblStyle styleId="{E60EDA85-A1B3-41C4-B34B-ADD8C57963D1}"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714" y="108"/>
      </p:cViewPr>
      <p:guideLst>
        <p:guide orient="horz" pos="1620"/>
        <p:guide pos="2880"/>
      </p:guideLst>
    </p:cSldViewPr>
  </p:slideViewPr>
  <p:notesTextViewPr>
    <p:cViewPr>
      <p:scale>
        <a:sx n="1" d="1"/>
        <a:sy n="1" d="1"/>
      </p:scale>
      <p:origin x="0" y="-432"/>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font" Target="fonts/font10.fntdata"/><Relationship Id="rId68" Type="http://schemas.openxmlformats.org/officeDocument/2006/relationships/font" Target="fonts/font15.fntdata"/><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font" Target="fonts/font13.fntdata"/><Relationship Id="rId74"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font" Target="fonts/font8.fntdata"/><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font" Target="fonts/font16.fntdata"/><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font" Target="fonts/font6.fntdata"/><Relationship Id="rId67" Type="http://schemas.openxmlformats.org/officeDocument/2006/relationships/font" Target="fonts/font14.fntdata"/><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font" Target="fonts/font17.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font" Target="fonts/font4.fntdata"/><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font" Target="fonts/font7.fntdata"/><Relationship Id="rId65" Type="http://schemas.openxmlformats.org/officeDocument/2006/relationships/font" Target="fonts/font12.fntdata"/><Relationship Id="rId73"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font" Target="fonts/font2.fntdata"/><Relationship Id="rId7" Type="http://schemas.openxmlformats.org/officeDocument/2006/relationships/slide" Target="slides/slide4.xml"/><Relationship Id="rId71"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ec46390d63_1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5" name="Google Shape;315;gec46390d63_1_1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ea3c7b6672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ea3c7b6672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ec46390d63_1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gec46390d63_1_2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ec46390d63_1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gec46390d63_1_2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ec46390d63_1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gec46390d63_1_2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ec842eb6b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 name="Google Shape;365;gec842eb6bc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ea4b2e78b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ea4b2e78b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a4b2e78b0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0" name="Google Shape;380;gea4b2e78b0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ea4b2e78b0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gea4b2e78b0_3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ea4b2e78b0_3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6" name="Google Shape;396;gea4b2e78b0_3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ea3c7b66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ea3c7b66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ea4b2e78b0_3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8" name="Google Shape;408;gea4b2e78b0_3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ea4b2e78b0_3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8" name="Google Shape;418;gea4b2e78b0_3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eca00bbb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8" name="Google Shape;428;geca00bbb7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eca00bbb73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2" name="Google Shape;442;geca00bbb73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eca00bbb7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4" name="Google Shape;454;geca00bbb73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eca00bbb7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eca00bbb7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ee87b7a1a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ee87b7a1a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ee87b7a1a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ee87b7a1a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ee87b7a1a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ee87b7a1a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eee77820e2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eee77820e2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ea3c7b6672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ea3c7b6672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900">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ee87b7a1a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ee87b7a1a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eee77820e2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eee77820e2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eefed1cd4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eefed1cd4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eee77820e2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5" name="Google Shape;555;geee77820e2_0_2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eee77820e2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eee77820e2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419" dirty="0">
                <a:solidFill>
                  <a:schemeClr val="dk1"/>
                </a:solidFill>
              </a:rPr>
              <a:t>SOLUCIÓN CÓDIGO</a:t>
            </a:r>
            <a:br>
              <a:rPr lang="es-419" dirty="0">
                <a:solidFill>
                  <a:schemeClr val="dk1"/>
                </a:solidFill>
              </a:rPr>
            </a:br>
            <a:br>
              <a:rPr lang="es-419" dirty="0">
                <a:solidFill>
                  <a:schemeClr val="dk1"/>
                </a:solidFill>
              </a:rPr>
            </a:br>
            <a:r>
              <a:rPr lang="es-419" sz="1000" dirty="0" err="1">
                <a:solidFill>
                  <a:srgbClr val="101010"/>
                </a:solidFill>
                <a:highlight>
                  <a:srgbClr val="F6F8FA"/>
                </a:highlight>
                <a:latin typeface="Courier New"/>
                <a:ea typeface="Courier New"/>
                <a:cs typeface="Courier New"/>
                <a:sym typeface="Courier New"/>
              </a:rPr>
              <a:t>def</a:t>
            </a:r>
            <a:r>
              <a:rPr lang="es-419" sz="1000" dirty="0">
                <a:solidFill>
                  <a:srgbClr val="101010"/>
                </a:solidFill>
                <a:highlight>
                  <a:srgbClr val="F6F8FA"/>
                </a:highlight>
                <a:latin typeface="Courier New"/>
                <a:ea typeface="Courier New"/>
                <a:cs typeface="Courier New"/>
                <a:sym typeface="Courier New"/>
              </a:rPr>
              <a:t> calcular(*</a:t>
            </a:r>
            <a:r>
              <a:rPr lang="es-419" sz="1000" dirty="0" err="1">
                <a:solidFill>
                  <a:srgbClr val="101010"/>
                </a:solidFill>
                <a:highlight>
                  <a:srgbClr val="F6F8FA"/>
                </a:highlight>
                <a:latin typeface="Courier New"/>
                <a:ea typeface="Courier New"/>
                <a:cs typeface="Courier New"/>
                <a:sym typeface="Courier New"/>
              </a:rPr>
              <a:t>args</a:t>
            </a:r>
            <a:r>
              <a:rPr lang="es-419" sz="1000" dirty="0">
                <a:solidFill>
                  <a:srgbClr val="101010"/>
                </a:solidFill>
                <a:highlight>
                  <a:srgbClr val="F6F8FA"/>
                </a:highlight>
                <a:latin typeface="Courier New"/>
                <a:ea typeface="Courier New"/>
                <a:cs typeface="Courier New"/>
                <a:sym typeface="Courier New"/>
              </a:rPr>
              <a:t>):</a:t>
            </a:r>
            <a:endParaRPr sz="1000" dirty="0">
              <a:solidFill>
                <a:srgbClr val="101010"/>
              </a:solidFill>
              <a:highlight>
                <a:srgbClr val="F6F8FA"/>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s-419" sz="1000" dirty="0">
                <a:solidFill>
                  <a:srgbClr val="101010"/>
                </a:solidFill>
                <a:highlight>
                  <a:srgbClr val="F6F8FA"/>
                </a:highlight>
                <a:latin typeface="Courier New"/>
                <a:ea typeface="Courier New"/>
                <a:cs typeface="Courier New"/>
                <a:sym typeface="Courier New"/>
              </a:rPr>
              <a:t>	</a:t>
            </a:r>
            <a:r>
              <a:rPr lang="es-419" sz="1000" dirty="0" err="1">
                <a:solidFill>
                  <a:srgbClr val="101010"/>
                </a:solidFill>
                <a:highlight>
                  <a:srgbClr val="F6F8FA"/>
                </a:highlight>
                <a:latin typeface="Courier New"/>
                <a:ea typeface="Courier New"/>
                <a:cs typeface="Courier New"/>
                <a:sym typeface="Courier New"/>
              </a:rPr>
              <a:t>if</a:t>
            </a:r>
            <a:r>
              <a:rPr lang="es-419" sz="1000" dirty="0">
                <a:solidFill>
                  <a:srgbClr val="101010"/>
                </a:solidFill>
                <a:highlight>
                  <a:srgbClr val="F6F8FA"/>
                </a:highlight>
                <a:latin typeface="Courier New"/>
                <a:ea typeface="Courier New"/>
                <a:cs typeface="Courier New"/>
                <a:sym typeface="Courier New"/>
              </a:rPr>
              <a:t> </a:t>
            </a:r>
            <a:r>
              <a:rPr lang="es-419" sz="1000" dirty="0" err="1">
                <a:solidFill>
                  <a:srgbClr val="101010"/>
                </a:solidFill>
                <a:highlight>
                  <a:srgbClr val="F6F8FA"/>
                </a:highlight>
                <a:latin typeface="Courier New"/>
                <a:ea typeface="Courier New"/>
                <a:cs typeface="Courier New"/>
                <a:sym typeface="Courier New"/>
              </a:rPr>
              <a:t>len</a:t>
            </a:r>
            <a:r>
              <a:rPr lang="es-419" sz="1000" dirty="0">
                <a:solidFill>
                  <a:srgbClr val="101010"/>
                </a:solidFill>
                <a:highlight>
                  <a:srgbClr val="F6F8FA"/>
                </a:highlight>
                <a:latin typeface="Courier New"/>
                <a:ea typeface="Courier New"/>
                <a:cs typeface="Courier New"/>
                <a:sym typeface="Courier New"/>
              </a:rPr>
              <a:t>(</a:t>
            </a:r>
            <a:r>
              <a:rPr lang="es-419" sz="1000" dirty="0" err="1">
                <a:solidFill>
                  <a:srgbClr val="101010"/>
                </a:solidFill>
                <a:highlight>
                  <a:srgbClr val="F6F8FA"/>
                </a:highlight>
                <a:latin typeface="Courier New"/>
                <a:ea typeface="Courier New"/>
                <a:cs typeface="Courier New"/>
                <a:sym typeface="Courier New"/>
              </a:rPr>
              <a:t>args</a:t>
            </a:r>
            <a:r>
              <a:rPr lang="es-419" sz="1000" dirty="0">
                <a:solidFill>
                  <a:srgbClr val="101010"/>
                </a:solidFill>
                <a:highlight>
                  <a:srgbClr val="F6F8FA"/>
                </a:highlight>
                <a:latin typeface="Courier New"/>
                <a:ea typeface="Courier New"/>
                <a:cs typeface="Courier New"/>
                <a:sym typeface="Courier New"/>
              </a:rPr>
              <a:t>)==1:</a:t>
            </a:r>
            <a:endParaRPr sz="1000" dirty="0">
              <a:solidFill>
                <a:srgbClr val="101010"/>
              </a:solidFill>
              <a:highlight>
                <a:srgbClr val="F6F8FA"/>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s-419" sz="1000" dirty="0">
                <a:solidFill>
                  <a:srgbClr val="101010"/>
                </a:solidFill>
                <a:highlight>
                  <a:srgbClr val="F6F8FA"/>
                </a:highlight>
                <a:latin typeface="Courier New"/>
                <a:ea typeface="Courier New"/>
                <a:cs typeface="Courier New"/>
                <a:sym typeface="Courier New"/>
              </a:rPr>
              <a:t>		</a:t>
            </a:r>
            <a:r>
              <a:rPr lang="es-419" sz="1000" dirty="0" err="1">
                <a:solidFill>
                  <a:srgbClr val="101010"/>
                </a:solidFill>
                <a:highlight>
                  <a:srgbClr val="F6F8FA"/>
                </a:highlight>
                <a:latin typeface="Courier New"/>
                <a:ea typeface="Courier New"/>
                <a:cs typeface="Courier New"/>
                <a:sym typeface="Courier New"/>
              </a:rPr>
              <a:t>return</a:t>
            </a:r>
            <a:r>
              <a:rPr lang="es-419" sz="1000" dirty="0">
                <a:solidFill>
                  <a:srgbClr val="101010"/>
                </a:solidFill>
                <a:highlight>
                  <a:srgbClr val="F6F8FA"/>
                </a:highlight>
                <a:latin typeface="Courier New"/>
                <a:ea typeface="Courier New"/>
                <a:cs typeface="Courier New"/>
                <a:sym typeface="Courier New"/>
              </a:rPr>
              <a:t> </a:t>
            </a:r>
            <a:r>
              <a:rPr lang="es-419" sz="1000" dirty="0" err="1">
                <a:solidFill>
                  <a:srgbClr val="101010"/>
                </a:solidFill>
                <a:highlight>
                  <a:srgbClr val="F6F8FA"/>
                </a:highlight>
                <a:latin typeface="Courier New"/>
                <a:ea typeface="Courier New"/>
                <a:cs typeface="Courier New"/>
                <a:sym typeface="Courier New"/>
              </a:rPr>
              <a:t>calcular_horas</a:t>
            </a:r>
            <a:r>
              <a:rPr lang="es-419" sz="1000" dirty="0">
                <a:solidFill>
                  <a:srgbClr val="101010"/>
                </a:solidFill>
                <a:highlight>
                  <a:srgbClr val="F6F8FA"/>
                </a:highlight>
                <a:latin typeface="Courier New"/>
                <a:ea typeface="Courier New"/>
                <a:cs typeface="Courier New"/>
                <a:sym typeface="Courier New"/>
              </a:rPr>
              <a:t>(</a:t>
            </a:r>
            <a:r>
              <a:rPr lang="es-419" sz="1000" dirty="0" err="1">
                <a:solidFill>
                  <a:srgbClr val="101010"/>
                </a:solidFill>
                <a:highlight>
                  <a:srgbClr val="F6F8FA"/>
                </a:highlight>
                <a:latin typeface="Courier New"/>
                <a:ea typeface="Courier New"/>
                <a:cs typeface="Courier New"/>
                <a:sym typeface="Courier New"/>
              </a:rPr>
              <a:t>args</a:t>
            </a:r>
            <a:r>
              <a:rPr lang="es-419" sz="1000" dirty="0">
                <a:solidFill>
                  <a:srgbClr val="101010"/>
                </a:solidFill>
                <a:highlight>
                  <a:srgbClr val="F6F8FA"/>
                </a:highlight>
                <a:latin typeface="Courier New"/>
                <a:ea typeface="Courier New"/>
                <a:cs typeface="Courier New"/>
                <a:sym typeface="Courier New"/>
              </a:rPr>
              <a:t>[0])</a:t>
            </a:r>
            <a:endParaRPr sz="1000" dirty="0">
              <a:solidFill>
                <a:srgbClr val="101010"/>
              </a:solidFill>
              <a:highlight>
                <a:srgbClr val="F6F8FA"/>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s-419" sz="1000" dirty="0">
                <a:solidFill>
                  <a:srgbClr val="101010"/>
                </a:solidFill>
                <a:highlight>
                  <a:srgbClr val="F6F8FA"/>
                </a:highlight>
                <a:latin typeface="Courier New"/>
                <a:ea typeface="Courier New"/>
                <a:cs typeface="Courier New"/>
                <a:sym typeface="Courier New"/>
              </a:rPr>
              <a:t>	</a:t>
            </a:r>
            <a:r>
              <a:rPr lang="es-419" sz="1000" dirty="0" err="1">
                <a:solidFill>
                  <a:srgbClr val="101010"/>
                </a:solidFill>
                <a:highlight>
                  <a:srgbClr val="F6F8FA"/>
                </a:highlight>
                <a:latin typeface="Courier New"/>
                <a:ea typeface="Courier New"/>
                <a:cs typeface="Courier New"/>
                <a:sym typeface="Courier New"/>
              </a:rPr>
              <a:t>elif</a:t>
            </a:r>
            <a:r>
              <a:rPr lang="es-419" sz="1000" dirty="0">
                <a:solidFill>
                  <a:srgbClr val="101010"/>
                </a:solidFill>
                <a:highlight>
                  <a:srgbClr val="F6F8FA"/>
                </a:highlight>
                <a:latin typeface="Courier New"/>
                <a:ea typeface="Courier New"/>
                <a:cs typeface="Courier New"/>
                <a:sym typeface="Courier New"/>
              </a:rPr>
              <a:t> </a:t>
            </a:r>
            <a:r>
              <a:rPr lang="es-419" sz="1000" dirty="0" err="1">
                <a:solidFill>
                  <a:srgbClr val="101010"/>
                </a:solidFill>
                <a:highlight>
                  <a:srgbClr val="F6F8FA"/>
                </a:highlight>
                <a:latin typeface="Courier New"/>
                <a:ea typeface="Courier New"/>
                <a:cs typeface="Courier New"/>
                <a:sym typeface="Courier New"/>
              </a:rPr>
              <a:t>len</a:t>
            </a:r>
            <a:r>
              <a:rPr lang="es-419" sz="1000" dirty="0">
                <a:solidFill>
                  <a:srgbClr val="101010"/>
                </a:solidFill>
                <a:highlight>
                  <a:srgbClr val="F6F8FA"/>
                </a:highlight>
                <a:latin typeface="Courier New"/>
                <a:ea typeface="Courier New"/>
                <a:cs typeface="Courier New"/>
                <a:sym typeface="Courier New"/>
              </a:rPr>
              <a:t>(</a:t>
            </a:r>
            <a:r>
              <a:rPr lang="es-419" sz="1000" dirty="0" err="1">
                <a:solidFill>
                  <a:srgbClr val="101010"/>
                </a:solidFill>
                <a:highlight>
                  <a:srgbClr val="F6F8FA"/>
                </a:highlight>
                <a:latin typeface="Courier New"/>
                <a:ea typeface="Courier New"/>
                <a:cs typeface="Courier New"/>
                <a:sym typeface="Courier New"/>
              </a:rPr>
              <a:t>args</a:t>
            </a:r>
            <a:r>
              <a:rPr lang="es-419" sz="1000" dirty="0">
                <a:solidFill>
                  <a:srgbClr val="101010"/>
                </a:solidFill>
                <a:highlight>
                  <a:srgbClr val="F6F8FA"/>
                </a:highlight>
                <a:latin typeface="Courier New"/>
                <a:ea typeface="Courier New"/>
                <a:cs typeface="Courier New"/>
                <a:sym typeface="Courier New"/>
              </a:rPr>
              <a:t>)==3:</a:t>
            </a:r>
            <a:endParaRPr sz="1000" dirty="0">
              <a:solidFill>
                <a:srgbClr val="101010"/>
              </a:solidFill>
              <a:highlight>
                <a:srgbClr val="F6F8FA"/>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s-419" sz="1000" dirty="0">
                <a:solidFill>
                  <a:srgbClr val="101010"/>
                </a:solidFill>
                <a:highlight>
                  <a:srgbClr val="F6F8FA"/>
                </a:highlight>
                <a:latin typeface="Courier New"/>
                <a:ea typeface="Courier New"/>
                <a:cs typeface="Courier New"/>
                <a:sym typeface="Courier New"/>
              </a:rPr>
              <a:t>		</a:t>
            </a:r>
            <a:r>
              <a:rPr lang="es-419" sz="1000" dirty="0" err="1">
                <a:solidFill>
                  <a:srgbClr val="101010"/>
                </a:solidFill>
                <a:highlight>
                  <a:srgbClr val="F6F8FA"/>
                </a:highlight>
                <a:latin typeface="Courier New"/>
                <a:ea typeface="Courier New"/>
                <a:cs typeface="Courier New"/>
                <a:sym typeface="Courier New"/>
              </a:rPr>
              <a:t>return</a:t>
            </a:r>
            <a:r>
              <a:rPr lang="es-419" sz="1000" dirty="0">
                <a:solidFill>
                  <a:srgbClr val="101010"/>
                </a:solidFill>
                <a:highlight>
                  <a:srgbClr val="F6F8FA"/>
                </a:highlight>
                <a:latin typeface="Courier New"/>
                <a:ea typeface="Courier New"/>
                <a:cs typeface="Courier New"/>
                <a:sym typeface="Courier New"/>
              </a:rPr>
              <a:t> </a:t>
            </a:r>
            <a:r>
              <a:rPr lang="es-419" sz="1000" dirty="0" err="1">
                <a:solidFill>
                  <a:srgbClr val="101010"/>
                </a:solidFill>
                <a:highlight>
                  <a:srgbClr val="F6F8FA"/>
                </a:highlight>
                <a:latin typeface="Courier New"/>
                <a:ea typeface="Courier New"/>
                <a:cs typeface="Courier New"/>
                <a:sym typeface="Courier New"/>
              </a:rPr>
              <a:t>calcular_segundos</a:t>
            </a:r>
            <a:r>
              <a:rPr lang="es-419" sz="1000" dirty="0">
                <a:solidFill>
                  <a:srgbClr val="101010"/>
                </a:solidFill>
                <a:highlight>
                  <a:srgbClr val="F6F8FA"/>
                </a:highlight>
                <a:latin typeface="Courier New"/>
                <a:ea typeface="Courier New"/>
                <a:cs typeface="Courier New"/>
                <a:sym typeface="Courier New"/>
              </a:rPr>
              <a:t>(*</a:t>
            </a:r>
            <a:r>
              <a:rPr lang="es-419" sz="1000" dirty="0" err="1">
                <a:solidFill>
                  <a:srgbClr val="101010"/>
                </a:solidFill>
                <a:highlight>
                  <a:srgbClr val="F6F8FA"/>
                </a:highlight>
                <a:latin typeface="Courier New"/>
                <a:ea typeface="Courier New"/>
                <a:cs typeface="Courier New"/>
                <a:sym typeface="Courier New"/>
              </a:rPr>
              <a:t>args</a:t>
            </a:r>
            <a:r>
              <a:rPr lang="es-419" sz="1000" dirty="0">
                <a:solidFill>
                  <a:srgbClr val="101010"/>
                </a:solidFill>
                <a:highlight>
                  <a:srgbClr val="F6F8FA"/>
                </a:highlight>
                <a:latin typeface="Courier New"/>
                <a:ea typeface="Courier New"/>
                <a:cs typeface="Courier New"/>
                <a:sym typeface="Courier New"/>
              </a:rPr>
              <a:t>)</a:t>
            </a:r>
            <a:endParaRPr sz="1000" dirty="0">
              <a:solidFill>
                <a:srgbClr val="101010"/>
              </a:solidFill>
              <a:highlight>
                <a:srgbClr val="F6F8FA"/>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s-419" sz="1000" dirty="0">
                <a:solidFill>
                  <a:srgbClr val="101010"/>
                </a:solidFill>
                <a:highlight>
                  <a:srgbClr val="F6F8FA"/>
                </a:highlight>
                <a:latin typeface="Courier New"/>
                <a:ea typeface="Courier New"/>
                <a:cs typeface="Courier New"/>
                <a:sym typeface="Courier New"/>
              </a:rPr>
              <a:t>	</a:t>
            </a:r>
            <a:r>
              <a:rPr lang="es-419" sz="1000" dirty="0" err="1">
                <a:solidFill>
                  <a:srgbClr val="101010"/>
                </a:solidFill>
                <a:highlight>
                  <a:srgbClr val="F6F8FA"/>
                </a:highlight>
                <a:latin typeface="Courier New"/>
                <a:ea typeface="Courier New"/>
                <a:cs typeface="Courier New"/>
                <a:sym typeface="Courier New"/>
              </a:rPr>
              <a:t>else</a:t>
            </a:r>
            <a:r>
              <a:rPr lang="es-419" sz="1000" dirty="0">
                <a:solidFill>
                  <a:srgbClr val="101010"/>
                </a:solidFill>
                <a:highlight>
                  <a:srgbClr val="F6F8FA"/>
                </a:highlight>
                <a:latin typeface="Courier New"/>
                <a:ea typeface="Courier New"/>
                <a:cs typeface="Courier New"/>
                <a:sym typeface="Courier New"/>
              </a:rPr>
              <a:t>:</a:t>
            </a:r>
            <a:endParaRPr sz="1000" dirty="0">
              <a:solidFill>
                <a:srgbClr val="101010"/>
              </a:solidFill>
              <a:highlight>
                <a:srgbClr val="F6F8FA"/>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s-419" sz="1000" dirty="0">
                <a:solidFill>
                  <a:srgbClr val="101010"/>
                </a:solidFill>
                <a:highlight>
                  <a:srgbClr val="F6F8FA"/>
                </a:highlight>
                <a:latin typeface="Courier New"/>
                <a:ea typeface="Courier New"/>
                <a:cs typeface="Courier New"/>
                <a:sym typeface="Courier New"/>
              </a:rPr>
              <a:t>		</a:t>
            </a:r>
            <a:r>
              <a:rPr lang="es-419" sz="1000" dirty="0" err="1">
                <a:solidFill>
                  <a:srgbClr val="101010"/>
                </a:solidFill>
                <a:highlight>
                  <a:srgbClr val="F6F8FA"/>
                </a:highlight>
                <a:latin typeface="Courier New"/>
                <a:ea typeface="Courier New"/>
                <a:cs typeface="Courier New"/>
                <a:sym typeface="Courier New"/>
              </a:rPr>
              <a:t>raise</a:t>
            </a:r>
            <a:r>
              <a:rPr lang="es-419" sz="1000" dirty="0">
                <a:solidFill>
                  <a:srgbClr val="101010"/>
                </a:solidFill>
                <a:highlight>
                  <a:srgbClr val="F6F8FA"/>
                </a:highlight>
                <a:latin typeface="Courier New"/>
                <a:ea typeface="Courier New"/>
                <a:cs typeface="Courier New"/>
                <a:sym typeface="Courier New"/>
              </a:rPr>
              <a:t> </a:t>
            </a:r>
            <a:r>
              <a:rPr lang="es-419" sz="1000" dirty="0" err="1">
                <a:solidFill>
                  <a:srgbClr val="101010"/>
                </a:solidFill>
                <a:highlight>
                  <a:srgbClr val="F6F8FA"/>
                </a:highlight>
                <a:latin typeface="Courier New"/>
                <a:ea typeface="Courier New"/>
                <a:cs typeface="Courier New"/>
                <a:sym typeface="Courier New"/>
              </a:rPr>
              <a:t>TypeError</a:t>
            </a:r>
            <a:r>
              <a:rPr lang="es-419" sz="1000" dirty="0">
                <a:solidFill>
                  <a:srgbClr val="101010"/>
                </a:solidFill>
                <a:highlight>
                  <a:srgbClr val="F6F8FA"/>
                </a:highlight>
                <a:latin typeface="Courier New"/>
                <a:ea typeface="Courier New"/>
                <a:cs typeface="Courier New"/>
                <a:sym typeface="Courier New"/>
              </a:rPr>
              <a:t>("Se espera 1 o 3 parámetros")</a:t>
            </a:r>
            <a:endParaRPr sz="1000" dirty="0">
              <a:solidFill>
                <a:srgbClr val="101010"/>
              </a:solidFill>
              <a:highlight>
                <a:srgbClr val="F6F8FA"/>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eb9a0a74f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eb9a0a74f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eb9a0a74f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1" name="Google Shape;581;geb9a0a74f8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eb9a0a74f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9" name="Google Shape;589;geb9a0a74f8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eb9a0a74f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0" name="Google Shape;600;geb9a0a74f8_0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eb9a0a74f8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1" name="Google Shape;611;geb9a0a74f8_0_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ec46390d63_1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gec46390d63_1_1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eb9a0a74f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eb9a0a74f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eb9a0a74f8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8" name="Google Shape;628;geb9a0a74f8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eb9a0a74f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geb9a0a74f8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eb9a0a74f8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2" name="Google Shape;652;geb9a0a74f8_0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eb9a0a74f8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4" name="Google Shape;664;geb9a0a74f8_0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eb9a0a74f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6" name="Google Shape;676;geb9a0a74f8_0_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eb9a0a74f8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7" name="Google Shape;687;geb9a0a74f8_0_1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eb9a0a74f8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1" name="Google Shape;701;geb9a0a74f8_0_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eb9a0a74f8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4" name="Google Shape;714;geb9a0a74f8_0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ea3c7b6672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ea3c7b6672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ec46390d63_1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gec46390d63_1_1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ea3c7b6672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ea3c7b6672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ec46390d63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gec46390d63_1_1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Clr>
                <a:schemeClr val="dk1"/>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90000"/>
              </a:lnSpc>
              <a:spcBef>
                <a:spcPts val="0"/>
              </a:spcBef>
              <a:spcAft>
                <a:spcPts val="0"/>
              </a:spcAft>
              <a:buClr>
                <a:schemeClr val="dk1"/>
              </a:buClr>
              <a:buSzPts val="1800"/>
              <a:buChar char="●"/>
              <a:defRPr/>
            </a:lvl1pPr>
            <a:lvl2pPr marL="914400" lvl="1" indent="-317500" algn="l">
              <a:lnSpc>
                <a:spcPct val="90000"/>
              </a:lnSpc>
              <a:spcBef>
                <a:spcPts val="1600"/>
              </a:spcBef>
              <a:spcAft>
                <a:spcPts val="0"/>
              </a:spcAft>
              <a:buClr>
                <a:schemeClr val="dk1"/>
              </a:buClr>
              <a:buSzPts val="1400"/>
              <a:buChar char="○"/>
              <a:defRPr/>
            </a:lvl2pPr>
            <a:lvl3pPr marL="1371600" lvl="2" indent="-317500" algn="l">
              <a:lnSpc>
                <a:spcPct val="90000"/>
              </a:lnSpc>
              <a:spcBef>
                <a:spcPts val="1600"/>
              </a:spcBef>
              <a:spcAft>
                <a:spcPts val="0"/>
              </a:spcAft>
              <a:buClr>
                <a:schemeClr val="dk1"/>
              </a:buClr>
              <a:buSzPts val="1400"/>
              <a:buChar char="■"/>
              <a:defRPr/>
            </a:lvl3pPr>
            <a:lvl4pPr marL="1828800" lvl="3" indent="-317500" algn="l">
              <a:lnSpc>
                <a:spcPct val="90000"/>
              </a:lnSpc>
              <a:spcBef>
                <a:spcPts val="1600"/>
              </a:spcBef>
              <a:spcAft>
                <a:spcPts val="0"/>
              </a:spcAft>
              <a:buClr>
                <a:schemeClr val="dk1"/>
              </a:buClr>
              <a:buSzPts val="1400"/>
              <a:buChar char="●"/>
              <a:defRPr/>
            </a:lvl4pPr>
            <a:lvl5pPr marL="2286000" lvl="4" indent="-317500" algn="l">
              <a:lnSpc>
                <a:spcPct val="90000"/>
              </a:lnSpc>
              <a:spcBef>
                <a:spcPts val="1600"/>
              </a:spcBef>
              <a:spcAft>
                <a:spcPts val="0"/>
              </a:spcAft>
              <a:buClr>
                <a:schemeClr val="dk1"/>
              </a:buClr>
              <a:buSzPts val="1400"/>
              <a:buChar char="○"/>
              <a:defRPr/>
            </a:lvl5pPr>
            <a:lvl6pPr marL="2743200" lvl="5" indent="-317500" algn="l">
              <a:lnSpc>
                <a:spcPct val="90000"/>
              </a:lnSpc>
              <a:spcBef>
                <a:spcPts val="1600"/>
              </a:spcBef>
              <a:spcAft>
                <a:spcPts val="0"/>
              </a:spcAft>
              <a:buClr>
                <a:schemeClr val="dk1"/>
              </a:buClr>
              <a:buSzPts val="1400"/>
              <a:buChar char="■"/>
              <a:defRPr/>
            </a:lvl6pPr>
            <a:lvl7pPr marL="3200400" lvl="6" indent="-317500" algn="l">
              <a:lnSpc>
                <a:spcPct val="90000"/>
              </a:lnSpc>
              <a:spcBef>
                <a:spcPts val="1600"/>
              </a:spcBef>
              <a:spcAft>
                <a:spcPts val="0"/>
              </a:spcAft>
              <a:buClr>
                <a:schemeClr val="dk1"/>
              </a:buClr>
              <a:buSzPts val="1400"/>
              <a:buChar char="●"/>
              <a:defRPr/>
            </a:lvl7pPr>
            <a:lvl8pPr marL="3657600" lvl="7" indent="-317500" algn="l">
              <a:lnSpc>
                <a:spcPct val="90000"/>
              </a:lnSpc>
              <a:spcBef>
                <a:spcPts val="1600"/>
              </a:spcBef>
              <a:spcAft>
                <a:spcPts val="0"/>
              </a:spcAft>
              <a:buClr>
                <a:schemeClr val="dk1"/>
              </a:buClr>
              <a:buSzPts val="1400"/>
              <a:buChar char="○"/>
              <a:defRPr/>
            </a:lvl8pPr>
            <a:lvl9pPr marL="4114800" lvl="8" indent="-317500" algn="l">
              <a:lnSpc>
                <a:spcPct val="90000"/>
              </a:lnSpc>
              <a:spcBef>
                <a:spcPts val="1600"/>
              </a:spcBef>
              <a:spcAft>
                <a:spcPts val="1600"/>
              </a:spcAft>
              <a:buClr>
                <a:schemeClr val="dk1"/>
              </a:buClr>
              <a:buSzPts val="1400"/>
              <a:buChar char="■"/>
              <a:defRPr/>
            </a:lvl9pPr>
          </a:lstStyle>
          <a:p>
            <a:endParaRPr/>
          </a:p>
        </p:txBody>
      </p:sp>
      <p:sp>
        <p:nvSpPr>
          <p:cNvPr id="20" name="Google Shape;2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2940300" y="-942431"/>
            <a:ext cx="3263400"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5350050" y="1467544"/>
            <a:ext cx="4359000" cy="19716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1349475" y="-447056"/>
            <a:ext cx="4359000" cy="58008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2"/>
        <p:cNvGrpSpPr/>
        <p:nvPr/>
      </p:nvGrpSpPr>
      <p:grpSpPr>
        <a:xfrm>
          <a:off x="0" y="0"/>
          <a:ext cx="0" cy="0"/>
          <a:chOff x="0" y="0"/>
          <a:chExt cx="0" cy="0"/>
        </a:xfrm>
      </p:grpSpPr>
      <p:sp>
        <p:nvSpPr>
          <p:cNvPr id="93" name="Google Shape;93;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94" name="Google Shape;94;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95" name="Google Shape;95;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98" name="Google Shape;98;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1" name="Google Shape;101;p1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02" name="Google Shape;102;p1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03" name="Google Shape;10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6" name="Google Shape;10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9" name="Google Shape;109;p2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10" name="Google Shape;110;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13" name="Google Shape;113;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4"/>
        <p:cNvGrpSpPr/>
        <p:nvPr/>
      </p:nvGrpSpPr>
      <p:grpSpPr>
        <a:xfrm>
          <a:off x="0" y="0"/>
          <a:ext cx="0" cy="0"/>
          <a:chOff x="0" y="0"/>
          <a:chExt cx="0" cy="0"/>
        </a:xfrm>
      </p:grpSpPr>
      <p:sp>
        <p:nvSpPr>
          <p:cNvPr id="115" name="Google Shape;115;p2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17" name="Google Shape;117;p2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18" name="Google Shape;118;p2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19" name="Google Shape;11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0"/>
        <p:cNvGrpSpPr/>
        <p:nvPr/>
      </p:nvGrpSpPr>
      <p:grpSpPr>
        <a:xfrm>
          <a:off x="0" y="0"/>
          <a:ext cx="0" cy="0"/>
          <a:chOff x="0" y="0"/>
          <a:chExt cx="0" cy="0"/>
        </a:xfrm>
      </p:grpSpPr>
      <p:sp>
        <p:nvSpPr>
          <p:cNvPr id="121" name="Google Shape;121;p2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122" name="Google Shape;12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3"/>
        <p:cNvGrpSpPr/>
        <p:nvPr/>
      </p:nvGrpSpPr>
      <p:grpSpPr>
        <a:xfrm>
          <a:off x="0" y="0"/>
          <a:ext cx="0" cy="0"/>
          <a:chOff x="0" y="0"/>
          <a:chExt cx="0" cy="0"/>
        </a:xfrm>
      </p:grpSpPr>
      <p:sp>
        <p:nvSpPr>
          <p:cNvPr id="124" name="Google Shape;124;p2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5" name="Google Shape;125;p2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126" name="Google Shape;126;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7"/>
        <p:cNvGrpSpPr/>
        <p:nvPr/>
      </p:nvGrpSpPr>
      <p:grpSpPr>
        <a:xfrm>
          <a:off x="0" y="0"/>
          <a:ext cx="0" cy="0"/>
          <a:chOff x="0" y="0"/>
          <a:chExt cx="0" cy="0"/>
        </a:xfrm>
      </p:grpSpPr>
      <p:sp>
        <p:nvSpPr>
          <p:cNvPr id="128" name="Google Shape;128;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3"/>
        <p:cNvGrpSpPr/>
        <p:nvPr/>
      </p:nvGrpSpPr>
      <p:grpSpPr>
        <a:xfrm>
          <a:off x="0" y="0"/>
          <a:ext cx="0" cy="0"/>
          <a:chOff x="0" y="0"/>
          <a:chExt cx="0" cy="0"/>
        </a:xfrm>
      </p:grpSpPr>
      <p:sp>
        <p:nvSpPr>
          <p:cNvPr id="134" name="Google Shape;134;p2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5" name="Google Shape;135;p2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6" name="Google Shape;136;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7"/>
        <p:cNvGrpSpPr/>
        <p:nvPr/>
      </p:nvGrpSpPr>
      <p:grpSpPr>
        <a:xfrm>
          <a:off x="0" y="0"/>
          <a:ext cx="0" cy="0"/>
          <a:chOff x="0" y="0"/>
          <a:chExt cx="0" cy="0"/>
        </a:xfrm>
      </p:grpSpPr>
      <p:sp>
        <p:nvSpPr>
          <p:cNvPr id="138" name="Google Shape;138;p2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9" name="Google Shape;139;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0"/>
        <p:cNvGrpSpPr/>
        <p:nvPr/>
      </p:nvGrpSpPr>
      <p:grpSpPr>
        <a:xfrm>
          <a:off x="0" y="0"/>
          <a:ext cx="0" cy="0"/>
          <a:chOff x="0" y="0"/>
          <a:chExt cx="0" cy="0"/>
        </a:xfrm>
      </p:grpSpPr>
      <p:sp>
        <p:nvSpPr>
          <p:cNvPr id="141" name="Google Shape;14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2" name="Google Shape;142;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43" name="Google Shape;143;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4"/>
        <p:cNvGrpSpPr/>
        <p:nvPr/>
      </p:nvGrpSpPr>
      <p:grpSpPr>
        <a:xfrm>
          <a:off x="0" y="0"/>
          <a:ext cx="0" cy="0"/>
          <a:chOff x="0" y="0"/>
          <a:chExt cx="0" cy="0"/>
        </a:xfrm>
      </p:grpSpPr>
      <p:sp>
        <p:nvSpPr>
          <p:cNvPr id="145" name="Google Shape;145;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6" name="Google Shape;146;p3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47" name="Google Shape;147;p3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48" name="Google Shape;148;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9"/>
        <p:cNvGrpSpPr/>
        <p:nvPr/>
      </p:nvGrpSpPr>
      <p:grpSpPr>
        <a:xfrm>
          <a:off x="0" y="0"/>
          <a:ext cx="0" cy="0"/>
          <a:chOff x="0" y="0"/>
          <a:chExt cx="0" cy="0"/>
        </a:xfrm>
      </p:grpSpPr>
      <p:sp>
        <p:nvSpPr>
          <p:cNvPr id="150" name="Google Shape;15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1" name="Google Shape;151;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2"/>
        <p:cNvGrpSpPr/>
        <p:nvPr/>
      </p:nvGrpSpPr>
      <p:grpSpPr>
        <a:xfrm>
          <a:off x="0" y="0"/>
          <a:ext cx="0" cy="0"/>
          <a:chOff x="0" y="0"/>
          <a:chExt cx="0" cy="0"/>
        </a:xfrm>
      </p:grpSpPr>
      <p:sp>
        <p:nvSpPr>
          <p:cNvPr id="153" name="Google Shape;153;p32"/>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4" name="Google Shape;154;p32"/>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55" name="Google Shape;155;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6"/>
        <p:cNvGrpSpPr/>
        <p:nvPr/>
      </p:nvGrpSpPr>
      <p:grpSpPr>
        <a:xfrm>
          <a:off x="0" y="0"/>
          <a:ext cx="0" cy="0"/>
          <a:chOff x="0" y="0"/>
          <a:chExt cx="0" cy="0"/>
        </a:xfrm>
      </p:grpSpPr>
      <p:sp>
        <p:nvSpPr>
          <p:cNvPr id="157" name="Google Shape;157;p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8" name="Google Shape;158;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9"/>
        <p:cNvGrpSpPr/>
        <p:nvPr/>
      </p:nvGrpSpPr>
      <p:grpSpPr>
        <a:xfrm>
          <a:off x="0" y="0"/>
          <a:ext cx="0" cy="0"/>
          <a:chOff x="0" y="0"/>
          <a:chExt cx="0" cy="0"/>
        </a:xfrm>
      </p:grpSpPr>
      <p:sp>
        <p:nvSpPr>
          <p:cNvPr id="160" name="Google Shape;160;p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4"/>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62" name="Google Shape;162;p34"/>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3" name="Google Shape;163;p34"/>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64" name="Google Shape;164;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623888" y="1282304"/>
            <a:ext cx="7886700" cy="2139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623888" y="3442098"/>
            <a:ext cx="7886700" cy="11250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0" name="Google Shape;30;p5"/>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5"/>
        <p:cNvGrpSpPr/>
        <p:nvPr/>
      </p:nvGrpSpPr>
      <p:grpSpPr>
        <a:xfrm>
          <a:off x="0" y="0"/>
          <a:ext cx="0" cy="0"/>
          <a:chOff x="0" y="0"/>
          <a:chExt cx="0" cy="0"/>
        </a:xfrm>
      </p:grpSpPr>
      <p:sp>
        <p:nvSpPr>
          <p:cNvPr id="166" name="Google Shape;166;p35"/>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167" name="Google Shape;167;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8"/>
        <p:cNvGrpSpPr/>
        <p:nvPr/>
      </p:nvGrpSpPr>
      <p:grpSpPr>
        <a:xfrm>
          <a:off x="0" y="0"/>
          <a:ext cx="0" cy="0"/>
          <a:chOff x="0" y="0"/>
          <a:chExt cx="0" cy="0"/>
        </a:xfrm>
      </p:grpSpPr>
      <p:sp>
        <p:nvSpPr>
          <p:cNvPr id="169" name="Google Shape;169;p36"/>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70" name="Google Shape;170;p3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71" name="Google Shape;171;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2"/>
        <p:cNvGrpSpPr/>
        <p:nvPr/>
      </p:nvGrpSpPr>
      <p:grpSpPr>
        <a:xfrm>
          <a:off x="0" y="0"/>
          <a:ext cx="0" cy="0"/>
          <a:chOff x="0" y="0"/>
          <a:chExt cx="0" cy="0"/>
        </a:xfrm>
      </p:grpSpPr>
      <p:sp>
        <p:nvSpPr>
          <p:cNvPr id="173" name="Google Shape;173;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628650" y="1369219"/>
            <a:ext cx="3886200" cy="32634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4629150" y="1369219"/>
            <a:ext cx="3886200" cy="32634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629841" y="273844"/>
            <a:ext cx="7886700" cy="994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629842" y="1260872"/>
            <a:ext cx="3868200" cy="6180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7"/>
          <p:cNvSpPr txBox="1">
            <a:spLocks noGrp="1"/>
          </p:cNvSpPr>
          <p:nvPr>
            <p:ph type="body" idx="2"/>
          </p:nvPr>
        </p:nvSpPr>
        <p:spPr>
          <a:xfrm>
            <a:off x="629842" y="1878806"/>
            <a:ext cx="3868200" cy="2763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4629150" y="1260872"/>
            <a:ext cx="3887400" cy="6180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7"/>
          <p:cNvSpPr txBox="1">
            <a:spLocks noGrp="1"/>
          </p:cNvSpPr>
          <p:nvPr>
            <p:ph type="body" idx="4"/>
          </p:nvPr>
        </p:nvSpPr>
        <p:spPr>
          <a:xfrm>
            <a:off x="4629150" y="1878806"/>
            <a:ext cx="3887400" cy="2763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629841" y="342900"/>
            <a:ext cx="2949300" cy="12003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3887391" y="740569"/>
            <a:ext cx="4629300" cy="3655200"/>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10"/>
          <p:cNvSpPr txBox="1">
            <a:spLocks noGrp="1"/>
          </p:cNvSpPr>
          <p:nvPr>
            <p:ph type="body" idx="2"/>
          </p:nvPr>
        </p:nvSpPr>
        <p:spPr>
          <a:xfrm>
            <a:off x="629841" y="1543050"/>
            <a:ext cx="2949300" cy="28587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10"/>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629841" y="342900"/>
            <a:ext cx="2949300" cy="12003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a:spLocks noGrp="1"/>
          </p:cNvSpPr>
          <p:nvPr>
            <p:ph type="pic" idx="2"/>
          </p:nvPr>
        </p:nvSpPr>
        <p:spPr>
          <a:xfrm>
            <a:off x="3887391" y="740569"/>
            <a:ext cx="4629300" cy="36552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body" idx="1"/>
          </p:nvPr>
        </p:nvSpPr>
        <p:spPr>
          <a:xfrm>
            <a:off x="629841" y="1543050"/>
            <a:ext cx="2949300" cy="28587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11"/>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86" name="Google Shape;86;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7" name="Google Shape;8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29"/>
        <p:cNvGrpSpPr/>
        <p:nvPr/>
      </p:nvGrpSpPr>
      <p:grpSpPr>
        <a:xfrm>
          <a:off x="0" y="0"/>
          <a:ext cx="0" cy="0"/>
          <a:chOff x="0" y="0"/>
          <a:chExt cx="0" cy="0"/>
        </a:xfrm>
      </p:grpSpPr>
      <p:sp>
        <p:nvSpPr>
          <p:cNvPr id="130" name="Google Shape;130;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31" name="Google Shape;131;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132" name="Google Shape;132;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s-419"/>
              <a:t>‹#›</a:t>
            </a:fld>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3.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8.png"/><Relationship Id="rId4" Type="http://schemas.openxmlformats.org/officeDocument/2006/relationships/hyperlink" Target="https://ellibrodepython.com/args-kwargs-pytho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ellibrodepython.com/args-kwargs-python"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8.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hyperlink" Target="https://ellibrodepython.com/args-kwargs-python"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ellibrodepython.com/args-kwargs-python"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8.png"/><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hyperlink" Target="https://ellibrodepython.com/args-kwargs-python"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8.png"/><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hyperlink" Target="https://entrenamiento-python-basico.readthedocs.io/es/latest/leccion5/funciones_recursivas.html"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entrenamiento-python-basico.readthedocs.io/es/latest/leccion5/funciones_recursivas.html"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8.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hyperlink" Target="https://entrenamiento-python-basico.readthedocs.io/es/latest/leccion5/funciones_recursivas.html"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hyperlink" Target="https://entrenamiento-python-basico.readthedocs.io/es/latest/leccion5/funciones_integradas.html"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8.png"/><Relationship Id="rId4" Type="http://schemas.openxmlformats.org/officeDocument/2006/relationships/hyperlink" Target="https://entrenamiento-python-basico.readthedocs.io/es/latest/leccion5/funciones_integradas.html"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entrenamiento-python-basico.readthedocs.io/es/latest/leccion5/funciones_integradas.html" TargetMode="External"/><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hyperlink" Target="https://entrenamiento-python-basico.readthedocs.io/es/latest/leccion5/funciones_integradas.html" TargetMode="External"/><Relationship Id="rId2" Type="http://schemas.openxmlformats.org/officeDocument/2006/relationships/notesSlide" Target="../notesSlides/notesSlide44.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3" Type="http://schemas.openxmlformats.org/officeDocument/2006/relationships/hyperlink" Target="https://entrenamiento-python-basico.readthedocs.io/es/latest/leccion5/funciones_integradas.html" TargetMode="External"/><Relationship Id="rId2" Type="http://schemas.openxmlformats.org/officeDocument/2006/relationships/notesSlide" Target="../notesSlides/notesSlide45.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hyperlink" Target="https://entrenamiento-python-basico.readthedocs.io/es/latest/leccion5/funciones_integradas.html" TargetMode="External"/><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3" Type="http://schemas.openxmlformats.org/officeDocument/2006/relationships/hyperlink" Target="https://entrenamiento-python-basico.readthedocs.io/es/latest/leccion5/funciones_integradas.html" TargetMode="External"/><Relationship Id="rId2" Type="http://schemas.openxmlformats.org/officeDocument/2006/relationships/notesSlide" Target="../notesSlides/notesSlide48.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3A3C3D-29AB-3B7A-9BCC-B6907838444B}"/>
              </a:ext>
            </a:extLst>
          </p:cNvPr>
          <p:cNvPicPr>
            <a:picLocks noChangeAspect="1"/>
          </p:cNvPicPr>
          <p:nvPr/>
        </p:nvPicPr>
        <p:blipFill>
          <a:blip r:embed="rId2"/>
          <a:stretch>
            <a:fillRect/>
          </a:stretch>
        </p:blipFill>
        <p:spPr>
          <a:xfrm>
            <a:off x="0" y="-650"/>
            <a:ext cx="9143999" cy="5144150"/>
          </a:xfrm>
          <a:prstGeom prst="rect">
            <a:avLst/>
          </a:prstGeom>
        </p:spPr>
      </p:pic>
    </p:spTree>
    <p:extLst>
      <p:ext uri="{BB962C8B-B14F-4D97-AF65-F5344CB8AC3E}">
        <p14:creationId xmlns:p14="http://schemas.microsoft.com/office/powerpoint/2010/main" val="3257371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9" name="Google Shape;309;p49"/>
          <p:cNvSpPr txBox="1"/>
          <p:nvPr/>
        </p:nvSpPr>
        <p:spPr>
          <a:xfrm>
            <a:off x="1990800" y="318825"/>
            <a:ext cx="4994400" cy="81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s-419" sz="3500" i="1">
                <a:latin typeface="Anton"/>
                <a:ea typeface="Anton"/>
                <a:cs typeface="Anton"/>
                <a:sym typeface="Anton"/>
              </a:rPr>
              <a:t>Argumentos por nombre</a:t>
            </a:r>
            <a:endParaRPr sz="3500" b="0" i="1" u="none" strike="noStrike" cap="none">
              <a:solidFill>
                <a:srgbClr val="000000"/>
              </a:solidFill>
              <a:latin typeface="Anton"/>
              <a:ea typeface="Anton"/>
              <a:cs typeface="Anton"/>
              <a:sym typeface="Anton"/>
            </a:endParaRPr>
          </a:p>
        </p:txBody>
      </p:sp>
      <p:sp>
        <p:nvSpPr>
          <p:cNvPr id="310" name="Google Shape;310;p49"/>
          <p:cNvSpPr txBox="1"/>
          <p:nvPr/>
        </p:nvSpPr>
        <p:spPr>
          <a:xfrm>
            <a:off x="228600" y="1295400"/>
            <a:ext cx="8518800" cy="17085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s-419" sz="1800">
                <a:solidFill>
                  <a:schemeClr val="dk1"/>
                </a:solidFill>
                <a:latin typeface="Helvetica Neue Light"/>
                <a:ea typeface="Helvetica Neue Light"/>
                <a:cs typeface="Helvetica Neue Light"/>
                <a:sym typeface="Helvetica Neue Light"/>
              </a:rPr>
              <a:t>Como vimos, </a:t>
            </a:r>
            <a:r>
              <a:rPr lang="es-419" sz="1800" b="1">
                <a:solidFill>
                  <a:schemeClr val="dk1"/>
                </a:solidFill>
                <a:highlight>
                  <a:srgbClr val="3CEFAB"/>
                </a:highlight>
                <a:latin typeface="Helvetica Neue"/>
                <a:ea typeface="Helvetica Neue"/>
                <a:cs typeface="Helvetica Neue"/>
                <a:sym typeface="Helvetica Neue"/>
              </a:rPr>
              <a:t>si pasamos ordenado el argumento, se verá reflejado ordenadamente el parámetro</a:t>
            </a:r>
            <a:r>
              <a:rPr lang="es-419" sz="1800">
                <a:solidFill>
                  <a:schemeClr val="dk1"/>
                </a:solidFill>
                <a:highlight>
                  <a:srgbClr val="3CEFAB"/>
                </a:highlight>
                <a:latin typeface="Helvetica Neue Light"/>
                <a:ea typeface="Helvetica Neue Light"/>
                <a:cs typeface="Helvetica Neue Light"/>
                <a:sym typeface="Helvetica Neue Light"/>
              </a:rPr>
              <a:t>.</a:t>
            </a:r>
            <a:r>
              <a:rPr lang="es-419"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marL="0" lvl="0" indent="0" algn="ctr" rtl="0">
              <a:lnSpc>
                <a:spcPct val="150000"/>
              </a:lnSpc>
              <a:spcBef>
                <a:spcPts val="0"/>
              </a:spcBef>
              <a:spcAft>
                <a:spcPts val="0"/>
              </a:spcAft>
              <a:buNone/>
            </a:pPr>
            <a:r>
              <a:rPr lang="es-419" sz="1800">
                <a:solidFill>
                  <a:schemeClr val="dk1"/>
                </a:solidFill>
                <a:latin typeface="Helvetica Neue Light"/>
                <a:ea typeface="Helvetica Neue Light"/>
                <a:cs typeface="Helvetica Neue Light"/>
                <a:sym typeface="Helvetica Neue Light"/>
              </a:rPr>
              <a:t>Para cambiar esto se utiliza la </a:t>
            </a:r>
            <a:r>
              <a:rPr lang="es-419" sz="1800" b="1">
                <a:solidFill>
                  <a:schemeClr val="dk1"/>
                </a:solidFill>
                <a:highlight>
                  <a:srgbClr val="3CEFAB"/>
                </a:highlight>
                <a:latin typeface="Helvetica Neue"/>
                <a:ea typeface="Helvetica Neue"/>
                <a:cs typeface="Helvetica Neue"/>
                <a:sym typeface="Helvetica Neue"/>
              </a:rPr>
              <a:t>asignación de argumentos por nombre</a:t>
            </a:r>
            <a:r>
              <a:rPr lang="es-419" sz="1800">
                <a:solidFill>
                  <a:schemeClr val="dk1"/>
                </a:solidFill>
                <a:latin typeface="Helvetica Neue Light"/>
                <a:ea typeface="Helvetica Neue Light"/>
                <a:cs typeface="Helvetica Neue Light"/>
                <a:sym typeface="Helvetica Neue Light"/>
              </a:rPr>
              <a:t>, si indicamos durante la llamada que valor tiene cada parámetro a partir de su nombre:</a:t>
            </a:r>
            <a:endParaRPr sz="1800">
              <a:latin typeface="Helvetica Neue Light"/>
              <a:ea typeface="Helvetica Neue Light"/>
              <a:cs typeface="Helvetica Neue Light"/>
              <a:sym typeface="Helvetica Neue Light"/>
            </a:endParaRPr>
          </a:p>
        </p:txBody>
      </p:sp>
      <p:pic>
        <p:nvPicPr>
          <p:cNvPr id="311" name="Google Shape;311;p49"/>
          <p:cNvPicPr preferRelativeResize="0"/>
          <p:nvPr/>
        </p:nvPicPr>
        <p:blipFill rotWithShape="1">
          <a:blip r:embed="rId3">
            <a:alphaModFix/>
          </a:blip>
          <a:srcRect/>
          <a:stretch/>
        </p:blipFill>
        <p:spPr>
          <a:xfrm>
            <a:off x="8311950" y="76200"/>
            <a:ext cx="780825" cy="780825"/>
          </a:xfrm>
          <a:prstGeom prst="rect">
            <a:avLst/>
          </a:prstGeom>
          <a:noFill/>
          <a:ln>
            <a:noFill/>
          </a:ln>
        </p:spPr>
      </p:pic>
      <p:pic>
        <p:nvPicPr>
          <p:cNvPr id="312" name="Google Shape;312;p49"/>
          <p:cNvPicPr preferRelativeResize="0"/>
          <p:nvPr/>
        </p:nvPicPr>
        <p:blipFill>
          <a:blip r:embed="rId4">
            <a:alphaModFix/>
          </a:blip>
          <a:stretch>
            <a:fillRect/>
          </a:stretch>
        </p:blipFill>
        <p:spPr>
          <a:xfrm>
            <a:off x="251300" y="269113"/>
            <a:ext cx="918100" cy="918100"/>
          </a:xfrm>
          <a:prstGeom prst="rect">
            <a:avLst/>
          </a:prstGeom>
          <a:noFill/>
          <a:ln>
            <a:noFill/>
          </a:ln>
        </p:spPr>
      </p:pic>
      <p:pic>
        <p:nvPicPr>
          <p:cNvPr id="3" name="Picture 2">
            <a:extLst>
              <a:ext uri="{FF2B5EF4-FFF2-40B4-BE49-F238E27FC236}">
                <a16:creationId xmlns:a16="http://schemas.microsoft.com/office/drawing/2014/main" id="{591CED0A-ED49-09D4-8CAC-ABC27EEE0F59}"/>
              </a:ext>
            </a:extLst>
          </p:cNvPr>
          <p:cNvPicPr>
            <a:picLocks noChangeAspect="1"/>
          </p:cNvPicPr>
          <p:nvPr/>
        </p:nvPicPr>
        <p:blipFill>
          <a:blip r:embed="rId5"/>
          <a:stretch>
            <a:fillRect/>
          </a:stretch>
        </p:blipFill>
        <p:spPr>
          <a:xfrm>
            <a:off x="2626131" y="3442275"/>
            <a:ext cx="3506221" cy="136828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9" name="Google Shape;319;p50"/>
          <p:cNvSpPr txBox="1"/>
          <p:nvPr/>
        </p:nvSpPr>
        <p:spPr>
          <a:xfrm>
            <a:off x="2115700" y="469050"/>
            <a:ext cx="4994400" cy="81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s-419" sz="3500" i="1">
                <a:latin typeface="Anton"/>
                <a:ea typeface="Anton"/>
                <a:cs typeface="Anton"/>
                <a:sym typeface="Anton"/>
              </a:rPr>
              <a:t>Argumentos por nombre</a:t>
            </a:r>
            <a:endParaRPr sz="3500" b="0" i="1" u="none" strike="noStrike" cap="none">
              <a:solidFill>
                <a:srgbClr val="000000"/>
              </a:solidFill>
              <a:latin typeface="Anton"/>
              <a:ea typeface="Anton"/>
              <a:cs typeface="Anton"/>
              <a:sym typeface="Anton"/>
            </a:endParaRPr>
          </a:p>
        </p:txBody>
      </p:sp>
      <p:sp>
        <p:nvSpPr>
          <p:cNvPr id="320" name="Google Shape;320;p50"/>
          <p:cNvSpPr txBox="1"/>
          <p:nvPr/>
        </p:nvSpPr>
        <p:spPr>
          <a:xfrm>
            <a:off x="374100" y="1516350"/>
            <a:ext cx="8395800" cy="4617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s-419" sz="1800">
                <a:solidFill>
                  <a:schemeClr val="dk1"/>
                </a:solidFill>
                <a:highlight>
                  <a:srgbClr val="E0FF00"/>
                </a:highlight>
                <a:latin typeface="Helvetica Neue Light"/>
                <a:ea typeface="Helvetica Neue Light"/>
                <a:cs typeface="Helvetica Neue Light"/>
                <a:sym typeface="Helvetica Neue Light"/>
              </a:rPr>
              <a:t>Recordemos que al utilizar argumentos por nombre, no importa el orden:</a:t>
            </a:r>
            <a:endParaRPr>
              <a:highlight>
                <a:srgbClr val="E0FF00"/>
              </a:highlight>
              <a:latin typeface="Helvetica Neue Light"/>
              <a:ea typeface="Helvetica Neue Light"/>
              <a:cs typeface="Helvetica Neue Light"/>
              <a:sym typeface="Helvetica Neue Light"/>
            </a:endParaRPr>
          </a:p>
        </p:txBody>
      </p:sp>
      <p:pic>
        <p:nvPicPr>
          <p:cNvPr id="322" name="Google Shape;322;p50"/>
          <p:cNvPicPr preferRelativeResize="0"/>
          <p:nvPr/>
        </p:nvPicPr>
        <p:blipFill>
          <a:blip r:embed="rId3">
            <a:alphaModFix/>
          </a:blip>
          <a:stretch>
            <a:fillRect/>
          </a:stretch>
        </p:blipFill>
        <p:spPr>
          <a:xfrm>
            <a:off x="4572000" y="3044750"/>
            <a:ext cx="619601" cy="619601"/>
          </a:xfrm>
          <a:prstGeom prst="rect">
            <a:avLst/>
          </a:prstGeom>
          <a:noFill/>
          <a:ln>
            <a:noFill/>
          </a:ln>
        </p:spPr>
      </p:pic>
      <p:sp>
        <p:nvSpPr>
          <p:cNvPr id="323" name="Google Shape;323;p50"/>
          <p:cNvSpPr txBox="1"/>
          <p:nvPr/>
        </p:nvSpPr>
        <p:spPr>
          <a:xfrm>
            <a:off x="400600" y="1500900"/>
            <a:ext cx="619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2000">
                <a:latin typeface="Calibri"/>
                <a:ea typeface="Calibri"/>
                <a:cs typeface="Calibri"/>
                <a:sym typeface="Calibri"/>
              </a:rPr>
              <a:t>😉</a:t>
            </a:r>
            <a:endParaRPr sz="2000">
              <a:latin typeface="Calibri"/>
              <a:ea typeface="Calibri"/>
              <a:cs typeface="Calibri"/>
              <a:sym typeface="Calibri"/>
            </a:endParaRPr>
          </a:p>
        </p:txBody>
      </p:sp>
      <p:pic>
        <p:nvPicPr>
          <p:cNvPr id="324" name="Google Shape;324;p50"/>
          <p:cNvPicPr preferRelativeResize="0"/>
          <p:nvPr/>
        </p:nvPicPr>
        <p:blipFill rotWithShape="1">
          <a:blip r:embed="rId4">
            <a:alphaModFix/>
          </a:blip>
          <a:srcRect/>
          <a:stretch/>
        </p:blipFill>
        <p:spPr>
          <a:xfrm>
            <a:off x="8311950" y="76200"/>
            <a:ext cx="780825" cy="780825"/>
          </a:xfrm>
          <a:prstGeom prst="rect">
            <a:avLst/>
          </a:prstGeom>
          <a:noFill/>
          <a:ln>
            <a:noFill/>
          </a:ln>
        </p:spPr>
      </p:pic>
      <p:pic>
        <p:nvPicPr>
          <p:cNvPr id="325" name="Google Shape;325;p50"/>
          <p:cNvPicPr preferRelativeResize="0"/>
          <p:nvPr/>
        </p:nvPicPr>
        <p:blipFill>
          <a:blip r:embed="rId5">
            <a:alphaModFix/>
          </a:blip>
          <a:stretch>
            <a:fillRect/>
          </a:stretch>
        </p:blipFill>
        <p:spPr>
          <a:xfrm>
            <a:off x="251300" y="269113"/>
            <a:ext cx="918100" cy="918100"/>
          </a:xfrm>
          <a:prstGeom prst="rect">
            <a:avLst/>
          </a:prstGeom>
          <a:noFill/>
          <a:ln>
            <a:noFill/>
          </a:ln>
        </p:spPr>
      </p:pic>
      <p:pic>
        <p:nvPicPr>
          <p:cNvPr id="3" name="Picture 2">
            <a:extLst>
              <a:ext uri="{FF2B5EF4-FFF2-40B4-BE49-F238E27FC236}">
                <a16:creationId xmlns:a16="http://schemas.microsoft.com/office/drawing/2014/main" id="{79C58EDA-023A-226F-B6B9-17F705295033}"/>
              </a:ext>
            </a:extLst>
          </p:cNvPr>
          <p:cNvPicPr>
            <a:picLocks noChangeAspect="1"/>
          </p:cNvPicPr>
          <p:nvPr/>
        </p:nvPicPr>
        <p:blipFill>
          <a:blip r:embed="rId6"/>
          <a:stretch>
            <a:fillRect/>
          </a:stretch>
        </p:blipFill>
        <p:spPr>
          <a:xfrm>
            <a:off x="5352201" y="2655792"/>
            <a:ext cx="3489795" cy="1412869"/>
          </a:xfrm>
          <a:prstGeom prst="rect">
            <a:avLst/>
          </a:prstGeom>
        </p:spPr>
      </p:pic>
      <p:pic>
        <p:nvPicPr>
          <p:cNvPr id="5" name="Picture 4">
            <a:extLst>
              <a:ext uri="{FF2B5EF4-FFF2-40B4-BE49-F238E27FC236}">
                <a16:creationId xmlns:a16="http://schemas.microsoft.com/office/drawing/2014/main" id="{FECCB24A-B03C-6C71-7DA6-7EC48968E52C}"/>
              </a:ext>
            </a:extLst>
          </p:cNvPr>
          <p:cNvPicPr>
            <a:picLocks noChangeAspect="1"/>
          </p:cNvPicPr>
          <p:nvPr/>
        </p:nvPicPr>
        <p:blipFill>
          <a:blip r:embed="rId7"/>
          <a:stretch>
            <a:fillRect/>
          </a:stretch>
        </p:blipFill>
        <p:spPr>
          <a:xfrm>
            <a:off x="710350" y="2652824"/>
            <a:ext cx="3593202" cy="14128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CEFAB"/>
        </a:solidFill>
        <a:effectLst/>
      </p:bgPr>
    </p:bg>
    <p:spTree>
      <p:nvGrpSpPr>
        <p:cNvPr id="1" name="Shape 329"/>
        <p:cNvGrpSpPr/>
        <p:nvPr/>
      </p:nvGrpSpPr>
      <p:grpSpPr>
        <a:xfrm>
          <a:off x="0" y="0"/>
          <a:ext cx="0" cy="0"/>
          <a:chOff x="0" y="0"/>
          <a:chExt cx="0" cy="0"/>
        </a:xfrm>
      </p:grpSpPr>
      <p:sp>
        <p:nvSpPr>
          <p:cNvPr id="330" name="Google Shape;330;p51"/>
          <p:cNvSpPr txBox="1"/>
          <p:nvPr/>
        </p:nvSpPr>
        <p:spPr>
          <a:xfrm>
            <a:off x="2187450" y="1924800"/>
            <a:ext cx="47691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3600" i="1">
                <a:latin typeface="Anton"/>
                <a:ea typeface="Anton"/>
                <a:cs typeface="Anton"/>
                <a:sym typeface="Anton"/>
              </a:rPr>
              <a:t>LLAMADA SIN ARGUMENTOS</a:t>
            </a:r>
            <a:endParaRPr sz="3600" i="1">
              <a:latin typeface="Anton"/>
              <a:ea typeface="Anton"/>
              <a:cs typeface="Anton"/>
              <a:sym typeface="Anto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52"/>
          <p:cNvSpPr txBox="1"/>
          <p:nvPr/>
        </p:nvSpPr>
        <p:spPr>
          <a:xfrm>
            <a:off x="2074800" y="295550"/>
            <a:ext cx="4994400" cy="81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s-419" sz="3500" i="1">
                <a:latin typeface="Anton"/>
                <a:ea typeface="Anton"/>
                <a:cs typeface="Anton"/>
                <a:sym typeface="Anton"/>
              </a:rPr>
              <a:t>Llamada sin argumentos</a:t>
            </a:r>
            <a:endParaRPr sz="3500" b="0" i="1" u="none" strike="noStrike" cap="none">
              <a:solidFill>
                <a:srgbClr val="000000"/>
              </a:solidFill>
              <a:latin typeface="Anton"/>
              <a:ea typeface="Anton"/>
              <a:cs typeface="Anton"/>
              <a:sym typeface="Anton"/>
            </a:endParaRPr>
          </a:p>
        </p:txBody>
      </p:sp>
      <p:sp>
        <p:nvSpPr>
          <p:cNvPr id="339" name="Google Shape;339;p52"/>
          <p:cNvSpPr txBox="1"/>
          <p:nvPr/>
        </p:nvSpPr>
        <p:spPr>
          <a:xfrm>
            <a:off x="381000" y="1219200"/>
            <a:ext cx="84810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s-419" sz="1800">
                <a:solidFill>
                  <a:schemeClr val="dk1"/>
                </a:solidFill>
                <a:latin typeface="Helvetica Neue Light"/>
                <a:ea typeface="Helvetica Neue Light"/>
                <a:cs typeface="Helvetica Neue Light"/>
                <a:sym typeface="Helvetica Neue Light"/>
              </a:rPr>
              <a:t>Veamos qué pasa si llamamos una función con parámetros ya definidos:</a:t>
            </a:r>
            <a:endParaRPr>
              <a:latin typeface="Helvetica Neue Light"/>
              <a:ea typeface="Helvetica Neue Light"/>
              <a:cs typeface="Helvetica Neue Light"/>
              <a:sym typeface="Helvetica Neue Light"/>
            </a:endParaRPr>
          </a:p>
        </p:txBody>
      </p:sp>
      <p:sp>
        <p:nvSpPr>
          <p:cNvPr id="340" name="Google Shape;340;p52"/>
          <p:cNvSpPr txBox="1"/>
          <p:nvPr/>
        </p:nvSpPr>
        <p:spPr>
          <a:xfrm>
            <a:off x="275325" y="3942850"/>
            <a:ext cx="8767500" cy="4617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s-419" sz="1800" dirty="0">
                <a:solidFill>
                  <a:schemeClr val="dk1"/>
                </a:solidFill>
                <a:highlight>
                  <a:srgbClr val="3CEFAB"/>
                </a:highlight>
                <a:latin typeface="Helvetica Neue Light"/>
                <a:ea typeface="Helvetica Neue Light"/>
                <a:cs typeface="Helvetica Neue Light"/>
                <a:sym typeface="Helvetica Neue Light"/>
              </a:rPr>
              <a:t>¿Cómo solucionamos el </a:t>
            </a:r>
            <a:r>
              <a:rPr lang="es-419" sz="1800" dirty="0" err="1">
                <a:solidFill>
                  <a:schemeClr val="dk1"/>
                </a:solidFill>
                <a:highlight>
                  <a:srgbClr val="3CEFAB"/>
                </a:highlight>
                <a:latin typeface="Helvetica Neue Light"/>
                <a:ea typeface="Helvetica Neue Light"/>
                <a:cs typeface="Helvetica Neue Light"/>
                <a:sym typeface="Helvetica Neue Light"/>
              </a:rPr>
              <a:t>TypeError</a:t>
            </a:r>
            <a:r>
              <a:rPr lang="es-419" sz="1800" dirty="0">
                <a:solidFill>
                  <a:schemeClr val="dk1"/>
                </a:solidFill>
                <a:highlight>
                  <a:srgbClr val="3CEFAB"/>
                </a:highlight>
                <a:latin typeface="Helvetica Neue Light"/>
                <a:ea typeface="Helvetica Neue Light"/>
                <a:cs typeface="Helvetica Neue Light"/>
                <a:sym typeface="Helvetica Neue Light"/>
              </a:rPr>
              <a:t> al momento de llamar una función sin argumento?</a:t>
            </a:r>
            <a:endParaRPr dirty="0">
              <a:highlight>
                <a:srgbClr val="3CEFAB"/>
              </a:highlight>
            </a:endParaRPr>
          </a:p>
        </p:txBody>
      </p:sp>
      <p:sp>
        <p:nvSpPr>
          <p:cNvPr id="341" name="Google Shape;341;p52"/>
          <p:cNvSpPr txBox="1"/>
          <p:nvPr/>
        </p:nvSpPr>
        <p:spPr>
          <a:xfrm>
            <a:off x="275325" y="4055897"/>
            <a:ext cx="5199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100">
                <a:latin typeface="Calibri"/>
                <a:ea typeface="Calibri"/>
                <a:cs typeface="Calibri"/>
                <a:sym typeface="Calibri"/>
              </a:rPr>
              <a:t>👉</a:t>
            </a:r>
            <a:endParaRPr sz="2100">
              <a:latin typeface="Calibri"/>
              <a:ea typeface="Calibri"/>
              <a:cs typeface="Calibri"/>
              <a:sym typeface="Calibri"/>
            </a:endParaRPr>
          </a:p>
        </p:txBody>
      </p:sp>
      <p:pic>
        <p:nvPicPr>
          <p:cNvPr id="342" name="Google Shape;342;p52"/>
          <p:cNvPicPr preferRelativeResize="0"/>
          <p:nvPr/>
        </p:nvPicPr>
        <p:blipFill rotWithShape="1">
          <a:blip r:embed="rId3">
            <a:alphaModFix/>
          </a:blip>
          <a:srcRect/>
          <a:stretch/>
        </p:blipFill>
        <p:spPr>
          <a:xfrm>
            <a:off x="8311950" y="76200"/>
            <a:ext cx="780825" cy="780825"/>
          </a:xfrm>
          <a:prstGeom prst="rect">
            <a:avLst/>
          </a:prstGeom>
          <a:noFill/>
          <a:ln>
            <a:noFill/>
          </a:ln>
        </p:spPr>
      </p:pic>
      <p:pic>
        <p:nvPicPr>
          <p:cNvPr id="3" name="Picture 2">
            <a:extLst>
              <a:ext uri="{FF2B5EF4-FFF2-40B4-BE49-F238E27FC236}">
                <a16:creationId xmlns:a16="http://schemas.microsoft.com/office/drawing/2014/main" id="{1A48158B-4879-BC07-84B2-155F74A4A7E3}"/>
              </a:ext>
            </a:extLst>
          </p:cNvPr>
          <p:cNvPicPr>
            <a:picLocks noChangeAspect="1"/>
          </p:cNvPicPr>
          <p:nvPr/>
        </p:nvPicPr>
        <p:blipFill>
          <a:blip r:embed="rId4"/>
          <a:stretch>
            <a:fillRect/>
          </a:stretch>
        </p:blipFill>
        <p:spPr>
          <a:xfrm>
            <a:off x="2411216" y="1785850"/>
            <a:ext cx="4937540" cy="1435522"/>
          </a:xfrm>
          <a:prstGeom prst="rect">
            <a:avLst/>
          </a:prstGeom>
        </p:spPr>
      </p:pic>
      <p:pic>
        <p:nvPicPr>
          <p:cNvPr id="5" name="Picture 4">
            <a:extLst>
              <a:ext uri="{FF2B5EF4-FFF2-40B4-BE49-F238E27FC236}">
                <a16:creationId xmlns:a16="http://schemas.microsoft.com/office/drawing/2014/main" id="{4C52F5B2-000D-6C85-43DF-31410BC3AADF}"/>
              </a:ext>
            </a:extLst>
          </p:cNvPr>
          <p:cNvPicPr>
            <a:picLocks noChangeAspect="1"/>
          </p:cNvPicPr>
          <p:nvPr/>
        </p:nvPicPr>
        <p:blipFill>
          <a:blip r:embed="rId5"/>
          <a:stretch>
            <a:fillRect/>
          </a:stretch>
        </p:blipFill>
        <p:spPr>
          <a:xfrm>
            <a:off x="1677334" y="3439216"/>
            <a:ext cx="5963482" cy="2857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9" name="Google Shape;349;p53"/>
          <p:cNvSpPr txBox="1"/>
          <p:nvPr/>
        </p:nvSpPr>
        <p:spPr>
          <a:xfrm>
            <a:off x="2115700" y="469050"/>
            <a:ext cx="4994400" cy="81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s-419" sz="3500" i="1">
                <a:latin typeface="Anton"/>
                <a:ea typeface="Anton"/>
                <a:cs typeface="Anton"/>
                <a:sym typeface="Anton"/>
              </a:rPr>
              <a:t>Parámetros por defecto</a:t>
            </a:r>
            <a:endParaRPr sz="3500" b="0" i="1" u="none" strike="noStrike" cap="none">
              <a:solidFill>
                <a:srgbClr val="000000"/>
              </a:solidFill>
              <a:latin typeface="Anton"/>
              <a:ea typeface="Anton"/>
              <a:cs typeface="Anton"/>
              <a:sym typeface="Anton"/>
            </a:endParaRPr>
          </a:p>
        </p:txBody>
      </p:sp>
      <p:sp>
        <p:nvSpPr>
          <p:cNvPr id="350" name="Google Shape;350;p53"/>
          <p:cNvSpPr txBox="1"/>
          <p:nvPr/>
        </p:nvSpPr>
        <p:spPr>
          <a:xfrm>
            <a:off x="381000" y="1600200"/>
            <a:ext cx="8481000" cy="877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s-419" sz="1800">
                <a:solidFill>
                  <a:schemeClr val="dk1"/>
                </a:solidFill>
                <a:latin typeface="Helvetica Neue Light"/>
                <a:ea typeface="Helvetica Neue Light"/>
                <a:cs typeface="Helvetica Neue Light"/>
                <a:sym typeface="Helvetica Neue Light"/>
              </a:rPr>
              <a:t>Python, nos deja asignar unos valores por defecto a los parámetros, es decir, </a:t>
            </a:r>
            <a:r>
              <a:rPr lang="es-419" sz="1800">
                <a:solidFill>
                  <a:schemeClr val="dk1"/>
                </a:solidFill>
                <a:highlight>
                  <a:srgbClr val="3CEFAB"/>
                </a:highlight>
                <a:latin typeface="Helvetica Neue Light"/>
                <a:ea typeface="Helvetica Neue Light"/>
                <a:cs typeface="Helvetica Neue Light"/>
                <a:sym typeface="Helvetica Neue Light"/>
              </a:rPr>
              <a:t>indicarle que tendrán un valor por defecto si no viene ningún valor.</a:t>
            </a:r>
            <a:endParaRPr>
              <a:highlight>
                <a:srgbClr val="3CEFAB"/>
              </a:highlight>
              <a:latin typeface="Helvetica Neue Light"/>
              <a:ea typeface="Helvetica Neue Light"/>
              <a:cs typeface="Helvetica Neue Light"/>
              <a:sym typeface="Helvetica Neue Light"/>
            </a:endParaRPr>
          </a:p>
        </p:txBody>
      </p:sp>
      <p:pic>
        <p:nvPicPr>
          <p:cNvPr id="351" name="Google Shape;351;p53"/>
          <p:cNvPicPr preferRelativeResize="0"/>
          <p:nvPr/>
        </p:nvPicPr>
        <p:blipFill rotWithShape="1">
          <a:blip r:embed="rId3">
            <a:alphaModFix/>
          </a:blip>
          <a:srcRect/>
          <a:stretch/>
        </p:blipFill>
        <p:spPr>
          <a:xfrm>
            <a:off x="8311950" y="76200"/>
            <a:ext cx="780825" cy="780825"/>
          </a:xfrm>
          <a:prstGeom prst="rect">
            <a:avLst/>
          </a:prstGeom>
          <a:noFill/>
          <a:ln>
            <a:noFill/>
          </a:ln>
        </p:spPr>
      </p:pic>
      <p:pic>
        <p:nvPicPr>
          <p:cNvPr id="3" name="Picture 2">
            <a:extLst>
              <a:ext uri="{FF2B5EF4-FFF2-40B4-BE49-F238E27FC236}">
                <a16:creationId xmlns:a16="http://schemas.microsoft.com/office/drawing/2014/main" id="{C1DF9E70-2662-387D-598A-01875D3F4E07}"/>
              </a:ext>
            </a:extLst>
          </p:cNvPr>
          <p:cNvPicPr>
            <a:picLocks noChangeAspect="1"/>
          </p:cNvPicPr>
          <p:nvPr/>
        </p:nvPicPr>
        <p:blipFill>
          <a:blip r:embed="rId4"/>
          <a:stretch>
            <a:fillRect/>
          </a:stretch>
        </p:blipFill>
        <p:spPr>
          <a:xfrm>
            <a:off x="2425291" y="2882861"/>
            <a:ext cx="3742219" cy="144585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54"/>
          <p:cNvSpPr txBox="1"/>
          <p:nvPr/>
        </p:nvSpPr>
        <p:spPr>
          <a:xfrm>
            <a:off x="1201300" y="1583275"/>
            <a:ext cx="6848100" cy="8955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1100"/>
              <a:buFont typeface="Arial"/>
              <a:buNone/>
            </a:pPr>
            <a:r>
              <a:rPr lang="es-419" sz="1800">
                <a:solidFill>
                  <a:schemeClr val="dk1"/>
                </a:solidFill>
                <a:highlight>
                  <a:schemeClr val="lt1"/>
                </a:highlight>
                <a:latin typeface="Helvetica Neue Light"/>
                <a:ea typeface="Helvetica Neue Light"/>
                <a:cs typeface="Helvetica Neue Light"/>
                <a:sym typeface="Helvetica Neue Light"/>
              </a:rPr>
              <a:t>Como vimos con anterioridad, </a:t>
            </a:r>
            <a:r>
              <a:rPr lang="es-419" sz="1800">
                <a:solidFill>
                  <a:schemeClr val="dk1"/>
                </a:solidFill>
                <a:highlight>
                  <a:srgbClr val="3CEFAB"/>
                </a:highlight>
                <a:latin typeface="Helvetica Neue Light"/>
                <a:ea typeface="Helvetica Neue Light"/>
                <a:cs typeface="Helvetica Neue Light"/>
                <a:sym typeface="Helvetica Neue Light"/>
              </a:rPr>
              <a:t>no podemos restar None a None</a:t>
            </a:r>
            <a:r>
              <a:rPr lang="es-419" sz="1800">
                <a:solidFill>
                  <a:schemeClr val="dk1"/>
                </a:solidFill>
                <a:highlight>
                  <a:schemeClr val="lt1"/>
                </a:highlight>
                <a:latin typeface="Helvetica Neue Light"/>
                <a:ea typeface="Helvetica Neue Light"/>
                <a:cs typeface="Helvetica Neue Light"/>
                <a:sym typeface="Helvetica Neue Light"/>
              </a:rPr>
              <a:t>, ya que nos devuelve un error:</a:t>
            </a:r>
            <a:endParaRPr sz="1800">
              <a:solidFill>
                <a:srgbClr val="BA2121"/>
              </a:solidFill>
              <a:highlight>
                <a:schemeClr val="lt1"/>
              </a:highlight>
              <a:latin typeface="Helvetica Neue"/>
              <a:ea typeface="Helvetica Neue"/>
              <a:cs typeface="Helvetica Neue"/>
              <a:sym typeface="Helvetica Neue"/>
            </a:endParaRPr>
          </a:p>
        </p:txBody>
      </p:sp>
      <p:sp>
        <p:nvSpPr>
          <p:cNvPr id="358" name="Google Shape;358;p54"/>
          <p:cNvSpPr txBox="1"/>
          <p:nvPr/>
        </p:nvSpPr>
        <p:spPr>
          <a:xfrm>
            <a:off x="2115700" y="469050"/>
            <a:ext cx="4994400" cy="81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s-419" sz="3500" i="1">
                <a:latin typeface="Anton"/>
                <a:ea typeface="Anton"/>
                <a:cs typeface="Anton"/>
                <a:sym typeface="Anton"/>
              </a:rPr>
              <a:t>Parámetros por defecto</a:t>
            </a:r>
            <a:endParaRPr sz="3500" b="0" i="1" u="none" strike="noStrike" cap="none">
              <a:solidFill>
                <a:srgbClr val="000000"/>
              </a:solidFill>
              <a:latin typeface="Anton"/>
              <a:ea typeface="Anton"/>
              <a:cs typeface="Anton"/>
              <a:sym typeface="Anton"/>
            </a:endParaRPr>
          </a:p>
        </p:txBody>
      </p:sp>
      <p:sp>
        <p:nvSpPr>
          <p:cNvPr id="360" name="Google Shape;360;p54"/>
          <p:cNvSpPr txBox="1"/>
          <p:nvPr/>
        </p:nvSpPr>
        <p:spPr>
          <a:xfrm>
            <a:off x="1337625" y="4084550"/>
            <a:ext cx="6382200" cy="780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s-419" sz="1800">
                <a:solidFill>
                  <a:schemeClr val="dk1"/>
                </a:solidFill>
                <a:highlight>
                  <a:srgbClr val="E0FF00"/>
                </a:highlight>
                <a:latin typeface="Helvetica Neue Light"/>
                <a:ea typeface="Helvetica Neue Light"/>
                <a:cs typeface="Helvetica Neue Light"/>
                <a:sym typeface="Helvetica Neue Light"/>
              </a:rPr>
              <a:t>Para solucionar el error de restar None tendremos que hacer una validación</a:t>
            </a:r>
            <a:endParaRPr>
              <a:highlight>
                <a:srgbClr val="E0FF00"/>
              </a:highlight>
              <a:latin typeface="Helvetica Neue Light"/>
              <a:ea typeface="Helvetica Neue Light"/>
              <a:cs typeface="Helvetica Neue Light"/>
              <a:sym typeface="Helvetica Neue Light"/>
            </a:endParaRPr>
          </a:p>
        </p:txBody>
      </p:sp>
      <p:sp>
        <p:nvSpPr>
          <p:cNvPr id="361" name="Google Shape;361;p54"/>
          <p:cNvSpPr txBox="1"/>
          <p:nvPr/>
        </p:nvSpPr>
        <p:spPr>
          <a:xfrm>
            <a:off x="854500" y="4084550"/>
            <a:ext cx="6618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900" dirty="0">
                <a:latin typeface="Calibri"/>
                <a:ea typeface="Calibri"/>
                <a:cs typeface="Calibri"/>
                <a:sym typeface="Calibri"/>
              </a:rPr>
              <a:t>👉</a:t>
            </a:r>
            <a:endParaRPr sz="1900" dirty="0">
              <a:latin typeface="Calibri"/>
              <a:ea typeface="Calibri"/>
              <a:cs typeface="Calibri"/>
              <a:sym typeface="Calibri"/>
            </a:endParaRPr>
          </a:p>
        </p:txBody>
      </p:sp>
      <p:pic>
        <p:nvPicPr>
          <p:cNvPr id="362" name="Google Shape;362;p54"/>
          <p:cNvPicPr preferRelativeResize="0"/>
          <p:nvPr/>
        </p:nvPicPr>
        <p:blipFill rotWithShape="1">
          <a:blip r:embed="rId3">
            <a:alphaModFix/>
          </a:blip>
          <a:srcRect/>
          <a:stretch/>
        </p:blipFill>
        <p:spPr>
          <a:xfrm>
            <a:off x="8311950" y="76200"/>
            <a:ext cx="780825" cy="780825"/>
          </a:xfrm>
          <a:prstGeom prst="rect">
            <a:avLst/>
          </a:prstGeom>
          <a:noFill/>
          <a:ln>
            <a:noFill/>
          </a:ln>
        </p:spPr>
      </p:pic>
      <p:pic>
        <p:nvPicPr>
          <p:cNvPr id="3" name="Picture 2">
            <a:extLst>
              <a:ext uri="{FF2B5EF4-FFF2-40B4-BE49-F238E27FC236}">
                <a16:creationId xmlns:a16="http://schemas.microsoft.com/office/drawing/2014/main" id="{D5076575-0C14-46DB-37AF-369A924D971E}"/>
              </a:ext>
            </a:extLst>
          </p:cNvPr>
          <p:cNvPicPr>
            <a:picLocks noChangeAspect="1"/>
          </p:cNvPicPr>
          <p:nvPr/>
        </p:nvPicPr>
        <p:blipFill>
          <a:blip r:embed="rId4"/>
          <a:stretch>
            <a:fillRect/>
          </a:stretch>
        </p:blipFill>
        <p:spPr>
          <a:xfrm>
            <a:off x="1337625" y="2812574"/>
            <a:ext cx="6459795" cy="7803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8" name="Google Shape;368;p55"/>
          <p:cNvSpPr txBox="1"/>
          <p:nvPr/>
        </p:nvSpPr>
        <p:spPr>
          <a:xfrm>
            <a:off x="124756" y="3803700"/>
            <a:ext cx="8702100" cy="863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s-419" sz="1800" dirty="0">
                <a:solidFill>
                  <a:schemeClr val="dk1"/>
                </a:solidFill>
                <a:highlight>
                  <a:srgbClr val="3CEFAB"/>
                </a:highlight>
                <a:latin typeface="Helvetica Neue Light"/>
                <a:ea typeface="Helvetica Neue Light"/>
                <a:cs typeface="Helvetica Neue Light"/>
                <a:sym typeface="Helvetica Neue Light"/>
              </a:rPr>
              <a:t>Se indica el final de la función luego de la sentencia </a:t>
            </a:r>
            <a:r>
              <a:rPr lang="es-419" sz="1800" dirty="0" err="1">
                <a:solidFill>
                  <a:schemeClr val="dk1"/>
                </a:solidFill>
                <a:highlight>
                  <a:srgbClr val="3CEFAB"/>
                </a:highlight>
                <a:latin typeface="Helvetica Neue Light"/>
                <a:ea typeface="Helvetica Neue Light"/>
                <a:cs typeface="Helvetica Neue Light"/>
                <a:sym typeface="Helvetica Neue Light"/>
              </a:rPr>
              <a:t>print</a:t>
            </a:r>
            <a:r>
              <a:rPr lang="es-419" sz="1800" dirty="0">
                <a:solidFill>
                  <a:schemeClr val="dk1"/>
                </a:solidFill>
                <a:highlight>
                  <a:srgbClr val="3CEFAB"/>
                </a:highlight>
                <a:latin typeface="Helvetica Neue Light"/>
                <a:ea typeface="Helvetica Neue Light"/>
                <a:cs typeface="Helvetica Neue Light"/>
                <a:sym typeface="Helvetica Neue Light"/>
              </a:rPr>
              <a:t>, usando la sentencia </a:t>
            </a:r>
            <a:r>
              <a:rPr lang="es-419" sz="1800" dirty="0" err="1">
                <a:solidFill>
                  <a:schemeClr val="dk1"/>
                </a:solidFill>
                <a:highlight>
                  <a:srgbClr val="3CEFAB"/>
                </a:highlight>
                <a:latin typeface="Helvetica Neue Light"/>
                <a:ea typeface="Helvetica Neue Light"/>
                <a:cs typeface="Helvetica Neue Light"/>
                <a:sym typeface="Helvetica Neue Light"/>
              </a:rPr>
              <a:t>return</a:t>
            </a:r>
            <a:r>
              <a:rPr lang="es-419" sz="1800" dirty="0">
                <a:solidFill>
                  <a:schemeClr val="dk1"/>
                </a:solidFill>
                <a:highlight>
                  <a:srgbClr val="3CEFAB"/>
                </a:highlight>
                <a:latin typeface="Helvetica Neue Light"/>
                <a:ea typeface="Helvetica Neue Light"/>
                <a:cs typeface="Helvetica Neue Light"/>
                <a:sym typeface="Helvetica Neue Light"/>
              </a:rPr>
              <a:t> aunque no devuelve nada.</a:t>
            </a:r>
            <a:endParaRPr sz="1800" dirty="0">
              <a:solidFill>
                <a:schemeClr val="dk1"/>
              </a:solidFill>
              <a:highlight>
                <a:srgbClr val="3CEFAB"/>
              </a:highlight>
              <a:latin typeface="Helvetica Neue Light"/>
              <a:ea typeface="Helvetica Neue Light"/>
              <a:cs typeface="Helvetica Neue Light"/>
              <a:sym typeface="Helvetica Neue Light"/>
            </a:endParaRPr>
          </a:p>
          <a:p>
            <a:pPr marL="0" lvl="0" indent="0" algn="ctr" rtl="0">
              <a:lnSpc>
                <a:spcPct val="115000"/>
              </a:lnSpc>
              <a:spcBef>
                <a:spcPts val="0"/>
              </a:spcBef>
              <a:spcAft>
                <a:spcPts val="0"/>
              </a:spcAft>
              <a:buClr>
                <a:schemeClr val="dk1"/>
              </a:buClr>
              <a:buSzPts val="1100"/>
              <a:buFont typeface="Arial"/>
              <a:buNone/>
            </a:pPr>
            <a:endParaRPr dirty="0">
              <a:solidFill>
                <a:schemeClr val="dk1"/>
              </a:solidFill>
              <a:highlight>
                <a:schemeClr val="lt1"/>
              </a:highlight>
              <a:latin typeface="Helvetica Neue"/>
              <a:ea typeface="Helvetica Neue"/>
              <a:cs typeface="Helvetica Neue"/>
              <a:sym typeface="Helvetica Neue"/>
            </a:endParaRPr>
          </a:p>
          <a:p>
            <a:pPr marL="0" lvl="0" indent="0" algn="ctr" rtl="0">
              <a:lnSpc>
                <a:spcPct val="115000"/>
              </a:lnSpc>
              <a:spcBef>
                <a:spcPts val="0"/>
              </a:spcBef>
              <a:spcAft>
                <a:spcPts val="0"/>
              </a:spcAft>
              <a:buClr>
                <a:schemeClr val="dk1"/>
              </a:buClr>
              <a:buSzPts val="1100"/>
              <a:buFont typeface="Arial"/>
              <a:buNone/>
            </a:pPr>
            <a:endParaRPr sz="1800" dirty="0">
              <a:solidFill>
                <a:schemeClr val="dk1"/>
              </a:solidFill>
              <a:highlight>
                <a:schemeClr val="lt1"/>
              </a:highlight>
              <a:latin typeface="Helvetica Neue"/>
              <a:ea typeface="Helvetica Neue"/>
              <a:cs typeface="Helvetica Neue"/>
              <a:sym typeface="Helvetica Neue"/>
            </a:endParaRPr>
          </a:p>
        </p:txBody>
      </p:sp>
      <p:sp>
        <p:nvSpPr>
          <p:cNvPr id="369" name="Google Shape;369;p55"/>
          <p:cNvSpPr txBox="1"/>
          <p:nvPr/>
        </p:nvSpPr>
        <p:spPr>
          <a:xfrm>
            <a:off x="2074800" y="476700"/>
            <a:ext cx="4994400" cy="81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s-419" sz="3500" i="1">
                <a:latin typeface="Anton"/>
                <a:ea typeface="Anton"/>
                <a:cs typeface="Anton"/>
                <a:sym typeface="Anton"/>
              </a:rPr>
              <a:t>Parámetros por defecto</a:t>
            </a:r>
            <a:endParaRPr sz="3500" b="0" i="1" u="none" strike="noStrike" cap="none">
              <a:solidFill>
                <a:srgbClr val="000000"/>
              </a:solidFill>
              <a:latin typeface="Anton"/>
              <a:ea typeface="Anton"/>
              <a:cs typeface="Anton"/>
              <a:sym typeface="Anton"/>
            </a:endParaRPr>
          </a:p>
        </p:txBody>
      </p:sp>
      <p:pic>
        <p:nvPicPr>
          <p:cNvPr id="371" name="Google Shape;371;p55"/>
          <p:cNvPicPr preferRelativeResize="0"/>
          <p:nvPr/>
        </p:nvPicPr>
        <p:blipFill rotWithShape="1">
          <a:blip r:embed="rId3">
            <a:alphaModFix/>
          </a:blip>
          <a:srcRect/>
          <a:stretch/>
        </p:blipFill>
        <p:spPr>
          <a:xfrm>
            <a:off x="8311950" y="76200"/>
            <a:ext cx="780825" cy="780825"/>
          </a:xfrm>
          <a:prstGeom prst="rect">
            <a:avLst/>
          </a:prstGeom>
          <a:noFill/>
          <a:ln>
            <a:noFill/>
          </a:ln>
        </p:spPr>
      </p:pic>
      <p:pic>
        <p:nvPicPr>
          <p:cNvPr id="3" name="Picture 2">
            <a:extLst>
              <a:ext uri="{FF2B5EF4-FFF2-40B4-BE49-F238E27FC236}">
                <a16:creationId xmlns:a16="http://schemas.microsoft.com/office/drawing/2014/main" id="{17D0AF68-A0BC-BC2F-7AEB-D6510A8CBB76}"/>
              </a:ext>
            </a:extLst>
          </p:cNvPr>
          <p:cNvPicPr>
            <a:picLocks noChangeAspect="1"/>
          </p:cNvPicPr>
          <p:nvPr/>
        </p:nvPicPr>
        <p:blipFill>
          <a:blip r:embed="rId4"/>
          <a:stretch>
            <a:fillRect/>
          </a:stretch>
        </p:blipFill>
        <p:spPr>
          <a:xfrm>
            <a:off x="1697296" y="1295400"/>
            <a:ext cx="5914784" cy="190673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CEFAB"/>
        </a:solidFill>
        <a:effectLst/>
      </p:bgPr>
    </p:bg>
    <p:spTree>
      <p:nvGrpSpPr>
        <p:cNvPr id="1" name="Shape 375"/>
        <p:cNvGrpSpPr/>
        <p:nvPr/>
      </p:nvGrpSpPr>
      <p:grpSpPr>
        <a:xfrm>
          <a:off x="0" y="0"/>
          <a:ext cx="0" cy="0"/>
          <a:chOff x="0" y="0"/>
          <a:chExt cx="0" cy="0"/>
        </a:xfrm>
      </p:grpSpPr>
      <p:sp>
        <p:nvSpPr>
          <p:cNvPr id="376" name="Google Shape;376;p56"/>
          <p:cNvSpPr txBox="1"/>
          <p:nvPr/>
        </p:nvSpPr>
        <p:spPr>
          <a:xfrm>
            <a:off x="2187450" y="2077200"/>
            <a:ext cx="47691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3600" i="1">
                <a:latin typeface="Anton"/>
                <a:ea typeface="Anton"/>
                <a:cs typeface="Anton"/>
                <a:sym typeface="Anton"/>
              </a:rPr>
              <a:t>ARGUMENTOS POR VALOR Y REFERENCIA</a:t>
            </a:r>
            <a:endParaRPr sz="3600" i="1">
              <a:latin typeface="Anton"/>
              <a:ea typeface="Anton"/>
              <a:cs typeface="Anton"/>
              <a:sym typeface="Anto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3" name="Google Shape;383;p57"/>
          <p:cNvSpPr txBox="1"/>
          <p:nvPr/>
        </p:nvSpPr>
        <p:spPr>
          <a:xfrm>
            <a:off x="1048891" y="469058"/>
            <a:ext cx="70236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s-419" sz="3500" i="1">
                <a:latin typeface="Anton"/>
                <a:ea typeface="Anton"/>
                <a:cs typeface="Anton"/>
                <a:sym typeface="Anton"/>
              </a:rPr>
              <a:t>Argumentos</a:t>
            </a:r>
            <a:endParaRPr sz="3500" b="0" i="1" u="none" strike="noStrike" cap="none">
              <a:solidFill>
                <a:srgbClr val="000000"/>
              </a:solidFill>
              <a:latin typeface="Anton"/>
              <a:ea typeface="Anton"/>
              <a:cs typeface="Anton"/>
              <a:sym typeface="Anton"/>
            </a:endParaRPr>
          </a:p>
        </p:txBody>
      </p:sp>
      <p:sp>
        <p:nvSpPr>
          <p:cNvPr id="384" name="Google Shape;384;p57"/>
          <p:cNvSpPr txBox="1"/>
          <p:nvPr/>
        </p:nvSpPr>
        <p:spPr>
          <a:xfrm>
            <a:off x="307125" y="1614675"/>
            <a:ext cx="8398500" cy="30951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1800"/>
              <a:buFont typeface="Arial"/>
              <a:buNone/>
            </a:pPr>
            <a:r>
              <a:rPr lang="es-419" sz="1800">
                <a:solidFill>
                  <a:schemeClr val="dk1"/>
                </a:solidFill>
                <a:latin typeface="Helvetica Neue Light"/>
                <a:ea typeface="Helvetica Neue Light"/>
                <a:cs typeface="Helvetica Neue Light"/>
                <a:sym typeface="Helvetica Neue Light"/>
              </a:rPr>
              <a:t>Si hablamos de argumentos tenemos que tener algo en cuenta:</a:t>
            </a:r>
            <a:endParaRPr sz="1800">
              <a:solidFill>
                <a:schemeClr val="dk1"/>
              </a:solidFill>
              <a:latin typeface="Helvetica Neue Light"/>
              <a:ea typeface="Helvetica Neue Light"/>
              <a:cs typeface="Helvetica Neue Light"/>
              <a:sym typeface="Helvetica Neue Light"/>
            </a:endParaRPr>
          </a:p>
          <a:p>
            <a:pPr marL="0" marR="0" lvl="0" indent="0" algn="ctr" rtl="0">
              <a:lnSpc>
                <a:spcPct val="150000"/>
              </a:lnSpc>
              <a:spcBef>
                <a:spcPts val="0"/>
              </a:spcBef>
              <a:spcAft>
                <a:spcPts val="0"/>
              </a:spcAft>
              <a:buClr>
                <a:srgbClr val="000000"/>
              </a:buClr>
              <a:buSzPts val="1800"/>
              <a:buFont typeface="Arial"/>
              <a:buNone/>
            </a:pPr>
            <a:r>
              <a:rPr lang="es-419" sz="1800">
                <a:solidFill>
                  <a:schemeClr val="dk1"/>
                </a:solidFill>
                <a:latin typeface="Helvetica Neue Light"/>
                <a:ea typeface="Helvetica Neue Light"/>
                <a:cs typeface="Helvetica Neue Light"/>
                <a:sym typeface="Helvetica Neue Light"/>
              </a:rPr>
              <a:t> Cuando</a:t>
            </a:r>
            <a:r>
              <a:rPr lang="es-419" sz="1800">
                <a:solidFill>
                  <a:schemeClr val="dk1"/>
                </a:solidFill>
                <a:highlight>
                  <a:srgbClr val="3CEFAB"/>
                </a:highlight>
                <a:latin typeface="Helvetica Neue Light"/>
                <a:ea typeface="Helvetica Neue Light"/>
                <a:cs typeface="Helvetica Neue Light"/>
                <a:sym typeface="Helvetica Neue Light"/>
              </a:rPr>
              <a:t> enviamos información a una función </a:t>
            </a:r>
            <a:r>
              <a:rPr lang="es-419" sz="1800">
                <a:solidFill>
                  <a:schemeClr val="dk1"/>
                </a:solidFill>
                <a:latin typeface="Helvetica Neue Light"/>
                <a:ea typeface="Helvetica Neue Light"/>
                <a:cs typeface="Helvetica Neue Light"/>
                <a:sym typeface="Helvetica Neue Light"/>
              </a:rPr>
              <a:t>generalmente </a:t>
            </a:r>
            <a:r>
              <a:rPr lang="es-419" sz="1800">
                <a:solidFill>
                  <a:schemeClr val="dk1"/>
                </a:solidFill>
                <a:highlight>
                  <a:schemeClr val="lt1"/>
                </a:highlight>
                <a:latin typeface="Helvetica Neue Light"/>
                <a:ea typeface="Helvetica Neue Light"/>
                <a:cs typeface="Helvetica Neue Light"/>
                <a:sym typeface="Helvetica Neue Light"/>
              </a:rPr>
              <a:t>estos </a:t>
            </a:r>
            <a:r>
              <a:rPr lang="es-419" sz="1800">
                <a:solidFill>
                  <a:schemeClr val="dk1"/>
                </a:solidFill>
                <a:highlight>
                  <a:srgbClr val="3CEFAB"/>
                </a:highlight>
                <a:latin typeface="Helvetica Neue Light"/>
                <a:ea typeface="Helvetica Neue Light"/>
                <a:cs typeface="Helvetica Neue Light"/>
                <a:sym typeface="Helvetica Neue Light"/>
              </a:rPr>
              <a:t>datos se envían por valor</a:t>
            </a:r>
            <a:r>
              <a:rPr lang="es-419"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a:p>
            <a:pPr marL="0" marR="0" lvl="0" indent="0" algn="ctr" rtl="0">
              <a:lnSpc>
                <a:spcPct val="150000"/>
              </a:lnSpc>
              <a:spcBef>
                <a:spcPts val="0"/>
              </a:spcBef>
              <a:spcAft>
                <a:spcPts val="0"/>
              </a:spcAft>
              <a:buClr>
                <a:srgbClr val="000000"/>
              </a:buClr>
              <a:buSzPts val="1800"/>
              <a:buFont typeface="Arial"/>
              <a:buNone/>
            </a:pPr>
            <a:r>
              <a:rPr lang="es-419" sz="1800">
                <a:solidFill>
                  <a:schemeClr val="dk1"/>
                </a:solidFill>
                <a:latin typeface="Helvetica Neue Light"/>
                <a:ea typeface="Helvetica Neue Light"/>
                <a:cs typeface="Helvetica Neue Light"/>
                <a:sym typeface="Helvetica Neue Light"/>
              </a:rPr>
              <a:t>Eso significa que se crea una copia dentro de la función de los valores que enviamos en sus propias variables. Pero, </a:t>
            </a:r>
            <a:r>
              <a:rPr lang="es-419" sz="1800">
                <a:solidFill>
                  <a:schemeClr val="dk1"/>
                </a:solidFill>
                <a:highlight>
                  <a:srgbClr val="3CEFAB"/>
                </a:highlight>
                <a:latin typeface="Helvetica Neue Light"/>
                <a:ea typeface="Helvetica Neue Light"/>
                <a:cs typeface="Helvetica Neue Light"/>
                <a:sym typeface="Helvetica Neue Light"/>
              </a:rPr>
              <a:t>hay casos excepcionales</a:t>
            </a:r>
            <a:r>
              <a:rPr lang="es-419" sz="1800">
                <a:solidFill>
                  <a:schemeClr val="dk1"/>
                </a:solidFill>
                <a:latin typeface="Helvetica Neue Light"/>
                <a:ea typeface="Helvetica Neue Light"/>
                <a:cs typeface="Helvetica Neue Light"/>
                <a:sym typeface="Helvetica Neue Light"/>
              </a:rPr>
              <a:t>, las colecciones, listas, diccionarios, conjuntos. Estos datos </a:t>
            </a:r>
            <a:r>
              <a:rPr lang="es-419" sz="1800">
                <a:solidFill>
                  <a:schemeClr val="dk1"/>
                </a:solidFill>
                <a:highlight>
                  <a:srgbClr val="3CEFAB"/>
                </a:highlight>
                <a:latin typeface="Helvetica Neue Light"/>
                <a:ea typeface="Helvetica Neue Light"/>
                <a:cs typeface="Helvetica Neue Light"/>
                <a:sym typeface="Helvetica Neue Light"/>
              </a:rPr>
              <a:t>se envían por referencia</a:t>
            </a:r>
            <a:r>
              <a:rPr lang="es-419"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p:txBody>
      </p:sp>
      <p:pic>
        <p:nvPicPr>
          <p:cNvPr id="385" name="Google Shape;385;p57"/>
          <p:cNvPicPr preferRelativeResize="0"/>
          <p:nvPr/>
        </p:nvPicPr>
        <p:blipFill>
          <a:blip r:embed="rId3">
            <a:alphaModFix/>
          </a:blip>
          <a:stretch>
            <a:fillRect/>
          </a:stretch>
        </p:blipFill>
        <p:spPr>
          <a:xfrm>
            <a:off x="272800" y="266475"/>
            <a:ext cx="818700" cy="818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58"/>
          <p:cNvSpPr txBox="1"/>
          <p:nvPr/>
        </p:nvSpPr>
        <p:spPr>
          <a:xfrm>
            <a:off x="1190291" y="469058"/>
            <a:ext cx="70236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s-419" sz="3500" i="1">
                <a:latin typeface="Anton"/>
                <a:ea typeface="Anton"/>
                <a:cs typeface="Anton"/>
                <a:sym typeface="Anton"/>
              </a:rPr>
              <a:t>Referencia</a:t>
            </a:r>
            <a:endParaRPr sz="3500" b="0" i="1" u="none" strike="noStrike" cap="none">
              <a:solidFill>
                <a:srgbClr val="000000"/>
              </a:solidFill>
              <a:latin typeface="Anton"/>
              <a:ea typeface="Anton"/>
              <a:cs typeface="Anton"/>
              <a:sym typeface="Anton"/>
            </a:endParaRPr>
          </a:p>
        </p:txBody>
      </p:sp>
      <p:sp>
        <p:nvSpPr>
          <p:cNvPr id="392" name="Google Shape;392;p58"/>
          <p:cNvSpPr txBox="1"/>
          <p:nvPr/>
        </p:nvSpPr>
        <p:spPr>
          <a:xfrm>
            <a:off x="474150" y="1384800"/>
            <a:ext cx="8205300" cy="30951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1800"/>
              <a:buFont typeface="Arial"/>
              <a:buNone/>
            </a:pPr>
            <a:r>
              <a:rPr lang="es-419" sz="1800" dirty="0">
                <a:solidFill>
                  <a:schemeClr val="dk1"/>
                </a:solidFill>
                <a:highlight>
                  <a:srgbClr val="3CEFAB"/>
                </a:highlight>
                <a:latin typeface="Helvetica Neue Light"/>
                <a:ea typeface="Helvetica Neue Light"/>
                <a:cs typeface="Helvetica Neue Light"/>
                <a:sym typeface="Helvetica Neue Light"/>
              </a:rPr>
              <a:t>¿Que significa que los conjuntos como listas, tuplas, </a:t>
            </a:r>
            <a:r>
              <a:rPr lang="es-419" sz="1800" dirty="0" err="1">
                <a:solidFill>
                  <a:schemeClr val="dk1"/>
                </a:solidFill>
                <a:highlight>
                  <a:srgbClr val="3CEFAB"/>
                </a:highlight>
                <a:latin typeface="Helvetica Neue Light"/>
                <a:ea typeface="Helvetica Neue Light"/>
                <a:cs typeface="Helvetica Neue Light"/>
                <a:sym typeface="Helvetica Neue Light"/>
              </a:rPr>
              <a:t>etc</a:t>
            </a:r>
            <a:r>
              <a:rPr lang="es-419" sz="1800" dirty="0">
                <a:solidFill>
                  <a:schemeClr val="dk1"/>
                </a:solidFill>
                <a:highlight>
                  <a:srgbClr val="3CEFAB"/>
                </a:highlight>
                <a:latin typeface="Helvetica Neue Light"/>
                <a:ea typeface="Helvetica Neue Light"/>
                <a:cs typeface="Helvetica Neue Light"/>
                <a:sym typeface="Helvetica Neue Light"/>
              </a:rPr>
              <a:t>, se envíen por referencia?</a:t>
            </a:r>
            <a:r>
              <a:rPr lang="es-419" sz="1800" dirty="0">
                <a:solidFill>
                  <a:schemeClr val="dk1"/>
                </a:solidFill>
                <a:latin typeface="Helvetica Neue Light"/>
                <a:ea typeface="Helvetica Neue Light"/>
                <a:cs typeface="Helvetica Neue Light"/>
                <a:sym typeface="Helvetica Neue Light"/>
              </a:rPr>
              <a:t> </a:t>
            </a:r>
            <a:endParaRPr sz="1800" dirty="0">
              <a:solidFill>
                <a:schemeClr val="dk1"/>
              </a:solidFill>
              <a:latin typeface="Helvetica Neue Light"/>
              <a:ea typeface="Helvetica Neue Light"/>
              <a:cs typeface="Helvetica Neue Light"/>
              <a:sym typeface="Helvetica Neue Light"/>
            </a:endParaRPr>
          </a:p>
          <a:p>
            <a:pPr marL="0" marR="0" lvl="0" indent="0" algn="ctr" rtl="0">
              <a:lnSpc>
                <a:spcPct val="150000"/>
              </a:lnSpc>
              <a:spcBef>
                <a:spcPts val="0"/>
              </a:spcBef>
              <a:spcAft>
                <a:spcPts val="0"/>
              </a:spcAft>
              <a:buClr>
                <a:srgbClr val="000000"/>
              </a:buClr>
              <a:buSzPts val="1800"/>
              <a:buFont typeface="Arial"/>
              <a:buNone/>
            </a:pPr>
            <a:r>
              <a:rPr lang="es-419" sz="1800" dirty="0">
                <a:solidFill>
                  <a:schemeClr val="dk1"/>
                </a:solidFill>
                <a:latin typeface="Helvetica Neue Light"/>
                <a:ea typeface="Helvetica Neue Light"/>
                <a:cs typeface="Helvetica Neue Light"/>
                <a:sym typeface="Helvetica Neue Light"/>
              </a:rPr>
              <a:t>👀</a:t>
            </a:r>
            <a:endParaRPr sz="1800" dirty="0">
              <a:solidFill>
                <a:schemeClr val="dk1"/>
              </a:solidFill>
              <a:latin typeface="Helvetica Neue Light"/>
              <a:ea typeface="Helvetica Neue Light"/>
              <a:cs typeface="Helvetica Neue Light"/>
              <a:sym typeface="Helvetica Neue Light"/>
            </a:endParaRPr>
          </a:p>
          <a:p>
            <a:pPr marL="0" marR="0" lvl="0" indent="0" algn="ctr" rtl="0">
              <a:lnSpc>
                <a:spcPct val="150000"/>
              </a:lnSpc>
              <a:spcBef>
                <a:spcPts val="0"/>
              </a:spcBef>
              <a:spcAft>
                <a:spcPts val="0"/>
              </a:spcAft>
              <a:buClr>
                <a:srgbClr val="000000"/>
              </a:buClr>
              <a:buSzPts val="1800"/>
              <a:buFont typeface="Arial"/>
              <a:buNone/>
            </a:pPr>
            <a:endParaRPr sz="200" dirty="0">
              <a:solidFill>
                <a:schemeClr val="dk1"/>
              </a:solidFill>
              <a:latin typeface="Helvetica Neue Light"/>
              <a:ea typeface="Helvetica Neue Light"/>
              <a:cs typeface="Helvetica Neue Light"/>
              <a:sym typeface="Helvetica Neue Light"/>
            </a:endParaRPr>
          </a:p>
          <a:p>
            <a:pPr marL="0" marR="0" lvl="0" indent="0" algn="ctr" rtl="0">
              <a:lnSpc>
                <a:spcPct val="150000"/>
              </a:lnSpc>
              <a:spcBef>
                <a:spcPts val="0"/>
              </a:spcBef>
              <a:spcAft>
                <a:spcPts val="0"/>
              </a:spcAft>
              <a:buClr>
                <a:srgbClr val="000000"/>
              </a:buClr>
              <a:buSzPts val="1800"/>
              <a:buFont typeface="Arial"/>
              <a:buNone/>
            </a:pPr>
            <a:r>
              <a:rPr lang="es-419" sz="1800" dirty="0">
                <a:solidFill>
                  <a:schemeClr val="dk1"/>
                </a:solidFill>
                <a:latin typeface="Helvetica Neue Light"/>
                <a:ea typeface="Helvetica Neue Light"/>
                <a:cs typeface="Helvetica Neue Light"/>
                <a:sym typeface="Helvetica Neue Light"/>
              </a:rPr>
              <a:t>Significa que en lugar de una copia dentro de la función, </a:t>
            </a:r>
            <a:r>
              <a:rPr lang="es-419" sz="1800" dirty="0">
                <a:solidFill>
                  <a:schemeClr val="dk1"/>
                </a:solidFill>
                <a:highlight>
                  <a:srgbClr val="3CEFAB"/>
                </a:highlight>
                <a:latin typeface="Helvetica Neue Light"/>
                <a:ea typeface="Helvetica Neue Light"/>
                <a:cs typeface="Helvetica Neue Light"/>
                <a:sym typeface="Helvetica Neue Light"/>
              </a:rPr>
              <a:t>estaremos manejando el dato original</a:t>
            </a:r>
            <a:r>
              <a:rPr lang="es-419" sz="1800" dirty="0">
                <a:solidFill>
                  <a:schemeClr val="dk1"/>
                </a:solidFill>
                <a:latin typeface="Helvetica Neue Light"/>
                <a:ea typeface="Helvetica Neue Light"/>
                <a:cs typeface="Helvetica Neue Light"/>
                <a:sym typeface="Helvetica Neue Light"/>
              </a:rPr>
              <a:t>, y si lo modificamos también se verá reflejado en el exterior, es decir, en el conjunto original y no en una copia en la función. Esto debido a que</a:t>
            </a:r>
            <a:r>
              <a:rPr lang="es-419" sz="1800" dirty="0">
                <a:solidFill>
                  <a:schemeClr val="dk1"/>
                </a:solidFill>
                <a:highlight>
                  <a:srgbClr val="3CEFAB"/>
                </a:highlight>
                <a:latin typeface="Helvetica Neue Light"/>
                <a:ea typeface="Helvetica Neue Light"/>
                <a:cs typeface="Helvetica Neue Light"/>
                <a:sym typeface="Helvetica Neue Light"/>
              </a:rPr>
              <a:t> hacen </a:t>
            </a:r>
            <a:r>
              <a:rPr lang="es-419" sz="1800" b="1" dirty="0">
                <a:solidFill>
                  <a:schemeClr val="dk1"/>
                </a:solidFill>
                <a:highlight>
                  <a:srgbClr val="3CEFAB"/>
                </a:highlight>
                <a:latin typeface="Helvetica Neue"/>
                <a:ea typeface="Helvetica Neue"/>
                <a:cs typeface="Helvetica Neue"/>
                <a:sym typeface="Helvetica Neue"/>
              </a:rPr>
              <a:t>referencia </a:t>
            </a:r>
            <a:r>
              <a:rPr lang="es-419" sz="1800" dirty="0">
                <a:solidFill>
                  <a:schemeClr val="dk1"/>
                </a:solidFill>
                <a:highlight>
                  <a:srgbClr val="3CEFAB"/>
                </a:highlight>
                <a:latin typeface="Helvetica Neue Light"/>
                <a:ea typeface="Helvetica Neue Light"/>
                <a:cs typeface="Helvetica Neue Light"/>
                <a:sym typeface="Helvetica Neue Light"/>
              </a:rPr>
              <a:t>a la variable externa</a:t>
            </a:r>
            <a:r>
              <a:rPr lang="es-419" sz="1800" dirty="0">
                <a:solidFill>
                  <a:schemeClr val="dk1"/>
                </a:solidFill>
                <a:latin typeface="Helvetica Neue Light"/>
                <a:ea typeface="Helvetica Neue Light"/>
                <a:cs typeface="Helvetica Neue Light"/>
                <a:sym typeface="Helvetica Neue Light"/>
              </a:rPr>
              <a:t>, algo así como un acceso directo.</a:t>
            </a:r>
            <a:endParaRPr sz="1800" dirty="0">
              <a:solidFill>
                <a:schemeClr val="dk1"/>
              </a:solidFill>
              <a:latin typeface="Helvetica Neue Light"/>
              <a:ea typeface="Helvetica Neue Light"/>
              <a:cs typeface="Helvetica Neue Light"/>
              <a:sym typeface="Helvetica Neue Light"/>
            </a:endParaRPr>
          </a:p>
        </p:txBody>
      </p:sp>
      <p:pic>
        <p:nvPicPr>
          <p:cNvPr id="393" name="Google Shape;393;p58"/>
          <p:cNvPicPr preferRelativeResize="0"/>
          <p:nvPr/>
        </p:nvPicPr>
        <p:blipFill>
          <a:blip r:embed="rId3">
            <a:alphaModFix/>
          </a:blip>
          <a:stretch>
            <a:fillRect/>
          </a:stretch>
        </p:blipFill>
        <p:spPr>
          <a:xfrm>
            <a:off x="272800" y="266475"/>
            <a:ext cx="818700" cy="81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CEFAB"/>
        </a:solidFill>
        <a:effectLst/>
      </p:bgPr>
    </p:bg>
    <p:spTree>
      <p:nvGrpSpPr>
        <p:cNvPr id="1" name="Shape 191"/>
        <p:cNvGrpSpPr/>
        <p:nvPr/>
      </p:nvGrpSpPr>
      <p:grpSpPr>
        <a:xfrm>
          <a:off x="0" y="0"/>
          <a:ext cx="0" cy="0"/>
          <a:chOff x="0" y="0"/>
          <a:chExt cx="0" cy="0"/>
        </a:xfrm>
      </p:grpSpPr>
      <p:sp>
        <p:nvSpPr>
          <p:cNvPr id="192" name="Google Shape;192;p40"/>
          <p:cNvSpPr txBox="1"/>
          <p:nvPr/>
        </p:nvSpPr>
        <p:spPr>
          <a:xfrm>
            <a:off x="3979775" y="750800"/>
            <a:ext cx="4624800" cy="4061100"/>
          </a:xfrm>
          <a:prstGeom prst="rect">
            <a:avLst/>
          </a:prstGeom>
          <a:noFill/>
          <a:ln>
            <a:noFill/>
          </a:ln>
        </p:spPr>
        <p:txBody>
          <a:bodyPr spcFirstLastPara="1" wrap="square" lIns="91425" tIns="91425" rIns="91425" bIns="91425" anchor="ctr" anchorCtr="0">
            <a:noAutofit/>
          </a:bodyPr>
          <a:lstStyle/>
          <a:p>
            <a:pPr marL="457200" marR="0" lvl="0" indent="-342900" algn="l" rtl="0">
              <a:lnSpc>
                <a:spcPct val="115000"/>
              </a:lnSpc>
              <a:spcBef>
                <a:spcPts val="0"/>
              </a:spcBef>
              <a:spcAft>
                <a:spcPts val="0"/>
              </a:spcAft>
              <a:buClr>
                <a:schemeClr val="dk1"/>
              </a:buClr>
              <a:buSzPts val="1800"/>
              <a:buFont typeface="Helvetica Neue Light"/>
              <a:buChar char="●"/>
            </a:pPr>
            <a:r>
              <a:rPr lang="es-419" sz="1800">
                <a:latin typeface="Helvetica Neue Light"/>
                <a:ea typeface="Helvetica Neue Light"/>
                <a:cs typeface="Helvetica Neue Light"/>
                <a:sym typeface="Helvetica Neue Light"/>
              </a:rPr>
              <a:t>Reconocer los tipos de argumentos y parámetros.</a:t>
            </a:r>
            <a:endParaRPr sz="1800">
              <a:latin typeface="Helvetica Neue Light"/>
              <a:ea typeface="Helvetica Neue Light"/>
              <a:cs typeface="Helvetica Neue Light"/>
              <a:sym typeface="Helvetica Neue Light"/>
            </a:endParaRPr>
          </a:p>
          <a:p>
            <a:pPr marL="457200" marR="0" lvl="0" indent="-342900" algn="l" rtl="0">
              <a:lnSpc>
                <a:spcPct val="115000"/>
              </a:lnSpc>
              <a:spcBef>
                <a:spcPts val="1000"/>
              </a:spcBef>
              <a:spcAft>
                <a:spcPts val="0"/>
              </a:spcAft>
              <a:buClr>
                <a:schemeClr val="dk1"/>
              </a:buClr>
              <a:buSzPts val="1800"/>
              <a:buFont typeface="Helvetica Neue Light"/>
              <a:buChar char="●"/>
            </a:pPr>
            <a:r>
              <a:rPr lang="es-419" sz="1800">
                <a:solidFill>
                  <a:schemeClr val="dk1"/>
                </a:solidFill>
                <a:latin typeface="Helvetica Neue Light"/>
                <a:ea typeface="Helvetica Neue Light"/>
                <a:cs typeface="Helvetica Neue Light"/>
                <a:sym typeface="Helvetica Neue Light"/>
              </a:rPr>
              <a:t>Aplicar funciones recursivas e integradas. </a:t>
            </a:r>
            <a:endParaRPr sz="1800">
              <a:latin typeface="Helvetica Neue Light"/>
              <a:ea typeface="Helvetica Neue Light"/>
              <a:cs typeface="Helvetica Neue Light"/>
              <a:sym typeface="Helvetica Neue Light"/>
            </a:endParaRPr>
          </a:p>
          <a:p>
            <a:pPr marL="457200" marR="0" lvl="0" indent="0" algn="l" rtl="0">
              <a:lnSpc>
                <a:spcPct val="115000"/>
              </a:lnSpc>
              <a:spcBef>
                <a:spcPts val="1000"/>
              </a:spcBef>
              <a:spcAft>
                <a:spcPts val="1000"/>
              </a:spcAft>
              <a:buNone/>
            </a:pPr>
            <a:endParaRPr sz="1800">
              <a:latin typeface="Helvetica Neue Light"/>
              <a:ea typeface="Helvetica Neue Light"/>
              <a:cs typeface="Helvetica Neue Light"/>
              <a:sym typeface="Helvetica Neue Light"/>
            </a:endParaRPr>
          </a:p>
        </p:txBody>
      </p:sp>
      <p:sp>
        <p:nvSpPr>
          <p:cNvPr id="194" name="Google Shape;194;p40"/>
          <p:cNvSpPr txBox="1"/>
          <p:nvPr/>
        </p:nvSpPr>
        <p:spPr>
          <a:xfrm>
            <a:off x="373850" y="2656900"/>
            <a:ext cx="3632700" cy="989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000"/>
              <a:buFont typeface="Arial"/>
              <a:buNone/>
            </a:pPr>
            <a:r>
              <a:rPr lang="es-419" sz="3000" b="0" i="1" u="none" strike="noStrike" cap="none">
                <a:solidFill>
                  <a:srgbClr val="000000"/>
                </a:solidFill>
                <a:latin typeface="Anton"/>
                <a:ea typeface="Anton"/>
                <a:cs typeface="Anton"/>
                <a:sym typeface="Anton"/>
              </a:rPr>
              <a:t>OBJETIVOS DE LA CLASE</a:t>
            </a:r>
            <a:endParaRPr sz="3000" b="0" i="1" u="none" strike="noStrike" cap="none">
              <a:solidFill>
                <a:srgbClr val="000000"/>
              </a:solidFill>
              <a:latin typeface="Anton"/>
              <a:ea typeface="Anton"/>
              <a:cs typeface="Anton"/>
              <a:sym typeface="Anton"/>
            </a:endParaRPr>
          </a:p>
        </p:txBody>
      </p:sp>
      <p:pic>
        <p:nvPicPr>
          <p:cNvPr id="195" name="Google Shape;195;p40"/>
          <p:cNvPicPr preferRelativeResize="0"/>
          <p:nvPr/>
        </p:nvPicPr>
        <p:blipFill rotWithShape="1">
          <a:blip r:embed="rId3">
            <a:alphaModFix/>
          </a:blip>
          <a:srcRect/>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9" name="Google Shape;399;p59"/>
          <p:cNvSpPr txBox="1"/>
          <p:nvPr/>
        </p:nvSpPr>
        <p:spPr>
          <a:xfrm>
            <a:off x="750175" y="2887038"/>
            <a:ext cx="3233700" cy="1358700"/>
          </a:xfrm>
          <a:prstGeom prst="rect">
            <a:avLst/>
          </a:prstGeom>
          <a:noFill/>
          <a:ln w="28575" cap="flat" cmpd="sng">
            <a:solidFill>
              <a:srgbClr val="3CEFAB"/>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s-419" sz="1800" b="1">
                <a:solidFill>
                  <a:schemeClr val="dk1"/>
                </a:solidFill>
                <a:highlight>
                  <a:srgbClr val="E0FF00"/>
                </a:highlight>
                <a:latin typeface="Helvetica Neue"/>
                <a:ea typeface="Helvetica Neue"/>
                <a:cs typeface="Helvetica Neue"/>
                <a:sym typeface="Helvetica Neue"/>
              </a:rPr>
              <a:t>Los tipos simples se pasan por valor</a:t>
            </a:r>
            <a:r>
              <a:rPr lang="es-419" sz="1800">
                <a:solidFill>
                  <a:schemeClr val="dk1"/>
                </a:solidFill>
                <a:highlight>
                  <a:srgbClr val="E0FF00"/>
                </a:highlight>
                <a:latin typeface="Helvetica Neue Light"/>
                <a:ea typeface="Helvetica Neue Light"/>
                <a:cs typeface="Helvetica Neue Light"/>
                <a:sym typeface="Helvetica Neue Light"/>
              </a:rPr>
              <a:t>: </a:t>
            </a:r>
            <a:r>
              <a:rPr lang="es-419" sz="1800">
                <a:solidFill>
                  <a:schemeClr val="dk1"/>
                </a:solidFill>
                <a:highlight>
                  <a:schemeClr val="lt1"/>
                </a:highlight>
                <a:latin typeface="Helvetica Neue Light"/>
                <a:ea typeface="Helvetica Neue Light"/>
                <a:cs typeface="Helvetica Neue Light"/>
                <a:sym typeface="Helvetica Neue Light"/>
              </a:rPr>
              <a:t>Enteros, flotantes, cadenas, lógicos…</a:t>
            </a:r>
            <a:endParaRPr sz="180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Clr>
                <a:schemeClr val="dk1"/>
              </a:buClr>
              <a:buSzPts val="1100"/>
              <a:buFont typeface="Arial"/>
              <a:buNone/>
            </a:pP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400" name="Google Shape;400;p59"/>
          <p:cNvSpPr txBox="1"/>
          <p:nvPr/>
        </p:nvSpPr>
        <p:spPr>
          <a:xfrm>
            <a:off x="1819050" y="418025"/>
            <a:ext cx="5505900" cy="81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s-419" sz="3500" i="1">
                <a:latin typeface="Anton"/>
                <a:ea typeface="Anton"/>
                <a:cs typeface="Anton"/>
                <a:sym typeface="Anton"/>
              </a:rPr>
              <a:t>Dependiendo del tipo de dato:</a:t>
            </a:r>
            <a:endParaRPr sz="3500" b="0" i="1" u="none" strike="noStrike" cap="none">
              <a:solidFill>
                <a:srgbClr val="000000"/>
              </a:solidFill>
              <a:latin typeface="Anton"/>
              <a:ea typeface="Anton"/>
              <a:cs typeface="Anton"/>
              <a:sym typeface="Anton"/>
            </a:endParaRPr>
          </a:p>
        </p:txBody>
      </p:sp>
      <p:sp>
        <p:nvSpPr>
          <p:cNvPr id="401" name="Google Shape;401;p59"/>
          <p:cNvSpPr txBox="1"/>
          <p:nvPr/>
        </p:nvSpPr>
        <p:spPr>
          <a:xfrm>
            <a:off x="399775" y="1415400"/>
            <a:ext cx="3584100" cy="12930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s-419" sz="1800" b="1">
                <a:solidFill>
                  <a:schemeClr val="dk1"/>
                </a:solidFill>
                <a:highlight>
                  <a:srgbClr val="3CEFAB"/>
                </a:highlight>
                <a:latin typeface="Helvetica Neue"/>
                <a:ea typeface="Helvetica Neue"/>
                <a:cs typeface="Helvetica Neue"/>
                <a:sym typeface="Helvetica Neue"/>
              </a:rPr>
              <a:t>Paso por valor</a:t>
            </a:r>
            <a:r>
              <a:rPr lang="es-419" sz="1800">
                <a:solidFill>
                  <a:schemeClr val="dk1"/>
                </a:solidFill>
                <a:highlight>
                  <a:srgbClr val="3CEFAB"/>
                </a:highlight>
                <a:latin typeface="Helvetica Neue Light"/>
                <a:ea typeface="Helvetica Neue Light"/>
                <a:cs typeface="Helvetica Neue Light"/>
                <a:sym typeface="Helvetica Neue Light"/>
              </a:rPr>
              <a:t>:</a:t>
            </a:r>
            <a:r>
              <a:rPr lang="es-419" sz="1800">
                <a:solidFill>
                  <a:schemeClr val="dk1"/>
                </a:solidFill>
                <a:highlight>
                  <a:schemeClr val="lt1"/>
                </a:highlight>
                <a:latin typeface="Helvetica Neue Light"/>
                <a:ea typeface="Helvetica Neue Light"/>
                <a:cs typeface="Helvetica Neue Light"/>
                <a:sym typeface="Helvetica Neue Light"/>
              </a:rPr>
              <a:t> Se crea una copia local de la variable dentro de la función.</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402" name="Google Shape;402;p59"/>
          <p:cNvSpPr txBox="1"/>
          <p:nvPr/>
        </p:nvSpPr>
        <p:spPr>
          <a:xfrm>
            <a:off x="4783700" y="1353150"/>
            <a:ext cx="3914400" cy="1417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s-419" sz="1800" b="1">
                <a:solidFill>
                  <a:schemeClr val="dk1"/>
                </a:solidFill>
                <a:highlight>
                  <a:srgbClr val="3CEFAB"/>
                </a:highlight>
                <a:latin typeface="Helvetica Neue"/>
                <a:ea typeface="Helvetica Neue"/>
                <a:cs typeface="Helvetica Neue"/>
                <a:sym typeface="Helvetica Neue"/>
              </a:rPr>
              <a:t>Paso por referencia</a:t>
            </a:r>
            <a:r>
              <a:rPr lang="es-419" sz="1800">
                <a:solidFill>
                  <a:schemeClr val="dk1"/>
                </a:solidFill>
                <a:highlight>
                  <a:srgbClr val="3CEFAB"/>
                </a:highlight>
                <a:latin typeface="Helvetica Neue Light"/>
                <a:ea typeface="Helvetica Neue Light"/>
                <a:cs typeface="Helvetica Neue Light"/>
                <a:sym typeface="Helvetica Neue Light"/>
              </a:rPr>
              <a:t>:</a:t>
            </a:r>
            <a:r>
              <a:rPr lang="es-419" sz="1800">
                <a:solidFill>
                  <a:schemeClr val="dk1"/>
                </a:solidFill>
                <a:highlight>
                  <a:schemeClr val="lt1"/>
                </a:highlight>
                <a:latin typeface="Helvetica Neue Light"/>
                <a:ea typeface="Helvetica Neue Light"/>
                <a:cs typeface="Helvetica Neue Light"/>
                <a:sym typeface="Helvetica Neue Light"/>
              </a:rPr>
              <a:t> Se maneja directamente la variable, los cambios realizados dentro de la función le afectarán también fuera.</a:t>
            </a:r>
            <a:endParaRPr sz="1800">
              <a:latin typeface="Helvetica Neue Light"/>
              <a:ea typeface="Helvetica Neue Light"/>
              <a:cs typeface="Helvetica Neue Light"/>
              <a:sym typeface="Helvetica Neue Light"/>
            </a:endParaRPr>
          </a:p>
        </p:txBody>
      </p:sp>
      <p:sp>
        <p:nvSpPr>
          <p:cNvPr id="403" name="Google Shape;403;p59"/>
          <p:cNvSpPr txBox="1"/>
          <p:nvPr/>
        </p:nvSpPr>
        <p:spPr>
          <a:xfrm>
            <a:off x="5123850" y="2857648"/>
            <a:ext cx="3188100" cy="1417500"/>
          </a:xfrm>
          <a:prstGeom prst="rect">
            <a:avLst/>
          </a:prstGeom>
          <a:noFill/>
          <a:ln w="28575" cap="flat" cmpd="sng">
            <a:solidFill>
              <a:srgbClr val="3CEFAB"/>
            </a:solidFill>
            <a:prstDash val="solid"/>
            <a:round/>
            <a:headEnd type="none" w="sm" len="sm"/>
            <a:tailEnd type="none" w="sm" len="sm"/>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s-419" sz="1800" b="1">
                <a:solidFill>
                  <a:schemeClr val="dk1"/>
                </a:solidFill>
                <a:highlight>
                  <a:srgbClr val="E0FF00"/>
                </a:highlight>
                <a:latin typeface="Helvetica Neue"/>
                <a:ea typeface="Helvetica Neue"/>
                <a:cs typeface="Helvetica Neue"/>
                <a:sym typeface="Helvetica Neue"/>
              </a:rPr>
              <a:t>Los tipos compuestos se pasan por referencia</a:t>
            </a:r>
            <a:r>
              <a:rPr lang="es-419" sz="1800">
                <a:solidFill>
                  <a:schemeClr val="dk1"/>
                </a:solidFill>
                <a:highlight>
                  <a:srgbClr val="E0FF00"/>
                </a:highlight>
                <a:latin typeface="Helvetica Neue Light"/>
                <a:ea typeface="Helvetica Neue Light"/>
                <a:cs typeface="Helvetica Neue Light"/>
                <a:sym typeface="Helvetica Neue Light"/>
              </a:rPr>
              <a:t>:</a:t>
            </a:r>
            <a:r>
              <a:rPr lang="es-419" sz="1800">
                <a:solidFill>
                  <a:schemeClr val="dk1"/>
                </a:solidFill>
                <a:highlight>
                  <a:schemeClr val="lt1"/>
                </a:highlight>
                <a:latin typeface="Helvetica Neue Light"/>
                <a:ea typeface="Helvetica Neue Light"/>
                <a:cs typeface="Helvetica Neue Light"/>
                <a:sym typeface="Helvetica Neue Light"/>
              </a:rPr>
              <a:t> Listas, diccionarios, tuplas, conjuntos...</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404" name="Google Shape;404;p59"/>
          <p:cNvPicPr preferRelativeResize="0"/>
          <p:nvPr/>
        </p:nvPicPr>
        <p:blipFill rotWithShape="1">
          <a:blip r:embed="rId3">
            <a:alphaModFix/>
          </a:blip>
          <a:srcRect/>
          <a:stretch/>
        </p:blipFill>
        <p:spPr>
          <a:xfrm>
            <a:off x="8311950" y="76200"/>
            <a:ext cx="780825" cy="780825"/>
          </a:xfrm>
          <a:prstGeom prst="rect">
            <a:avLst/>
          </a:prstGeom>
          <a:noFill/>
          <a:ln>
            <a:noFill/>
          </a:ln>
        </p:spPr>
      </p:pic>
      <p:pic>
        <p:nvPicPr>
          <p:cNvPr id="405" name="Google Shape;405;p59"/>
          <p:cNvPicPr preferRelativeResize="0"/>
          <p:nvPr/>
        </p:nvPicPr>
        <p:blipFill>
          <a:blip r:embed="rId4">
            <a:alphaModFix/>
          </a:blip>
          <a:stretch>
            <a:fillRect/>
          </a:stretch>
        </p:blipFill>
        <p:spPr>
          <a:xfrm>
            <a:off x="272800" y="266475"/>
            <a:ext cx="818700" cy="81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60"/>
          <p:cNvSpPr txBox="1"/>
          <p:nvPr/>
        </p:nvSpPr>
        <p:spPr>
          <a:xfrm>
            <a:off x="896491" y="240458"/>
            <a:ext cx="70236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s-419" sz="3500" i="1">
                <a:latin typeface="Anton"/>
                <a:ea typeface="Anton"/>
                <a:cs typeface="Anton"/>
                <a:sym typeface="Anton"/>
              </a:rPr>
              <a:t>Paso por valor</a:t>
            </a:r>
            <a:endParaRPr sz="3500" b="0" i="1" u="none" strike="noStrike" cap="none">
              <a:solidFill>
                <a:srgbClr val="000000"/>
              </a:solidFill>
              <a:latin typeface="Anton"/>
              <a:ea typeface="Anton"/>
              <a:cs typeface="Anton"/>
              <a:sym typeface="Anton"/>
            </a:endParaRPr>
          </a:p>
        </p:txBody>
      </p:sp>
      <p:sp>
        <p:nvSpPr>
          <p:cNvPr id="412" name="Google Shape;412;p60"/>
          <p:cNvSpPr txBox="1"/>
          <p:nvPr/>
        </p:nvSpPr>
        <p:spPr>
          <a:xfrm>
            <a:off x="969600" y="1008175"/>
            <a:ext cx="7204800" cy="32088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endParaRPr sz="1800" dirty="0">
              <a:solidFill>
                <a:schemeClr val="dk1"/>
              </a:solidFill>
              <a:latin typeface="Helvetica Neue Light"/>
              <a:ea typeface="Helvetica Neue Light"/>
              <a:cs typeface="Helvetica Neue Light"/>
              <a:sym typeface="Helvetica Neue Light"/>
            </a:endParaRPr>
          </a:p>
          <a:p>
            <a:pPr marL="0" marR="0" lvl="0" indent="0" algn="ctr" rtl="0">
              <a:lnSpc>
                <a:spcPct val="115000"/>
              </a:lnSpc>
              <a:spcBef>
                <a:spcPts val="0"/>
              </a:spcBef>
              <a:spcAft>
                <a:spcPts val="0"/>
              </a:spcAft>
              <a:buClr>
                <a:srgbClr val="000000"/>
              </a:buClr>
              <a:buSzPts val="1800"/>
              <a:buFont typeface="Arial"/>
              <a:buNone/>
            </a:pPr>
            <a:r>
              <a:rPr lang="es-419" sz="1800" dirty="0">
                <a:solidFill>
                  <a:schemeClr val="dk1"/>
                </a:solidFill>
                <a:latin typeface="Helvetica Neue Light"/>
                <a:ea typeface="Helvetica Neue Light"/>
                <a:cs typeface="Helvetica Neue Light"/>
                <a:sym typeface="Helvetica Neue Light"/>
              </a:rPr>
              <a:t>Los números se pasan por valor y crean una copia dentro de la función, </a:t>
            </a:r>
            <a:r>
              <a:rPr lang="es-419" sz="1800" b="1" dirty="0">
                <a:solidFill>
                  <a:schemeClr val="dk1"/>
                </a:solidFill>
                <a:highlight>
                  <a:srgbClr val="3CEFAB"/>
                </a:highlight>
                <a:latin typeface="Helvetica Neue"/>
                <a:ea typeface="Helvetica Neue"/>
                <a:cs typeface="Helvetica Neue"/>
                <a:sym typeface="Helvetica Neue"/>
              </a:rPr>
              <a:t>no les afecta externamente</a:t>
            </a:r>
            <a:r>
              <a:rPr lang="es-419" sz="1800" dirty="0">
                <a:solidFill>
                  <a:schemeClr val="dk1"/>
                </a:solidFill>
                <a:latin typeface="Helvetica Neue Light"/>
                <a:ea typeface="Helvetica Neue Light"/>
                <a:cs typeface="Helvetica Neue Light"/>
                <a:sym typeface="Helvetica Neue Light"/>
              </a:rPr>
              <a:t> lo que hagamos con ellos en la función:</a:t>
            </a:r>
            <a:endParaRPr sz="1800" dirty="0">
              <a:solidFill>
                <a:schemeClr val="dk1"/>
              </a:solidFill>
              <a:latin typeface="Helvetica Neue Light"/>
              <a:ea typeface="Helvetica Neue Light"/>
              <a:cs typeface="Helvetica Neue Light"/>
              <a:sym typeface="Helvetica Neue Light"/>
            </a:endParaRPr>
          </a:p>
          <a:p>
            <a:pPr marL="0" marR="0" lvl="0" indent="0" algn="l" rtl="0">
              <a:lnSpc>
                <a:spcPct val="115000"/>
              </a:lnSpc>
              <a:spcBef>
                <a:spcPts val="0"/>
              </a:spcBef>
              <a:spcAft>
                <a:spcPts val="0"/>
              </a:spcAft>
              <a:buClr>
                <a:srgbClr val="000000"/>
              </a:buClr>
              <a:buSzPts val="1800"/>
              <a:buFont typeface="Arial"/>
              <a:buNone/>
            </a:pPr>
            <a:endParaRPr sz="1800" dirty="0">
              <a:solidFill>
                <a:schemeClr val="dk1"/>
              </a:solidFill>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Clr>
                <a:schemeClr val="dk1"/>
              </a:buClr>
              <a:buSzPts val="1100"/>
              <a:buFont typeface="Arial"/>
              <a:buNone/>
            </a:pPr>
            <a:endParaRPr sz="1800" dirty="0">
              <a:solidFill>
                <a:schemeClr val="dk1"/>
              </a:solidFill>
              <a:highlight>
                <a:schemeClr val="lt1"/>
              </a:highlight>
              <a:latin typeface="Helvetica Neue Light"/>
              <a:ea typeface="Helvetica Neue Light"/>
              <a:cs typeface="Helvetica Neue Light"/>
              <a:sym typeface="Helvetica Neue Light"/>
            </a:endParaRPr>
          </a:p>
        </p:txBody>
      </p:sp>
      <p:pic>
        <p:nvPicPr>
          <p:cNvPr id="414" name="Google Shape;414;p60"/>
          <p:cNvPicPr preferRelativeResize="0"/>
          <p:nvPr/>
        </p:nvPicPr>
        <p:blipFill rotWithShape="1">
          <a:blip r:embed="rId3">
            <a:alphaModFix/>
          </a:blip>
          <a:srcRect/>
          <a:stretch/>
        </p:blipFill>
        <p:spPr>
          <a:xfrm>
            <a:off x="8311950" y="76200"/>
            <a:ext cx="780825" cy="780825"/>
          </a:xfrm>
          <a:prstGeom prst="rect">
            <a:avLst/>
          </a:prstGeom>
          <a:noFill/>
          <a:ln>
            <a:noFill/>
          </a:ln>
        </p:spPr>
      </p:pic>
      <p:pic>
        <p:nvPicPr>
          <p:cNvPr id="415" name="Google Shape;415;p60"/>
          <p:cNvPicPr preferRelativeResize="0"/>
          <p:nvPr/>
        </p:nvPicPr>
        <p:blipFill>
          <a:blip r:embed="rId4">
            <a:alphaModFix/>
          </a:blip>
          <a:stretch>
            <a:fillRect/>
          </a:stretch>
        </p:blipFill>
        <p:spPr>
          <a:xfrm>
            <a:off x="272800" y="266475"/>
            <a:ext cx="818700" cy="818700"/>
          </a:xfrm>
          <a:prstGeom prst="rect">
            <a:avLst/>
          </a:prstGeom>
          <a:noFill/>
          <a:ln>
            <a:noFill/>
          </a:ln>
        </p:spPr>
      </p:pic>
      <p:pic>
        <p:nvPicPr>
          <p:cNvPr id="3" name="Picture 2">
            <a:extLst>
              <a:ext uri="{FF2B5EF4-FFF2-40B4-BE49-F238E27FC236}">
                <a16:creationId xmlns:a16="http://schemas.microsoft.com/office/drawing/2014/main" id="{E6E655DE-EF0B-E7E5-E9E1-54DB6FBC2981}"/>
              </a:ext>
            </a:extLst>
          </p:cNvPr>
          <p:cNvPicPr>
            <a:picLocks noChangeAspect="1"/>
          </p:cNvPicPr>
          <p:nvPr/>
        </p:nvPicPr>
        <p:blipFill>
          <a:blip r:embed="rId5"/>
          <a:stretch>
            <a:fillRect/>
          </a:stretch>
        </p:blipFill>
        <p:spPr>
          <a:xfrm>
            <a:off x="2685136" y="2568920"/>
            <a:ext cx="3405271" cy="229226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1" name="Google Shape;421;p61"/>
          <p:cNvSpPr txBox="1"/>
          <p:nvPr/>
        </p:nvSpPr>
        <p:spPr>
          <a:xfrm>
            <a:off x="1060191" y="219383"/>
            <a:ext cx="70236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s-419" sz="3500" i="1">
                <a:latin typeface="Anton"/>
                <a:ea typeface="Anton"/>
                <a:cs typeface="Anton"/>
                <a:sym typeface="Anton"/>
              </a:rPr>
              <a:t>Paso por referencia</a:t>
            </a:r>
            <a:endParaRPr sz="3500" b="0" i="1" u="none" strike="noStrike" cap="none">
              <a:solidFill>
                <a:srgbClr val="000000"/>
              </a:solidFill>
              <a:latin typeface="Anton"/>
              <a:ea typeface="Anton"/>
              <a:cs typeface="Anton"/>
              <a:sym typeface="Anton"/>
            </a:endParaRPr>
          </a:p>
        </p:txBody>
      </p:sp>
      <p:sp>
        <p:nvSpPr>
          <p:cNvPr id="422" name="Google Shape;422;p61"/>
          <p:cNvSpPr txBox="1"/>
          <p:nvPr/>
        </p:nvSpPr>
        <p:spPr>
          <a:xfrm>
            <a:off x="5579009" y="1542375"/>
            <a:ext cx="3061200" cy="25044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1800"/>
              <a:buFont typeface="Arial"/>
              <a:buNone/>
            </a:pPr>
            <a:r>
              <a:rPr lang="es-419" sz="1800" dirty="0">
                <a:solidFill>
                  <a:schemeClr val="dk1"/>
                </a:solidFill>
                <a:latin typeface="Helvetica Neue Light"/>
                <a:ea typeface="Helvetica Neue Light"/>
                <a:cs typeface="Helvetica Neue Light"/>
                <a:sym typeface="Helvetica Neue Light"/>
              </a:rPr>
              <a:t>Las </a:t>
            </a:r>
            <a:r>
              <a:rPr lang="es-419" sz="1800" dirty="0">
                <a:solidFill>
                  <a:schemeClr val="dk1"/>
                </a:solidFill>
                <a:highlight>
                  <a:srgbClr val="3CEFAB"/>
                </a:highlight>
                <a:latin typeface="Helvetica Neue Light"/>
                <a:ea typeface="Helvetica Neue Light"/>
                <a:cs typeface="Helvetica Neue Light"/>
                <a:sym typeface="Helvetica Neue Light"/>
              </a:rPr>
              <a:t>listas u otras colecciones</a:t>
            </a:r>
            <a:r>
              <a:rPr lang="es-419" sz="1800" dirty="0">
                <a:solidFill>
                  <a:schemeClr val="dk1"/>
                </a:solidFill>
                <a:latin typeface="Helvetica Neue Light"/>
                <a:ea typeface="Helvetica Neue Light"/>
                <a:cs typeface="Helvetica Neue Light"/>
                <a:sym typeface="Helvetica Neue Light"/>
              </a:rPr>
              <a:t> son del </a:t>
            </a:r>
            <a:r>
              <a:rPr lang="es-419" sz="1800" dirty="0">
                <a:solidFill>
                  <a:schemeClr val="dk1"/>
                </a:solidFill>
                <a:highlight>
                  <a:srgbClr val="3CEFAB"/>
                </a:highlight>
                <a:latin typeface="Helvetica Neue Light"/>
                <a:ea typeface="Helvetica Neue Light"/>
                <a:cs typeface="Helvetica Neue Light"/>
                <a:sym typeface="Helvetica Neue Light"/>
              </a:rPr>
              <a:t>tipo </a:t>
            </a:r>
            <a:r>
              <a:rPr lang="es-419" sz="1800" b="1" dirty="0">
                <a:solidFill>
                  <a:schemeClr val="dk1"/>
                </a:solidFill>
                <a:highlight>
                  <a:srgbClr val="3CEFAB"/>
                </a:highlight>
                <a:latin typeface="Helvetica Neue"/>
                <a:ea typeface="Helvetica Neue"/>
                <a:cs typeface="Helvetica Neue"/>
                <a:sym typeface="Helvetica Neue"/>
              </a:rPr>
              <a:t>compuesto</a:t>
            </a:r>
            <a:r>
              <a:rPr lang="es-419" sz="1800" dirty="0">
                <a:solidFill>
                  <a:schemeClr val="dk1"/>
                </a:solidFill>
                <a:latin typeface="Helvetica Neue Light"/>
                <a:ea typeface="Helvetica Neue Light"/>
                <a:cs typeface="Helvetica Neue Light"/>
                <a:sym typeface="Helvetica Neue Light"/>
              </a:rPr>
              <a:t>, por lo que </a:t>
            </a:r>
            <a:r>
              <a:rPr lang="es-419" sz="1800" dirty="0">
                <a:solidFill>
                  <a:schemeClr val="dk1"/>
                </a:solidFill>
                <a:highlight>
                  <a:srgbClr val="3CEFAB"/>
                </a:highlight>
                <a:latin typeface="Helvetica Neue Light"/>
                <a:ea typeface="Helvetica Neue Light"/>
                <a:cs typeface="Helvetica Neue Light"/>
                <a:sym typeface="Helvetica Neue Light"/>
              </a:rPr>
              <a:t>se pasa por referencia</a:t>
            </a:r>
            <a:r>
              <a:rPr lang="es-419" sz="1800" dirty="0">
                <a:solidFill>
                  <a:schemeClr val="dk1"/>
                </a:solidFill>
                <a:latin typeface="Helvetica Neue Light"/>
                <a:ea typeface="Helvetica Neue Light"/>
                <a:cs typeface="Helvetica Neue Light"/>
                <a:sym typeface="Helvetica Neue Light"/>
              </a:rPr>
              <a:t>, y las modificamos dentro de la función también lo haremos por fuera.</a:t>
            </a:r>
            <a:endParaRPr sz="1800" dirty="0">
              <a:solidFill>
                <a:schemeClr val="dk1"/>
              </a:solidFill>
              <a:latin typeface="Helvetica Neue Light"/>
              <a:ea typeface="Helvetica Neue Light"/>
              <a:cs typeface="Helvetica Neue Light"/>
              <a:sym typeface="Helvetica Neue Light"/>
            </a:endParaRPr>
          </a:p>
          <a:p>
            <a:pPr marL="0" marR="0" lvl="0" indent="0" algn="l" rtl="0">
              <a:lnSpc>
                <a:spcPct val="150000"/>
              </a:lnSpc>
              <a:spcBef>
                <a:spcPts val="0"/>
              </a:spcBef>
              <a:spcAft>
                <a:spcPts val="0"/>
              </a:spcAft>
              <a:buClr>
                <a:srgbClr val="000000"/>
              </a:buClr>
              <a:buSzPts val="1800"/>
              <a:buFont typeface="Arial"/>
              <a:buNone/>
            </a:pPr>
            <a:endParaRPr sz="1000" dirty="0">
              <a:solidFill>
                <a:schemeClr val="dk1"/>
              </a:solidFill>
              <a:latin typeface="Helvetica Neue Light"/>
              <a:ea typeface="Helvetica Neue Light"/>
              <a:cs typeface="Helvetica Neue Light"/>
              <a:sym typeface="Helvetica Neue Light"/>
            </a:endParaRPr>
          </a:p>
          <a:p>
            <a:pPr marL="0" lvl="0" indent="0" algn="l" rtl="0">
              <a:lnSpc>
                <a:spcPct val="150000"/>
              </a:lnSpc>
              <a:spcBef>
                <a:spcPts val="0"/>
              </a:spcBef>
              <a:spcAft>
                <a:spcPts val="0"/>
              </a:spcAft>
              <a:buClr>
                <a:schemeClr val="dk1"/>
              </a:buClr>
              <a:buSzPts val="1100"/>
              <a:buFont typeface="Arial"/>
              <a:buNone/>
            </a:pPr>
            <a:r>
              <a:rPr lang="es-419" sz="800" dirty="0">
                <a:solidFill>
                  <a:srgbClr val="770000"/>
                </a:solidFill>
                <a:highlight>
                  <a:schemeClr val="lt1"/>
                </a:highlight>
                <a:latin typeface="Helvetica Neue Light"/>
                <a:ea typeface="Helvetica Neue Light"/>
                <a:cs typeface="Helvetica Neue Light"/>
                <a:sym typeface="Helvetica Neue Light"/>
              </a:rPr>
              <a:t>                         </a:t>
            </a:r>
            <a:endParaRPr sz="800" dirty="0">
              <a:solidFill>
                <a:schemeClr val="dk1"/>
              </a:solidFill>
              <a:highlight>
                <a:schemeClr val="lt1"/>
              </a:highlight>
              <a:latin typeface="Helvetica Neue Light"/>
              <a:ea typeface="Helvetica Neue Light"/>
              <a:cs typeface="Helvetica Neue Light"/>
              <a:sym typeface="Helvetica Neue Light"/>
            </a:endParaRPr>
          </a:p>
        </p:txBody>
      </p:sp>
      <p:pic>
        <p:nvPicPr>
          <p:cNvPr id="423" name="Google Shape;423;p61"/>
          <p:cNvPicPr preferRelativeResize="0"/>
          <p:nvPr/>
        </p:nvPicPr>
        <p:blipFill rotWithShape="1">
          <a:blip r:embed="rId3">
            <a:alphaModFix/>
          </a:blip>
          <a:srcRect/>
          <a:stretch/>
        </p:blipFill>
        <p:spPr>
          <a:xfrm>
            <a:off x="8311950" y="76200"/>
            <a:ext cx="780825" cy="780825"/>
          </a:xfrm>
          <a:prstGeom prst="rect">
            <a:avLst/>
          </a:prstGeom>
          <a:noFill/>
          <a:ln>
            <a:noFill/>
          </a:ln>
        </p:spPr>
      </p:pic>
      <p:pic>
        <p:nvPicPr>
          <p:cNvPr id="425" name="Google Shape;425;p61"/>
          <p:cNvPicPr preferRelativeResize="0"/>
          <p:nvPr/>
        </p:nvPicPr>
        <p:blipFill>
          <a:blip r:embed="rId4">
            <a:alphaModFix/>
          </a:blip>
          <a:stretch>
            <a:fillRect/>
          </a:stretch>
        </p:blipFill>
        <p:spPr>
          <a:xfrm>
            <a:off x="272800" y="266475"/>
            <a:ext cx="818700" cy="818700"/>
          </a:xfrm>
          <a:prstGeom prst="rect">
            <a:avLst/>
          </a:prstGeom>
          <a:noFill/>
          <a:ln>
            <a:noFill/>
          </a:ln>
        </p:spPr>
      </p:pic>
      <p:pic>
        <p:nvPicPr>
          <p:cNvPr id="3" name="Picture 2">
            <a:extLst>
              <a:ext uri="{FF2B5EF4-FFF2-40B4-BE49-F238E27FC236}">
                <a16:creationId xmlns:a16="http://schemas.microsoft.com/office/drawing/2014/main" id="{A8D826D7-4596-0195-E340-642F3EB5F192}"/>
              </a:ext>
            </a:extLst>
          </p:cNvPr>
          <p:cNvPicPr>
            <a:picLocks noChangeAspect="1"/>
          </p:cNvPicPr>
          <p:nvPr/>
        </p:nvPicPr>
        <p:blipFill>
          <a:blip r:embed="rId5"/>
          <a:stretch>
            <a:fillRect/>
          </a:stretch>
        </p:blipFill>
        <p:spPr>
          <a:xfrm>
            <a:off x="587255" y="1386499"/>
            <a:ext cx="4029649" cy="299255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1" name="Google Shape;431;p62"/>
          <p:cNvSpPr txBox="1"/>
          <p:nvPr/>
        </p:nvSpPr>
        <p:spPr>
          <a:xfrm>
            <a:off x="1060191" y="311208"/>
            <a:ext cx="70236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s-419" sz="3500" i="1">
                <a:latin typeface="Anton"/>
                <a:ea typeface="Anton"/>
                <a:cs typeface="Anton"/>
                <a:sym typeface="Anton"/>
              </a:rPr>
              <a:t>Argumentos Valor - Referencia</a:t>
            </a:r>
            <a:endParaRPr sz="3500" b="0" i="1" u="none" strike="noStrike" cap="none">
              <a:solidFill>
                <a:srgbClr val="000000"/>
              </a:solidFill>
              <a:latin typeface="Anton"/>
              <a:ea typeface="Anton"/>
              <a:cs typeface="Anton"/>
              <a:sym typeface="Anton"/>
            </a:endParaRPr>
          </a:p>
        </p:txBody>
      </p:sp>
      <p:sp>
        <p:nvSpPr>
          <p:cNvPr id="432" name="Google Shape;432;p62"/>
          <p:cNvSpPr txBox="1"/>
          <p:nvPr/>
        </p:nvSpPr>
        <p:spPr>
          <a:xfrm>
            <a:off x="969600" y="1300300"/>
            <a:ext cx="7204800" cy="3208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endParaRPr sz="2000">
              <a:solidFill>
                <a:schemeClr val="dk1"/>
              </a:solidFill>
              <a:highlight>
                <a:schemeClr val="lt1"/>
              </a:highlight>
              <a:latin typeface="Helvetica Neue Light"/>
              <a:ea typeface="Helvetica Neue Light"/>
              <a:cs typeface="Helvetica Neue Light"/>
              <a:sym typeface="Helvetica Neue Light"/>
            </a:endParaRPr>
          </a:p>
          <a:p>
            <a:pPr marL="0" lvl="0" indent="0" algn="ctr" rtl="0">
              <a:lnSpc>
                <a:spcPct val="150000"/>
              </a:lnSpc>
              <a:spcBef>
                <a:spcPts val="0"/>
              </a:spcBef>
              <a:spcAft>
                <a:spcPts val="0"/>
              </a:spcAft>
              <a:buClr>
                <a:schemeClr val="dk1"/>
              </a:buClr>
              <a:buSzPts val="1100"/>
              <a:buFont typeface="Arial"/>
              <a:buNone/>
            </a:pPr>
            <a:r>
              <a:rPr lang="es-419" sz="2000">
                <a:solidFill>
                  <a:schemeClr val="dk1"/>
                </a:solidFill>
                <a:highlight>
                  <a:schemeClr val="lt1"/>
                </a:highlight>
                <a:latin typeface="Helvetica Neue Light"/>
                <a:ea typeface="Helvetica Neue Light"/>
                <a:cs typeface="Helvetica Neue Light"/>
                <a:sym typeface="Helvetica Neue Light"/>
              </a:rPr>
              <a:t>Como vimos, las </a:t>
            </a:r>
            <a:r>
              <a:rPr lang="es-419" sz="2000" b="1">
                <a:solidFill>
                  <a:schemeClr val="dk1"/>
                </a:solidFill>
                <a:highlight>
                  <a:srgbClr val="3CEFAB"/>
                </a:highlight>
                <a:latin typeface="Helvetica Neue"/>
                <a:ea typeface="Helvetica Neue"/>
                <a:cs typeface="Helvetica Neue"/>
                <a:sym typeface="Helvetica Neue"/>
              </a:rPr>
              <a:t>listas</a:t>
            </a:r>
            <a:r>
              <a:rPr lang="es-419" sz="2000">
                <a:solidFill>
                  <a:schemeClr val="dk1"/>
                </a:solidFill>
                <a:highlight>
                  <a:schemeClr val="lt1"/>
                </a:highlight>
                <a:latin typeface="Helvetica Neue Light"/>
                <a:ea typeface="Helvetica Neue Light"/>
                <a:cs typeface="Helvetica Neue Light"/>
                <a:sym typeface="Helvetica Neue Light"/>
              </a:rPr>
              <a:t> en este caso, </a:t>
            </a:r>
            <a:r>
              <a:rPr lang="es-419" sz="2000" b="1">
                <a:solidFill>
                  <a:schemeClr val="dk1"/>
                </a:solidFill>
                <a:highlight>
                  <a:srgbClr val="3CEFAB"/>
                </a:highlight>
                <a:latin typeface="Helvetica Neue"/>
                <a:ea typeface="Helvetica Neue"/>
                <a:cs typeface="Helvetica Neue"/>
                <a:sym typeface="Helvetica Neue"/>
              </a:rPr>
              <a:t>hacen referencia a su variable original</a:t>
            </a:r>
            <a:r>
              <a:rPr lang="es-419" sz="2000" b="1">
                <a:solidFill>
                  <a:schemeClr val="dk1"/>
                </a:solidFill>
                <a:highlight>
                  <a:schemeClr val="lt1"/>
                </a:highlight>
                <a:latin typeface="Helvetica Neue"/>
                <a:ea typeface="Helvetica Neue"/>
                <a:cs typeface="Helvetica Neue"/>
                <a:sym typeface="Helvetica Neue"/>
              </a:rPr>
              <a:t> </a:t>
            </a:r>
            <a:r>
              <a:rPr lang="es-419" sz="2000">
                <a:solidFill>
                  <a:schemeClr val="dk1"/>
                </a:solidFill>
                <a:highlight>
                  <a:schemeClr val="lt1"/>
                </a:highlight>
                <a:latin typeface="Helvetica Neue Light"/>
                <a:ea typeface="Helvetica Neue Light"/>
                <a:cs typeface="Helvetica Neue Light"/>
                <a:sym typeface="Helvetica Neue Light"/>
              </a:rPr>
              <a:t>mientras que los </a:t>
            </a:r>
            <a:r>
              <a:rPr lang="es-419" sz="2000" b="1">
                <a:solidFill>
                  <a:schemeClr val="dk1"/>
                </a:solidFill>
                <a:highlight>
                  <a:srgbClr val="3CEFAB"/>
                </a:highlight>
                <a:latin typeface="Helvetica Neue"/>
                <a:ea typeface="Helvetica Neue"/>
                <a:cs typeface="Helvetica Neue"/>
                <a:sym typeface="Helvetica Neue"/>
              </a:rPr>
              <a:t>números</a:t>
            </a:r>
            <a:r>
              <a:rPr lang="es-419" sz="2000">
                <a:solidFill>
                  <a:schemeClr val="dk1"/>
                </a:solidFill>
                <a:highlight>
                  <a:schemeClr val="lt1"/>
                </a:highlight>
                <a:latin typeface="Helvetica Neue Light"/>
                <a:ea typeface="Helvetica Neue Light"/>
                <a:cs typeface="Helvetica Neue Light"/>
                <a:sym typeface="Helvetica Neue Light"/>
              </a:rPr>
              <a:t> o tipos de datos más simples </a:t>
            </a:r>
            <a:r>
              <a:rPr lang="es-419" sz="2000" b="1">
                <a:solidFill>
                  <a:schemeClr val="dk1"/>
                </a:solidFill>
                <a:highlight>
                  <a:srgbClr val="3CEFAB"/>
                </a:highlight>
                <a:latin typeface="Helvetica Neue"/>
                <a:ea typeface="Helvetica Neue"/>
                <a:cs typeface="Helvetica Neue"/>
                <a:sym typeface="Helvetica Neue"/>
              </a:rPr>
              <a:t>“pasan” directamente por valor</a:t>
            </a:r>
            <a:r>
              <a:rPr lang="es-419" sz="2000">
                <a:solidFill>
                  <a:schemeClr val="dk1"/>
                </a:solidFill>
                <a:highlight>
                  <a:srgbClr val="3CEFAB"/>
                </a:highlight>
                <a:latin typeface="Helvetica Neue Light"/>
                <a:ea typeface="Helvetica Neue Light"/>
                <a:cs typeface="Helvetica Neue Light"/>
                <a:sym typeface="Helvetica Neue Light"/>
              </a:rPr>
              <a:t>.</a:t>
            </a:r>
            <a:endParaRPr sz="2000">
              <a:solidFill>
                <a:schemeClr val="dk1"/>
              </a:solidFill>
              <a:highlight>
                <a:srgbClr val="3CEFAB"/>
              </a:highlight>
              <a:latin typeface="Helvetica Neue Light"/>
              <a:ea typeface="Helvetica Neue Light"/>
              <a:cs typeface="Helvetica Neue Light"/>
              <a:sym typeface="Helvetica Neue Light"/>
            </a:endParaRPr>
          </a:p>
          <a:p>
            <a:pPr marL="0" lvl="0" indent="0" algn="ctr" rtl="0">
              <a:lnSpc>
                <a:spcPct val="150000"/>
              </a:lnSpc>
              <a:spcBef>
                <a:spcPts val="0"/>
              </a:spcBef>
              <a:spcAft>
                <a:spcPts val="0"/>
              </a:spcAft>
              <a:buClr>
                <a:schemeClr val="dk1"/>
              </a:buClr>
              <a:buSzPts val="1100"/>
              <a:buFont typeface="Arial"/>
              <a:buNone/>
            </a:pPr>
            <a:endParaRPr sz="2000">
              <a:solidFill>
                <a:schemeClr val="dk1"/>
              </a:solidFill>
              <a:highlight>
                <a:schemeClr val="lt1"/>
              </a:highlight>
              <a:latin typeface="Helvetica Neue Light"/>
              <a:ea typeface="Helvetica Neue Light"/>
              <a:cs typeface="Helvetica Neue Light"/>
              <a:sym typeface="Helvetica Neue Light"/>
            </a:endParaRPr>
          </a:p>
          <a:p>
            <a:pPr marL="0" lvl="0" indent="0" algn="ctr" rtl="0">
              <a:lnSpc>
                <a:spcPct val="150000"/>
              </a:lnSpc>
              <a:spcBef>
                <a:spcPts val="0"/>
              </a:spcBef>
              <a:spcAft>
                <a:spcPts val="0"/>
              </a:spcAft>
              <a:buClr>
                <a:schemeClr val="dk1"/>
              </a:buClr>
              <a:buSzPts val="1100"/>
              <a:buFont typeface="Arial"/>
              <a:buNone/>
            </a:pPr>
            <a:r>
              <a:rPr lang="es-419" sz="2000" b="1">
                <a:solidFill>
                  <a:schemeClr val="dk1"/>
                </a:solidFill>
                <a:highlight>
                  <a:srgbClr val="E0FF00"/>
                </a:highlight>
                <a:latin typeface="Helvetica Neue"/>
                <a:ea typeface="Helvetica Neue"/>
                <a:cs typeface="Helvetica Neue"/>
                <a:sym typeface="Helvetica Neue"/>
              </a:rPr>
              <a:t>A continuación una pregunta clave...</a:t>
            </a:r>
            <a:endParaRPr sz="2000" b="1">
              <a:solidFill>
                <a:schemeClr val="dk1"/>
              </a:solidFill>
              <a:highlight>
                <a:srgbClr val="E0FF00"/>
              </a:highlight>
              <a:latin typeface="Helvetica Neue"/>
              <a:ea typeface="Helvetica Neue"/>
              <a:cs typeface="Helvetica Neue"/>
              <a:sym typeface="Helvetica Neue"/>
            </a:endParaRPr>
          </a:p>
          <a:p>
            <a:pPr marL="0" lvl="0" indent="0" algn="l" rtl="0">
              <a:lnSpc>
                <a:spcPct val="150000"/>
              </a:lnSpc>
              <a:spcBef>
                <a:spcPts val="0"/>
              </a:spcBef>
              <a:spcAft>
                <a:spcPts val="0"/>
              </a:spcAft>
              <a:buClr>
                <a:schemeClr val="dk1"/>
              </a:buClr>
              <a:buSzPts val="1100"/>
              <a:buFont typeface="Arial"/>
              <a:buNone/>
            </a:pPr>
            <a:endParaRPr sz="180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50000"/>
              </a:lnSpc>
              <a:spcBef>
                <a:spcPts val="0"/>
              </a:spcBef>
              <a:spcAft>
                <a:spcPts val="0"/>
              </a:spcAft>
              <a:buClr>
                <a:schemeClr val="dk1"/>
              </a:buClr>
              <a:buSzPts val="1100"/>
              <a:buFont typeface="Arial"/>
              <a:buNone/>
            </a:pP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433" name="Google Shape;433;p62"/>
          <p:cNvPicPr preferRelativeResize="0"/>
          <p:nvPr/>
        </p:nvPicPr>
        <p:blipFill>
          <a:blip r:embed="rId3">
            <a:alphaModFix/>
          </a:blip>
          <a:stretch>
            <a:fillRect/>
          </a:stretch>
        </p:blipFill>
        <p:spPr>
          <a:xfrm>
            <a:off x="295341" y="311200"/>
            <a:ext cx="838067" cy="8380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5" name="Google Shape;445;p64"/>
          <p:cNvSpPr txBox="1"/>
          <p:nvPr/>
        </p:nvSpPr>
        <p:spPr>
          <a:xfrm>
            <a:off x="1060191" y="311208"/>
            <a:ext cx="70236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s-419" sz="3500" i="1">
                <a:latin typeface="Anton"/>
                <a:ea typeface="Anton"/>
                <a:cs typeface="Anton"/>
                <a:sym typeface="Anton"/>
              </a:rPr>
              <a:t>Argumentos Valor - Referencia</a:t>
            </a:r>
            <a:endParaRPr sz="3500" b="0" i="1" u="none" strike="noStrike" cap="none">
              <a:solidFill>
                <a:srgbClr val="000000"/>
              </a:solidFill>
              <a:latin typeface="Anton"/>
              <a:ea typeface="Anton"/>
              <a:cs typeface="Anton"/>
              <a:sym typeface="Anton"/>
            </a:endParaRPr>
          </a:p>
        </p:txBody>
      </p:sp>
      <p:sp>
        <p:nvSpPr>
          <p:cNvPr id="446" name="Google Shape;446;p64"/>
          <p:cNvSpPr txBox="1"/>
          <p:nvPr/>
        </p:nvSpPr>
        <p:spPr>
          <a:xfrm>
            <a:off x="817200" y="1159700"/>
            <a:ext cx="7204800" cy="3208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endParaRPr sz="1900" dirty="0">
              <a:solidFill>
                <a:schemeClr val="dk1"/>
              </a:solidFill>
              <a:highlight>
                <a:schemeClr val="lt1"/>
              </a:highlight>
              <a:latin typeface="Helvetica Neue Light"/>
              <a:ea typeface="Helvetica Neue Light"/>
              <a:cs typeface="Helvetica Neue Light"/>
              <a:sym typeface="Helvetica Neue Light"/>
            </a:endParaRPr>
          </a:p>
          <a:p>
            <a:pPr marL="0" lvl="0" indent="0" algn="ctr" rtl="0">
              <a:lnSpc>
                <a:spcPct val="115000"/>
              </a:lnSpc>
              <a:spcBef>
                <a:spcPts val="0"/>
              </a:spcBef>
              <a:spcAft>
                <a:spcPts val="0"/>
              </a:spcAft>
              <a:buClr>
                <a:schemeClr val="dk1"/>
              </a:buClr>
              <a:buSzPts val="1100"/>
              <a:buFont typeface="Arial"/>
              <a:buNone/>
            </a:pPr>
            <a:r>
              <a:rPr lang="es-419" sz="1900" dirty="0">
                <a:solidFill>
                  <a:schemeClr val="dk1"/>
                </a:solidFill>
                <a:highlight>
                  <a:srgbClr val="3CEFAB"/>
                </a:highlight>
                <a:latin typeface="Helvetica Neue Light"/>
                <a:ea typeface="Helvetica Neue Light"/>
                <a:cs typeface="Helvetica Neue Light"/>
                <a:sym typeface="Helvetica Neue Light"/>
              </a:rPr>
              <a:t>La respuesta es </a:t>
            </a:r>
            <a:r>
              <a:rPr lang="es-419" sz="1900" b="1" dirty="0">
                <a:solidFill>
                  <a:schemeClr val="dk1"/>
                </a:solidFill>
                <a:highlight>
                  <a:srgbClr val="3CEFAB"/>
                </a:highlight>
                <a:latin typeface="Helvetica Neue"/>
                <a:ea typeface="Helvetica Neue"/>
                <a:cs typeface="Helvetica Neue"/>
                <a:sym typeface="Helvetica Neue"/>
              </a:rPr>
              <a:t>NO. </a:t>
            </a:r>
            <a:r>
              <a:rPr lang="es-419" sz="1900" dirty="0">
                <a:solidFill>
                  <a:schemeClr val="dk1"/>
                </a:solidFill>
                <a:highlight>
                  <a:srgbClr val="3CEFAB"/>
                </a:highlight>
                <a:latin typeface="Helvetica Neue Light"/>
                <a:ea typeface="Helvetica Neue Light"/>
                <a:cs typeface="Helvetica Neue Light"/>
                <a:sym typeface="Helvetica Neue Light"/>
              </a:rPr>
              <a:t>En Python no se pueden utilizar punteros como en otros lenguajes. </a:t>
            </a:r>
            <a:endParaRPr sz="1900" dirty="0">
              <a:solidFill>
                <a:schemeClr val="dk1"/>
              </a:solidFill>
              <a:highlight>
                <a:srgbClr val="3CEFAB"/>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Clr>
                <a:schemeClr val="dk1"/>
              </a:buClr>
              <a:buSzPts val="1100"/>
              <a:buFont typeface="Arial"/>
              <a:buNone/>
            </a:pPr>
            <a:endParaRPr sz="1800" dirty="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Clr>
                <a:schemeClr val="dk1"/>
              </a:buClr>
              <a:buSzPts val="1100"/>
              <a:buFont typeface="Arial"/>
              <a:buNone/>
            </a:pPr>
            <a:endParaRPr sz="1800" dirty="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Clr>
                <a:schemeClr val="dk1"/>
              </a:buClr>
              <a:buSzPts val="1100"/>
              <a:buFont typeface="Arial"/>
              <a:buNone/>
            </a:pPr>
            <a:endParaRPr sz="1800" dirty="0">
              <a:solidFill>
                <a:schemeClr val="dk1"/>
              </a:solidFill>
              <a:highlight>
                <a:schemeClr val="lt1"/>
              </a:highlight>
              <a:latin typeface="Helvetica Neue Light"/>
              <a:ea typeface="Helvetica Neue Light"/>
              <a:cs typeface="Helvetica Neue Light"/>
              <a:sym typeface="Helvetica Neue Light"/>
            </a:endParaRPr>
          </a:p>
        </p:txBody>
      </p:sp>
      <p:sp>
        <p:nvSpPr>
          <p:cNvPr id="447" name="Google Shape;447;p64"/>
          <p:cNvSpPr txBox="1"/>
          <p:nvPr/>
        </p:nvSpPr>
        <p:spPr>
          <a:xfrm>
            <a:off x="4606575" y="2418100"/>
            <a:ext cx="4191900" cy="21240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s-419" sz="1800" dirty="0">
                <a:solidFill>
                  <a:schemeClr val="dk1"/>
                </a:solidFill>
                <a:highlight>
                  <a:schemeClr val="lt1"/>
                </a:highlight>
                <a:latin typeface="Helvetica Neue Light"/>
                <a:ea typeface="Helvetica Neue Light"/>
                <a:cs typeface="Helvetica Neue Light"/>
                <a:sym typeface="Helvetica Neue Light"/>
              </a:rPr>
              <a:t>Aunque  podemos utilizar trucos, como devolver el valor modificado dentro de la función y volverlo a asignar a la misma variable en caso de desear que sea </a:t>
            </a:r>
            <a:r>
              <a:rPr lang="es-419" sz="1800" dirty="0">
                <a:solidFill>
                  <a:schemeClr val="dk1"/>
                </a:solidFill>
                <a:highlight>
                  <a:srgbClr val="3CEFAB"/>
                </a:highlight>
                <a:latin typeface="Helvetica Neue Light"/>
                <a:ea typeface="Helvetica Neue Light"/>
                <a:cs typeface="Helvetica Neue Light"/>
                <a:sym typeface="Helvetica Neue Light"/>
              </a:rPr>
              <a:t>“</a:t>
            </a:r>
            <a:r>
              <a:rPr lang="es-419" sz="1800" b="1" dirty="0">
                <a:solidFill>
                  <a:schemeClr val="dk1"/>
                </a:solidFill>
                <a:highlight>
                  <a:srgbClr val="3CEFAB"/>
                </a:highlight>
                <a:latin typeface="Helvetica Neue"/>
                <a:ea typeface="Helvetica Neue"/>
                <a:cs typeface="Helvetica Neue"/>
                <a:sym typeface="Helvetica Neue"/>
              </a:rPr>
              <a:t>referencia</a:t>
            </a:r>
            <a:r>
              <a:rPr lang="es-419" sz="1800" dirty="0">
                <a:solidFill>
                  <a:schemeClr val="dk1"/>
                </a:solidFill>
                <a:highlight>
                  <a:srgbClr val="3CEFAB"/>
                </a:highlight>
                <a:latin typeface="Helvetica Neue Light"/>
                <a:ea typeface="Helvetica Neue Light"/>
                <a:cs typeface="Helvetica Neue Light"/>
                <a:sym typeface="Helvetica Neue Light"/>
              </a:rPr>
              <a:t>”.</a:t>
            </a:r>
            <a:endParaRPr dirty="0">
              <a:highlight>
                <a:srgbClr val="3CEFAB"/>
              </a:highlight>
              <a:latin typeface="Helvetica Neue Light"/>
              <a:ea typeface="Helvetica Neue Light"/>
              <a:cs typeface="Helvetica Neue Light"/>
              <a:sym typeface="Helvetica Neue Light"/>
            </a:endParaRPr>
          </a:p>
        </p:txBody>
      </p:sp>
      <p:sp>
        <p:nvSpPr>
          <p:cNvPr id="449" name="Google Shape;449;p64"/>
          <p:cNvSpPr txBox="1"/>
          <p:nvPr/>
        </p:nvSpPr>
        <p:spPr>
          <a:xfrm>
            <a:off x="8240475" y="4129950"/>
            <a:ext cx="558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900" dirty="0">
                <a:latin typeface="Calibri"/>
                <a:ea typeface="Calibri"/>
                <a:cs typeface="Calibri"/>
                <a:sym typeface="Calibri"/>
              </a:rPr>
              <a:t>😉</a:t>
            </a:r>
            <a:endParaRPr sz="1900" dirty="0">
              <a:latin typeface="Calibri"/>
              <a:ea typeface="Calibri"/>
              <a:cs typeface="Calibri"/>
              <a:sym typeface="Calibri"/>
            </a:endParaRPr>
          </a:p>
        </p:txBody>
      </p:sp>
      <p:pic>
        <p:nvPicPr>
          <p:cNvPr id="450" name="Google Shape;450;p64"/>
          <p:cNvPicPr preferRelativeResize="0"/>
          <p:nvPr/>
        </p:nvPicPr>
        <p:blipFill rotWithShape="1">
          <a:blip r:embed="rId3">
            <a:alphaModFix/>
          </a:blip>
          <a:srcRect/>
          <a:stretch/>
        </p:blipFill>
        <p:spPr>
          <a:xfrm>
            <a:off x="8311950" y="76200"/>
            <a:ext cx="780825" cy="780825"/>
          </a:xfrm>
          <a:prstGeom prst="rect">
            <a:avLst/>
          </a:prstGeom>
          <a:noFill/>
          <a:ln>
            <a:noFill/>
          </a:ln>
        </p:spPr>
      </p:pic>
      <p:pic>
        <p:nvPicPr>
          <p:cNvPr id="451" name="Google Shape;451;p64"/>
          <p:cNvPicPr preferRelativeResize="0"/>
          <p:nvPr/>
        </p:nvPicPr>
        <p:blipFill>
          <a:blip r:embed="rId4">
            <a:alphaModFix/>
          </a:blip>
          <a:stretch>
            <a:fillRect/>
          </a:stretch>
        </p:blipFill>
        <p:spPr>
          <a:xfrm>
            <a:off x="295341" y="311200"/>
            <a:ext cx="838067" cy="838051"/>
          </a:xfrm>
          <a:prstGeom prst="rect">
            <a:avLst/>
          </a:prstGeom>
          <a:noFill/>
          <a:ln>
            <a:noFill/>
          </a:ln>
        </p:spPr>
      </p:pic>
      <p:pic>
        <p:nvPicPr>
          <p:cNvPr id="5" name="Picture 4">
            <a:extLst>
              <a:ext uri="{FF2B5EF4-FFF2-40B4-BE49-F238E27FC236}">
                <a16:creationId xmlns:a16="http://schemas.microsoft.com/office/drawing/2014/main" id="{60D51D43-C7A0-B455-3C78-E5C215A0AB96}"/>
              </a:ext>
            </a:extLst>
          </p:cNvPr>
          <p:cNvPicPr>
            <a:picLocks noChangeAspect="1"/>
          </p:cNvPicPr>
          <p:nvPr/>
        </p:nvPicPr>
        <p:blipFill>
          <a:blip r:embed="rId5"/>
          <a:stretch>
            <a:fillRect/>
          </a:stretch>
        </p:blipFill>
        <p:spPr>
          <a:xfrm>
            <a:off x="804345" y="2447986"/>
            <a:ext cx="3423706" cy="223372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7" name="Google Shape;457;p65"/>
          <p:cNvSpPr txBox="1"/>
          <p:nvPr/>
        </p:nvSpPr>
        <p:spPr>
          <a:xfrm>
            <a:off x="1133391" y="235683"/>
            <a:ext cx="70236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s-419" sz="3500" i="1">
                <a:latin typeface="Anton"/>
                <a:ea typeface="Anton"/>
                <a:cs typeface="Anton"/>
                <a:sym typeface="Anton"/>
              </a:rPr>
              <a:t>Argumentos Valor - Referencia</a:t>
            </a:r>
            <a:endParaRPr sz="3500" b="0" i="1" u="none" strike="noStrike" cap="none">
              <a:solidFill>
                <a:srgbClr val="000000"/>
              </a:solidFill>
              <a:latin typeface="Anton"/>
              <a:ea typeface="Anton"/>
              <a:cs typeface="Anton"/>
              <a:sym typeface="Anton"/>
            </a:endParaRPr>
          </a:p>
        </p:txBody>
      </p:sp>
      <p:sp>
        <p:nvSpPr>
          <p:cNvPr id="458" name="Google Shape;458;p65"/>
          <p:cNvSpPr txBox="1"/>
          <p:nvPr/>
        </p:nvSpPr>
        <p:spPr>
          <a:xfrm>
            <a:off x="969600" y="1412725"/>
            <a:ext cx="7733700" cy="9891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1100"/>
              <a:buFont typeface="Arial"/>
              <a:buNone/>
            </a:pPr>
            <a:r>
              <a:rPr lang="es-419" sz="1900" dirty="0">
                <a:solidFill>
                  <a:schemeClr val="dk1"/>
                </a:solidFill>
                <a:highlight>
                  <a:schemeClr val="lt1"/>
                </a:highlight>
                <a:latin typeface="Helvetica Neue Light"/>
                <a:ea typeface="Helvetica Neue Light"/>
                <a:cs typeface="Helvetica Neue Light"/>
                <a:sym typeface="Helvetica Neue Light"/>
              </a:rPr>
              <a:t>En el caso de que sea una colección </a:t>
            </a:r>
            <a:r>
              <a:rPr lang="es-419" sz="1900" dirty="0">
                <a:solidFill>
                  <a:schemeClr val="dk1"/>
                </a:solidFill>
                <a:highlight>
                  <a:srgbClr val="3CEFAB"/>
                </a:highlight>
                <a:latin typeface="Helvetica Neue Light"/>
                <a:ea typeface="Helvetica Neue Light"/>
                <a:cs typeface="Helvetica Neue Light"/>
                <a:sym typeface="Helvetica Neue Light"/>
              </a:rPr>
              <a:t>podemos evitar la modificación directa creando una copia en la llamada.</a:t>
            </a:r>
            <a:r>
              <a:rPr lang="es-419" sz="1900" dirty="0">
                <a:solidFill>
                  <a:schemeClr val="dk1"/>
                </a:solidFill>
                <a:highlight>
                  <a:schemeClr val="lt1"/>
                </a:highlight>
                <a:latin typeface="Helvetica Neue Light"/>
                <a:ea typeface="Helvetica Neue Light"/>
                <a:cs typeface="Helvetica Neue Light"/>
                <a:sym typeface="Helvetica Neue Light"/>
              </a:rPr>
              <a:t> Esto con listas es muy fácil:</a:t>
            </a:r>
            <a:endParaRPr sz="1900" dirty="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50000"/>
              </a:lnSpc>
              <a:spcBef>
                <a:spcPts val="0"/>
              </a:spcBef>
              <a:spcAft>
                <a:spcPts val="0"/>
              </a:spcAft>
              <a:buClr>
                <a:schemeClr val="dk1"/>
              </a:buClr>
              <a:buSzPts val="1100"/>
              <a:buFont typeface="Arial"/>
              <a:buNone/>
            </a:pPr>
            <a:endParaRPr sz="1800" dirty="0">
              <a:solidFill>
                <a:srgbClr val="770000"/>
              </a:solidFill>
              <a:highlight>
                <a:schemeClr val="lt1"/>
              </a:highlight>
              <a:latin typeface="Helvetica Neue Light"/>
              <a:ea typeface="Helvetica Neue Light"/>
              <a:cs typeface="Helvetica Neue Light"/>
              <a:sym typeface="Helvetica Neue Light"/>
            </a:endParaRPr>
          </a:p>
          <a:p>
            <a:pPr marL="0" lvl="0" indent="0" algn="l" rtl="0">
              <a:lnSpc>
                <a:spcPct val="150000"/>
              </a:lnSpc>
              <a:spcBef>
                <a:spcPts val="0"/>
              </a:spcBef>
              <a:spcAft>
                <a:spcPts val="0"/>
              </a:spcAft>
              <a:buClr>
                <a:schemeClr val="dk1"/>
              </a:buClr>
              <a:buSzPts val="1100"/>
              <a:buFont typeface="Arial"/>
              <a:buNone/>
            </a:pPr>
            <a:endParaRPr sz="1800" dirty="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50000"/>
              </a:lnSpc>
              <a:spcBef>
                <a:spcPts val="0"/>
              </a:spcBef>
              <a:spcAft>
                <a:spcPts val="0"/>
              </a:spcAft>
              <a:buClr>
                <a:schemeClr val="dk1"/>
              </a:buClr>
              <a:buSzPts val="1100"/>
              <a:buFont typeface="Arial"/>
              <a:buNone/>
            </a:pPr>
            <a:endParaRPr dirty="0">
              <a:solidFill>
                <a:schemeClr val="dk1"/>
              </a:solidFill>
              <a:highlight>
                <a:schemeClr val="lt1"/>
              </a:highlight>
              <a:latin typeface="Helvetica Neue Light"/>
              <a:ea typeface="Helvetica Neue Light"/>
              <a:cs typeface="Helvetica Neue Light"/>
              <a:sym typeface="Helvetica Neue Light"/>
            </a:endParaRPr>
          </a:p>
        </p:txBody>
      </p:sp>
      <p:sp>
        <p:nvSpPr>
          <p:cNvPr id="459" name="Google Shape;459;p65"/>
          <p:cNvSpPr txBox="1"/>
          <p:nvPr/>
        </p:nvSpPr>
        <p:spPr>
          <a:xfrm>
            <a:off x="5186050" y="2734150"/>
            <a:ext cx="3517200" cy="1736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s-419" sz="1800">
                <a:solidFill>
                  <a:schemeClr val="dk1"/>
                </a:solidFill>
                <a:latin typeface="Helvetica Neue Light"/>
                <a:ea typeface="Helvetica Neue Light"/>
                <a:cs typeface="Helvetica Neue Light"/>
                <a:sym typeface="Helvetica Neue Light"/>
              </a:rPr>
              <a:t>Al utilizar </a:t>
            </a:r>
            <a:r>
              <a:rPr lang="es-419" sz="1800" b="1">
                <a:solidFill>
                  <a:schemeClr val="dk1"/>
                </a:solidFill>
                <a:highlight>
                  <a:srgbClr val="3CEFAB"/>
                </a:highlight>
                <a:latin typeface="Helvetica Neue"/>
                <a:ea typeface="Helvetica Neue"/>
                <a:cs typeface="Helvetica Neue"/>
                <a:sym typeface="Helvetica Neue"/>
              </a:rPr>
              <a:t>slicing</a:t>
            </a:r>
            <a:r>
              <a:rPr lang="es-419" sz="1800" b="1">
                <a:solidFill>
                  <a:schemeClr val="dk1"/>
                </a:solidFill>
                <a:latin typeface="Helvetica Neue"/>
                <a:ea typeface="Helvetica Neue"/>
                <a:cs typeface="Helvetica Neue"/>
                <a:sym typeface="Helvetica Neue"/>
              </a:rPr>
              <a:t> </a:t>
            </a:r>
            <a:r>
              <a:rPr lang="es-419" sz="1800">
                <a:solidFill>
                  <a:schemeClr val="dk1"/>
                </a:solidFill>
                <a:latin typeface="Helvetica Neue Light"/>
                <a:ea typeface="Helvetica Neue Light"/>
                <a:cs typeface="Helvetica Neue Light"/>
                <a:sym typeface="Helvetica Neue Light"/>
              </a:rPr>
              <a:t>le indicamos a la función que queremos devolver una copia de la lista desde el principio al fin previniendo la modificación dentro de la función.</a:t>
            </a:r>
            <a:endParaRPr sz="1800">
              <a:solidFill>
                <a:schemeClr val="dk1"/>
              </a:solidFill>
              <a:latin typeface="Helvetica Neue Light"/>
              <a:ea typeface="Helvetica Neue Light"/>
              <a:cs typeface="Helvetica Neue Light"/>
              <a:sym typeface="Helvetica Neue Light"/>
            </a:endParaRPr>
          </a:p>
        </p:txBody>
      </p:sp>
      <p:pic>
        <p:nvPicPr>
          <p:cNvPr id="461" name="Google Shape;461;p65"/>
          <p:cNvPicPr preferRelativeResize="0"/>
          <p:nvPr/>
        </p:nvPicPr>
        <p:blipFill rotWithShape="1">
          <a:blip r:embed="rId3">
            <a:alphaModFix/>
          </a:blip>
          <a:srcRect/>
          <a:stretch/>
        </p:blipFill>
        <p:spPr>
          <a:xfrm>
            <a:off x="8311950" y="76200"/>
            <a:ext cx="780825" cy="780825"/>
          </a:xfrm>
          <a:prstGeom prst="rect">
            <a:avLst/>
          </a:prstGeom>
          <a:noFill/>
          <a:ln>
            <a:noFill/>
          </a:ln>
        </p:spPr>
      </p:pic>
      <p:pic>
        <p:nvPicPr>
          <p:cNvPr id="462" name="Google Shape;462;p65"/>
          <p:cNvPicPr preferRelativeResize="0"/>
          <p:nvPr/>
        </p:nvPicPr>
        <p:blipFill>
          <a:blip r:embed="rId4">
            <a:alphaModFix/>
          </a:blip>
          <a:stretch>
            <a:fillRect/>
          </a:stretch>
        </p:blipFill>
        <p:spPr>
          <a:xfrm>
            <a:off x="295341" y="311200"/>
            <a:ext cx="838067" cy="838051"/>
          </a:xfrm>
          <a:prstGeom prst="rect">
            <a:avLst/>
          </a:prstGeom>
          <a:noFill/>
          <a:ln>
            <a:noFill/>
          </a:ln>
        </p:spPr>
      </p:pic>
      <p:pic>
        <p:nvPicPr>
          <p:cNvPr id="3" name="Picture 2">
            <a:extLst>
              <a:ext uri="{FF2B5EF4-FFF2-40B4-BE49-F238E27FC236}">
                <a16:creationId xmlns:a16="http://schemas.microsoft.com/office/drawing/2014/main" id="{86641833-BA9F-75C0-0E04-4506AA536BF9}"/>
              </a:ext>
            </a:extLst>
          </p:cNvPr>
          <p:cNvPicPr>
            <a:picLocks noChangeAspect="1"/>
          </p:cNvPicPr>
          <p:nvPr/>
        </p:nvPicPr>
        <p:blipFill>
          <a:blip r:embed="rId5"/>
          <a:stretch>
            <a:fillRect/>
          </a:stretch>
        </p:blipFill>
        <p:spPr>
          <a:xfrm>
            <a:off x="1133391" y="2665299"/>
            <a:ext cx="3883226" cy="201520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3CEFAB"/>
        </a:solidFill>
        <a:effectLst/>
      </p:bgPr>
    </p:bg>
    <p:spTree>
      <p:nvGrpSpPr>
        <p:cNvPr id="1" name="Shape 466"/>
        <p:cNvGrpSpPr/>
        <p:nvPr/>
      </p:nvGrpSpPr>
      <p:grpSpPr>
        <a:xfrm>
          <a:off x="0" y="0"/>
          <a:ext cx="0" cy="0"/>
          <a:chOff x="0" y="0"/>
          <a:chExt cx="0" cy="0"/>
        </a:xfrm>
      </p:grpSpPr>
      <p:sp>
        <p:nvSpPr>
          <p:cNvPr id="467" name="Google Shape;467;p66"/>
          <p:cNvSpPr txBox="1"/>
          <p:nvPr/>
        </p:nvSpPr>
        <p:spPr>
          <a:xfrm>
            <a:off x="2187450" y="2077200"/>
            <a:ext cx="47691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3600" i="1">
                <a:latin typeface="Anton"/>
                <a:ea typeface="Anton"/>
                <a:cs typeface="Anton"/>
                <a:sym typeface="Anton"/>
              </a:rPr>
              <a:t>ARGUMENTOS INDETERMINADOS</a:t>
            </a:r>
            <a:endParaRPr sz="3600" i="1">
              <a:latin typeface="Anton"/>
              <a:ea typeface="Anton"/>
              <a:cs typeface="Anton"/>
              <a:sym typeface="Anto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67"/>
          <p:cNvSpPr txBox="1">
            <a:spLocks noGrp="1"/>
          </p:cNvSpPr>
          <p:nvPr>
            <p:ph type="title"/>
          </p:nvPr>
        </p:nvSpPr>
        <p:spPr>
          <a:xfrm>
            <a:off x="311700" y="299663"/>
            <a:ext cx="8520600" cy="572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s-419" sz="3500" i="1">
                <a:latin typeface="Anton"/>
                <a:ea typeface="Anton"/>
                <a:cs typeface="Anton"/>
                <a:sym typeface="Anton"/>
              </a:rPr>
              <a:t>Uso de *Args y **Kwargs</a:t>
            </a:r>
            <a:endParaRPr sz="3500" i="1">
              <a:latin typeface="Anton"/>
              <a:ea typeface="Anton"/>
              <a:cs typeface="Anton"/>
              <a:sym typeface="Anton"/>
            </a:endParaRPr>
          </a:p>
          <a:p>
            <a:pPr marL="0" lvl="0" indent="0" algn="l" rtl="0">
              <a:lnSpc>
                <a:spcPct val="100000"/>
              </a:lnSpc>
              <a:spcBef>
                <a:spcPts val="600"/>
              </a:spcBef>
              <a:spcAft>
                <a:spcPts val="0"/>
              </a:spcAft>
              <a:buClr>
                <a:schemeClr val="dk1"/>
              </a:buClr>
              <a:buSzPts val="1100"/>
              <a:buFont typeface="Arial"/>
              <a:buNone/>
            </a:pPr>
            <a:endParaRPr sz="2100" b="1">
              <a:solidFill>
                <a:srgbClr val="404040"/>
              </a:solidFill>
              <a:highlight>
                <a:srgbClr val="FCFCFC"/>
              </a:highlight>
              <a:latin typeface="Georgia"/>
              <a:ea typeface="Georgia"/>
              <a:cs typeface="Georgia"/>
              <a:sym typeface="Georgia"/>
            </a:endParaRPr>
          </a:p>
          <a:p>
            <a:pPr marL="0" lvl="0" indent="0" algn="l" rtl="0">
              <a:lnSpc>
                <a:spcPct val="115000"/>
              </a:lnSpc>
              <a:spcBef>
                <a:spcPts val="600"/>
              </a:spcBef>
              <a:spcAft>
                <a:spcPts val="0"/>
              </a:spcAft>
              <a:buClr>
                <a:schemeClr val="dk1"/>
              </a:buClr>
              <a:buSzPts val="1100"/>
              <a:buFont typeface="Arial"/>
              <a:buNone/>
            </a:pPr>
            <a:endParaRPr sz="1100">
              <a:latin typeface="Arial"/>
              <a:ea typeface="Arial"/>
              <a:cs typeface="Arial"/>
              <a:sym typeface="Arial"/>
            </a:endParaRPr>
          </a:p>
          <a:p>
            <a:pPr marL="0" lvl="0" indent="0" algn="l" rtl="0">
              <a:spcBef>
                <a:spcPts val="0"/>
              </a:spcBef>
              <a:spcAft>
                <a:spcPts val="0"/>
              </a:spcAft>
              <a:buNone/>
            </a:pPr>
            <a:endParaRPr/>
          </a:p>
        </p:txBody>
      </p:sp>
      <p:sp>
        <p:nvSpPr>
          <p:cNvPr id="474" name="Google Shape;474;p67"/>
          <p:cNvSpPr txBox="1">
            <a:spLocks noGrp="1"/>
          </p:cNvSpPr>
          <p:nvPr>
            <p:ph type="body" idx="1"/>
          </p:nvPr>
        </p:nvSpPr>
        <p:spPr>
          <a:xfrm>
            <a:off x="311700" y="8723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2200">
              <a:solidFill>
                <a:srgbClr val="404040"/>
              </a:solidFill>
              <a:highlight>
                <a:srgbClr val="FCFCFC"/>
              </a:highlight>
              <a:latin typeface="Helvetica Neue Light"/>
              <a:ea typeface="Helvetica Neue Light"/>
              <a:cs typeface="Helvetica Neue Light"/>
              <a:sym typeface="Helvetica Neue Light"/>
            </a:endParaRPr>
          </a:p>
          <a:p>
            <a:pPr marL="0" lvl="0" indent="0" algn="ctr" rtl="0">
              <a:spcBef>
                <a:spcPts val="0"/>
              </a:spcBef>
              <a:spcAft>
                <a:spcPts val="0"/>
              </a:spcAft>
              <a:buNone/>
            </a:pPr>
            <a:endParaRPr sz="2200">
              <a:solidFill>
                <a:srgbClr val="404040"/>
              </a:solidFill>
              <a:highlight>
                <a:srgbClr val="FCFCFC"/>
              </a:highlight>
              <a:latin typeface="Helvetica Neue Light"/>
              <a:ea typeface="Helvetica Neue Light"/>
              <a:cs typeface="Helvetica Neue Light"/>
              <a:sym typeface="Helvetica Neue Light"/>
            </a:endParaRPr>
          </a:p>
          <a:p>
            <a:pPr marL="0" lvl="0" indent="0" algn="ctr" rtl="0">
              <a:spcBef>
                <a:spcPts val="0"/>
              </a:spcBef>
              <a:spcAft>
                <a:spcPts val="0"/>
              </a:spcAft>
              <a:buNone/>
            </a:pPr>
            <a:r>
              <a:rPr lang="es-419" sz="2200" b="1" i="1">
                <a:solidFill>
                  <a:srgbClr val="222222"/>
                </a:solidFill>
                <a:highlight>
                  <a:schemeClr val="lt1"/>
                </a:highlight>
                <a:latin typeface="Helvetica Neue"/>
                <a:ea typeface="Helvetica Neue"/>
                <a:cs typeface="Helvetica Neue"/>
                <a:sym typeface="Helvetica Neue"/>
              </a:rPr>
              <a:t>¿Para qué se usan?</a:t>
            </a:r>
            <a:r>
              <a:rPr lang="es-419" sz="2200" i="1">
                <a:solidFill>
                  <a:srgbClr val="404040"/>
                </a:solidFill>
                <a:highlight>
                  <a:schemeClr val="lt1"/>
                </a:highlight>
                <a:latin typeface="Helvetica Neue Light"/>
                <a:ea typeface="Helvetica Neue Light"/>
                <a:cs typeface="Helvetica Neue Light"/>
                <a:sym typeface="Helvetica Neue Light"/>
              </a:rPr>
              <a:t> </a:t>
            </a:r>
            <a:endParaRPr sz="2200" i="1">
              <a:solidFill>
                <a:srgbClr val="404040"/>
              </a:solidFill>
              <a:highlight>
                <a:schemeClr val="lt1"/>
              </a:highlight>
              <a:latin typeface="Helvetica Neue Light"/>
              <a:ea typeface="Helvetica Neue Light"/>
              <a:cs typeface="Helvetica Neue Light"/>
              <a:sym typeface="Helvetica Neue Light"/>
            </a:endParaRPr>
          </a:p>
          <a:p>
            <a:pPr marL="0" lvl="0" indent="0" algn="l" rtl="0">
              <a:lnSpc>
                <a:spcPct val="150000"/>
              </a:lnSpc>
              <a:spcBef>
                <a:spcPts val="0"/>
              </a:spcBef>
              <a:spcAft>
                <a:spcPts val="0"/>
              </a:spcAft>
              <a:buNone/>
            </a:pPr>
            <a:endParaRPr sz="1800" b="1" i="1">
              <a:solidFill>
                <a:srgbClr val="404040"/>
              </a:solidFill>
              <a:highlight>
                <a:schemeClr val="lt1"/>
              </a:highlight>
              <a:latin typeface="Helvetica Neue"/>
              <a:ea typeface="Helvetica Neue"/>
              <a:cs typeface="Helvetica Neue"/>
              <a:sym typeface="Helvetica Neue"/>
            </a:endParaRPr>
          </a:p>
          <a:p>
            <a:pPr marL="0" lvl="0" indent="0" algn="ctr" rtl="0">
              <a:lnSpc>
                <a:spcPct val="150000"/>
              </a:lnSpc>
              <a:spcBef>
                <a:spcPts val="0"/>
              </a:spcBef>
              <a:spcAft>
                <a:spcPts val="0"/>
              </a:spcAft>
              <a:buNone/>
            </a:pPr>
            <a:r>
              <a:rPr lang="es-419" sz="1800">
                <a:highlight>
                  <a:schemeClr val="lt1"/>
                </a:highlight>
                <a:latin typeface="Helvetica Neue Light"/>
                <a:ea typeface="Helvetica Neue Light"/>
                <a:cs typeface="Helvetica Neue Light"/>
                <a:sym typeface="Helvetica Neue Light"/>
              </a:rPr>
              <a:t>Lo primero de todo es que en realidad no tienes por que usar los nombres args o kwargs, ya que se trata de una mera convención entre programadores. </a:t>
            </a:r>
            <a:endParaRPr sz="1800">
              <a:highlight>
                <a:schemeClr val="lt1"/>
              </a:highlight>
              <a:latin typeface="Helvetica Neue Light"/>
              <a:ea typeface="Helvetica Neue Light"/>
              <a:cs typeface="Helvetica Neue Light"/>
              <a:sym typeface="Helvetica Neue Light"/>
            </a:endParaRPr>
          </a:p>
          <a:p>
            <a:pPr marL="0" lvl="0" indent="0" algn="ctr" rtl="0">
              <a:spcBef>
                <a:spcPts val="0"/>
              </a:spcBef>
              <a:spcAft>
                <a:spcPts val="0"/>
              </a:spcAft>
              <a:buNone/>
            </a:pPr>
            <a:endParaRPr sz="1800">
              <a:highlight>
                <a:schemeClr val="lt1"/>
              </a:highlight>
              <a:latin typeface="Helvetica Neue Light"/>
              <a:ea typeface="Helvetica Neue Light"/>
              <a:cs typeface="Helvetica Neue Light"/>
              <a:sym typeface="Helvetica Neue Light"/>
            </a:endParaRPr>
          </a:p>
          <a:p>
            <a:pPr marL="0" lvl="0" indent="0" algn="ctr" rtl="0">
              <a:lnSpc>
                <a:spcPct val="150000"/>
              </a:lnSpc>
              <a:spcBef>
                <a:spcPts val="0"/>
              </a:spcBef>
              <a:spcAft>
                <a:spcPts val="0"/>
              </a:spcAft>
              <a:buNone/>
            </a:pPr>
            <a:r>
              <a:rPr lang="es-419" sz="1800">
                <a:highlight>
                  <a:schemeClr val="lt1"/>
                </a:highlight>
                <a:latin typeface="Helvetica Neue Light"/>
                <a:ea typeface="Helvetica Neue Light"/>
                <a:cs typeface="Helvetica Neue Light"/>
                <a:sym typeface="Helvetica Neue Light"/>
              </a:rPr>
              <a:t>👉</a:t>
            </a:r>
            <a:r>
              <a:rPr lang="es-419" sz="1800">
                <a:highlight>
                  <a:srgbClr val="3CEFAB"/>
                </a:highlight>
                <a:latin typeface="Helvetica Neue Light"/>
                <a:ea typeface="Helvetica Neue Light"/>
                <a:cs typeface="Helvetica Neue Light"/>
                <a:sym typeface="Helvetica Neue Light"/>
              </a:rPr>
              <a:t>Sin embargo lo que sí debes usar es el asterisco simple </a:t>
            </a:r>
            <a:r>
              <a:rPr lang="es-419" sz="1800" b="1">
                <a:highlight>
                  <a:srgbClr val="3CEFAB"/>
                </a:highlight>
                <a:latin typeface="Helvetica Neue"/>
                <a:ea typeface="Helvetica Neue"/>
                <a:cs typeface="Helvetica Neue"/>
                <a:sym typeface="Helvetica Neue"/>
              </a:rPr>
              <a:t>*</a:t>
            </a:r>
            <a:r>
              <a:rPr lang="es-419" sz="1800">
                <a:highlight>
                  <a:srgbClr val="3CEFAB"/>
                </a:highlight>
                <a:latin typeface="Helvetica Neue Light"/>
                <a:ea typeface="Helvetica Neue Light"/>
                <a:cs typeface="Helvetica Neue Light"/>
                <a:sym typeface="Helvetica Neue Light"/>
              </a:rPr>
              <a:t> o doble </a:t>
            </a:r>
            <a:r>
              <a:rPr lang="es-419" sz="1800" b="1">
                <a:highlight>
                  <a:srgbClr val="3CEFAB"/>
                </a:highlight>
                <a:latin typeface="Helvetica Neue"/>
                <a:ea typeface="Helvetica Neue"/>
                <a:cs typeface="Helvetica Neue"/>
                <a:sym typeface="Helvetica Neue"/>
              </a:rPr>
              <a:t>**</a:t>
            </a:r>
            <a:r>
              <a:rPr lang="es-419" sz="1800">
                <a:highlight>
                  <a:srgbClr val="3CEFAB"/>
                </a:highlight>
                <a:latin typeface="Helvetica Neue Light"/>
                <a:ea typeface="Helvetica Neue Light"/>
                <a:cs typeface="Helvetica Neue Light"/>
                <a:sym typeface="Helvetica Neue Light"/>
              </a:rPr>
              <a:t>.</a:t>
            </a:r>
            <a:endParaRPr sz="1800">
              <a:highlight>
                <a:srgbClr val="3CEFAB"/>
              </a:highlight>
              <a:latin typeface="Helvetica Neue Light"/>
              <a:ea typeface="Helvetica Neue Light"/>
              <a:cs typeface="Helvetica Neue Light"/>
              <a:sym typeface="Helvetica Neue Light"/>
            </a:endParaRPr>
          </a:p>
          <a:p>
            <a:pPr marL="0" lvl="0" indent="0" algn="ctr" rtl="0">
              <a:lnSpc>
                <a:spcPct val="150000"/>
              </a:lnSpc>
              <a:spcBef>
                <a:spcPts val="0"/>
              </a:spcBef>
              <a:spcAft>
                <a:spcPts val="0"/>
              </a:spcAft>
              <a:buNone/>
            </a:pPr>
            <a:r>
              <a:rPr lang="es-419" sz="1800">
                <a:highlight>
                  <a:schemeClr val="lt1"/>
                </a:highlight>
                <a:latin typeface="Helvetica Neue Light"/>
                <a:ea typeface="Helvetica Neue Light"/>
                <a:cs typeface="Helvetica Neue Light"/>
                <a:sym typeface="Helvetica Neue Light"/>
              </a:rPr>
              <a:t> Es decir, podrías escribir </a:t>
            </a:r>
            <a:r>
              <a:rPr lang="es-419" sz="1800" b="1">
                <a:highlight>
                  <a:srgbClr val="3CEFAB"/>
                </a:highlight>
                <a:latin typeface="Helvetica Neue"/>
                <a:ea typeface="Helvetica Neue"/>
                <a:cs typeface="Helvetica Neue"/>
                <a:sym typeface="Helvetica Neue"/>
              </a:rPr>
              <a:t>*variable y **variables</a:t>
            </a:r>
            <a:r>
              <a:rPr lang="es-419" sz="1800">
                <a:highlight>
                  <a:srgbClr val="3CEFAB"/>
                </a:highlight>
                <a:latin typeface="Helvetica Neue Light"/>
                <a:ea typeface="Helvetica Neue Light"/>
                <a:cs typeface="Helvetica Neue Light"/>
                <a:sym typeface="Helvetica Neue Light"/>
              </a:rPr>
              <a:t>.</a:t>
            </a:r>
            <a:r>
              <a:rPr lang="es-419" sz="2000">
                <a:highlight>
                  <a:schemeClr val="lt1"/>
                </a:highlight>
                <a:latin typeface="Helvetica Neue Light"/>
                <a:ea typeface="Helvetica Neue Light"/>
                <a:cs typeface="Helvetica Neue Light"/>
                <a:sym typeface="Helvetica Neue Light"/>
              </a:rPr>
              <a:t> </a:t>
            </a:r>
            <a:endParaRPr sz="2000">
              <a:highlight>
                <a:schemeClr val="lt1"/>
              </a:highlight>
              <a:latin typeface="Helvetica Neue Light"/>
              <a:ea typeface="Helvetica Neue Light"/>
              <a:cs typeface="Helvetica Neue Light"/>
              <a:sym typeface="Helvetica Neue Light"/>
            </a:endParaRPr>
          </a:p>
        </p:txBody>
      </p:sp>
      <p:pic>
        <p:nvPicPr>
          <p:cNvPr id="477" name="Google Shape;477;p67"/>
          <p:cNvPicPr preferRelativeResize="0"/>
          <p:nvPr/>
        </p:nvPicPr>
        <p:blipFill>
          <a:blip r:embed="rId3">
            <a:alphaModFix/>
          </a:blip>
          <a:stretch>
            <a:fillRect/>
          </a:stretch>
        </p:blipFill>
        <p:spPr>
          <a:xfrm>
            <a:off x="2470692" y="1270550"/>
            <a:ext cx="761200" cy="750875"/>
          </a:xfrm>
          <a:prstGeom prst="rect">
            <a:avLst/>
          </a:prstGeom>
          <a:noFill/>
          <a:ln>
            <a:noFill/>
          </a:ln>
        </p:spPr>
      </p:pic>
      <p:pic>
        <p:nvPicPr>
          <p:cNvPr id="478" name="Google Shape;478;p67"/>
          <p:cNvPicPr preferRelativeResize="0"/>
          <p:nvPr/>
        </p:nvPicPr>
        <p:blipFill>
          <a:blip r:embed="rId4">
            <a:alphaModFix/>
          </a:blip>
          <a:stretch>
            <a:fillRect/>
          </a:stretch>
        </p:blipFill>
        <p:spPr>
          <a:xfrm>
            <a:off x="295350" y="221050"/>
            <a:ext cx="913574" cy="9135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68"/>
          <p:cNvSpPr txBox="1">
            <a:spLocks noGrp="1"/>
          </p:cNvSpPr>
          <p:nvPr>
            <p:ph type="body" idx="1"/>
          </p:nvPr>
        </p:nvSpPr>
        <p:spPr>
          <a:xfrm>
            <a:off x="311700" y="432500"/>
            <a:ext cx="8436000" cy="6450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s-419" sz="3500" i="1">
                <a:latin typeface="Anton"/>
                <a:ea typeface="Anton"/>
                <a:cs typeface="Anton"/>
                <a:sym typeface="Anton"/>
              </a:rPr>
              <a:t>Uso de *Args </a:t>
            </a:r>
            <a:endParaRPr sz="3500" i="1">
              <a:latin typeface="Anton"/>
              <a:ea typeface="Anton"/>
              <a:cs typeface="Anton"/>
              <a:sym typeface="Anton"/>
            </a:endParaRPr>
          </a:p>
          <a:p>
            <a:pPr marL="0" lvl="0" indent="0" algn="l" rtl="0">
              <a:spcBef>
                <a:spcPts val="600"/>
              </a:spcBef>
              <a:spcAft>
                <a:spcPts val="0"/>
              </a:spcAft>
              <a:buNone/>
            </a:pPr>
            <a:endParaRPr/>
          </a:p>
        </p:txBody>
      </p:sp>
      <p:sp>
        <p:nvSpPr>
          <p:cNvPr id="484" name="Google Shape;484;p68"/>
          <p:cNvSpPr txBox="1"/>
          <p:nvPr/>
        </p:nvSpPr>
        <p:spPr>
          <a:xfrm>
            <a:off x="699750" y="1724975"/>
            <a:ext cx="7744500" cy="2786400"/>
          </a:xfrm>
          <a:prstGeom prst="rect">
            <a:avLst/>
          </a:prstGeom>
          <a:noFill/>
          <a:ln>
            <a:noFill/>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s-419" sz="1800" dirty="0">
                <a:solidFill>
                  <a:schemeClr val="dk1"/>
                </a:solidFill>
                <a:highlight>
                  <a:srgbClr val="FFFFFF"/>
                </a:highlight>
                <a:latin typeface="Helvetica Neue Light"/>
                <a:ea typeface="Helvetica Neue Light"/>
                <a:cs typeface="Helvetica Neue Light"/>
                <a:sym typeface="Helvetica Neue Light"/>
              </a:rPr>
              <a:t>Gracias a los </a:t>
            </a:r>
            <a:r>
              <a:rPr lang="es-419" sz="1800" b="1" dirty="0">
                <a:solidFill>
                  <a:schemeClr val="dk1"/>
                </a:solidFill>
                <a:highlight>
                  <a:srgbClr val="3CEFAB"/>
                </a:highlight>
                <a:latin typeface="Helvetica Neue"/>
                <a:ea typeface="Helvetica Neue"/>
                <a:cs typeface="Helvetica Neue"/>
                <a:sym typeface="Helvetica Neue"/>
              </a:rPr>
              <a:t>*</a:t>
            </a:r>
            <a:r>
              <a:rPr lang="es-419" sz="1800" b="1" dirty="0" err="1">
                <a:solidFill>
                  <a:schemeClr val="dk1"/>
                </a:solidFill>
                <a:highlight>
                  <a:srgbClr val="3CEFAB"/>
                </a:highlight>
                <a:latin typeface="Helvetica Neue"/>
                <a:ea typeface="Helvetica Neue"/>
                <a:cs typeface="Helvetica Neue"/>
                <a:sym typeface="Helvetica Neue"/>
              </a:rPr>
              <a:t>args</a:t>
            </a:r>
            <a:r>
              <a:rPr lang="es-419" sz="1800" dirty="0">
                <a:solidFill>
                  <a:schemeClr val="dk1"/>
                </a:solidFill>
                <a:highlight>
                  <a:srgbClr val="FFFFFF"/>
                </a:highlight>
                <a:latin typeface="Helvetica Neue Light"/>
                <a:ea typeface="Helvetica Neue Light"/>
                <a:cs typeface="Helvetica Neue Light"/>
                <a:sym typeface="Helvetica Neue Light"/>
              </a:rPr>
              <a:t> en Python, podemos </a:t>
            </a:r>
            <a:r>
              <a:rPr lang="es-419" sz="1800" b="1" dirty="0">
                <a:solidFill>
                  <a:schemeClr val="dk1"/>
                </a:solidFill>
                <a:highlight>
                  <a:srgbClr val="3CEFAB"/>
                </a:highlight>
                <a:latin typeface="Helvetica Neue"/>
                <a:ea typeface="Helvetica Neue"/>
                <a:cs typeface="Helvetica Neue"/>
                <a:sym typeface="Helvetica Neue"/>
              </a:rPr>
              <a:t>definir funciones cuyo número de argumentos es variable</a:t>
            </a:r>
            <a:r>
              <a:rPr lang="es-419" sz="1800" dirty="0">
                <a:solidFill>
                  <a:schemeClr val="dk1"/>
                </a:solidFill>
                <a:highlight>
                  <a:srgbClr val="3CEFAB"/>
                </a:highlight>
                <a:latin typeface="Helvetica Neue Light"/>
                <a:ea typeface="Helvetica Neue Light"/>
                <a:cs typeface="Helvetica Neue Light"/>
                <a:sym typeface="Helvetica Neue Light"/>
              </a:rPr>
              <a:t>.</a:t>
            </a:r>
            <a:r>
              <a:rPr lang="es-419" sz="1800" dirty="0">
                <a:solidFill>
                  <a:schemeClr val="dk1"/>
                </a:solidFill>
                <a:highlight>
                  <a:srgbClr val="FFFFFF"/>
                </a:highlight>
                <a:latin typeface="Helvetica Neue Light"/>
                <a:ea typeface="Helvetica Neue Light"/>
                <a:cs typeface="Helvetica Neue Light"/>
                <a:sym typeface="Helvetica Neue Light"/>
              </a:rPr>
              <a:t> Es decir, podemos definir funciones genéricas que no aceptan un número determinado de parámetros, sino que se “adaptan” al número de argumentos con los que son llamados.</a:t>
            </a:r>
            <a:endParaRPr sz="1800" dirty="0">
              <a:solidFill>
                <a:schemeClr val="dk1"/>
              </a:solidFill>
              <a:highlight>
                <a:srgbClr val="FFFFFF"/>
              </a:highlight>
              <a:latin typeface="Helvetica Neue Light"/>
              <a:ea typeface="Helvetica Neue Light"/>
              <a:cs typeface="Helvetica Neue Light"/>
              <a:sym typeface="Helvetica Neue Light"/>
            </a:endParaRPr>
          </a:p>
          <a:p>
            <a:pPr marL="0" lvl="0" indent="0" algn="ctr" rtl="0">
              <a:lnSpc>
                <a:spcPct val="115000"/>
              </a:lnSpc>
              <a:spcBef>
                <a:spcPts val="1400"/>
              </a:spcBef>
              <a:spcAft>
                <a:spcPts val="0"/>
              </a:spcAft>
              <a:buNone/>
            </a:pPr>
            <a:endParaRPr sz="1800" dirty="0">
              <a:solidFill>
                <a:srgbClr val="5C5962"/>
              </a:solidFill>
              <a:highlight>
                <a:srgbClr val="FFFFFF"/>
              </a:highlight>
              <a:latin typeface="Helvetica Neue Light"/>
              <a:ea typeface="Helvetica Neue Light"/>
              <a:cs typeface="Helvetica Neue Light"/>
              <a:sym typeface="Helvetica Neue Light"/>
            </a:endParaRPr>
          </a:p>
          <a:p>
            <a:pPr marL="0" lvl="0" indent="0" algn="ctr" rtl="0">
              <a:lnSpc>
                <a:spcPct val="163636"/>
              </a:lnSpc>
              <a:spcBef>
                <a:spcPts val="1400"/>
              </a:spcBef>
              <a:spcAft>
                <a:spcPts val="1800"/>
              </a:spcAft>
              <a:buNone/>
            </a:pPr>
            <a:endParaRPr sz="1700" dirty="0">
              <a:solidFill>
                <a:srgbClr val="404040"/>
              </a:solidFill>
              <a:highlight>
                <a:srgbClr val="FCFCFC"/>
              </a:highlight>
              <a:latin typeface="Helvetica Neue Light"/>
              <a:ea typeface="Helvetica Neue Light"/>
              <a:cs typeface="Helvetica Neue Light"/>
              <a:sym typeface="Helvetica Neue Light"/>
            </a:endParaRPr>
          </a:p>
        </p:txBody>
      </p:sp>
      <p:pic>
        <p:nvPicPr>
          <p:cNvPr id="487" name="Google Shape;487;p68"/>
          <p:cNvPicPr preferRelativeResize="0"/>
          <p:nvPr/>
        </p:nvPicPr>
        <p:blipFill>
          <a:blip r:embed="rId3">
            <a:alphaModFix/>
          </a:blip>
          <a:stretch>
            <a:fillRect/>
          </a:stretch>
        </p:blipFill>
        <p:spPr>
          <a:xfrm>
            <a:off x="295350" y="221050"/>
            <a:ext cx="913574" cy="9135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69"/>
          <p:cNvSpPr txBox="1">
            <a:spLocks noGrp="1"/>
          </p:cNvSpPr>
          <p:nvPr>
            <p:ph type="title"/>
          </p:nvPr>
        </p:nvSpPr>
        <p:spPr>
          <a:xfrm>
            <a:off x="387900" y="391488"/>
            <a:ext cx="8520600" cy="572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600"/>
              </a:spcAft>
              <a:buClr>
                <a:schemeClr val="dk1"/>
              </a:buClr>
              <a:buSzPts val="1100"/>
              <a:buFont typeface="Arial"/>
              <a:buNone/>
            </a:pPr>
            <a:r>
              <a:rPr lang="es-419" sz="3500" i="1">
                <a:latin typeface="Anton"/>
                <a:ea typeface="Anton"/>
                <a:cs typeface="Anton"/>
                <a:sym typeface="Anton"/>
              </a:rPr>
              <a:t>Ejemplo uso de *Args</a:t>
            </a:r>
            <a:endParaRPr/>
          </a:p>
        </p:txBody>
      </p:sp>
      <p:sp>
        <p:nvSpPr>
          <p:cNvPr id="493" name="Google Shape;493;p69"/>
          <p:cNvSpPr txBox="1">
            <a:spLocks noGrp="1"/>
          </p:cNvSpPr>
          <p:nvPr>
            <p:ph type="body" idx="1"/>
          </p:nvPr>
        </p:nvSpPr>
        <p:spPr>
          <a:xfrm>
            <a:off x="387900" y="10762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rgbClr val="404040"/>
              </a:solidFill>
              <a:highlight>
                <a:srgbClr val="FCFCFC"/>
              </a:highlight>
              <a:latin typeface="Helvetica Neue Light"/>
              <a:ea typeface="Helvetica Neue Light"/>
              <a:cs typeface="Helvetica Neue Light"/>
              <a:sym typeface="Helvetica Neue Light"/>
            </a:endParaRPr>
          </a:p>
          <a:p>
            <a:pPr marL="0" lvl="0" indent="0" algn="l" rtl="0">
              <a:spcBef>
                <a:spcPts val="0"/>
              </a:spcBef>
              <a:spcAft>
                <a:spcPts val="0"/>
              </a:spcAft>
              <a:buNone/>
            </a:pPr>
            <a:endParaRPr sz="1600">
              <a:solidFill>
                <a:srgbClr val="404040"/>
              </a:solidFill>
              <a:highlight>
                <a:srgbClr val="FCFCFC"/>
              </a:highlight>
              <a:latin typeface="Helvetica Neue Light"/>
              <a:ea typeface="Helvetica Neue Light"/>
              <a:cs typeface="Helvetica Neue Light"/>
              <a:sym typeface="Helvetica Neue Light"/>
            </a:endParaRPr>
          </a:p>
          <a:p>
            <a:pPr marL="0" lvl="0" indent="0" algn="l" rtl="0">
              <a:spcBef>
                <a:spcPts val="0"/>
              </a:spcBef>
              <a:spcAft>
                <a:spcPts val="0"/>
              </a:spcAft>
              <a:buNone/>
            </a:pPr>
            <a:endParaRPr sz="1600">
              <a:solidFill>
                <a:srgbClr val="404040"/>
              </a:solidFill>
              <a:highlight>
                <a:srgbClr val="FCFCFC"/>
              </a:highlight>
              <a:latin typeface="Helvetica Neue Light"/>
              <a:ea typeface="Helvetica Neue Light"/>
              <a:cs typeface="Helvetica Neue Light"/>
              <a:sym typeface="Helvetica Neue Light"/>
            </a:endParaRPr>
          </a:p>
          <a:p>
            <a:pPr marL="0" lvl="0" indent="0" algn="l" rtl="0">
              <a:spcBef>
                <a:spcPts val="0"/>
              </a:spcBef>
              <a:spcAft>
                <a:spcPts val="0"/>
              </a:spcAft>
              <a:buNone/>
            </a:pPr>
            <a:endParaRPr sz="1600">
              <a:solidFill>
                <a:srgbClr val="404040"/>
              </a:solidFill>
              <a:highlight>
                <a:srgbClr val="FCFCFC"/>
              </a:highlight>
              <a:latin typeface="Helvetica Neue Light"/>
              <a:ea typeface="Helvetica Neue Light"/>
              <a:cs typeface="Helvetica Neue Light"/>
              <a:sym typeface="Helvetica Neue Light"/>
            </a:endParaRPr>
          </a:p>
          <a:p>
            <a:pPr marL="0" lvl="0" indent="0" algn="l" rtl="0">
              <a:spcBef>
                <a:spcPts val="0"/>
              </a:spcBef>
              <a:spcAft>
                <a:spcPts val="0"/>
              </a:spcAft>
              <a:buNone/>
            </a:pPr>
            <a:endParaRPr sz="1600">
              <a:solidFill>
                <a:srgbClr val="404040"/>
              </a:solidFill>
              <a:highlight>
                <a:srgbClr val="FCFCFC"/>
              </a:highlight>
              <a:latin typeface="Helvetica Neue Light"/>
              <a:ea typeface="Helvetica Neue Light"/>
              <a:cs typeface="Helvetica Neue Light"/>
              <a:sym typeface="Helvetica Neue Light"/>
            </a:endParaRPr>
          </a:p>
          <a:p>
            <a:pPr marL="0" lvl="0" indent="0" algn="l" rtl="0">
              <a:spcBef>
                <a:spcPts val="0"/>
              </a:spcBef>
              <a:spcAft>
                <a:spcPts val="0"/>
              </a:spcAft>
              <a:buNone/>
            </a:pPr>
            <a:endParaRPr sz="1600">
              <a:solidFill>
                <a:srgbClr val="404040"/>
              </a:solidFill>
              <a:highlight>
                <a:srgbClr val="FCFCFC"/>
              </a:highlight>
              <a:latin typeface="Helvetica Neue Light"/>
              <a:ea typeface="Helvetica Neue Light"/>
              <a:cs typeface="Helvetica Neue Light"/>
              <a:sym typeface="Helvetica Neue Light"/>
            </a:endParaRPr>
          </a:p>
          <a:p>
            <a:pPr marL="0" lvl="0" indent="0" algn="l" rtl="0">
              <a:spcBef>
                <a:spcPts val="0"/>
              </a:spcBef>
              <a:spcAft>
                <a:spcPts val="0"/>
              </a:spcAft>
              <a:buNone/>
            </a:pPr>
            <a:endParaRPr sz="1600">
              <a:solidFill>
                <a:srgbClr val="404040"/>
              </a:solidFill>
              <a:highlight>
                <a:srgbClr val="FCFCFC"/>
              </a:highlight>
              <a:latin typeface="Helvetica Neue Light"/>
              <a:ea typeface="Helvetica Neue Light"/>
              <a:cs typeface="Helvetica Neue Light"/>
              <a:sym typeface="Helvetica Neue Light"/>
            </a:endParaRPr>
          </a:p>
          <a:p>
            <a:pPr marL="0" lvl="0" indent="0" algn="l" rtl="0">
              <a:spcBef>
                <a:spcPts val="0"/>
              </a:spcBef>
              <a:spcAft>
                <a:spcPts val="0"/>
              </a:spcAft>
              <a:buNone/>
            </a:pPr>
            <a:endParaRPr sz="1600">
              <a:solidFill>
                <a:srgbClr val="404040"/>
              </a:solidFill>
              <a:highlight>
                <a:srgbClr val="FCFCFC"/>
              </a:highlight>
              <a:latin typeface="Helvetica Neue Light"/>
              <a:ea typeface="Helvetica Neue Light"/>
              <a:cs typeface="Helvetica Neue Light"/>
              <a:sym typeface="Helvetica Neue Light"/>
            </a:endParaRPr>
          </a:p>
          <a:p>
            <a:pPr marL="0" lvl="0" indent="0" algn="l" rtl="0">
              <a:spcBef>
                <a:spcPts val="0"/>
              </a:spcBef>
              <a:spcAft>
                <a:spcPts val="0"/>
              </a:spcAft>
              <a:buNone/>
            </a:pPr>
            <a:endParaRPr sz="1600">
              <a:solidFill>
                <a:srgbClr val="404040"/>
              </a:solidFill>
              <a:highlight>
                <a:srgbClr val="FCFCFC"/>
              </a:highlight>
              <a:latin typeface="Helvetica Neue Light"/>
              <a:ea typeface="Helvetica Neue Light"/>
              <a:cs typeface="Helvetica Neue Light"/>
              <a:sym typeface="Helvetica Neue Light"/>
            </a:endParaRPr>
          </a:p>
        </p:txBody>
      </p:sp>
      <p:pic>
        <p:nvPicPr>
          <p:cNvPr id="495" name="Google Shape;495;p69"/>
          <p:cNvPicPr preferRelativeResize="0"/>
          <p:nvPr/>
        </p:nvPicPr>
        <p:blipFill>
          <a:blip r:embed="rId3">
            <a:alphaModFix/>
          </a:blip>
          <a:stretch>
            <a:fillRect/>
          </a:stretch>
        </p:blipFill>
        <p:spPr>
          <a:xfrm>
            <a:off x="863799" y="1671900"/>
            <a:ext cx="2326700" cy="2639450"/>
          </a:xfrm>
          <a:prstGeom prst="rect">
            <a:avLst/>
          </a:prstGeom>
          <a:noFill/>
          <a:ln w="19050" cap="flat" cmpd="sng">
            <a:solidFill>
              <a:schemeClr val="dk2"/>
            </a:solidFill>
            <a:prstDash val="solid"/>
            <a:round/>
            <a:headEnd type="none" w="sm" len="sm"/>
            <a:tailEnd type="none" w="sm" len="sm"/>
          </a:ln>
        </p:spPr>
      </p:pic>
      <p:sp>
        <p:nvSpPr>
          <p:cNvPr id="496" name="Google Shape;496;p69"/>
          <p:cNvSpPr txBox="1"/>
          <p:nvPr/>
        </p:nvSpPr>
        <p:spPr>
          <a:xfrm>
            <a:off x="4252700" y="1721725"/>
            <a:ext cx="4488600" cy="25398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s-419" sz="1800">
                <a:solidFill>
                  <a:schemeClr val="dk1"/>
                </a:solidFill>
                <a:highlight>
                  <a:srgbClr val="FFFFFF"/>
                </a:highlight>
                <a:latin typeface="Helvetica Neue Light"/>
                <a:ea typeface="Helvetica Neue Light"/>
                <a:cs typeface="Helvetica Neue Light"/>
                <a:sym typeface="Helvetica Neue Light"/>
              </a:rPr>
              <a:t>Veamos aquí como </a:t>
            </a:r>
            <a:r>
              <a:rPr lang="es-419" sz="1800" b="1">
                <a:solidFill>
                  <a:schemeClr val="dk1"/>
                </a:solidFill>
                <a:highlight>
                  <a:srgbClr val="3CEFAB"/>
                </a:highlight>
                <a:latin typeface="Helvetica Neue"/>
                <a:ea typeface="Helvetica Neue"/>
                <a:cs typeface="Helvetica Neue"/>
                <a:sym typeface="Helvetica Neue"/>
              </a:rPr>
              <a:t>*args</a:t>
            </a:r>
            <a:r>
              <a:rPr lang="es-419" sz="1800">
                <a:solidFill>
                  <a:schemeClr val="dk1"/>
                </a:solidFill>
                <a:highlight>
                  <a:srgbClr val="FFFFFF"/>
                </a:highlight>
                <a:latin typeface="Helvetica Neue Light"/>
                <a:ea typeface="Helvetica Neue Light"/>
                <a:cs typeface="Helvetica Neue Light"/>
                <a:sym typeface="Helvetica Neue Light"/>
              </a:rPr>
              <a:t> puede ser iterado, ya que en realidad es una tupla. </a:t>
            </a:r>
            <a:endParaRPr sz="1800">
              <a:solidFill>
                <a:schemeClr val="dk1"/>
              </a:solidFill>
              <a:highlight>
                <a:srgbClr val="FFFFFF"/>
              </a:highlight>
              <a:latin typeface="Helvetica Neue Light"/>
              <a:ea typeface="Helvetica Neue Light"/>
              <a:cs typeface="Helvetica Neue Light"/>
              <a:sym typeface="Helvetica Neue Light"/>
            </a:endParaRPr>
          </a:p>
          <a:p>
            <a:pPr marL="0" lvl="0" indent="0" algn="ctr" rtl="0">
              <a:lnSpc>
                <a:spcPct val="150000"/>
              </a:lnSpc>
              <a:spcBef>
                <a:spcPts val="0"/>
              </a:spcBef>
              <a:spcAft>
                <a:spcPts val="0"/>
              </a:spcAft>
              <a:buNone/>
            </a:pPr>
            <a:r>
              <a:rPr lang="es-419" sz="1800">
                <a:solidFill>
                  <a:schemeClr val="dk1"/>
                </a:solidFill>
                <a:highlight>
                  <a:srgbClr val="FFFFFF"/>
                </a:highlight>
                <a:latin typeface="Helvetica Neue Light"/>
                <a:ea typeface="Helvetica Neue Light"/>
                <a:cs typeface="Helvetica Neue Light"/>
                <a:sym typeface="Helvetica Neue Light"/>
              </a:rPr>
              <a:t>Por lo tanto </a:t>
            </a:r>
            <a:r>
              <a:rPr lang="es-419" sz="1800">
                <a:solidFill>
                  <a:schemeClr val="dk1"/>
                </a:solidFill>
                <a:highlight>
                  <a:srgbClr val="3CEFAB"/>
                </a:highlight>
                <a:latin typeface="Helvetica Neue Light"/>
                <a:ea typeface="Helvetica Neue Light"/>
                <a:cs typeface="Helvetica Neue Light"/>
                <a:sym typeface="Helvetica Neue Light"/>
              </a:rPr>
              <a:t>iterando la </a:t>
            </a:r>
            <a:r>
              <a:rPr lang="es-419" sz="1800" b="1">
                <a:solidFill>
                  <a:schemeClr val="dk1"/>
                </a:solidFill>
                <a:highlight>
                  <a:srgbClr val="3CEFAB"/>
                </a:highlight>
                <a:latin typeface="Helvetica Neue"/>
                <a:ea typeface="Helvetica Neue"/>
                <a:cs typeface="Helvetica Neue"/>
                <a:sym typeface="Helvetica Neue"/>
              </a:rPr>
              <a:t>tupla</a:t>
            </a:r>
            <a:r>
              <a:rPr lang="es-419" sz="1800">
                <a:solidFill>
                  <a:schemeClr val="dk1"/>
                </a:solidFill>
                <a:highlight>
                  <a:srgbClr val="3CEFAB"/>
                </a:highlight>
                <a:latin typeface="Helvetica Neue Light"/>
                <a:ea typeface="Helvetica Neue Light"/>
                <a:cs typeface="Helvetica Neue Light"/>
                <a:sym typeface="Helvetica Neue Light"/>
              </a:rPr>
              <a:t> podemos acceder a todos los argumentos de entrada,</a:t>
            </a:r>
            <a:r>
              <a:rPr lang="es-419" sz="1800">
                <a:solidFill>
                  <a:schemeClr val="dk1"/>
                </a:solidFill>
                <a:highlight>
                  <a:srgbClr val="FFFFFF"/>
                </a:highlight>
                <a:latin typeface="Helvetica Neue Light"/>
                <a:ea typeface="Helvetica Neue Light"/>
                <a:cs typeface="Helvetica Neue Light"/>
                <a:sym typeface="Helvetica Neue Light"/>
              </a:rPr>
              <a:t> y en nuestro caso sumarlos y devolverlos.</a:t>
            </a:r>
            <a:endParaRPr sz="1800">
              <a:solidFill>
                <a:schemeClr val="dk1"/>
              </a:solidFill>
              <a:latin typeface="Helvetica Neue Light"/>
              <a:ea typeface="Helvetica Neue Light"/>
              <a:cs typeface="Helvetica Neue Light"/>
              <a:sym typeface="Helvetica Neue Light"/>
            </a:endParaRPr>
          </a:p>
        </p:txBody>
      </p:sp>
      <p:sp>
        <p:nvSpPr>
          <p:cNvPr id="497" name="Google Shape;497;p69"/>
          <p:cNvSpPr txBox="1"/>
          <p:nvPr/>
        </p:nvSpPr>
        <p:spPr>
          <a:xfrm>
            <a:off x="76200" y="4661100"/>
            <a:ext cx="3000000" cy="406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419" sz="1600" b="1">
                <a:solidFill>
                  <a:srgbClr val="404040"/>
                </a:solidFill>
                <a:highlight>
                  <a:srgbClr val="FCFCFC"/>
                </a:highlight>
                <a:latin typeface="Helvetica Neue"/>
                <a:ea typeface="Helvetica Neue"/>
                <a:cs typeface="Helvetica Neue"/>
                <a:sym typeface="Helvetica Neue"/>
              </a:rPr>
              <a:t>Fuente:</a:t>
            </a:r>
            <a:r>
              <a:rPr lang="es-419" sz="1600">
                <a:solidFill>
                  <a:srgbClr val="404040"/>
                </a:solidFill>
                <a:highlight>
                  <a:srgbClr val="FCFCFC"/>
                </a:highlight>
                <a:latin typeface="Helvetica Neue Light"/>
                <a:ea typeface="Helvetica Neue Light"/>
                <a:cs typeface="Helvetica Neue Light"/>
                <a:sym typeface="Helvetica Neue Light"/>
              </a:rPr>
              <a:t> </a:t>
            </a:r>
            <a:r>
              <a:rPr lang="es-419" sz="1600" u="sng">
                <a:solidFill>
                  <a:schemeClr val="hlink"/>
                </a:solidFill>
                <a:highlight>
                  <a:srgbClr val="FCFCFC"/>
                </a:highlight>
                <a:latin typeface="Helvetica Neue Light"/>
                <a:ea typeface="Helvetica Neue Light"/>
                <a:cs typeface="Helvetica Neue Light"/>
                <a:sym typeface="Helvetica Neue Light"/>
                <a:hlinkClick r:id="rId4"/>
              </a:rPr>
              <a:t>ElLibroDePython</a:t>
            </a:r>
            <a:endParaRPr sz="900">
              <a:solidFill>
                <a:schemeClr val="dk1"/>
              </a:solidFill>
            </a:endParaRPr>
          </a:p>
        </p:txBody>
      </p:sp>
      <p:pic>
        <p:nvPicPr>
          <p:cNvPr id="498" name="Google Shape;498;p69"/>
          <p:cNvPicPr preferRelativeResize="0"/>
          <p:nvPr/>
        </p:nvPicPr>
        <p:blipFill rotWithShape="1">
          <a:blip r:embed="rId5">
            <a:alphaModFix/>
          </a:blip>
          <a:srcRect/>
          <a:stretch/>
        </p:blipFill>
        <p:spPr>
          <a:xfrm>
            <a:off x="8245925" y="76200"/>
            <a:ext cx="846850" cy="846850"/>
          </a:xfrm>
          <a:prstGeom prst="rect">
            <a:avLst/>
          </a:prstGeom>
          <a:noFill/>
          <a:ln>
            <a:noFill/>
          </a:ln>
        </p:spPr>
      </p:pic>
      <p:pic>
        <p:nvPicPr>
          <p:cNvPr id="499" name="Google Shape;499;p69"/>
          <p:cNvPicPr preferRelativeResize="0"/>
          <p:nvPr/>
        </p:nvPicPr>
        <p:blipFill>
          <a:blip r:embed="rId6">
            <a:alphaModFix/>
          </a:blip>
          <a:stretch>
            <a:fillRect/>
          </a:stretch>
        </p:blipFill>
        <p:spPr>
          <a:xfrm>
            <a:off x="295350" y="221050"/>
            <a:ext cx="913574" cy="9135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E0FF00"/>
            </a:gs>
            <a:gs pos="100000">
              <a:srgbClr val="3CEFAB"/>
            </a:gs>
          </a:gsLst>
          <a:lin ang="10800025" scaled="0"/>
        </a:gradFill>
        <a:effectLst/>
      </p:bgPr>
    </p:bg>
    <p:spTree>
      <p:nvGrpSpPr>
        <p:cNvPr id="1" name="Shape 244"/>
        <p:cNvGrpSpPr/>
        <p:nvPr/>
      </p:nvGrpSpPr>
      <p:grpSpPr>
        <a:xfrm>
          <a:off x="0" y="0"/>
          <a:ext cx="0" cy="0"/>
          <a:chOff x="0" y="0"/>
          <a:chExt cx="0" cy="0"/>
        </a:xfrm>
      </p:grpSpPr>
      <p:sp>
        <p:nvSpPr>
          <p:cNvPr id="245" name="Google Shape;245;p42"/>
          <p:cNvSpPr txBox="1"/>
          <p:nvPr/>
        </p:nvSpPr>
        <p:spPr>
          <a:xfrm>
            <a:off x="2187450" y="2077200"/>
            <a:ext cx="47691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3600" i="1">
                <a:latin typeface="Anton"/>
                <a:ea typeface="Anton"/>
                <a:cs typeface="Anton"/>
                <a:sym typeface="Anton"/>
              </a:rPr>
              <a:t>ARGUMENTOS Y PARÁMETROS</a:t>
            </a:r>
            <a:endParaRPr sz="3600" i="1">
              <a:latin typeface="Anton"/>
              <a:ea typeface="Anton"/>
              <a:cs typeface="Anton"/>
              <a:sym typeface="Anto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600"/>
              </a:spcAft>
              <a:buNone/>
            </a:pPr>
            <a:r>
              <a:rPr lang="es-419" sz="3500" i="1">
                <a:latin typeface="Anton"/>
                <a:ea typeface="Anton"/>
                <a:cs typeface="Anton"/>
                <a:sym typeface="Anton"/>
              </a:rPr>
              <a:t>Ejemplo uso de *Args</a:t>
            </a:r>
            <a:endParaRPr/>
          </a:p>
        </p:txBody>
      </p:sp>
      <p:sp>
        <p:nvSpPr>
          <p:cNvPr id="505" name="Google Shape;505;p7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rgbClr val="404040"/>
              </a:solidFill>
              <a:highlight>
                <a:srgbClr val="FCFCFC"/>
              </a:highlight>
              <a:latin typeface="Helvetica Neue Light"/>
              <a:ea typeface="Helvetica Neue Light"/>
              <a:cs typeface="Helvetica Neue Light"/>
              <a:sym typeface="Helvetica Neue Light"/>
            </a:endParaRPr>
          </a:p>
          <a:p>
            <a:pPr marL="0" lvl="0" indent="0" algn="l" rtl="0">
              <a:spcBef>
                <a:spcPts val="0"/>
              </a:spcBef>
              <a:spcAft>
                <a:spcPts val="0"/>
              </a:spcAft>
              <a:buNone/>
            </a:pPr>
            <a:endParaRPr sz="1600">
              <a:solidFill>
                <a:srgbClr val="404040"/>
              </a:solidFill>
              <a:highlight>
                <a:srgbClr val="FCFCFC"/>
              </a:highlight>
              <a:latin typeface="Helvetica Neue Light"/>
              <a:ea typeface="Helvetica Neue Light"/>
              <a:cs typeface="Helvetica Neue Light"/>
              <a:sym typeface="Helvetica Neue Light"/>
            </a:endParaRPr>
          </a:p>
          <a:p>
            <a:pPr marL="0" lvl="0" indent="0" algn="l" rtl="0">
              <a:spcBef>
                <a:spcPts val="0"/>
              </a:spcBef>
              <a:spcAft>
                <a:spcPts val="0"/>
              </a:spcAft>
              <a:buNone/>
            </a:pPr>
            <a:endParaRPr sz="1600">
              <a:solidFill>
                <a:srgbClr val="404040"/>
              </a:solidFill>
              <a:highlight>
                <a:srgbClr val="FCFCFC"/>
              </a:highlight>
              <a:latin typeface="Helvetica Neue Light"/>
              <a:ea typeface="Helvetica Neue Light"/>
              <a:cs typeface="Helvetica Neue Light"/>
              <a:sym typeface="Helvetica Neue Light"/>
            </a:endParaRPr>
          </a:p>
          <a:p>
            <a:pPr marL="0" lvl="0" indent="0" algn="l" rtl="0">
              <a:spcBef>
                <a:spcPts val="0"/>
              </a:spcBef>
              <a:spcAft>
                <a:spcPts val="0"/>
              </a:spcAft>
              <a:buNone/>
            </a:pPr>
            <a:endParaRPr sz="1600">
              <a:solidFill>
                <a:srgbClr val="404040"/>
              </a:solidFill>
              <a:highlight>
                <a:srgbClr val="FCFCFC"/>
              </a:highlight>
              <a:latin typeface="Helvetica Neue Light"/>
              <a:ea typeface="Helvetica Neue Light"/>
              <a:cs typeface="Helvetica Neue Light"/>
              <a:sym typeface="Helvetica Neue Light"/>
            </a:endParaRPr>
          </a:p>
          <a:p>
            <a:pPr marL="0" lvl="0" indent="0" algn="l" rtl="0">
              <a:spcBef>
                <a:spcPts val="0"/>
              </a:spcBef>
              <a:spcAft>
                <a:spcPts val="0"/>
              </a:spcAft>
              <a:buNone/>
            </a:pPr>
            <a:endParaRPr sz="1600">
              <a:solidFill>
                <a:srgbClr val="404040"/>
              </a:solidFill>
              <a:highlight>
                <a:srgbClr val="FCFCFC"/>
              </a:highlight>
              <a:latin typeface="Helvetica Neue Light"/>
              <a:ea typeface="Helvetica Neue Light"/>
              <a:cs typeface="Helvetica Neue Light"/>
              <a:sym typeface="Helvetica Neue Light"/>
            </a:endParaRPr>
          </a:p>
          <a:p>
            <a:pPr marL="0" lvl="0" indent="0" algn="l" rtl="0">
              <a:spcBef>
                <a:spcPts val="0"/>
              </a:spcBef>
              <a:spcAft>
                <a:spcPts val="0"/>
              </a:spcAft>
              <a:buNone/>
            </a:pPr>
            <a:endParaRPr sz="1600">
              <a:solidFill>
                <a:srgbClr val="404040"/>
              </a:solidFill>
              <a:highlight>
                <a:srgbClr val="FCFCFC"/>
              </a:highlight>
              <a:latin typeface="Helvetica Neue Light"/>
              <a:ea typeface="Helvetica Neue Light"/>
              <a:cs typeface="Helvetica Neue Light"/>
              <a:sym typeface="Helvetica Neue Light"/>
            </a:endParaRPr>
          </a:p>
          <a:p>
            <a:pPr marL="0" lvl="0" indent="0" algn="l" rtl="0">
              <a:spcBef>
                <a:spcPts val="0"/>
              </a:spcBef>
              <a:spcAft>
                <a:spcPts val="0"/>
              </a:spcAft>
              <a:buNone/>
            </a:pPr>
            <a:endParaRPr sz="1600">
              <a:solidFill>
                <a:srgbClr val="404040"/>
              </a:solidFill>
              <a:highlight>
                <a:srgbClr val="FCFCFC"/>
              </a:highlight>
              <a:latin typeface="Helvetica Neue Light"/>
              <a:ea typeface="Helvetica Neue Light"/>
              <a:cs typeface="Helvetica Neue Light"/>
              <a:sym typeface="Helvetica Neue Light"/>
            </a:endParaRPr>
          </a:p>
          <a:p>
            <a:pPr marL="0" lvl="0" indent="0" algn="l" rtl="0">
              <a:spcBef>
                <a:spcPts val="0"/>
              </a:spcBef>
              <a:spcAft>
                <a:spcPts val="0"/>
              </a:spcAft>
              <a:buNone/>
            </a:pPr>
            <a:endParaRPr sz="1600">
              <a:solidFill>
                <a:srgbClr val="404040"/>
              </a:solidFill>
              <a:highlight>
                <a:srgbClr val="FCFCFC"/>
              </a:highlight>
              <a:latin typeface="Helvetica Neue Light"/>
              <a:ea typeface="Helvetica Neue Light"/>
              <a:cs typeface="Helvetica Neue Light"/>
              <a:sym typeface="Helvetica Neue Light"/>
            </a:endParaRPr>
          </a:p>
          <a:p>
            <a:pPr marL="0" lvl="0" indent="0" algn="l" rtl="0">
              <a:spcBef>
                <a:spcPts val="0"/>
              </a:spcBef>
              <a:spcAft>
                <a:spcPts val="0"/>
              </a:spcAft>
              <a:buNone/>
            </a:pPr>
            <a:endParaRPr sz="1600">
              <a:solidFill>
                <a:srgbClr val="404040"/>
              </a:solidFill>
              <a:highlight>
                <a:srgbClr val="FCFCFC"/>
              </a:highlight>
              <a:latin typeface="Helvetica Neue Light"/>
              <a:ea typeface="Helvetica Neue Light"/>
              <a:cs typeface="Helvetica Neue Light"/>
              <a:sym typeface="Helvetica Neue Light"/>
            </a:endParaRPr>
          </a:p>
        </p:txBody>
      </p:sp>
      <p:sp>
        <p:nvSpPr>
          <p:cNvPr id="507" name="Google Shape;507;p70"/>
          <p:cNvSpPr txBox="1"/>
          <p:nvPr/>
        </p:nvSpPr>
        <p:spPr>
          <a:xfrm>
            <a:off x="4330600" y="2277700"/>
            <a:ext cx="4051500" cy="9159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s-419" sz="1900">
                <a:solidFill>
                  <a:schemeClr val="dk1"/>
                </a:solidFill>
                <a:highlight>
                  <a:schemeClr val="lt1"/>
                </a:highlight>
                <a:latin typeface="Helvetica Neue Light"/>
                <a:ea typeface="Helvetica Neue Light"/>
                <a:cs typeface="Helvetica Neue Light"/>
                <a:sym typeface="Helvetica Neue Light"/>
              </a:rPr>
              <a:t>Una forma más sencilla de escribir el código anterior. 👏</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508" name="Google Shape;508;p70"/>
          <p:cNvSpPr txBox="1"/>
          <p:nvPr/>
        </p:nvSpPr>
        <p:spPr>
          <a:xfrm>
            <a:off x="76200" y="4661100"/>
            <a:ext cx="3000000" cy="406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419" sz="1600" b="1">
                <a:solidFill>
                  <a:srgbClr val="404040"/>
                </a:solidFill>
                <a:highlight>
                  <a:srgbClr val="FCFCFC"/>
                </a:highlight>
                <a:latin typeface="Helvetica Neue"/>
                <a:ea typeface="Helvetica Neue"/>
                <a:cs typeface="Helvetica Neue"/>
                <a:sym typeface="Helvetica Neue"/>
              </a:rPr>
              <a:t>Fuente:</a:t>
            </a:r>
            <a:r>
              <a:rPr lang="es-419" sz="1600">
                <a:solidFill>
                  <a:srgbClr val="404040"/>
                </a:solidFill>
                <a:highlight>
                  <a:srgbClr val="FCFCFC"/>
                </a:highlight>
                <a:latin typeface="Helvetica Neue Light"/>
                <a:ea typeface="Helvetica Neue Light"/>
                <a:cs typeface="Helvetica Neue Light"/>
                <a:sym typeface="Helvetica Neue Light"/>
              </a:rPr>
              <a:t> </a:t>
            </a:r>
            <a:r>
              <a:rPr lang="es-419" sz="1600" u="sng">
                <a:solidFill>
                  <a:schemeClr val="hlink"/>
                </a:solidFill>
                <a:highlight>
                  <a:srgbClr val="FCFCFC"/>
                </a:highlight>
                <a:latin typeface="Helvetica Neue Light"/>
                <a:ea typeface="Helvetica Neue Light"/>
                <a:cs typeface="Helvetica Neue Light"/>
                <a:sym typeface="Helvetica Neue Light"/>
                <a:hlinkClick r:id="rId3"/>
              </a:rPr>
              <a:t>ElLibroDePython</a:t>
            </a:r>
            <a:endParaRPr sz="900">
              <a:solidFill>
                <a:schemeClr val="dk1"/>
              </a:solidFill>
            </a:endParaRPr>
          </a:p>
        </p:txBody>
      </p:sp>
      <p:pic>
        <p:nvPicPr>
          <p:cNvPr id="509" name="Google Shape;509;p70"/>
          <p:cNvPicPr preferRelativeResize="0"/>
          <p:nvPr/>
        </p:nvPicPr>
        <p:blipFill>
          <a:blip r:embed="rId4">
            <a:alphaModFix/>
          </a:blip>
          <a:stretch>
            <a:fillRect/>
          </a:stretch>
        </p:blipFill>
        <p:spPr>
          <a:xfrm>
            <a:off x="697997" y="1823650"/>
            <a:ext cx="3249503" cy="1824000"/>
          </a:xfrm>
          <a:prstGeom prst="rect">
            <a:avLst/>
          </a:prstGeom>
          <a:noFill/>
          <a:ln w="19050" cap="flat" cmpd="sng">
            <a:solidFill>
              <a:schemeClr val="dk2"/>
            </a:solidFill>
            <a:prstDash val="solid"/>
            <a:round/>
            <a:headEnd type="none" w="sm" len="sm"/>
            <a:tailEnd type="none" w="sm" len="sm"/>
          </a:ln>
        </p:spPr>
      </p:pic>
      <p:pic>
        <p:nvPicPr>
          <p:cNvPr id="510" name="Google Shape;510;p70"/>
          <p:cNvPicPr preferRelativeResize="0"/>
          <p:nvPr/>
        </p:nvPicPr>
        <p:blipFill rotWithShape="1">
          <a:blip r:embed="rId5">
            <a:alphaModFix/>
          </a:blip>
          <a:srcRect/>
          <a:stretch/>
        </p:blipFill>
        <p:spPr>
          <a:xfrm>
            <a:off x="8311950" y="76200"/>
            <a:ext cx="780825" cy="780825"/>
          </a:xfrm>
          <a:prstGeom prst="rect">
            <a:avLst/>
          </a:prstGeom>
          <a:noFill/>
          <a:ln>
            <a:noFill/>
          </a:ln>
        </p:spPr>
      </p:pic>
      <p:pic>
        <p:nvPicPr>
          <p:cNvPr id="511" name="Google Shape;511;p70"/>
          <p:cNvPicPr preferRelativeResize="0"/>
          <p:nvPr/>
        </p:nvPicPr>
        <p:blipFill>
          <a:blip r:embed="rId6">
            <a:alphaModFix/>
          </a:blip>
          <a:stretch>
            <a:fillRect/>
          </a:stretch>
        </p:blipFill>
        <p:spPr>
          <a:xfrm>
            <a:off x="295350" y="221050"/>
            <a:ext cx="913574" cy="9135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71"/>
          <p:cNvSpPr txBox="1">
            <a:spLocks noGrp="1"/>
          </p:cNvSpPr>
          <p:nvPr>
            <p:ph type="body" idx="1"/>
          </p:nvPr>
        </p:nvSpPr>
        <p:spPr>
          <a:xfrm>
            <a:off x="311700" y="1264275"/>
            <a:ext cx="8520600" cy="7467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s-419" sz="1800" dirty="0">
                <a:highlight>
                  <a:srgbClr val="FFFFFF"/>
                </a:highlight>
                <a:latin typeface="Helvetica Neue Light"/>
                <a:ea typeface="Helvetica Neue Light"/>
                <a:cs typeface="Helvetica Neue Light"/>
                <a:sym typeface="Helvetica Neue Light"/>
              </a:rPr>
              <a:t>Al igual que en *</a:t>
            </a:r>
            <a:r>
              <a:rPr lang="es-419" sz="1800" dirty="0" err="1">
                <a:highlight>
                  <a:srgbClr val="FFFFFF"/>
                </a:highlight>
                <a:latin typeface="Helvetica Neue Light"/>
                <a:ea typeface="Helvetica Neue Light"/>
                <a:cs typeface="Helvetica Neue Light"/>
                <a:sym typeface="Helvetica Neue Light"/>
              </a:rPr>
              <a:t>args</a:t>
            </a:r>
            <a:r>
              <a:rPr lang="es-419" sz="1800" dirty="0">
                <a:highlight>
                  <a:srgbClr val="FFFFFF"/>
                </a:highlight>
                <a:latin typeface="Helvetica Neue Light"/>
                <a:ea typeface="Helvetica Neue Light"/>
                <a:cs typeface="Helvetica Neue Light"/>
                <a:sym typeface="Helvetica Neue Light"/>
              </a:rPr>
              <a:t>, en </a:t>
            </a:r>
            <a:r>
              <a:rPr lang="es-419" sz="1800" b="1" dirty="0">
                <a:highlight>
                  <a:srgbClr val="3CEFAB"/>
                </a:highlight>
                <a:latin typeface="Helvetica Neue"/>
                <a:ea typeface="Helvetica Neue"/>
                <a:cs typeface="Helvetica Neue"/>
                <a:sym typeface="Helvetica Neue"/>
              </a:rPr>
              <a:t>**</a:t>
            </a:r>
            <a:r>
              <a:rPr lang="es-419" sz="1800" b="1" dirty="0" err="1">
                <a:highlight>
                  <a:srgbClr val="3CEFAB"/>
                </a:highlight>
                <a:latin typeface="Helvetica Neue"/>
                <a:ea typeface="Helvetica Neue"/>
                <a:cs typeface="Helvetica Neue"/>
                <a:sym typeface="Helvetica Neue"/>
              </a:rPr>
              <a:t>kwargs</a:t>
            </a:r>
            <a:r>
              <a:rPr lang="es-419" sz="1800" dirty="0">
                <a:highlight>
                  <a:srgbClr val="FFFFFF"/>
                </a:highlight>
                <a:latin typeface="Helvetica Neue Light"/>
                <a:ea typeface="Helvetica Neue Light"/>
                <a:cs typeface="Helvetica Neue Light"/>
                <a:sym typeface="Helvetica Neue Light"/>
              </a:rPr>
              <a:t> el nombre es una mera convención entre los usuarios de Python. Puedes usar cualquier otro nombre siempre y cuando respetes el </a:t>
            </a:r>
            <a:r>
              <a:rPr lang="es-419" sz="1800" b="1" dirty="0">
                <a:highlight>
                  <a:srgbClr val="3CEFAB"/>
                </a:highlight>
                <a:latin typeface="Helvetica Neue"/>
                <a:ea typeface="Helvetica Neue"/>
                <a:cs typeface="Helvetica Neue"/>
                <a:sym typeface="Helvetica Neue"/>
              </a:rPr>
              <a:t>**</a:t>
            </a:r>
            <a:r>
              <a:rPr lang="es-419" sz="1800" b="1" dirty="0">
                <a:highlight>
                  <a:srgbClr val="FFFFFF"/>
                </a:highlight>
                <a:latin typeface="Helvetica Neue"/>
                <a:ea typeface="Helvetica Neue"/>
                <a:cs typeface="Helvetica Neue"/>
                <a:sym typeface="Helvetica Neue"/>
              </a:rPr>
              <a:t>.</a:t>
            </a:r>
            <a:endParaRPr sz="1800" b="1" dirty="0">
              <a:highlight>
                <a:srgbClr val="FFFFFF"/>
              </a:highlight>
              <a:latin typeface="Helvetica Neue"/>
              <a:ea typeface="Helvetica Neue"/>
              <a:cs typeface="Helvetica Neue"/>
              <a:sym typeface="Helvetica Neue"/>
            </a:endParaRPr>
          </a:p>
          <a:p>
            <a:pPr marL="0" lvl="0" indent="0" algn="l" rtl="0">
              <a:lnSpc>
                <a:spcPct val="150000"/>
              </a:lnSpc>
              <a:spcBef>
                <a:spcPts val="0"/>
              </a:spcBef>
              <a:spcAft>
                <a:spcPts val="0"/>
              </a:spcAft>
              <a:buNone/>
            </a:pPr>
            <a:endParaRPr sz="1800" b="1" dirty="0">
              <a:highlight>
                <a:srgbClr val="FCFCFC"/>
              </a:highlight>
              <a:latin typeface="Georgia"/>
              <a:ea typeface="Georgia"/>
              <a:cs typeface="Georgia"/>
              <a:sym typeface="Georgia"/>
            </a:endParaRPr>
          </a:p>
          <a:p>
            <a:pPr marL="0" lvl="0" indent="0" algn="l" rtl="0">
              <a:lnSpc>
                <a:spcPct val="150000"/>
              </a:lnSpc>
              <a:spcBef>
                <a:spcPts val="0"/>
              </a:spcBef>
              <a:spcAft>
                <a:spcPts val="0"/>
              </a:spcAft>
              <a:buNone/>
            </a:pPr>
            <a:endParaRPr sz="1800" b="1" dirty="0">
              <a:highlight>
                <a:srgbClr val="FCFCFC"/>
              </a:highlight>
              <a:latin typeface="Georgia"/>
              <a:ea typeface="Georgia"/>
              <a:cs typeface="Georgia"/>
              <a:sym typeface="Georgia"/>
            </a:endParaRPr>
          </a:p>
          <a:p>
            <a:pPr marL="0" lvl="0" indent="0" algn="l" rtl="0">
              <a:lnSpc>
                <a:spcPct val="150000"/>
              </a:lnSpc>
              <a:spcBef>
                <a:spcPts val="0"/>
              </a:spcBef>
              <a:spcAft>
                <a:spcPts val="0"/>
              </a:spcAft>
              <a:buNone/>
            </a:pPr>
            <a:endParaRPr sz="1800" b="1" dirty="0">
              <a:highlight>
                <a:srgbClr val="FCFCFC"/>
              </a:highlight>
              <a:latin typeface="Georgia"/>
              <a:ea typeface="Georgia"/>
              <a:cs typeface="Georgia"/>
              <a:sym typeface="Georgia"/>
            </a:endParaRPr>
          </a:p>
          <a:p>
            <a:pPr marL="0" lvl="0" indent="0" algn="l" rtl="0">
              <a:lnSpc>
                <a:spcPct val="150000"/>
              </a:lnSpc>
              <a:spcBef>
                <a:spcPts val="0"/>
              </a:spcBef>
              <a:spcAft>
                <a:spcPts val="0"/>
              </a:spcAft>
              <a:buNone/>
            </a:pPr>
            <a:endParaRPr sz="1500" dirty="0">
              <a:highlight>
                <a:srgbClr val="FCFCFC"/>
              </a:highlight>
              <a:latin typeface="Helvetica Neue Light"/>
              <a:ea typeface="Helvetica Neue Light"/>
              <a:cs typeface="Helvetica Neue Light"/>
              <a:sym typeface="Helvetica Neue Light"/>
            </a:endParaRPr>
          </a:p>
          <a:p>
            <a:pPr marL="0" lvl="0" indent="0" algn="l" rtl="0">
              <a:lnSpc>
                <a:spcPct val="150000"/>
              </a:lnSpc>
              <a:spcBef>
                <a:spcPts val="0"/>
              </a:spcBef>
              <a:spcAft>
                <a:spcPts val="0"/>
              </a:spcAft>
              <a:buNone/>
            </a:pPr>
            <a:endParaRPr sz="1500" dirty="0">
              <a:highlight>
                <a:srgbClr val="FCFCFC"/>
              </a:highlight>
              <a:latin typeface="Helvetica Neue Light"/>
              <a:ea typeface="Helvetica Neue Light"/>
              <a:cs typeface="Helvetica Neue Light"/>
              <a:sym typeface="Helvetica Neue Light"/>
            </a:endParaRPr>
          </a:p>
          <a:p>
            <a:pPr marL="0" lvl="0" indent="0" algn="l" rtl="0">
              <a:lnSpc>
                <a:spcPct val="150000"/>
              </a:lnSpc>
              <a:spcBef>
                <a:spcPts val="0"/>
              </a:spcBef>
              <a:spcAft>
                <a:spcPts val="0"/>
              </a:spcAft>
              <a:buNone/>
            </a:pPr>
            <a:endParaRPr sz="1500" dirty="0">
              <a:highlight>
                <a:srgbClr val="FCFCFC"/>
              </a:highlight>
              <a:latin typeface="Helvetica Neue Light"/>
              <a:ea typeface="Helvetica Neue Light"/>
              <a:cs typeface="Helvetica Neue Light"/>
              <a:sym typeface="Helvetica Neue Light"/>
            </a:endParaRPr>
          </a:p>
          <a:p>
            <a:pPr marL="0" lvl="0" indent="0" algn="l" rtl="0">
              <a:lnSpc>
                <a:spcPct val="150000"/>
              </a:lnSpc>
              <a:spcBef>
                <a:spcPts val="0"/>
              </a:spcBef>
              <a:spcAft>
                <a:spcPts val="0"/>
              </a:spcAft>
              <a:buNone/>
            </a:pPr>
            <a:endParaRPr sz="1500" dirty="0">
              <a:highlight>
                <a:srgbClr val="FCFCFC"/>
              </a:highlight>
              <a:latin typeface="Helvetica Neue Light"/>
              <a:ea typeface="Helvetica Neue Light"/>
              <a:cs typeface="Helvetica Neue Light"/>
              <a:sym typeface="Helvetica Neue Light"/>
            </a:endParaRPr>
          </a:p>
          <a:p>
            <a:pPr marL="0" lvl="0" indent="0" algn="l" rtl="0">
              <a:lnSpc>
                <a:spcPct val="150000"/>
              </a:lnSpc>
              <a:spcBef>
                <a:spcPts val="0"/>
              </a:spcBef>
              <a:spcAft>
                <a:spcPts val="0"/>
              </a:spcAft>
              <a:buNone/>
            </a:pPr>
            <a:endParaRPr sz="1500" dirty="0">
              <a:highlight>
                <a:srgbClr val="FCFCFC"/>
              </a:highlight>
              <a:latin typeface="Helvetica Neue Light"/>
              <a:ea typeface="Helvetica Neue Light"/>
              <a:cs typeface="Helvetica Neue Light"/>
              <a:sym typeface="Helvetica Neue Light"/>
            </a:endParaRPr>
          </a:p>
          <a:p>
            <a:pPr marL="0" lvl="0" indent="0" algn="l" rtl="0">
              <a:lnSpc>
                <a:spcPct val="150000"/>
              </a:lnSpc>
              <a:spcBef>
                <a:spcPts val="0"/>
              </a:spcBef>
              <a:spcAft>
                <a:spcPts val="0"/>
              </a:spcAft>
              <a:buNone/>
            </a:pPr>
            <a:endParaRPr sz="1500" dirty="0">
              <a:highlight>
                <a:srgbClr val="FCFCFC"/>
              </a:highlight>
              <a:latin typeface="Helvetica Neue Light"/>
              <a:ea typeface="Helvetica Neue Light"/>
              <a:cs typeface="Helvetica Neue Light"/>
              <a:sym typeface="Helvetica Neue Light"/>
            </a:endParaRPr>
          </a:p>
          <a:p>
            <a:pPr marL="0" lvl="0" indent="0" algn="l" rtl="0">
              <a:lnSpc>
                <a:spcPct val="150000"/>
              </a:lnSpc>
              <a:spcBef>
                <a:spcPts val="0"/>
              </a:spcBef>
              <a:spcAft>
                <a:spcPts val="0"/>
              </a:spcAft>
              <a:buNone/>
            </a:pPr>
            <a:endParaRPr sz="1500" dirty="0">
              <a:highlight>
                <a:srgbClr val="FCFCFC"/>
              </a:highlight>
              <a:latin typeface="Helvetica Neue Light"/>
              <a:ea typeface="Helvetica Neue Light"/>
              <a:cs typeface="Helvetica Neue Light"/>
              <a:sym typeface="Helvetica Neue Light"/>
            </a:endParaRPr>
          </a:p>
          <a:p>
            <a:pPr marL="0" lvl="0" indent="0" algn="l" rtl="0">
              <a:lnSpc>
                <a:spcPct val="150000"/>
              </a:lnSpc>
              <a:spcBef>
                <a:spcPts val="0"/>
              </a:spcBef>
              <a:spcAft>
                <a:spcPts val="0"/>
              </a:spcAft>
              <a:buNone/>
            </a:pPr>
            <a:endParaRPr sz="1500" dirty="0">
              <a:highlight>
                <a:srgbClr val="FCFCFC"/>
              </a:highlight>
              <a:latin typeface="Helvetica Neue Light"/>
              <a:ea typeface="Helvetica Neue Light"/>
              <a:cs typeface="Helvetica Neue Light"/>
              <a:sym typeface="Helvetica Neue Light"/>
            </a:endParaRPr>
          </a:p>
          <a:p>
            <a:pPr marL="0" lvl="0" indent="0" algn="l" rtl="0">
              <a:lnSpc>
                <a:spcPct val="150000"/>
              </a:lnSpc>
              <a:spcBef>
                <a:spcPts val="0"/>
              </a:spcBef>
              <a:spcAft>
                <a:spcPts val="0"/>
              </a:spcAft>
              <a:buNone/>
            </a:pPr>
            <a:endParaRPr sz="1500" dirty="0">
              <a:highlight>
                <a:srgbClr val="FCFCFC"/>
              </a:highlight>
              <a:latin typeface="Helvetica Neue Light"/>
              <a:ea typeface="Helvetica Neue Light"/>
              <a:cs typeface="Helvetica Neue Light"/>
              <a:sym typeface="Helvetica Neue Light"/>
            </a:endParaRPr>
          </a:p>
          <a:p>
            <a:pPr marL="0" lvl="0" indent="0" algn="l" rtl="0">
              <a:lnSpc>
                <a:spcPct val="150000"/>
              </a:lnSpc>
              <a:spcBef>
                <a:spcPts val="0"/>
              </a:spcBef>
              <a:spcAft>
                <a:spcPts val="0"/>
              </a:spcAft>
              <a:buNone/>
            </a:pPr>
            <a:endParaRPr sz="1500" dirty="0">
              <a:highlight>
                <a:srgbClr val="FCFCFC"/>
              </a:highlight>
              <a:latin typeface="Helvetica Neue Light"/>
              <a:ea typeface="Helvetica Neue Light"/>
              <a:cs typeface="Helvetica Neue Light"/>
              <a:sym typeface="Helvetica Neue Light"/>
            </a:endParaRPr>
          </a:p>
          <a:p>
            <a:pPr marL="0" lvl="0" indent="0" algn="l" rtl="0">
              <a:lnSpc>
                <a:spcPct val="150000"/>
              </a:lnSpc>
              <a:spcBef>
                <a:spcPts val="0"/>
              </a:spcBef>
              <a:spcAft>
                <a:spcPts val="0"/>
              </a:spcAft>
              <a:buNone/>
            </a:pPr>
            <a:endParaRPr sz="1500" dirty="0">
              <a:highlight>
                <a:srgbClr val="FCFCFC"/>
              </a:highlight>
              <a:latin typeface="Helvetica Neue Light"/>
              <a:ea typeface="Helvetica Neue Light"/>
              <a:cs typeface="Helvetica Neue Light"/>
              <a:sym typeface="Helvetica Neue Light"/>
            </a:endParaRPr>
          </a:p>
          <a:p>
            <a:pPr marL="0" lvl="0" indent="0" algn="l" rtl="0">
              <a:lnSpc>
                <a:spcPct val="150000"/>
              </a:lnSpc>
              <a:spcBef>
                <a:spcPts val="0"/>
              </a:spcBef>
              <a:spcAft>
                <a:spcPts val="0"/>
              </a:spcAft>
              <a:buNone/>
            </a:pPr>
            <a:endParaRPr sz="1500" dirty="0">
              <a:highlight>
                <a:srgbClr val="FCFCFC"/>
              </a:highlight>
              <a:latin typeface="Helvetica Neue Light"/>
              <a:ea typeface="Helvetica Neue Light"/>
              <a:cs typeface="Helvetica Neue Light"/>
              <a:sym typeface="Helvetica Neue Light"/>
            </a:endParaRPr>
          </a:p>
          <a:p>
            <a:pPr marL="0" lvl="0" indent="0" algn="l" rtl="0">
              <a:lnSpc>
                <a:spcPct val="150000"/>
              </a:lnSpc>
              <a:spcBef>
                <a:spcPts val="0"/>
              </a:spcBef>
              <a:spcAft>
                <a:spcPts val="0"/>
              </a:spcAft>
              <a:buNone/>
            </a:pPr>
            <a:endParaRPr sz="1500" dirty="0">
              <a:highlight>
                <a:srgbClr val="FCFCFC"/>
              </a:highlight>
              <a:latin typeface="Helvetica Neue Light"/>
              <a:ea typeface="Helvetica Neue Light"/>
              <a:cs typeface="Helvetica Neue Light"/>
              <a:sym typeface="Helvetica Neue Light"/>
            </a:endParaRPr>
          </a:p>
          <a:p>
            <a:pPr marL="0" lvl="0" indent="0" algn="l" rtl="0">
              <a:lnSpc>
                <a:spcPct val="150000"/>
              </a:lnSpc>
              <a:spcBef>
                <a:spcPts val="0"/>
              </a:spcBef>
              <a:spcAft>
                <a:spcPts val="0"/>
              </a:spcAft>
              <a:buNone/>
            </a:pPr>
            <a:endParaRPr sz="1500" dirty="0">
              <a:highlight>
                <a:srgbClr val="FCFCFC"/>
              </a:highlight>
              <a:latin typeface="Helvetica Neue Light"/>
              <a:ea typeface="Helvetica Neue Light"/>
              <a:cs typeface="Helvetica Neue Light"/>
              <a:sym typeface="Helvetica Neue Light"/>
            </a:endParaRPr>
          </a:p>
        </p:txBody>
      </p:sp>
      <p:sp>
        <p:nvSpPr>
          <p:cNvPr id="518" name="Google Shape;518;p71"/>
          <p:cNvSpPr txBox="1"/>
          <p:nvPr/>
        </p:nvSpPr>
        <p:spPr>
          <a:xfrm>
            <a:off x="2643900" y="439375"/>
            <a:ext cx="38562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600"/>
              </a:spcAft>
              <a:buNone/>
            </a:pPr>
            <a:r>
              <a:rPr lang="es-419" sz="3500" i="1">
                <a:solidFill>
                  <a:schemeClr val="dk1"/>
                </a:solidFill>
                <a:latin typeface="Anton"/>
                <a:ea typeface="Anton"/>
                <a:cs typeface="Anton"/>
                <a:sym typeface="Anton"/>
              </a:rPr>
              <a:t>Uso de **Kwargs </a:t>
            </a:r>
            <a:endParaRPr sz="3500" i="1">
              <a:solidFill>
                <a:schemeClr val="dk1"/>
              </a:solidFill>
              <a:latin typeface="Anton"/>
              <a:ea typeface="Anton"/>
              <a:cs typeface="Anton"/>
              <a:sym typeface="Anton"/>
            </a:endParaRPr>
          </a:p>
        </p:txBody>
      </p:sp>
      <p:sp>
        <p:nvSpPr>
          <p:cNvPr id="519" name="Google Shape;519;p71"/>
          <p:cNvSpPr txBox="1"/>
          <p:nvPr/>
        </p:nvSpPr>
        <p:spPr>
          <a:xfrm>
            <a:off x="1824650" y="3020725"/>
            <a:ext cx="7007700" cy="12930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s-419" sz="1800">
                <a:solidFill>
                  <a:schemeClr val="dk1"/>
                </a:solidFill>
                <a:highlight>
                  <a:srgbClr val="FFFFFF"/>
                </a:highlight>
                <a:latin typeface="Helvetica Neue Light"/>
                <a:ea typeface="Helvetica Neue Light"/>
                <a:cs typeface="Helvetica Neue Light"/>
                <a:sym typeface="Helvetica Neue Light"/>
              </a:rPr>
              <a:t>A diferencia de *args, los **kwargs nos</a:t>
            </a:r>
            <a:r>
              <a:rPr lang="es-419" sz="1800">
                <a:solidFill>
                  <a:schemeClr val="dk1"/>
                </a:solidFill>
                <a:highlight>
                  <a:srgbClr val="3CEFAB"/>
                </a:highlight>
                <a:latin typeface="Helvetica Neue Light"/>
                <a:ea typeface="Helvetica Neue Light"/>
                <a:cs typeface="Helvetica Neue Light"/>
                <a:sym typeface="Helvetica Neue Light"/>
              </a:rPr>
              <a:t> permiten dar un </a:t>
            </a:r>
            <a:r>
              <a:rPr lang="es-419" sz="1800" b="1">
                <a:solidFill>
                  <a:schemeClr val="dk1"/>
                </a:solidFill>
                <a:highlight>
                  <a:srgbClr val="3CEFAB"/>
                </a:highlight>
                <a:latin typeface="Helvetica Neue"/>
                <a:ea typeface="Helvetica Neue"/>
                <a:cs typeface="Helvetica Neue"/>
                <a:sym typeface="Helvetica Neue"/>
              </a:rPr>
              <a:t>nombre </a:t>
            </a:r>
            <a:r>
              <a:rPr lang="es-419" sz="1800">
                <a:solidFill>
                  <a:schemeClr val="dk1"/>
                </a:solidFill>
                <a:highlight>
                  <a:srgbClr val="3CEFAB"/>
                </a:highlight>
                <a:latin typeface="Helvetica Neue Light"/>
                <a:ea typeface="Helvetica Neue Light"/>
                <a:cs typeface="Helvetica Neue Light"/>
                <a:sym typeface="Helvetica Neue Light"/>
              </a:rPr>
              <a:t>a cada </a:t>
            </a:r>
            <a:r>
              <a:rPr lang="es-419" sz="1800" b="1">
                <a:solidFill>
                  <a:schemeClr val="dk1"/>
                </a:solidFill>
                <a:highlight>
                  <a:srgbClr val="3CEFAB"/>
                </a:highlight>
                <a:latin typeface="Helvetica Neue"/>
                <a:ea typeface="Helvetica Neue"/>
                <a:cs typeface="Helvetica Neue"/>
                <a:sym typeface="Helvetica Neue"/>
              </a:rPr>
              <a:t>argumento de entrada</a:t>
            </a:r>
            <a:r>
              <a:rPr lang="es-419" sz="1800">
                <a:solidFill>
                  <a:schemeClr val="dk1"/>
                </a:solidFill>
                <a:highlight>
                  <a:srgbClr val="3CEFAB"/>
                </a:highlight>
                <a:latin typeface="Helvetica Neue Light"/>
                <a:ea typeface="Helvetica Neue Light"/>
                <a:cs typeface="Helvetica Neue Light"/>
                <a:sym typeface="Helvetica Neue Light"/>
              </a:rPr>
              <a:t>,</a:t>
            </a:r>
            <a:r>
              <a:rPr lang="es-419" sz="1800">
                <a:solidFill>
                  <a:schemeClr val="dk1"/>
                </a:solidFill>
                <a:highlight>
                  <a:srgbClr val="FFFFFF"/>
                </a:highlight>
                <a:latin typeface="Helvetica Neue Light"/>
                <a:ea typeface="Helvetica Neue Light"/>
                <a:cs typeface="Helvetica Neue Light"/>
                <a:sym typeface="Helvetica Neue Light"/>
              </a:rPr>
              <a:t> pudiendo acceder a ellos dentro de la función a través de un diccionario.</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520" name="Google Shape;520;p71"/>
          <p:cNvPicPr preferRelativeResize="0"/>
          <p:nvPr/>
        </p:nvPicPr>
        <p:blipFill>
          <a:blip r:embed="rId3">
            <a:alphaModFix/>
          </a:blip>
          <a:stretch>
            <a:fillRect/>
          </a:stretch>
        </p:blipFill>
        <p:spPr>
          <a:xfrm>
            <a:off x="839300" y="3188075"/>
            <a:ext cx="746700" cy="746700"/>
          </a:xfrm>
          <a:prstGeom prst="rect">
            <a:avLst/>
          </a:prstGeom>
          <a:noFill/>
          <a:ln>
            <a:noFill/>
          </a:ln>
        </p:spPr>
      </p:pic>
      <p:sp>
        <p:nvSpPr>
          <p:cNvPr id="521" name="Google Shape;521;p71"/>
          <p:cNvSpPr txBox="1"/>
          <p:nvPr/>
        </p:nvSpPr>
        <p:spPr>
          <a:xfrm>
            <a:off x="76200" y="4661100"/>
            <a:ext cx="3000000" cy="406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419" sz="1600" b="1">
                <a:solidFill>
                  <a:srgbClr val="404040"/>
                </a:solidFill>
                <a:highlight>
                  <a:srgbClr val="FCFCFC"/>
                </a:highlight>
                <a:latin typeface="Helvetica Neue"/>
                <a:ea typeface="Helvetica Neue"/>
                <a:cs typeface="Helvetica Neue"/>
                <a:sym typeface="Helvetica Neue"/>
              </a:rPr>
              <a:t>Fuente:</a:t>
            </a:r>
            <a:r>
              <a:rPr lang="es-419" sz="1600">
                <a:solidFill>
                  <a:srgbClr val="404040"/>
                </a:solidFill>
                <a:highlight>
                  <a:srgbClr val="FCFCFC"/>
                </a:highlight>
                <a:latin typeface="Helvetica Neue Light"/>
                <a:ea typeface="Helvetica Neue Light"/>
                <a:cs typeface="Helvetica Neue Light"/>
                <a:sym typeface="Helvetica Neue Light"/>
              </a:rPr>
              <a:t> </a:t>
            </a:r>
            <a:r>
              <a:rPr lang="es-419" sz="1600" u="sng">
                <a:solidFill>
                  <a:schemeClr val="hlink"/>
                </a:solidFill>
                <a:highlight>
                  <a:srgbClr val="FCFCFC"/>
                </a:highlight>
                <a:latin typeface="Helvetica Neue Light"/>
                <a:ea typeface="Helvetica Neue Light"/>
                <a:cs typeface="Helvetica Neue Light"/>
                <a:sym typeface="Helvetica Neue Light"/>
                <a:hlinkClick r:id="rId4"/>
              </a:rPr>
              <a:t>ElLibroDePython</a:t>
            </a:r>
            <a:endParaRPr sz="900">
              <a:solidFill>
                <a:schemeClr val="dk1"/>
              </a:solidFill>
            </a:endParaRPr>
          </a:p>
        </p:txBody>
      </p:sp>
      <p:grpSp>
        <p:nvGrpSpPr>
          <p:cNvPr id="522" name="Google Shape;522;p71"/>
          <p:cNvGrpSpPr/>
          <p:nvPr/>
        </p:nvGrpSpPr>
        <p:grpSpPr>
          <a:xfrm>
            <a:off x="274850" y="387323"/>
            <a:ext cx="781050" cy="406200"/>
            <a:chOff x="1315800" y="509773"/>
            <a:chExt cx="781050" cy="406200"/>
          </a:xfrm>
        </p:grpSpPr>
        <p:pic>
          <p:nvPicPr>
            <p:cNvPr id="523" name="Google Shape;523;p71"/>
            <p:cNvPicPr preferRelativeResize="0"/>
            <p:nvPr/>
          </p:nvPicPr>
          <p:blipFill rotWithShape="1">
            <a:blip r:embed="rId5">
              <a:alphaModFix/>
            </a:blip>
            <a:srcRect l="28122" t="30751" r="29169" b="24583"/>
            <a:stretch/>
          </p:blipFill>
          <p:spPr>
            <a:xfrm>
              <a:off x="1315800" y="509773"/>
              <a:ext cx="390525" cy="406200"/>
            </a:xfrm>
            <a:prstGeom prst="rect">
              <a:avLst/>
            </a:prstGeom>
            <a:noFill/>
            <a:ln>
              <a:noFill/>
            </a:ln>
          </p:spPr>
        </p:pic>
        <p:pic>
          <p:nvPicPr>
            <p:cNvPr id="524" name="Google Shape;524;p71"/>
            <p:cNvPicPr preferRelativeResize="0"/>
            <p:nvPr/>
          </p:nvPicPr>
          <p:blipFill rotWithShape="1">
            <a:blip r:embed="rId5">
              <a:alphaModFix/>
            </a:blip>
            <a:srcRect l="28122" t="30751" r="29169" b="24583"/>
            <a:stretch/>
          </p:blipFill>
          <p:spPr>
            <a:xfrm>
              <a:off x="1706325" y="509773"/>
              <a:ext cx="390525" cy="406200"/>
            </a:xfrm>
            <a:prstGeom prst="rect">
              <a:avLst/>
            </a:prstGeom>
            <a:noFill/>
            <a:ln>
              <a:noFill/>
            </a:ln>
          </p:spPr>
        </p:pic>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600"/>
              </a:spcAft>
              <a:buNone/>
            </a:pPr>
            <a:r>
              <a:rPr lang="es-419" sz="3500" i="1">
                <a:latin typeface="Anton"/>
                <a:ea typeface="Anton"/>
                <a:cs typeface="Anton"/>
                <a:sym typeface="Anton"/>
              </a:rPr>
              <a:t>Ejemplo uso de *Kwargs</a:t>
            </a:r>
            <a:endParaRPr/>
          </a:p>
        </p:txBody>
      </p:sp>
      <p:sp>
        <p:nvSpPr>
          <p:cNvPr id="530" name="Google Shape;530;p7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rgbClr val="404040"/>
              </a:solidFill>
              <a:highlight>
                <a:srgbClr val="FCFCFC"/>
              </a:highlight>
              <a:latin typeface="Helvetica Neue Light"/>
              <a:ea typeface="Helvetica Neue Light"/>
              <a:cs typeface="Helvetica Neue Light"/>
              <a:sym typeface="Helvetica Neue Light"/>
            </a:endParaRPr>
          </a:p>
          <a:p>
            <a:pPr marL="0" lvl="0" indent="0" algn="l" rtl="0">
              <a:spcBef>
                <a:spcPts val="0"/>
              </a:spcBef>
              <a:spcAft>
                <a:spcPts val="0"/>
              </a:spcAft>
              <a:buNone/>
            </a:pPr>
            <a:endParaRPr sz="1600">
              <a:solidFill>
                <a:srgbClr val="404040"/>
              </a:solidFill>
              <a:highlight>
                <a:srgbClr val="FCFCFC"/>
              </a:highlight>
              <a:latin typeface="Helvetica Neue Light"/>
              <a:ea typeface="Helvetica Neue Light"/>
              <a:cs typeface="Helvetica Neue Light"/>
              <a:sym typeface="Helvetica Neue Light"/>
            </a:endParaRPr>
          </a:p>
          <a:p>
            <a:pPr marL="0" lvl="0" indent="0" algn="l" rtl="0">
              <a:spcBef>
                <a:spcPts val="0"/>
              </a:spcBef>
              <a:spcAft>
                <a:spcPts val="0"/>
              </a:spcAft>
              <a:buNone/>
            </a:pPr>
            <a:endParaRPr sz="1600">
              <a:solidFill>
                <a:srgbClr val="404040"/>
              </a:solidFill>
              <a:highlight>
                <a:srgbClr val="FCFCFC"/>
              </a:highlight>
              <a:latin typeface="Helvetica Neue Light"/>
              <a:ea typeface="Helvetica Neue Light"/>
              <a:cs typeface="Helvetica Neue Light"/>
              <a:sym typeface="Helvetica Neue Light"/>
            </a:endParaRPr>
          </a:p>
          <a:p>
            <a:pPr marL="0" lvl="0" indent="0" algn="l" rtl="0">
              <a:spcBef>
                <a:spcPts val="0"/>
              </a:spcBef>
              <a:spcAft>
                <a:spcPts val="0"/>
              </a:spcAft>
              <a:buNone/>
            </a:pPr>
            <a:endParaRPr sz="1600">
              <a:solidFill>
                <a:srgbClr val="404040"/>
              </a:solidFill>
              <a:highlight>
                <a:srgbClr val="FCFCFC"/>
              </a:highlight>
              <a:latin typeface="Helvetica Neue Light"/>
              <a:ea typeface="Helvetica Neue Light"/>
              <a:cs typeface="Helvetica Neue Light"/>
              <a:sym typeface="Helvetica Neue Light"/>
            </a:endParaRPr>
          </a:p>
          <a:p>
            <a:pPr marL="0" lvl="0" indent="0" algn="l" rtl="0">
              <a:spcBef>
                <a:spcPts val="0"/>
              </a:spcBef>
              <a:spcAft>
                <a:spcPts val="0"/>
              </a:spcAft>
              <a:buNone/>
            </a:pPr>
            <a:endParaRPr sz="1600">
              <a:solidFill>
                <a:srgbClr val="404040"/>
              </a:solidFill>
              <a:highlight>
                <a:srgbClr val="FCFCFC"/>
              </a:highlight>
              <a:latin typeface="Helvetica Neue Light"/>
              <a:ea typeface="Helvetica Neue Light"/>
              <a:cs typeface="Helvetica Neue Light"/>
              <a:sym typeface="Helvetica Neue Light"/>
            </a:endParaRPr>
          </a:p>
          <a:p>
            <a:pPr marL="0" lvl="0" indent="0" algn="l" rtl="0">
              <a:spcBef>
                <a:spcPts val="0"/>
              </a:spcBef>
              <a:spcAft>
                <a:spcPts val="0"/>
              </a:spcAft>
              <a:buNone/>
            </a:pPr>
            <a:endParaRPr sz="1600">
              <a:solidFill>
                <a:srgbClr val="404040"/>
              </a:solidFill>
              <a:highlight>
                <a:srgbClr val="FCFCFC"/>
              </a:highlight>
              <a:latin typeface="Helvetica Neue Light"/>
              <a:ea typeface="Helvetica Neue Light"/>
              <a:cs typeface="Helvetica Neue Light"/>
              <a:sym typeface="Helvetica Neue Light"/>
            </a:endParaRPr>
          </a:p>
          <a:p>
            <a:pPr marL="0" lvl="0" indent="0" algn="l" rtl="0">
              <a:spcBef>
                <a:spcPts val="0"/>
              </a:spcBef>
              <a:spcAft>
                <a:spcPts val="0"/>
              </a:spcAft>
              <a:buNone/>
            </a:pPr>
            <a:endParaRPr sz="1600">
              <a:solidFill>
                <a:srgbClr val="404040"/>
              </a:solidFill>
              <a:highlight>
                <a:srgbClr val="FCFCFC"/>
              </a:highlight>
              <a:latin typeface="Helvetica Neue Light"/>
              <a:ea typeface="Helvetica Neue Light"/>
              <a:cs typeface="Helvetica Neue Light"/>
              <a:sym typeface="Helvetica Neue Light"/>
            </a:endParaRPr>
          </a:p>
          <a:p>
            <a:pPr marL="0" lvl="0" indent="0" algn="l" rtl="0">
              <a:spcBef>
                <a:spcPts val="0"/>
              </a:spcBef>
              <a:spcAft>
                <a:spcPts val="0"/>
              </a:spcAft>
              <a:buNone/>
            </a:pPr>
            <a:endParaRPr sz="1600">
              <a:solidFill>
                <a:srgbClr val="404040"/>
              </a:solidFill>
              <a:highlight>
                <a:srgbClr val="FCFCFC"/>
              </a:highlight>
              <a:latin typeface="Helvetica Neue Light"/>
              <a:ea typeface="Helvetica Neue Light"/>
              <a:cs typeface="Helvetica Neue Light"/>
              <a:sym typeface="Helvetica Neue Light"/>
            </a:endParaRPr>
          </a:p>
          <a:p>
            <a:pPr marL="0" lvl="0" indent="0" algn="l" rtl="0">
              <a:spcBef>
                <a:spcPts val="0"/>
              </a:spcBef>
              <a:spcAft>
                <a:spcPts val="0"/>
              </a:spcAft>
              <a:buNone/>
            </a:pPr>
            <a:endParaRPr sz="1600">
              <a:solidFill>
                <a:srgbClr val="404040"/>
              </a:solidFill>
              <a:highlight>
                <a:srgbClr val="FCFCFC"/>
              </a:highlight>
              <a:latin typeface="Helvetica Neue Light"/>
              <a:ea typeface="Helvetica Neue Light"/>
              <a:cs typeface="Helvetica Neue Light"/>
              <a:sym typeface="Helvetica Neue Light"/>
            </a:endParaRPr>
          </a:p>
        </p:txBody>
      </p:sp>
      <p:sp>
        <p:nvSpPr>
          <p:cNvPr id="532" name="Google Shape;532;p72"/>
          <p:cNvSpPr txBox="1"/>
          <p:nvPr/>
        </p:nvSpPr>
        <p:spPr>
          <a:xfrm>
            <a:off x="4174650" y="1872200"/>
            <a:ext cx="4137300" cy="33300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1400"/>
              </a:spcBef>
              <a:spcAft>
                <a:spcPts val="0"/>
              </a:spcAft>
              <a:buClr>
                <a:schemeClr val="dk1"/>
              </a:buClr>
              <a:buSzPts val="1100"/>
              <a:buFont typeface="Arial"/>
              <a:buNone/>
            </a:pPr>
            <a:r>
              <a:rPr lang="es-419" sz="1800">
                <a:solidFill>
                  <a:schemeClr val="dk1"/>
                </a:solidFill>
                <a:highlight>
                  <a:srgbClr val="FFFFFF"/>
                </a:highlight>
                <a:latin typeface="Helvetica Neue Light"/>
                <a:ea typeface="Helvetica Neue Light"/>
                <a:cs typeface="Helvetica Neue Light"/>
                <a:sym typeface="Helvetica Neue Light"/>
              </a:rPr>
              <a:t>Podemos ver que </a:t>
            </a:r>
            <a:r>
              <a:rPr lang="es-419" sz="1800">
                <a:solidFill>
                  <a:schemeClr val="dk1"/>
                </a:solidFill>
                <a:highlight>
                  <a:srgbClr val="3CEFAB"/>
                </a:highlight>
                <a:latin typeface="Helvetica Neue Light"/>
                <a:ea typeface="Helvetica Neue Light"/>
                <a:cs typeface="Helvetica Neue Light"/>
                <a:sym typeface="Helvetica Neue Light"/>
              </a:rPr>
              <a:t>es posible iterar los argumentos de entrada con </a:t>
            </a:r>
            <a:r>
              <a:rPr lang="es-419" sz="1800" b="1">
                <a:solidFill>
                  <a:schemeClr val="dk1"/>
                </a:solidFill>
                <a:highlight>
                  <a:srgbClr val="3CEFAB"/>
                </a:highlight>
                <a:latin typeface="Helvetica Neue"/>
                <a:ea typeface="Helvetica Neue"/>
                <a:cs typeface="Helvetica Neue"/>
                <a:sym typeface="Helvetica Neue"/>
              </a:rPr>
              <a:t>items()</a:t>
            </a:r>
            <a:r>
              <a:rPr lang="es-419" sz="1800">
                <a:solidFill>
                  <a:schemeClr val="dk1"/>
                </a:solidFill>
                <a:highlight>
                  <a:srgbClr val="FFFFFF"/>
                </a:highlight>
                <a:latin typeface="Helvetica Neue Light"/>
                <a:ea typeface="Helvetica Neue Light"/>
                <a:cs typeface="Helvetica Neue Light"/>
                <a:sym typeface="Helvetica Neue Light"/>
              </a:rPr>
              <a:t>, y </a:t>
            </a:r>
            <a:r>
              <a:rPr lang="es-419" sz="1800">
                <a:solidFill>
                  <a:schemeClr val="dk1"/>
                </a:solidFill>
                <a:highlight>
                  <a:srgbClr val="3CEFAB"/>
                </a:highlight>
                <a:latin typeface="Helvetica Neue Light"/>
                <a:ea typeface="Helvetica Neue Light"/>
                <a:cs typeface="Helvetica Neue Light"/>
                <a:sym typeface="Helvetica Neue Light"/>
              </a:rPr>
              <a:t>podemos acceder a la clave </a:t>
            </a:r>
            <a:r>
              <a:rPr lang="es-419" sz="1800" b="1">
                <a:solidFill>
                  <a:schemeClr val="dk1"/>
                </a:solidFill>
                <a:highlight>
                  <a:srgbClr val="3CEFAB"/>
                </a:highlight>
                <a:latin typeface="Helvetica Neue"/>
                <a:ea typeface="Helvetica Neue"/>
                <a:cs typeface="Helvetica Neue"/>
                <a:sym typeface="Helvetica Neue"/>
              </a:rPr>
              <a:t>key</a:t>
            </a:r>
            <a:r>
              <a:rPr lang="es-419" sz="1800">
                <a:solidFill>
                  <a:schemeClr val="dk1"/>
                </a:solidFill>
                <a:highlight>
                  <a:srgbClr val="FFFFFF"/>
                </a:highlight>
                <a:latin typeface="Helvetica Neue Light"/>
                <a:ea typeface="Helvetica Neue Light"/>
                <a:cs typeface="Helvetica Neue Light"/>
                <a:sym typeface="Helvetica Neue Light"/>
              </a:rPr>
              <a:t> (o nombre) y el valor o </a:t>
            </a:r>
            <a:r>
              <a:rPr lang="es-419" sz="1800" b="1">
                <a:solidFill>
                  <a:schemeClr val="dk1"/>
                </a:solidFill>
                <a:highlight>
                  <a:srgbClr val="3CEFAB"/>
                </a:highlight>
                <a:latin typeface="Helvetica Neue"/>
                <a:ea typeface="Helvetica Neue"/>
                <a:cs typeface="Helvetica Neue"/>
                <a:sym typeface="Helvetica Neue"/>
              </a:rPr>
              <a:t>value </a:t>
            </a:r>
            <a:r>
              <a:rPr lang="es-419" sz="1800">
                <a:solidFill>
                  <a:schemeClr val="dk1"/>
                </a:solidFill>
                <a:highlight>
                  <a:srgbClr val="3CEFAB"/>
                </a:highlight>
                <a:latin typeface="Helvetica Neue Light"/>
                <a:ea typeface="Helvetica Neue Light"/>
                <a:cs typeface="Helvetica Neue Light"/>
                <a:sym typeface="Helvetica Neue Light"/>
              </a:rPr>
              <a:t>de cada argumento.</a:t>
            </a:r>
            <a:endParaRPr sz="1800">
              <a:solidFill>
                <a:schemeClr val="dk1"/>
              </a:solidFill>
              <a:highlight>
                <a:srgbClr val="3CEFAB"/>
              </a:highlight>
              <a:latin typeface="Helvetica Neue Light"/>
              <a:ea typeface="Helvetica Neue Light"/>
              <a:cs typeface="Helvetica Neue Light"/>
              <a:sym typeface="Helvetica Neue Light"/>
            </a:endParaRPr>
          </a:p>
          <a:p>
            <a:pPr marL="0" lvl="0" indent="0" algn="ctr" rtl="0">
              <a:lnSpc>
                <a:spcPct val="150000"/>
              </a:lnSpc>
              <a:spcBef>
                <a:spcPts val="1400"/>
              </a:spcBef>
              <a:spcAft>
                <a:spcPts val="0"/>
              </a:spcAft>
              <a:buClr>
                <a:schemeClr val="dk1"/>
              </a:buClr>
              <a:buSzPts val="1100"/>
              <a:buFont typeface="Arial"/>
              <a:buNone/>
            </a:pPr>
            <a:endParaRPr sz="1800">
              <a:solidFill>
                <a:schemeClr val="dk1"/>
              </a:solidFill>
              <a:highlight>
                <a:schemeClr val="lt1"/>
              </a:highlight>
              <a:latin typeface="Helvetica Neue Light"/>
              <a:ea typeface="Helvetica Neue Light"/>
              <a:cs typeface="Helvetica Neue Light"/>
              <a:sym typeface="Helvetica Neue Light"/>
            </a:endParaRPr>
          </a:p>
          <a:p>
            <a:pPr marL="0" lvl="0" indent="0" algn="ctr" rtl="0">
              <a:lnSpc>
                <a:spcPct val="150000"/>
              </a:lnSpc>
              <a:spcBef>
                <a:spcPts val="1400"/>
              </a:spcBef>
              <a:spcAft>
                <a:spcPts val="0"/>
              </a:spcAft>
              <a:buNone/>
            </a:pPr>
            <a:endParaRPr sz="1900">
              <a:solidFill>
                <a:schemeClr val="dk1"/>
              </a:solidFill>
              <a:highlight>
                <a:srgbClr val="3CEFAB"/>
              </a:highlight>
              <a:latin typeface="Helvetica Neue Light"/>
              <a:ea typeface="Helvetica Neue Light"/>
              <a:cs typeface="Helvetica Neue Light"/>
              <a:sym typeface="Helvetica Neue Light"/>
            </a:endParaRPr>
          </a:p>
        </p:txBody>
      </p:sp>
      <p:sp>
        <p:nvSpPr>
          <p:cNvPr id="533" name="Google Shape;533;p72"/>
          <p:cNvSpPr txBox="1"/>
          <p:nvPr/>
        </p:nvSpPr>
        <p:spPr>
          <a:xfrm>
            <a:off x="76200" y="4661100"/>
            <a:ext cx="3000000" cy="406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419" sz="1600" b="1">
                <a:solidFill>
                  <a:srgbClr val="404040"/>
                </a:solidFill>
                <a:highlight>
                  <a:srgbClr val="FCFCFC"/>
                </a:highlight>
                <a:latin typeface="Helvetica Neue"/>
                <a:ea typeface="Helvetica Neue"/>
                <a:cs typeface="Helvetica Neue"/>
                <a:sym typeface="Helvetica Neue"/>
              </a:rPr>
              <a:t>Fuente:</a:t>
            </a:r>
            <a:r>
              <a:rPr lang="es-419" sz="1600">
                <a:solidFill>
                  <a:srgbClr val="404040"/>
                </a:solidFill>
                <a:highlight>
                  <a:srgbClr val="FCFCFC"/>
                </a:highlight>
                <a:latin typeface="Helvetica Neue Light"/>
                <a:ea typeface="Helvetica Neue Light"/>
                <a:cs typeface="Helvetica Neue Light"/>
                <a:sym typeface="Helvetica Neue Light"/>
              </a:rPr>
              <a:t> </a:t>
            </a:r>
            <a:r>
              <a:rPr lang="es-419" sz="1600" u="sng">
                <a:solidFill>
                  <a:schemeClr val="hlink"/>
                </a:solidFill>
                <a:highlight>
                  <a:srgbClr val="FCFCFC"/>
                </a:highlight>
                <a:latin typeface="Helvetica Neue Light"/>
                <a:ea typeface="Helvetica Neue Light"/>
                <a:cs typeface="Helvetica Neue Light"/>
                <a:sym typeface="Helvetica Neue Light"/>
                <a:hlinkClick r:id="rId3"/>
              </a:rPr>
              <a:t>ElLibroDePython</a:t>
            </a:r>
            <a:endParaRPr sz="900">
              <a:solidFill>
                <a:schemeClr val="dk1"/>
              </a:solidFill>
            </a:endParaRPr>
          </a:p>
        </p:txBody>
      </p:sp>
      <p:pic>
        <p:nvPicPr>
          <p:cNvPr id="534" name="Google Shape;534;p72"/>
          <p:cNvPicPr preferRelativeResize="0"/>
          <p:nvPr/>
        </p:nvPicPr>
        <p:blipFill>
          <a:blip r:embed="rId4">
            <a:alphaModFix/>
          </a:blip>
          <a:stretch>
            <a:fillRect/>
          </a:stretch>
        </p:blipFill>
        <p:spPr>
          <a:xfrm>
            <a:off x="430600" y="1429487"/>
            <a:ext cx="3258100" cy="2862400"/>
          </a:xfrm>
          <a:prstGeom prst="rect">
            <a:avLst/>
          </a:prstGeom>
          <a:noFill/>
          <a:ln w="19050" cap="flat" cmpd="sng">
            <a:solidFill>
              <a:schemeClr val="dk2"/>
            </a:solidFill>
            <a:prstDash val="solid"/>
            <a:round/>
            <a:headEnd type="none" w="sm" len="sm"/>
            <a:tailEnd type="none" w="sm" len="sm"/>
          </a:ln>
        </p:spPr>
      </p:pic>
      <p:pic>
        <p:nvPicPr>
          <p:cNvPr id="535" name="Google Shape;535;p72"/>
          <p:cNvPicPr preferRelativeResize="0"/>
          <p:nvPr/>
        </p:nvPicPr>
        <p:blipFill rotWithShape="1">
          <a:blip r:embed="rId5">
            <a:alphaModFix/>
          </a:blip>
          <a:srcRect/>
          <a:stretch/>
        </p:blipFill>
        <p:spPr>
          <a:xfrm>
            <a:off x="8311950" y="76200"/>
            <a:ext cx="780825" cy="780825"/>
          </a:xfrm>
          <a:prstGeom prst="rect">
            <a:avLst/>
          </a:prstGeom>
          <a:noFill/>
          <a:ln>
            <a:noFill/>
          </a:ln>
        </p:spPr>
      </p:pic>
      <p:grpSp>
        <p:nvGrpSpPr>
          <p:cNvPr id="536" name="Google Shape;536;p72"/>
          <p:cNvGrpSpPr/>
          <p:nvPr/>
        </p:nvGrpSpPr>
        <p:grpSpPr>
          <a:xfrm>
            <a:off x="274850" y="387323"/>
            <a:ext cx="781050" cy="406200"/>
            <a:chOff x="1315800" y="509773"/>
            <a:chExt cx="781050" cy="406200"/>
          </a:xfrm>
        </p:grpSpPr>
        <p:pic>
          <p:nvPicPr>
            <p:cNvPr id="537" name="Google Shape;537;p72"/>
            <p:cNvPicPr preferRelativeResize="0"/>
            <p:nvPr/>
          </p:nvPicPr>
          <p:blipFill rotWithShape="1">
            <a:blip r:embed="rId6">
              <a:alphaModFix/>
            </a:blip>
            <a:srcRect l="28122" t="30751" r="29169" b="24583"/>
            <a:stretch/>
          </p:blipFill>
          <p:spPr>
            <a:xfrm>
              <a:off x="1315800" y="509773"/>
              <a:ext cx="390525" cy="406200"/>
            </a:xfrm>
            <a:prstGeom prst="rect">
              <a:avLst/>
            </a:prstGeom>
            <a:noFill/>
            <a:ln>
              <a:noFill/>
            </a:ln>
          </p:spPr>
        </p:pic>
        <p:pic>
          <p:nvPicPr>
            <p:cNvPr id="538" name="Google Shape;538;p72"/>
            <p:cNvPicPr preferRelativeResize="0"/>
            <p:nvPr/>
          </p:nvPicPr>
          <p:blipFill rotWithShape="1">
            <a:blip r:embed="rId6">
              <a:alphaModFix/>
            </a:blip>
            <a:srcRect l="28122" t="30751" r="29169" b="24583"/>
            <a:stretch/>
          </p:blipFill>
          <p:spPr>
            <a:xfrm>
              <a:off x="1706325" y="509773"/>
              <a:ext cx="390525" cy="406200"/>
            </a:xfrm>
            <a:prstGeom prst="rect">
              <a:avLst/>
            </a:prstGeom>
            <a:noFill/>
            <a:ln>
              <a:noFill/>
            </a:ln>
          </p:spPr>
        </p:pic>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600"/>
              </a:spcAft>
              <a:buNone/>
            </a:pPr>
            <a:r>
              <a:rPr lang="es-419" sz="3500" i="1">
                <a:latin typeface="Anton"/>
                <a:ea typeface="Anton"/>
                <a:cs typeface="Anton"/>
                <a:sym typeface="Anton"/>
              </a:rPr>
              <a:t>Ejemplo uso de *Kwargs</a:t>
            </a:r>
            <a:endParaRPr/>
          </a:p>
        </p:txBody>
      </p:sp>
      <p:sp>
        <p:nvSpPr>
          <p:cNvPr id="544" name="Google Shape;544;p7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rgbClr val="404040"/>
              </a:solidFill>
              <a:highlight>
                <a:srgbClr val="FCFCFC"/>
              </a:highlight>
              <a:latin typeface="Helvetica Neue Light"/>
              <a:ea typeface="Helvetica Neue Light"/>
              <a:cs typeface="Helvetica Neue Light"/>
              <a:sym typeface="Helvetica Neue Light"/>
            </a:endParaRPr>
          </a:p>
          <a:p>
            <a:pPr marL="0" lvl="0" indent="0" algn="l" rtl="0">
              <a:spcBef>
                <a:spcPts val="0"/>
              </a:spcBef>
              <a:spcAft>
                <a:spcPts val="0"/>
              </a:spcAft>
              <a:buNone/>
            </a:pPr>
            <a:endParaRPr sz="1600">
              <a:solidFill>
                <a:srgbClr val="404040"/>
              </a:solidFill>
              <a:highlight>
                <a:srgbClr val="FCFCFC"/>
              </a:highlight>
              <a:latin typeface="Helvetica Neue Light"/>
              <a:ea typeface="Helvetica Neue Light"/>
              <a:cs typeface="Helvetica Neue Light"/>
              <a:sym typeface="Helvetica Neue Light"/>
            </a:endParaRPr>
          </a:p>
          <a:p>
            <a:pPr marL="0" lvl="0" indent="0" algn="l" rtl="0">
              <a:spcBef>
                <a:spcPts val="0"/>
              </a:spcBef>
              <a:spcAft>
                <a:spcPts val="0"/>
              </a:spcAft>
              <a:buNone/>
            </a:pPr>
            <a:endParaRPr sz="1600">
              <a:solidFill>
                <a:srgbClr val="404040"/>
              </a:solidFill>
              <a:highlight>
                <a:srgbClr val="FCFCFC"/>
              </a:highlight>
              <a:latin typeface="Helvetica Neue Light"/>
              <a:ea typeface="Helvetica Neue Light"/>
              <a:cs typeface="Helvetica Neue Light"/>
              <a:sym typeface="Helvetica Neue Light"/>
            </a:endParaRPr>
          </a:p>
          <a:p>
            <a:pPr marL="0" lvl="0" indent="0" algn="l" rtl="0">
              <a:spcBef>
                <a:spcPts val="0"/>
              </a:spcBef>
              <a:spcAft>
                <a:spcPts val="0"/>
              </a:spcAft>
              <a:buNone/>
            </a:pPr>
            <a:endParaRPr sz="1600">
              <a:solidFill>
                <a:srgbClr val="404040"/>
              </a:solidFill>
              <a:highlight>
                <a:srgbClr val="FCFCFC"/>
              </a:highlight>
              <a:latin typeface="Helvetica Neue Light"/>
              <a:ea typeface="Helvetica Neue Light"/>
              <a:cs typeface="Helvetica Neue Light"/>
              <a:sym typeface="Helvetica Neue Light"/>
            </a:endParaRPr>
          </a:p>
          <a:p>
            <a:pPr marL="0" lvl="0" indent="0" algn="l" rtl="0">
              <a:spcBef>
                <a:spcPts val="0"/>
              </a:spcBef>
              <a:spcAft>
                <a:spcPts val="0"/>
              </a:spcAft>
              <a:buNone/>
            </a:pPr>
            <a:endParaRPr sz="1600">
              <a:solidFill>
                <a:srgbClr val="404040"/>
              </a:solidFill>
              <a:highlight>
                <a:srgbClr val="FCFCFC"/>
              </a:highlight>
              <a:latin typeface="Helvetica Neue Light"/>
              <a:ea typeface="Helvetica Neue Light"/>
              <a:cs typeface="Helvetica Neue Light"/>
              <a:sym typeface="Helvetica Neue Light"/>
            </a:endParaRPr>
          </a:p>
          <a:p>
            <a:pPr marL="0" lvl="0" indent="0" algn="l" rtl="0">
              <a:spcBef>
                <a:spcPts val="0"/>
              </a:spcBef>
              <a:spcAft>
                <a:spcPts val="0"/>
              </a:spcAft>
              <a:buNone/>
            </a:pPr>
            <a:endParaRPr sz="1600">
              <a:solidFill>
                <a:srgbClr val="404040"/>
              </a:solidFill>
              <a:highlight>
                <a:srgbClr val="FCFCFC"/>
              </a:highlight>
              <a:latin typeface="Helvetica Neue Light"/>
              <a:ea typeface="Helvetica Neue Light"/>
              <a:cs typeface="Helvetica Neue Light"/>
              <a:sym typeface="Helvetica Neue Light"/>
            </a:endParaRPr>
          </a:p>
          <a:p>
            <a:pPr marL="0" lvl="0" indent="0" algn="l" rtl="0">
              <a:spcBef>
                <a:spcPts val="0"/>
              </a:spcBef>
              <a:spcAft>
                <a:spcPts val="0"/>
              </a:spcAft>
              <a:buNone/>
            </a:pPr>
            <a:endParaRPr sz="1600">
              <a:solidFill>
                <a:srgbClr val="404040"/>
              </a:solidFill>
              <a:highlight>
                <a:srgbClr val="FCFCFC"/>
              </a:highlight>
              <a:latin typeface="Helvetica Neue Light"/>
              <a:ea typeface="Helvetica Neue Light"/>
              <a:cs typeface="Helvetica Neue Light"/>
              <a:sym typeface="Helvetica Neue Light"/>
            </a:endParaRPr>
          </a:p>
          <a:p>
            <a:pPr marL="0" lvl="0" indent="0" algn="l" rtl="0">
              <a:spcBef>
                <a:spcPts val="0"/>
              </a:spcBef>
              <a:spcAft>
                <a:spcPts val="0"/>
              </a:spcAft>
              <a:buNone/>
            </a:pPr>
            <a:endParaRPr sz="1600">
              <a:solidFill>
                <a:srgbClr val="404040"/>
              </a:solidFill>
              <a:highlight>
                <a:srgbClr val="FCFCFC"/>
              </a:highlight>
              <a:latin typeface="Helvetica Neue Light"/>
              <a:ea typeface="Helvetica Neue Light"/>
              <a:cs typeface="Helvetica Neue Light"/>
              <a:sym typeface="Helvetica Neue Light"/>
            </a:endParaRPr>
          </a:p>
          <a:p>
            <a:pPr marL="0" lvl="0" indent="0" algn="l" rtl="0">
              <a:spcBef>
                <a:spcPts val="0"/>
              </a:spcBef>
              <a:spcAft>
                <a:spcPts val="0"/>
              </a:spcAft>
              <a:buNone/>
            </a:pPr>
            <a:endParaRPr sz="1600">
              <a:solidFill>
                <a:srgbClr val="404040"/>
              </a:solidFill>
              <a:highlight>
                <a:srgbClr val="FCFCFC"/>
              </a:highlight>
              <a:latin typeface="Helvetica Neue Light"/>
              <a:ea typeface="Helvetica Neue Light"/>
              <a:cs typeface="Helvetica Neue Light"/>
              <a:sym typeface="Helvetica Neue Light"/>
            </a:endParaRPr>
          </a:p>
        </p:txBody>
      </p:sp>
      <p:sp>
        <p:nvSpPr>
          <p:cNvPr id="546" name="Google Shape;546;p73"/>
          <p:cNvSpPr txBox="1"/>
          <p:nvPr/>
        </p:nvSpPr>
        <p:spPr>
          <a:xfrm>
            <a:off x="4104100" y="1205975"/>
            <a:ext cx="4830600" cy="35094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1400"/>
              </a:spcBef>
              <a:spcAft>
                <a:spcPts val="0"/>
              </a:spcAft>
              <a:buClr>
                <a:schemeClr val="dk1"/>
              </a:buClr>
              <a:buSzPts val="1100"/>
              <a:buFont typeface="Arial"/>
              <a:buNone/>
            </a:pPr>
            <a:endParaRPr sz="1800">
              <a:solidFill>
                <a:schemeClr val="dk1"/>
              </a:solidFill>
              <a:highlight>
                <a:srgbClr val="FFFFFF"/>
              </a:highlight>
              <a:latin typeface="Helvetica Neue Light"/>
              <a:ea typeface="Helvetica Neue Light"/>
              <a:cs typeface="Helvetica Neue Light"/>
              <a:sym typeface="Helvetica Neue Light"/>
            </a:endParaRPr>
          </a:p>
          <a:p>
            <a:pPr marL="0" lvl="0" indent="0" algn="ctr" rtl="0">
              <a:lnSpc>
                <a:spcPct val="150000"/>
              </a:lnSpc>
              <a:spcBef>
                <a:spcPts val="1400"/>
              </a:spcBef>
              <a:spcAft>
                <a:spcPts val="0"/>
              </a:spcAft>
              <a:buClr>
                <a:schemeClr val="dk1"/>
              </a:buClr>
              <a:buSzPts val="1100"/>
              <a:buFont typeface="Arial"/>
              <a:buNone/>
            </a:pPr>
            <a:r>
              <a:rPr lang="es-419" sz="1800">
                <a:solidFill>
                  <a:schemeClr val="dk1"/>
                </a:solidFill>
                <a:highlight>
                  <a:schemeClr val="lt1"/>
                </a:highlight>
                <a:latin typeface="Helvetica Neue Light"/>
                <a:ea typeface="Helvetica Neue Light"/>
                <a:cs typeface="Helvetica Neue Light"/>
                <a:sym typeface="Helvetica Neue Light"/>
              </a:rPr>
              <a:t>👉El uso de los **kwargs es </a:t>
            </a:r>
            <a:r>
              <a:rPr lang="es-419" sz="1800">
                <a:solidFill>
                  <a:schemeClr val="dk1"/>
                </a:solidFill>
                <a:highlight>
                  <a:srgbClr val="3CEFAB"/>
                </a:highlight>
                <a:latin typeface="Helvetica Neue Light"/>
                <a:ea typeface="Helvetica Neue Light"/>
                <a:cs typeface="Helvetica Neue Light"/>
                <a:sym typeface="Helvetica Neue Light"/>
              </a:rPr>
              <a:t>muy útil si</a:t>
            </a:r>
            <a:r>
              <a:rPr lang="es-419" sz="1800">
                <a:solidFill>
                  <a:schemeClr val="dk1"/>
                </a:solidFill>
                <a:highlight>
                  <a:schemeClr val="lt1"/>
                </a:highlight>
                <a:latin typeface="Helvetica Neue Light"/>
                <a:ea typeface="Helvetica Neue Light"/>
                <a:cs typeface="Helvetica Neue Light"/>
                <a:sym typeface="Helvetica Neue Light"/>
              </a:rPr>
              <a:t> además de querer acceder al valor de las variables dentro de la función, </a:t>
            </a:r>
            <a:r>
              <a:rPr lang="es-419" sz="1800">
                <a:solidFill>
                  <a:schemeClr val="dk1"/>
                </a:solidFill>
                <a:highlight>
                  <a:srgbClr val="3CEFAB"/>
                </a:highlight>
                <a:latin typeface="Helvetica Neue Light"/>
                <a:ea typeface="Helvetica Neue Light"/>
                <a:cs typeface="Helvetica Neue Light"/>
                <a:sym typeface="Helvetica Neue Light"/>
              </a:rPr>
              <a:t>quieres darles un nombre que de una información extra</a:t>
            </a:r>
            <a:r>
              <a:rPr lang="es-419"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a:p>
            <a:pPr marL="0" lvl="0" indent="0" algn="ctr" rtl="0">
              <a:lnSpc>
                <a:spcPct val="150000"/>
              </a:lnSpc>
              <a:spcBef>
                <a:spcPts val="1400"/>
              </a:spcBef>
              <a:spcAft>
                <a:spcPts val="0"/>
              </a:spcAft>
              <a:buClr>
                <a:schemeClr val="dk1"/>
              </a:buClr>
              <a:buSzPts val="1100"/>
              <a:buFont typeface="Arial"/>
              <a:buNone/>
            </a:pPr>
            <a:r>
              <a:rPr lang="es-419" sz="1800" b="1">
                <a:solidFill>
                  <a:schemeClr val="dk1"/>
                </a:solidFill>
                <a:highlight>
                  <a:srgbClr val="3CEFAB"/>
                </a:highlight>
                <a:latin typeface="Helvetica Neue"/>
                <a:ea typeface="Helvetica Neue"/>
                <a:cs typeface="Helvetica Neue"/>
                <a:sym typeface="Helvetica Neue"/>
              </a:rPr>
              <a:t>Pensar como un diccionario.</a:t>
            </a:r>
            <a:endParaRPr sz="1800" b="1">
              <a:solidFill>
                <a:schemeClr val="dk1"/>
              </a:solidFill>
              <a:highlight>
                <a:srgbClr val="3CEFAB"/>
              </a:highlight>
              <a:latin typeface="Helvetica Neue"/>
              <a:ea typeface="Helvetica Neue"/>
              <a:cs typeface="Helvetica Neue"/>
              <a:sym typeface="Helvetica Neue"/>
            </a:endParaRPr>
          </a:p>
          <a:p>
            <a:pPr marL="0" lvl="0" indent="0" algn="ctr" rtl="0">
              <a:lnSpc>
                <a:spcPct val="150000"/>
              </a:lnSpc>
              <a:spcBef>
                <a:spcPts val="1400"/>
              </a:spcBef>
              <a:spcAft>
                <a:spcPts val="0"/>
              </a:spcAft>
              <a:buNone/>
            </a:pPr>
            <a:endParaRPr sz="1900">
              <a:solidFill>
                <a:schemeClr val="dk1"/>
              </a:solidFill>
              <a:highlight>
                <a:srgbClr val="3CEFAB"/>
              </a:highlight>
              <a:latin typeface="Helvetica Neue Light"/>
              <a:ea typeface="Helvetica Neue Light"/>
              <a:cs typeface="Helvetica Neue Light"/>
              <a:sym typeface="Helvetica Neue Light"/>
            </a:endParaRPr>
          </a:p>
        </p:txBody>
      </p:sp>
      <p:sp>
        <p:nvSpPr>
          <p:cNvPr id="547" name="Google Shape;547;p73"/>
          <p:cNvSpPr txBox="1"/>
          <p:nvPr/>
        </p:nvSpPr>
        <p:spPr>
          <a:xfrm>
            <a:off x="76200" y="4661100"/>
            <a:ext cx="3000000" cy="406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419" sz="1600" b="1">
                <a:solidFill>
                  <a:srgbClr val="404040"/>
                </a:solidFill>
                <a:highlight>
                  <a:srgbClr val="FCFCFC"/>
                </a:highlight>
                <a:latin typeface="Helvetica Neue"/>
                <a:ea typeface="Helvetica Neue"/>
                <a:cs typeface="Helvetica Neue"/>
                <a:sym typeface="Helvetica Neue"/>
              </a:rPr>
              <a:t>Fuente:</a:t>
            </a:r>
            <a:r>
              <a:rPr lang="es-419" sz="1600">
                <a:solidFill>
                  <a:srgbClr val="404040"/>
                </a:solidFill>
                <a:highlight>
                  <a:srgbClr val="FCFCFC"/>
                </a:highlight>
                <a:latin typeface="Helvetica Neue Light"/>
                <a:ea typeface="Helvetica Neue Light"/>
                <a:cs typeface="Helvetica Neue Light"/>
                <a:sym typeface="Helvetica Neue Light"/>
              </a:rPr>
              <a:t> </a:t>
            </a:r>
            <a:r>
              <a:rPr lang="es-419" sz="1600" u="sng">
                <a:solidFill>
                  <a:schemeClr val="hlink"/>
                </a:solidFill>
                <a:highlight>
                  <a:srgbClr val="FCFCFC"/>
                </a:highlight>
                <a:latin typeface="Helvetica Neue Light"/>
                <a:ea typeface="Helvetica Neue Light"/>
                <a:cs typeface="Helvetica Neue Light"/>
                <a:sym typeface="Helvetica Neue Light"/>
                <a:hlinkClick r:id="rId3"/>
              </a:rPr>
              <a:t>ElLibroDePython</a:t>
            </a:r>
            <a:endParaRPr sz="900">
              <a:solidFill>
                <a:schemeClr val="dk1"/>
              </a:solidFill>
            </a:endParaRPr>
          </a:p>
        </p:txBody>
      </p:sp>
      <p:pic>
        <p:nvPicPr>
          <p:cNvPr id="548" name="Google Shape;548;p73"/>
          <p:cNvPicPr preferRelativeResize="0"/>
          <p:nvPr/>
        </p:nvPicPr>
        <p:blipFill>
          <a:blip r:embed="rId4">
            <a:alphaModFix/>
          </a:blip>
          <a:stretch>
            <a:fillRect/>
          </a:stretch>
        </p:blipFill>
        <p:spPr>
          <a:xfrm>
            <a:off x="505600" y="1484975"/>
            <a:ext cx="3359400" cy="2951400"/>
          </a:xfrm>
          <a:prstGeom prst="rect">
            <a:avLst/>
          </a:prstGeom>
          <a:noFill/>
          <a:ln w="19050" cap="flat" cmpd="sng">
            <a:solidFill>
              <a:schemeClr val="dk2"/>
            </a:solidFill>
            <a:prstDash val="solid"/>
            <a:round/>
            <a:headEnd type="none" w="sm" len="sm"/>
            <a:tailEnd type="none" w="sm" len="sm"/>
          </a:ln>
        </p:spPr>
      </p:pic>
      <p:pic>
        <p:nvPicPr>
          <p:cNvPr id="549" name="Google Shape;549;p73"/>
          <p:cNvPicPr preferRelativeResize="0"/>
          <p:nvPr/>
        </p:nvPicPr>
        <p:blipFill rotWithShape="1">
          <a:blip r:embed="rId5">
            <a:alphaModFix/>
          </a:blip>
          <a:srcRect/>
          <a:stretch/>
        </p:blipFill>
        <p:spPr>
          <a:xfrm>
            <a:off x="8311950" y="76200"/>
            <a:ext cx="780825" cy="780825"/>
          </a:xfrm>
          <a:prstGeom prst="rect">
            <a:avLst/>
          </a:prstGeom>
          <a:noFill/>
          <a:ln>
            <a:noFill/>
          </a:ln>
        </p:spPr>
      </p:pic>
      <p:grpSp>
        <p:nvGrpSpPr>
          <p:cNvPr id="550" name="Google Shape;550;p73"/>
          <p:cNvGrpSpPr/>
          <p:nvPr/>
        </p:nvGrpSpPr>
        <p:grpSpPr>
          <a:xfrm>
            <a:off x="274850" y="387323"/>
            <a:ext cx="781050" cy="406200"/>
            <a:chOff x="1315800" y="509773"/>
            <a:chExt cx="781050" cy="406200"/>
          </a:xfrm>
        </p:grpSpPr>
        <p:pic>
          <p:nvPicPr>
            <p:cNvPr id="551" name="Google Shape;551;p73"/>
            <p:cNvPicPr preferRelativeResize="0"/>
            <p:nvPr/>
          </p:nvPicPr>
          <p:blipFill rotWithShape="1">
            <a:blip r:embed="rId6">
              <a:alphaModFix/>
            </a:blip>
            <a:srcRect l="28122" t="30751" r="29169" b="24583"/>
            <a:stretch/>
          </p:blipFill>
          <p:spPr>
            <a:xfrm>
              <a:off x="1315800" y="509773"/>
              <a:ext cx="390525" cy="406200"/>
            </a:xfrm>
            <a:prstGeom prst="rect">
              <a:avLst/>
            </a:prstGeom>
            <a:noFill/>
            <a:ln>
              <a:noFill/>
            </a:ln>
          </p:spPr>
        </p:pic>
        <p:pic>
          <p:nvPicPr>
            <p:cNvPr id="552" name="Google Shape;552;p73"/>
            <p:cNvPicPr preferRelativeResize="0"/>
            <p:nvPr/>
          </p:nvPicPr>
          <p:blipFill rotWithShape="1">
            <a:blip r:embed="rId6">
              <a:alphaModFix/>
            </a:blip>
            <a:srcRect l="28122" t="30751" r="29169" b="24583"/>
            <a:stretch/>
          </p:blipFill>
          <p:spPr>
            <a:xfrm>
              <a:off x="1706325" y="509773"/>
              <a:ext cx="390525" cy="406200"/>
            </a:xfrm>
            <a:prstGeom prst="rect">
              <a:avLst/>
            </a:prstGeom>
            <a:noFill/>
            <a:ln>
              <a:noFill/>
            </a:ln>
          </p:spPr>
        </p:pic>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74"/>
          <p:cNvSpPr txBox="1"/>
          <p:nvPr/>
        </p:nvSpPr>
        <p:spPr>
          <a:xfrm>
            <a:off x="809552" y="2556000"/>
            <a:ext cx="7524900" cy="2006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s-419" sz="4000" i="1">
                <a:latin typeface="Anton"/>
                <a:ea typeface="Anton"/>
                <a:cs typeface="Anton"/>
                <a:sym typeface="Anton"/>
              </a:rPr>
              <a:t>RELOJ</a:t>
            </a:r>
            <a:endParaRPr sz="4000" b="0" i="1" u="none" strike="noStrike" cap="none">
              <a:solidFill>
                <a:srgbClr val="000000"/>
              </a:solidFill>
              <a:latin typeface="Anton"/>
              <a:ea typeface="Anton"/>
              <a:cs typeface="Anton"/>
              <a:sym typeface="Anton"/>
            </a:endParaRPr>
          </a:p>
          <a:p>
            <a:pPr marL="0" marR="0" lvl="0" indent="0" algn="ctr" rtl="0">
              <a:lnSpc>
                <a:spcPct val="100000"/>
              </a:lnSpc>
              <a:spcBef>
                <a:spcPts val="0"/>
              </a:spcBef>
              <a:spcAft>
                <a:spcPts val="0"/>
              </a:spcAft>
              <a:buClr>
                <a:srgbClr val="000000"/>
              </a:buClr>
              <a:buSzPts val="4000"/>
              <a:buFont typeface="Arial"/>
              <a:buNone/>
            </a:pPr>
            <a:endParaRPr sz="4000" i="1">
              <a:latin typeface="Anton"/>
              <a:ea typeface="Anton"/>
              <a:cs typeface="Anton"/>
              <a:sym typeface="Anton"/>
            </a:endParaRPr>
          </a:p>
          <a:p>
            <a:pPr marL="0" marR="0" lvl="0" indent="0" algn="ctr" rtl="0">
              <a:lnSpc>
                <a:spcPct val="150000"/>
              </a:lnSpc>
              <a:spcBef>
                <a:spcPts val="0"/>
              </a:spcBef>
              <a:spcAft>
                <a:spcPts val="0"/>
              </a:spcAft>
              <a:buClr>
                <a:srgbClr val="000000"/>
              </a:buClr>
              <a:buSzPts val="4000"/>
              <a:buFont typeface="Arial"/>
              <a:buNone/>
            </a:pPr>
            <a:r>
              <a:rPr lang="es-419" sz="2000">
                <a:latin typeface="Helvetica Neue Light"/>
                <a:ea typeface="Helvetica Neue Light"/>
                <a:cs typeface="Helvetica Neue Light"/>
                <a:sym typeface="Helvetica Neue Light"/>
              </a:rPr>
              <a:t>Pasaremos de segundos a horas según el parámetro de la función</a:t>
            </a:r>
            <a:endParaRPr sz="1600" i="1">
              <a:latin typeface="Helvetica Neue Light"/>
              <a:ea typeface="Helvetica Neue Light"/>
              <a:cs typeface="Helvetica Neue Light"/>
              <a:sym typeface="Helvetica Neue Light"/>
            </a:endParaRPr>
          </a:p>
        </p:txBody>
      </p:sp>
      <p:pic>
        <p:nvPicPr>
          <p:cNvPr id="559" name="Google Shape;559;p74"/>
          <p:cNvPicPr preferRelativeResize="0"/>
          <p:nvPr/>
        </p:nvPicPr>
        <p:blipFill rotWithShape="1">
          <a:blip r:embed="rId3">
            <a:alphaModFix/>
          </a:blip>
          <a:srcRect/>
          <a:stretch/>
        </p:blipFill>
        <p:spPr>
          <a:xfrm>
            <a:off x="3958475" y="904849"/>
            <a:ext cx="1379450" cy="13794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75"/>
          <p:cNvSpPr txBox="1"/>
          <p:nvPr/>
        </p:nvSpPr>
        <p:spPr>
          <a:xfrm>
            <a:off x="2183550" y="433800"/>
            <a:ext cx="4776900" cy="98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419" sz="2600" i="1">
                <a:latin typeface="Anton"/>
                <a:ea typeface="Anton"/>
                <a:cs typeface="Anton"/>
                <a:sym typeface="Anton"/>
              </a:rPr>
              <a:t>RELOJ</a:t>
            </a:r>
            <a:endParaRPr sz="2600" i="1">
              <a:latin typeface="Anton"/>
              <a:ea typeface="Anton"/>
              <a:cs typeface="Anton"/>
              <a:sym typeface="Anton"/>
            </a:endParaRPr>
          </a:p>
        </p:txBody>
      </p:sp>
      <p:sp>
        <p:nvSpPr>
          <p:cNvPr id="565" name="Google Shape;565;p75"/>
          <p:cNvSpPr txBox="1"/>
          <p:nvPr/>
        </p:nvSpPr>
        <p:spPr>
          <a:xfrm>
            <a:off x="938100" y="2375225"/>
            <a:ext cx="7267800" cy="884700"/>
          </a:xfrm>
          <a:prstGeom prst="rect">
            <a:avLst/>
          </a:prstGeom>
          <a:noFill/>
          <a:ln>
            <a:noFill/>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endParaRPr sz="200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50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Tiempo estimado:</a:t>
            </a:r>
            <a:endParaRPr sz="180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50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Realiza una función que </a:t>
            </a:r>
            <a:r>
              <a:rPr lang="es-419" sz="1800">
                <a:solidFill>
                  <a:schemeClr val="dk1"/>
                </a:solidFill>
                <a:highlight>
                  <a:srgbClr val="EF89D2"/>
                </a:highlight>
                <a:latin typeface="Helvetica Neue Light"/>
                <a:ea typeface="Helvetica Neue Light"/>
                <a:cs typeface="Helvetica Neue Light"/>
                <a:sym typeface="Helvetica Neue Light"/>
              </a:rPr>
              <a:t>dependiendo de los parámetros</a:t>
            </a:r>
            <a:r>
              <a:rPr lang="es-419" sz="1800">
                <a:solidFill>
                  <a:schemeClr val="dk1"/>
                </a:solidFill>
                <a:highlight>
                  <a:schemeClr val="lt1"/>
                </a:highlight>
                <a:latin typeface="Helvetica Neue Light"/>
                <a:ea typeface="Helvetica Neue Light"/>
                <a:cs typeface="Helvetica Neue Light"/>
                <a:sym typeface="Helvetica Neue Light"/>
              </a:rPr>
              <a:t> que reciba: </a:t>
            </a:r>
            <a:r>
              <a:rPr lang="es-419" sz="1800">
                <a:solidFill>
                  <a:schemeClr val="dk1"/>
                </a:solidFill>
                <a:highlight>
                  <a:srgbClr val="EF89D2"/>
                </a:highlight>
                <a:latin typeface="Helvetica Neue Light"/>
                <a:ea typeface="Helvetica Neue Light"/>
                <a:cs typeface="Helvetica Neue Light"/>
                <a:sym typeface="Helvetica Neue Light"/>
              </a:rPr>
              <a:t>convierta a segundos o a horas.</a:t>
            </a:r>
            <a:r>
              <a:rPr lang="es-419" sz="1800">
                <a:solidFill>
                  <a:schemeClr val="dk1"/>
                </a:solidFill>
                <a:highlight>
                  <a:schemeClr val="lt1"/>
                </a:highlight>
                <a:latin typeface="Helvetica Neue Light"/>
                <a:ea typeface="Helvetica Neue Light"/>
                <a:cs typeface="Helvetica Neue Light"/>
                <a:sym typeface="Helvetica Neue Light"/>
              </a:rPr>
              <a:t>  </a:t>
            </a:r>
            <a:endParaRPr sz="180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50000"/>
              </a:lnSpc>
              <a:spcBef>
                <a:spcPts val="0"/>
              </a:spcBef>
              <a:spcAft>
                <a:spcPts val="0"/>
              </a:spcAft>
              <a:buNone/>
            </a:pPr>
            <a:r>
              <a:rPr lang="es-419" sz="1800" b="1">
                <a:solidFill>
                  <a:srgbClr val="EF89D2"/>
                </a:solidFill>
                <a:highlight>
                  <a:schemeClr val="lt1"/>
                </a:highlight>
                <a:latin typeface="Helvetica Neue"/>
                <a:ea typeface="Helvetica Neue"/>
                <a:cs typeface="Helvetica Neue"/>
                <a:sym typeface="Helvetica Neue"/>
              </a:rPr>
              <a:t>1- </a:t>
            </a:r>
            <a:r>
              <a:rPr lang="es-419" sz="1800">
                <a:solidFill>
                  <a:srgbClr val="24292E"/>
                </a:solidFill>
                <a:highlight>
                  <a:schemeClr val="lt1"/>
                </a:highlight>
                <a:latin typeface="Helvetica Neue Light"/>
                <a:ea typeface="Helvetica Neue Light"/>
                <a:cs typeface="Helvetica Neue Light"/>
                <a:sym typeface="Helvetica Neue Light"/>
              </a:rPr>
              <a:t>Si recibe un argumento, supone que son segundos y convierte a horas, minutos y segundos.</a:t>
            </a:r>
            <a:endParaRPr sz="1800">
              <a:solidFill>
                <a:srgbClr val="24292E"/>
              </a:solidFill>
              <a:highlight>
                <a:schemeClr val="lt1"/>
              </a:highlight>
              <a:latin typeface="Helvetica Neue Light"/>
              <a:ea typeface="Helvetica Neue Light"/>
              <a:cs typeface="Helvetica Neue Light"/>
              <a:sym typeface="Helvetica Neue Light"/>
            </a:endParaRPr>
          </a:p>
          <a:p>
            <a:pPr marL="0" lvl="0" indent="0" algn="l" rtl="0">
              <a:lnSpc>
                <a:spcPct val="150000"/>
              </a:lnSpc>
              <a:spcBef>
                <a:spcPts val="0"/>
              </a:spcBef>
              <a:spcAft>
                <a:spcPts val="0"/>
              </a:spcAft>
              <a:buNone/>
            </a:pPr>
            <a:r>
              <a:rPr lang="es-419" sz="1800" b="1">
                <a:solidFill>
                  <a:srgbClr val="EF89D2"/>
                </a:solidFill>
                <a:highlight>
                  <a:schemeClr val="lt1"/>
                </a:highlight>
                <a:latin typeface="Helvetica Neue"/>
                <a:ea typeface="Helvetica Neue"/>
                <a:cs typeface="Helvetica Neue"/>
                <a:sym typeface="Helvetica Neue"/>
              </a:rPr>
              <a:t>2-</a:t>
            </a:r>
            <a:r>
              <a:rPr lang="es-419" sz="1800" b="1">
                <a:solidFill>
                  <a:srgbClr val="24292E"/>
                </a:solidFill>
                <a:highlight>
                  <a:schemeClr val="lt1"/>
                </a:highlight>
                <a:latin typeface="Helvetica Neue"/>
                <a:ea typeface="Helvetica Neue"/>
                <a:cs typeface="Helvetica Neue"/>
                <a:sym typeface="Helvetica Neue"/>
              </a:rPr>
              <a:t> </a:t>
            </a:r>
            <a:r>
              <a:rPr lang="es-419" sz="1800">
                <a:solidFill>
                  <a:srgbClr val="24292E"/>
                </a:solidFill>
                <a:highlight>
                  <a:schemeClr val="lt1"/>
                </a:highlight>
                <a:latin typeface="Helvetica Neue Light"/>
                <a:ea typeface="Helvetica Neue Light"/>
                <a:cs typeface="Helvetica Neue Light"/>
                <a:sym typeface="Helvetica Neue Light"/>
              </a:rPr>
              <a:t>Si recibe 3 argumentos, supone que son hora, minutos y segundos y los convierte a segundos.</a:t>
            </a:r>
            <a:endParaRPr sz="1800">
              <a:solidFill>
                <a:srgbClr val="24292E"/>
              </a:solidFill>
              <a:highlight>
                <a:schemeClr val="lt1"/>
              </a:highlight>
              <a:latin typeface="Helvetica Neue Light"/>
              <a:ea typeface="Helvetica Neue Light"/>
              <a:cs typeface="Helvetica Neue Light"/>
              <a:sym typeface="Helvetica Neue Light"/>
            </a:endParaRPr>
          </a:p>
          <a:p>
            <a:pPr marL="0" lvl="0" indent="0" algn="ctr" rtl="0">
              <a:lnSpc>
                <a:spcPct val="150000"/>
              </a:lnSpc>
              <a:spcBef>
                <a:spcPts val="0"/>
              </a:spcBef>
              <a:spcAft>
                <a:spcPts val="0"/>
              </a:spcAft>
              <a:buNone/>
            </a:pPr>
            <a:endParaRPr sz="2000">
              <a:solidFill>
                <a:srgbClr val="24292E"/>
              </a:solidFill>
              <a:highlight>
                <a:schemeClr val="lt1"/>
              </a:highlight>
              <a:latin typeface="Helvetica Neue Light"/>
              <a:ea typeface="Helvetica Neue Light"/>
              <a:cs typeface="Helvetica Neue Light"/>
              <a:sym typeface="Helvetica Neue Light"/>
            </a:endParaRPr>
          </a:p>
          <a:p>
            <a:pPr marL="0" lvl="0" indent="0" algn="ctr" rtl="0">
              <a:lnSpc>
                <a:spcPct val="150000"/>
              </a:lnSpc>
              <a:spcBef>
                <a:spcPts val="0"/>
              </a:spcBef>
              <a:spcAft>
                <a:spcPts val="0"/>
              </a:spcAft>
              <a:buNone/>
            </a:pPr>
            <a:endParaRPr sz="2000">
              <a:solidFill>
                <a:srgbClr val="24292E"/>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3CEFAB"/>
        </a:solidFill>
        <a:effectLst/>
      </p:bgPr>
    </p:bg>
    <p:spTree>
      <p:nvGrpSpPr>
        <p:cNvPr id="1" name="Shape 576"/>
        <p:cNvGrpSpPr/>
        <p:nvPr/>
      </p:nvGrpSpPr>
      <p:grpSpPr>
        <a:xfrm>
          <a:off x="0" y="0"/>
          <a:ext cx="0" cy="0"/>
          <a:chOff x="0" y="0"/>
          <a:chExt cx="0" cy="0"/>
        </a:xfrm>
      </p:grpSpPr>
      <p:sp>
        <p:nvSpPr>
          <p:cNvPr id="577" name="Google Shape;577;p77"/>
          <p:cNvSpPr txBox="1"/>
          <p:nvPr/>
        </p:nvSpPr>
        <p:spPr>
          <a:xfrm>
            <a:off x="2187450" y="2077200"/>
            <a:ext cx="47691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3600" i="1">
                <a:latin typeface="Anton"/>
                <a:ea typeface="Anton"/>
                <a:cs typeface="Anton"/>
                <a:sym typeface="Anton"/>
              </a:rPr>
              <a:t>Funciones Recursivas</a:t>
            </a:r>
            <a:endParaRPr sz="3600" i="1">
              <a:latin typeface="Anton"/>
              <a:ea typeface="Anton"/>
              <a:cs typeface="Anton"/>
              <a:sym typeface="Anto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4" name="Google Shape;584;p78"/>
          <p:cNvSpPr txBox="1"/>
          <p:nvPr/>
        </p:nvSpPr>
        <p:spPr>
          <a:xfrm>
            <a:off x="1231241" y="167658"/>
            <a:ext cx="70236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s-419" sz="3500" i="1">
                <a:latin typeface="Anton"/>
                <a:ea typeface="Anton"/>
                <a:cs typeface="Anton"/>
                <a:sym typeface="Anton"/>
              </a:rPr>
              <a:t>Recursividad</a:t>
            </a:r>
            <a:endParaRPr sz="3500" b="0" i="1" u="none" strike="noStrike" cap="none">
              <a:solidFill>
                <a:srgbClr val="000000"/>
              </a:solidFill>
              <a:latin typeface="Anton"/>
              <a:ea typeface="Anton"/>
              <a:cs typeface="Anton"/>
              <a:sym typeface="Anton"/>
            </a:endParaRPr>
          </a:p>
        </p:txBody>
      </p:sp>
      <p:sp>
        <p:nvSpPr>
          <p:cNvPr id="585" name="Google Shape;585;p78"/>
          <p:cNvSpPr txBox="1"/>
          <p:nvPr/>
        </p:nvSpPr>
        <p:spPr>
          <a:xfrm>
            <a:off x="525600" y="1156758"/>
            <a:ext cx="8092800" cy="30951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1800"/>
              <a:buFont typeface="Arial"/>
              <a:buNone/>
            </a:pPr>
            <a:r>
              <a:rPr lang="es-419" sz="1900" dirty="0">
                <a:solidFill>
                  <a:schemeClr val="dk1"/>
                </a:solidFill>
                <a:latin typeface="Helvetica Neue Light"/>
                <a:ea typeface="Helvetica Neue Light"/>
                <a:cs typeface="Helvetica Neue Light"/>
                <a:sym typeface="Helvetica Neue Light"/>
              </a:rPr>
              <a:t>La recursión o recursividad es un </a:t>
            </a:r>
            <a:r>
              <a:rPr lang="es-419" sz="1900" b="1" dirty="0">
                <a:solidFill>
                  <a:schemeClr val="dk1"/>
                </a:solidFill>
                <a:highlight>
                  <a:srgbClr val="3CEFAB"/>
                </a:highlight>
                <a:latin typeface="Helvetica Neue"/>
                <a:ea typeface="Helvetica Neue"/>
                <a:cs typeface="Helvetica Neue"/>
                <a:sym typeface="Helvetica Neue"/>
              </a:rPr>
              <a:t>proceso de repetición</a:t>
            </a:r>
            <a:r>
              <a:rPr lang="es-419" sz="1900" dirty="0">
                <a:solidFill>
                  <a:schemeClr val="dk1"/>
                </a:solidFill>
                <a:latin typeface="Helvetica Neue Light"/>
                <a:ea typeface="Helvetica Neue Light"/>
                <a:cs typeface="Helvetica Neue Light"/>
                <a:sym typeface="Helvetica Neue Light"/>
              </a:rPr>
              <a:t> en el que algo se repite a sí mismo. Es el efecto que sucede cuando se ponen dos espejos frente al otro.</a:t>
            </a:r>
            <a:endParaRPr sz="1900" dirty="0">
              <a:solidFill>
                <a:schemeClr val="dk1"/>
              </a:solidFill>
              <a:latin typeface="Helvetica Neue Light"/>
              <a:ea typeface="Helvetica Neue Light"/>
              <a:cs typeface="Helvetica Neue Light"/>
              <a:sym typeface="Helvetica Neue Light"/>
            </a:endParaRPr>
          </a:p>
          <a:p>
            <a:pPr marL="0" marR="0" lvl="0" indent="0" algn="ctr" rtl="0">
              <a:lnSpc>
                <a:spcPct val="150000"/>
              </a:lnSpc>
              <a:spcBef>
                <a:spcPts val="1000"/>
              </a:spcBef>
              <a:spcAft>
                <a:spcPts val="0"/>
              </a:spcAft>
              <a:buClr>
                <a:srgbClr val="000000"/>
              </a:buClr>
              <a:buSzPts val="1800"/>
              <a:buFont typeface="Arial"/>
              <a:buNone/>
            </a:pPr>
            <a:r>
              <a:rPr lang="es-419" sz="1900" dirty="0">
                <a:solidFill>
                  <a:schemeClr val="dk1"/>
                </a:solidFill>
                <a:latin typeface="Helvetica Neue Light"/>
                <a:ea typeface="Helvetica Neue Light"/>
                <a:cs typeface="Helvetica Neue Light"/>
                <a:sym typeface="Helvetica Neue Light"/>
              </a:rPr>
              <a:t>En la informática la recursividad es una </a:t>
            </a:r>
            <a:r>
              <a:rPr lang="es-419" sz="1900" b="1" dirty="0">
                <a:solidFill>
                  <a:schemeClr val="dk1"/>
                </a:solidFill>
                <a:highlight>
                  <a:srgbClr val="3CEFAB"/>
                </a:highlight>
                <a:latin typeface="Helvetica Neue"/>
                <a:ea typeface="Helvetica Neue"/>
                <a:cs typeface="Helvetica Neue"/>
                <a:sym typeface="Helvetica Neue"/>
              </a:rPr>
              <a:t>técnica</a:t>
            </a:r>
            <a:r>
              <a:rPr lang="es-419" sz="1900" dirty="0">
                <a:solidFill>
                  <a:schemeClr val="dk1"/>
                </a:solidFill>
                <a:latin typeface="Helvetica Neue Light"/>
                <a:ea typeface="Helvetica Neue Light"/>
                <a:cs typeface="Helvetica Neue Light"/>
                <a:sym typeface="Helvetica Neue Light"/>
              </a:rPr>
              <a:t> muy utilizada, la cual se basa en </a:t>
            </a:r>
            <a:r>
              <a:rPr lang="es-419" sz="1900" b="1" dirty="0">
                <a:solidFill>
                  <a:schemeClr val="dk1"/>
                </a:solidFill>
                <a:highlight>
                  <a:srgbClr val="EF89D2"/>
                </a:highlight>
                <a:latin typeface="Helvetica Neue"/>
                <a:ea typeface="Helvetica Neue"/>
                <a:cs typeface="Helvetica Neue"/>
                <a:sym typeface="Helvetica Neue"/>
              </a:rPr>
              <a:t>dividir un problema en partes más pequeñas</a:t>
            </a:r>
            <a:r>
              <a:rPr lang="es-419" sz="1900" dirty="0">
                <a:solidFill>
                  <a:schemeClr val="dk1"/>
                </a:solidFill>
                <a:latin typeface="Helvetica Neue Light"/>
                <a:ea typeface="Helvetica Neue Light"/>
                <a:cs typeface="Helvetica Neue Light"/>
                <a:sym typeface="Helvetica Neue Light"/>
              </a:rPr>
              <a:t> para poder solucionarlo de forma más simple.</a:t>
            </a:r>
            <a:endParaRPr sz="1900" dirty="0">
              <a:solidFill>
                <a:schemeClr val="dk1"/>
              </a:solidFill>
              <a:latin typeface="Helvetica Neue Light"/>
              <a:ea typeface="Helvetica Neue Light"/>
              <a:cs typeface="Helvetica Neue Light"/>
              <a:sym typeface="Helvetica Neue Light"/>
            </a:endParaRPr>
          </a:p>
          <a:p>
            <a:pPr marL="0" marR="0" lvl="0" indent="0" algn="ctr" rtl="0">
              <a:lnSpc>
                <a:spcPct val="150000"/>
              </a:lnSpc>
              <a:spcBef>
                <a:spcPts val="1000"/>
              </a:spcBef>
              <a:spcAft>
                <a:spcPts val="1000"/>
              </a:spcAft>
              <a:buClr>
                <a:srgbClr val="000000"/>
              </a:buClr>
              <a:buSzPts val="1800"/>
              <a:buFont typeface="Arial"/>
              <a:buNone/>
            </a:pPr>
            <a:r>
              <a:rPr lang="es-419" sz="1900" dirty="0">
                <a:solidFill>
                  <a:schemeClr val="dk1"/>
                </a:solidFill>
                <a:highlight>
                  <a:srgbClr val="3CEFAB"/>
                </a:highlight>
                <a:latin typeface="Helvetica Neue Light"/>
                <a:ea typeface="Helvetica Neue Light"/>
                <a:cs typeface="Helvetica Neue Light"/>
                <a:sym typeface="Helvetica Neue Light"/>
              </a:rPr>
              <a:t>Donde más se suele utilizar es en las funciones.</a:t>
            </a:r>
            <a:endParaRPr sz="1900" dirty="0">
              <a:solidFill>
                <a:schemeClr val="dk1"/>
              </a:solidFill>
              <a:highlight>
                <a:srgbClr val="3CEFAB"/>
              </a:highlight>
              <a:latin typeface="Helvetica Neue Light"/>
              <a:ea typeface="Helvetica Neue Light"/>
              <a:cs typeface="Helvetica Neue Light"/>
              <a:sym typeface="Helvetica Neue Light"/>
            </a:endParaRPr>
          </a:p>
        </p:txBody>
      </p:sp>
      <p:pic>
        <p:nvPicPr>
          <p:cNvPr id="586" name="Google Shape;586;p78"/>
          <p:cNvPicPr preferRelativeResize="0"/>
          <p:nvPr/>
        </p:nvPicPr>
        <p:blipFill>
          <a:blip r:embed="rId3">
            <a:alphaModFix/>
          </a:blip>
          <a:stretch>
            <a:fillRect/>
          </a:stretch>
        </p:blipFill>
        <p:spPr>
          <a:xfrm>
            <a:off x="345961" y="316638"/>
            <a:ext cx="691124" cy="69112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2" name="Google Shape;592;p79"/>
          <p:cNvSpPr txBox="1"/>
          <p:nvPr/>
        </p:nvSpPr>
        <p:spPr>
          <a:xfrm>
            <a:off x="1060191" y="167658"/>
            <a:ext cx="70236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s-419" sz="3500" i="1">
                <a:latin typeface="Anton"/>
                <a:ea typeface="Anton"/>
                <a:cs typeface="Anton"/>
                <a:sym typeface="Anton"/>
              </a:rPr>
              <a:t>Recursividad</a:t>
            </a:r>
            <a:endParaRPr sz="3500" b="0" i="1" u="none" strike="noStrike" cap="none">
              <a:solidFill>
                <a:srgbClr val="000000"/>
              </a:solidFill>
              <a:latin typeface="Anton"/>
              <a:ea typeface="Anton"/>
              <a:cs typeface="Anton"/>
              <a:sym typeface="Anton"/>
            </a:endParaRPr>
          </a:p>
        </p:txBody>
      </p:sp>
      <p:sp>
        <p:nvSpPr>
          <p:cNvPr id="593" name="Google Shape;593;p79"/>
          <p:cNvSpPr txBox="1"/>
          <p:nvPr/>
        </p:nvSpPr>
        <p:spPr>
          <a:xfrm>
            <a:off x="969600" y="1305750"/>
            <a:ext cx="7204800" cy="30951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1800"/>
              <a:buFont typeface="Arial"/>
              <a:buNone/>
            </a:pPr>
            <a:r>
              <a:rPr lang="es-419" sz="1900">
                <a:solidFill>
                  <a:schemeClr val="dk1"/>
                </a:solidFill>
                <a:latin typeface="Helvetica Neue Light"/>
                <a:ea typeface="Helvetica Neue Light"/>
                <a:cs typeface="Helvetica Neue Light"/>
                <a:sym typeface="Helvetica Neue Light"/>
              </a:rPr>
              <a:t>Cuando una función se llama a sí misma, tenemos una función recursiva con un comportamiento muy similar al de una sentencia iterativa (if, while, etc) pero debemos encargarnos de planificar el momento en que dejan de llamarse a sí mismas o tendremos una función recursiva infinita.</a:t>
            </a:r>
            <a:endParaRPr sz="1900">
              <a:solidFill>
                <a:schemeClr val="dk1"/>
              </a:solidFill>
              <a:latin typeface="Helvetica Neue Light"/>
              <a:ea typeface="Helvetica Neue Light"/>
              <a:cs typeface="Helvetica Neue Light"/>
              <a:sym typeface="Helvetica Neue Light"/>
            </a:endParaRPr>
          </a:p>
          <a:p>
            <a:pPr marL="457200" marR="0" lvl="0" indent="0" algn="l" rtl="0">
              <a:lnSpc>
                <a:spcPct val="115000"/>
              </a:lnSpc>
              <a:spcBef>
                <a:spcPts val="0"/>
              </a:spcBef>
              <a:spcAft>
                <a:spcPts val="0"/>
              </a:spcAft>
              <a:buNone/>
            </a:pPr>
            <a:endParaRPr sz="1800">
              <a:solidFill>
                <a:schemeClr val="dk1"/>
              </a:solidFill>
              <a:latin typeface="Helvetica Neue Light"/>
              <a:ea typeface="Helvetica Neue Light"/>
              <a:cs typeface="Helvetica Neue Light"/>
              <a:sym typeface="Helvetica Neue Light"/>
            </a:endParaRPr>
          </a:p>
        </p:txBody>
      </p:sp>
      <p:sp>
        <p:nvSpPr>
          <p:cNvPr id="594" name="Google Shape;594;p79"/>
          <p:cNvSpPr txBox="1"/>
          <p:nvPr/>
        </p:nvSpPr>
        <p:spPr>
          <a:xfrm>
            <a:off x="1869600" y="3751900"/>
            <a:ext cx="5404800" cy="9159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s-419" sz="1900">
                <a:solidFill>
                  <a:schemeClr val="dk1"/>
                </a:solidFill>
                <a:highlight>
                  <a:srgbClr val="3CEFAB"/>
                </a:highlight>
                <a:latin typeface="Helvetica Neue Light"/>
                <a:ea typeface="Helvetica Neue Light"/>
                <a:cs typeface="Helvetica Neue Light"/>
                <a:sym typeface="Helvetica Neue Light"/>
              </a:rPr>
              <a:t>Podríamos dividir las funciones recursivas en dos: discursivas sin retorno y discursivas con retorno. </a:t>
            </a:r>
            <a:endParaRPr sz="1500">
              <a:highlight>
                <a:srgbClr val="3CEFAB"/>
              </a:highlight>
            </a:endParaRPr>
          </a:p>
        </p:txBody>
      </p:sp>
      <p:pic>
        <p:nvPicPr>
          <p:cNvPr id="595" name="Google Shape;595;p79"/>
          <p:cNvPicPr preferRelativeResize="0"/>
          <p:nvPr/>
        </p:nvPicPr>
        <p:blipFill>
          <a:blip r:embed="rId3">
            <a:alphaModFix/>
          </a:blip>
          <a:stretch>
            <a:fillRect/>
          </a:stretch>
        </p:blipFill>
        <p:spPr>
          <a:xfrm>
            <a:off x="969600" y="3754400"/>
            <a:ext cx="808600" cy="808600"/>
          </a:xfrm>
          <a:prstGeom prst="rect">
            <a:avLst/>
          </a:prstGeom>
          <a:noFill/>
          <a:ln>
            <a:noFill/>
          </a:ln>
        </p:spPr>
      </p:pic>
      <p:sp>
        <p:nvSpPr>
          <p:cNvPr id="596" name="Google Shape;596;p79"/>
          <p:cNvSpPr txBox="1"/>
          <p:nvPr/>
        </p:nvSpPr>
        <p:spPr>
          <a:xfrm>
            <a:off x="76200" y="4713300"/>
            <a:ext cx="30000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419" sz="1200" b="1">
                <a:solidFill>
                  <a:schemeClr val="dk1"/>
                </a:solidFill>
                <a:highlight>
                  <a:schemeClr val="lt1"/>
                </a:highlight>
                <a:latin typeface="Helvetica Neue"/>
                <a:ea typeface="Helvetica Neue"/>
                <a:cs typeface="Helvetica Neue"/>
                <a:sym typeface="Helvetica Neue"/>
              </a:rPr>
              <a:t>Fuente:</a:t>
            </a:r>
            <a:r>
              <a:rPr lang="es-419" sz="1200">
                <a:solidFill>
                  <a:schemeClr val="dk1"/>
                </a:solidFill>
                <a:highlight>
                  <a:schemeClr val="lt1"/>
                </a:highlight>
                <a:latin typeface="Helvetica Neue Light"/>
                <a:ea typeface="Helvetica Neue Light"/>
                <a:cs typeface="Helvetica Neue Light"/>
                <a:sym typeface="Helvetica Neue Light"/>
              </a:rPr>
              <a:t> </a:t>
            </a:r>
            <a:r>
              <a:rPr lang="es-419" sz="1200" u="sng">
                <a:solidFill>
                  <a:schemeClr val="hlink"/>
                </a:solidFill>
                <a:highlight>
                  <a:schemeClr val="lt1"/>
                </a:highlight>
                <a:latin typeface="Helvetica Neue Light"/>
                <a:ea typeface="Helvetica Neue Light"/>
                <a:cs typeface="Helvetica Neue Light"/>
                <a:sym typeface="Helvetica Neue Light"/>
                <a:hlinkClick r:id="rId4"/>
              </a:rPr>
              <a:t>EntrenamientoPython</a:t>
            </a:r>
            <a:endParaRPr sz="700">
              <a:solidFill>
                <a:schemeClr val="dk1"/>
              </a:solidFill>
            </a:endParaRPr>
          </a:p>
        </p:txBody>
      </p:sp>
      <p:pic>
        <p:nvPicPr>
          <p:cNvPr id="597" name="Google Shape;597;p79"/>
          <p:cNvPicPr preferRelativeResize="0"/>
          <p:nvPr/>
        </p:nvPicPr>
        <p:blipFill>
          <a:blip r:embed="rId5">
            <a:alphaModFix/>
          </a:blip>
          <a:stretch>
            <a:fillRect/>
          </a:stretch>
        </p:blipFill>
        <p:spPr>
          <a:xfrm>
            <a:off x="345961" y="316638"/>
            <a:ext cx="691124" cy="69112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3" name="Google Shape;603;p80"/>
          <p:cNvSpPr txBox="1"/>
          <p:nvPr/>
        </p:nvSpPr>
        <p:spPr>
          <a:xfrm>
            <a:off x="902341" y="167658"/>
            <a:ext cx="70236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s-419" sz="3500" i="1">
                <a:latin typeface="Anton"/>
                <a:ea typeface="Anton"/>
                <a:cs typeface="Anton"/>
                <a:sym typeface="Anton"/>
              </a:rPr>
              <a:t>Función recursiva sin retorno</a:t>
            </a:r>
            <a:endParaRPr sz="3500" b="0" i="1" u="none" strike="noStrike" cap="none">
              <a:solidFill>
                <a:srgbClr val="000000"/>
              </a:solidFill>
              <a:latin typeface="Anton"/>
              <a:ea typeface="Anton"/>
              <a:cs typeface="Anton"/>
              <a:sym typeface="Anton"/>
            </a:endParaRPr>
          </a:p>
        </p:txBody>
      </p:sp>
      <p:sp>
        <p:nvSpPr>
          <p:cNvPr id="604" name="Google Shape;604;p80"/>
          <p:cNvSpPr txBox="1"/>
          <p:nvPr/>
        </p:nvSpPr>
        <p:spPr>
          <a:xfrm>
            <a:off x="5703100" y="1212225"/>
            <a:ext cx="3088500" cy="32088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1100"/>
              <a:buFont typeface="Arial"/>
              <a:buNone/>
            </a:pPr>
            <a:r>
              <a:rPr lang="es-419" sz="2000">
                <a:solidFill>
                  <a:schemeClr val="dk1"/>
                </a:solidFill>
                <a:highlight>
                  <a:schemeClr val="lt1"/>
                </a:highlight>
                <a:latin typeface="Helvetica Neue Light"/>
                <a:ea typeface="Helvetica Neue Light"/>
                <a:cs typeface="Helvetica Neue Light"/>
                <a:sym typeface="Helvetica Neue Light"/>
              </a:rPr>
              <a:t>Un  ejemplo de una función recursiva sin retorno es el de una </a:t>
            </a:r>
            <a:r>
              <a:rPr lang="es-419" sz="2000" b="1">
                <a:solidFill>
                  <a:schemeClr val="dk1"/>
                </a:solidFill>
                <a:highlight>
                  <a:srgbClr val="3CEFAB"/>
                </a:highlight>
                <a:latin typeface="Helvetica Neue"/>
                <a:ea typeface="Helvetica Neue"/>
                <a:cs typeface="Helvetica Neue"/>
                <a:sym typeface="Helvetica Neue"/>
              </a:rPr>
              <a:t>cuenta regresiva</a:t>
            </a:r>
            <a:r>
              <a:rPr lang="es-419" sz="2000">
                <a:solidFill>
                  <a:schemeClr val="dk1"/>
                </a:solidFill>
                <a:highlight>
                  <a:schemeClr val="lt1"/>
                </a:highlight>
                <a:latin typeface="Helvetica Neue Light"/>
                <a:ea typeface="Helvetica Neue Light"/>
                <a:cs typeface="Helvetica Neue Light"/>
                <a:sym typeface="Helvetica Neue Light"/>
              </a:rPr>
              <a:t> hasta cero a partir de un número dado.</a:t>
            </a:r>
            <a:endParaRPr sz="200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Clr>
                <a:schemeClr val="dk1"/>
              </a:buClr>
              <a:buSzPts val="1100"/>
              <a:buFont typeface="Arial"/>
              <a:buNone/>
            </a:pPr>
            <a:endParaRPr sz="180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Clr>
                <a:schemeClr val="dk1"/>
              </a:buClr>
              <a:buSzPts val="1100"/>
              <a:buFont typeface="Arial"/>
              <a:buNone/>
            </a:pP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605" name="Google Shape;605;p80"/>
          <p:cNvSpPr txBox="1"/>
          <p:nvPr/>
        </p:nvSpPr>
        <p:spPr>
          <a:xfrm>
            <a:off x="76200" y="477537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419" b="1">
                <a:solidFill>
                  <a:schemeClr val="dk1"/>
                </a:solidFill>
                <a:highlight>
                  <a:schemeClr val="lt1"/>
                </a:highlight>
                <a:latin typeface="Helvetica Neue"/>
                <a:ea typeface="Helvetica Neue"/>
                <a:cs typeface="Helvetica Neue"/>
                <a:sym typeface="Helvetica Neue"/>
              </a:rPr>
              <a:t>Fuente:</a:t>
            </a:r>
            <a:r>
              <a:rPr lang="es-419">
                <a:solidFill>
                  <a:schemeClr val="dk1"/>
                </a:solidFill>
                <a:highlight>
                  <a:schemeClr val="lt1"/>
                </a:highlight>
                <a:latin typeface="Helvetica Neue Light"/>
                <a:ea typeface="Helvetica Neue Light"/>
                <a:cs typeface="Helvetica Neue Light"/>
                <a:sym typeface="Helvetica Neue Light"/>
              </a:rPr>
              <a:t> </a:t>
            </a:r>
            <a:r>
              <a:rPr lang="es-419" u="sng">
                <a:solidFill>
                  <a:schemeClr val="hlink"/>
                </a:solidFill>
                <a:highlight>
                  <a:schemeClr val="lt1"/>
                </a:highlight>
                <a:latin typeface="Helvetica Neue Light"/>
                <a:ea typeface="Helvetica Neue Light"/>
                <a:cs typeface="Helvetica Neue Light"/>
                <a:sym typeface="Helvetica Neue Light"/>
                <a:hlinkClick r:id="rId3"/>
              </a:rPr>
              <a:t>EntrenamientoPython</a:t>
            </a:r>
            <a:endParaRPr sz="900">
              <a:solidFill>
                <a:schemeClr val="dk1"/>
              </a:solidFill>
            </a:endParaRPr>
          </a:p>
        </p:txBody>
      </p:sp>
      <p:pic>
        <p:nvPicPr>
          <p:cNvPr id="606" name="Google Shape;606;p80"/>
          <p:cNvPicPr preferRelativeResize="0"/>
          <p:nvPr/>
        </p:nvPicPr>
        <p:blipFill rotWithShape="1">
          <a:blip r:embed="rId4">
            <a:alphaModFix/>
          </a:blip>
          <a:srcRect/>
          <a:stretch/>
        </p:blipFill>
        <p:spPr>
          <a:xfrm>
            <a:off x="8311950" y="76200"/>
            <a:ext cx="780825" cy="780825"/>
          </a:xfrm>
          <a:prstGeom prst="rect">
            <a:avLst/>
          </a:prstGeom>
          <a:noFill/>
          <a:ln>
            <a:noFill/>
          </a:ln>
        </p:spPr>
      </p:pic>
      <p:pic>
        <p:nvPicPr>
          <p:cNvPr id="607" name="Google Shape;607;p80"/>
          <p:cNvPicPr preferRelativeResize="0"/>
          <p:nvPr/>
        </p:nvPicPr>
        <p:blipFill>
          <a:blip r:embed="rId5">
            <a:alphaModFix/>
          </a:blip>
          <a:stretch>
            <a:fillRect/>
          </a:stretch>
        </p:blipFill>
        <p:spPr>
          <a:xfrm>
            <a:off x="587700" y="1133658"/>
            <a:ext cx="4225331" cy="3365941"/>
          </a:xfrm>
          <a:prstGeom prst="rect">
            <a:avLst/>
          </a:prstGeom>
          <a:noFill/>
          <a:ln>
            <a:noFill/>
          </a:ln>
        </p:spPr>
      </p:pic>
      <p:pic>
        <p:nvPicPr>
          <p:cNvPr id="608" name="Google Shape;608;p80"/>
          <p:cNvPicPr preferRelativeResize="0"/>
          <p:nvPr/>
        </p:nvPicPr>
        <p:blipFill>
          <a:blip r:embed="rId6">
            <a:alphaModFix/>
          </a:blip>
          <a:stretch>
            <a:fillRect/>
          </a:stretch>
        </p:blipFill>
        <p:spPr>
          <a:xfrm>
            <a:off x="345961" y="316638"/>
            <a:ext cx="691124" cy="6911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0"/>
        <p:cNvGrpSpPr/>
        <p:nvPr/>
      </p:nvGrpSpPr>
      <p:grpSpPr>
        <a:xfrm>
          <a:off x="0" y="0"/>
          <a:ext cx="0" cy="0"/>
          <a:chOff x="0" y="0"/>
          <a:chExt cx="0" cy="0"/>
        </a:xfrm>
      </p:grpSpPr>
      <p:sp>
        <p:nvSpPr>
          <p:cNvPr id="251" name="Google Shape;251;p43"/>
          <p:cNvSpPr txBox="1"/>
          <p:nvPr/>
        </p:nvSpPr>
        <p:spPr>
          <a:xfrm>
            <a:off x="852200" y="1404000"/>
            <a:ext cx="7146000" cy="18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E8E7E3"/>
              </a:solidFill>
            </a:endParaRPr>
          </a:p>
          <a:p>
            <a:pPr marL="0" lvl="0" indent="0" algn="ctr" rtl="0">
              <a:spcBef>
                <a:spcPts val="0"/>
              </a:spcBef>
              <a:spcAft>
                <a:spcPts val="0"/>
              </a:spcAft>
              <a:buNone/>
            </a:pPr>
            <a:r>
              <a:rPr lang="es-419" sz="3000" i="1">
                <a:solidFill>
                  <a:srgbClr val="EEFF41"/>
                </a:solidFill>
                <a:latin typeface="Anton"/>
                <a:ea typeface="Anton"/>
                <a:cs typeface="Anton"/>
                <a:sym typeface="Anton"/>
              </a:rPr>
              <a:t>¡PARA PENSAR!</a:t>
            </a:r>
            <a:endParaRPr sz="3000" i="1">
              <a:solidFill>
                <a:srgbClr val="EEFF41"/>
              </a:solidFill>
              <a:latin typeface="Didact Gothic"/>
              <a:ea typeface="Didact Gothic"/>
              <a:cs typeface="Didact Gothic"/>
              <a:sym typeface="Didact Gothic"/>
            </a:endParaRPr>
          </a:p>
          <a:p>
            <a:pPr marL="0" lvl="0" indent="0" algn="ctr" rtl="0">
              <a:lnSpc>
                <a:spcPct val="150000"/>
              </a:lnSpc>
              <a:spcBef>
                <a:spcPts val="1000"/>
              </a:spcBef>
              <a:spcAft>
                <a:spcPts val="0"/>
              </a:spcAft>
              <a:buNone/>
            </a:pPr>
            <a:endParaRPr sz="1800" i="1">
              <a:solidFill>
                <a:schemeClr val="lt1"/>
              </a:solidFill>
              <a:latin typeface="Helvetica Neue Light"/>
              <a:ea typeface="Helvetica Neue Light"/>
              <a:cs typeface="Helvetica Neue Light"/>
              <a:sym typeface="Helvetica Neue Light"/>
            </a:endParaRPr>
          </a:p>
          <a:p>
            <a:pPr marL="0" lvl="0" indent="0" algn="ctr" rtl="0">
              <a:lnSpc>
                <a:spcPct val="150000"/>
              </a:lnSpc>
              <a:spcBef>
                <a:spcPts val="0"/>
              </a:spcBef>
              <a:spcAft>
                <a:spcPts val="0"/>
              </a:spcAft>
              <a:buNone/>
            </a:pPr>
            <a:r>
              <a:rPr lang="es-419" sz="1800" i="1">
                <a:solidFill>
                  <a:schemeClr val="lt1"/>
                </a:solidFill>
                <a:latin typeface="Helvetica Neue Light"/>
                <a:ea typeface="Helvetica Neue Light"/>
                <a:cs typeface="Helvetica Neue Light"/>
                <a:sym typeface="Helvetica Neue Light"/>
              </a:rPr>
              <a:t>¿Cuál es la diferencia entre los parámetros y argumentos?</a:t>
            </a:r>
            <a:endParaRPr sz="2000">
              <a:solidFill>
                <a:srgbClr val="E8E7E3"/>
              </a:solidFill>
              <a:latin typeface="Helvetica Neue Light"/>
              <a:ea typeface="Helvetica Neue Light"/>
              <a:cs typeface="Helvetica Neue Light"/>
              <a:sym typeface="Helvetica Neue Light"/>
            </a:endParaRPr>
          </a:p>
        </p:txBody>
      </p:sp>
      <p:pic>
        <p:nvPicPr>
          <p:cNvPr id="252" name="Google Shape;252;p43"/>
          <p:cNvPicPr preferRelativeResize="0"/>
          <p:nvPr/>
        </p:nvPicPr>
        <p:blipFill rotWithShape="1">
          <a:blip r:embed="rId4">
            <a:alphaModFix/>
          </a:blip>
          <a:srcRect/>
          <a:stretch/>
        </p:blipFill>
        <p:spPr>
          <a:xfrm>
            <a:off x="3831925" y="433075"/>
            <a:ext cx="1186525" cy="11865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4" name="Google Shape;614;p81"/>
          <p:cNvSpPr txBox="1"/>
          <p:nvPr/>
        </p:nvSpPr>
        <p:spPr>
          <a:xfrm>
            <a:off x="1141416" y="167646"/>
            <a:ext cx="70236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s-419" sz="3500" i="1">
                <a:latin typeface="Anton"/>
                <a:ea typeface="Anton"/>
                <a:cs typeface="Anton"/>
                <a:sym typeface="Anton"/>
              </a:rPr>
              <a:t>Función recursiva con retorno</a:t>
            </a:r>
            <a:endParaRPr sz="3500" b="0" i="1" u="none" strike="noStrike" cap="none">
              <a:solidFill>
                <a:srgbClr val="000000"/>
              </a:solidFill>
              <a:latin typeface="Anton"/>
              <a:ea typeface="Anton"/>
              <a:cs typeface="Anton"/>
              <a:sym typeface="Anton"/>
            </a:endParaRPr>
          </a:p>
        </p:txBody>
      </p:sp>
      <p:sp>
        <p:nvSpPr>
          <p:cNvPr id="615" name="Google Shape;615;p81"/>
          <p:cNvSpPr txBox="1"/>
          <p:nvPr/>
        </p:nvSpPr>
        <p:spPr>
          <a:xfrm>
            <a:off x="5052144" y="1173117"/>
            <a:ext cx="3504900" cy="32088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1100"/>
              <a:buFont typeface="Arial"/>
              <a:buNone/>
            </a:pPr>
            <a:r>
              <a:rPr lang="es-419" sz="1900" dirty="0">
                <a:solidFill>
                  <a:schemeClr val="dk1"/>
                </a:solidFill>
                <a:highlight>
                  <a:schemeClr val="lt1"/>
                </a:highlight>
                <a:latin typeface="Helvetica Neue Light"/>
                <a:ea typeface="Helvetica Neue Light"/>
                <a:cs typeface="Helvetica Neue Light"/>
                <a:sym typeface="Helvetica Neue Light"/>
              </a:rPr>
              <a:t>Un ejemplo de una función recursiva con retorno, es el ejemplo del </a:t>
            </a:r>
            <a:r>
              <a:rPr lang="es-419" sz="1900" b="1" dirty="0">
                <a:solidFill>
                  <a:schemeClr val="dk1"/>
                </a:solidFill>
                <a:highlight>
                  <a:srgbClr val="3CEFAB"/>
                </a:highlight>
                <a:latin typeface="Helvetica Neue"/>
                <a:ea typeface="Helvetica Neue"/>
                <a:cs typeface="Helvetica Neue"/>
                <a:sym typeface="Helvetica Neue"/>
              </a:rPr>
              <a:t>cálculo del factorial</a:t>
            </a:r>
            <a:r>
              <a:rPr lang="es-419" sz="1900" b="1" dirty="0">
                <a:solidFill>
                  <a:schemeClr val="dk1"/>
                </a:solidFill>
                <a:highlight>
                  <a:schemeClr val="lt1"/>
                </a:highlight>
                <a:latin typeface="Helvetica Neue"/>
                <a:ea typeface="Helvetica Neue"/>
                <a:cs typeface="Helvetica Neue"/>
                <a:sym typeface="Helvetica Neue"/>
              </a:rPr>
              <a:t> </a:t>
            </a:r>
            <a:r>
              <a:rPr lang="es-419" sz="1900" dirty="0">
                <a:solidFill>
                  <a:schemeClr val="dk1"/>
                </a:solidFill>
                <a:highlight>
                  <a:schemeClr val="lt1"/>
                </a:highlight>
                <a:latin typeface="Helvetica Neue Light"/>
                <a:ea typeface="Helvetica Neue Light"/>
                <a:cs typeface="Helvetica Neue Light"/>
                <a:sym typeface="Helvetica Neue Light"/>
              </a:rPr>
              <a:t>de un número corresponde al producto de todos los números </a:t>
            </a:r>
            <a:r>
              <a:rPr lang="es-419" sz="1900" dirty="0">
                <a:solidFill>
                  <a:schemeClr val="dk1"/>
                </a:solidFill>
                <a:highlight>
                  <a:srgbClr val="3CEFAB"/>
                </a:highlight>
                <a:latin typeface="Helvetica Neue Light"/>
                <a:ea typeface="Helvetica Neue Light"/>
                <a:cs typeface="Helvetica Neue Light"/>
                <a:sym typeface="Helvetica Neue Light"/>
              </a:rPr>
              <a:t>desde 1 hasta el propio número</a:t>
            </a:r>
            <a:r>
              <a:rPr lang="es-419" sz="1900" dirty="0">
                <a:solidFill>
                  <a:schemeClr val="dk1"/>
                </a:solidFill>
                <a:highlight>
                  <a:schemeClr val="lt1"/>
                </a:highlight>
                <a:latin typeface="Helvetica Neue Light"/>
                <a:ea typeface="Helvetica Neue Light"/>
                <a:cs typeface="Helvetica Neue Light"/>
                <a:sym typeface="Helvetica Neue Light"/>
              </a:rPr>
              <a:t>.</a:t>
            </a:r>
            <a:endParaRPr sz="1900" dirty="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Clr>
                <a:schemeClr val="dk1"/>
              </a:buClr>
              <a:buSzPts val="1100"/>
              <a:buFont typeface="Arial"/>
              <a:buNone/>
            </a:pPr>
            <a:endParaRPr sz="1800" dirty="0">
              <a:solidFill>
                <a:schemeClr val="dk1"/>
              </a:solidFill>
              <a:highlight>
                <a:schemeClr val="lt1"/>
              </a:highlight>
              <a:latin typeface="Helvetica Neue Light"/>
              <a:ea typeface="Helvetica Neue Light"/>
              <a:cs typeface="Helvetica Neue Light"/>
              <a:sym typeface="Helvetica Neue Light"/>
            </a:endParaRPr>
          </a:p>
        </p:txBody>
      </p:sp>
      <p:pic>
        <p:nvPicPr>
          <p:cNvPr id="616" name="Google Shape;616;p81"/>
          <p:cNvPicPr preferRelativeResize="0"/>
          <p:nvPr/>
        </p:nvPicPr>
        <p:blipFill rotWithShape="1">
          <a:blip r:embed="rId3">
            <a:alphaModFix/>
          </a:blip>
          <a:srcRect/>
          <a:stretch/>
        </p:blipFill>
        <p:spPr>
          <a:xfrm>
            <a:off x="8071765" y="151275"/>
            <a:ext cx="877306" cy="980534"/>
          </a:xfrm>
          <a:prstGeom prst="rect">
            <a:avLst/>
          </a:prstGeom>
          <a:noFill/>
          <a:ln>
            <a:noFill/>
          </a:ln>
        </p:spPr>
      </p:pic>
      <p:sp>
        <p:nvSpPr>
          <p:cNvPr id="617" name="Google Shape;617;p81"/>
          <p:cNvSpPr txBox="1"/>
          <p:nvPr/>
        </p:nvSpPr>
        <p:spPr>
          <a:xfrm>
            <a:off x="355475" y="1271375"/>
            <a:ext cx="4345500" cy="3317100"/>
          </a:xfrm>
          <a:prstGeom prst="rect">
            <a:avLst/>
          </a:prstGeom>
          <a:noFill/>
          <a:ln w="28575" cap="flat" cmpd="sng">
            <a:solidFill>
              <a:srgbClr val="3CEFAB"/>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def </a:t>
            </a:r>
            <a:r>
              <a:rPr lang="es-419" sz="1800">
                <a:solidFill>
                  <a:srgbClr val="303F9F"/>
                </a:solidFill>
                <a:highlight>
                  <a:schemeClr val="lt1"/>
                </a:highlight>
                <a:latin typeface="Helvetica Neue Light"/>
                <a:ea typeface="Helvetica Neue Light"/>
                <a:cs typeface="Helvetica Neue Light"/>
                <a:sym typeface="Helvetica Neue Light"/>
              </a:rPr>
              <a:t>factorial</a:t>
            </a:r>
            <a:r>
              <a:rPr lang="es-419" sz="1800">
                <a:solidFill>
                  <a:schemeClr val="dk1"/>
                </a:solidFill>
                <a:highlight>
                  <a:schemeClr val="lt1"/>
                </a:highlight>
                <a:latin typeface="Helvetica Neue"/>
                <a:ea typeface="Helvetica Neue"/>
                <a:cs typeface="Helvetica Neue"/>
                <a:sym typeface="Helvetica Neue"/>
              </a:rPr>
              <a:t>(</a:t>
            </a:r>
            <a:r>
              <a:rPr lang="es-419" sz="1800" b="1">
                <a:solidFill>
                  <a:schemeClr val="dk1"/>
                </a:solidFill>
                <a:highlight>
                  <a:schemeClr val="lt1"/>
                </a:highlight>
                <a:latin typeface="Helvetica Neue"/>
                <a:ea typeface="Helvetica Neue"/>
                <a:cs typeface="Helvetica Neue"/>
                <a:sym typeface="Helvetica Neue"/>
              </a:rPr>
              <a:t>numero</a:t>
            </a:r>
            <a:r>
              <a:rPr lang="es-419" sz="1800">
                <a:solidFill>
                  <a:schemeClr val="dk1"/>
                </a:solidFill>
                <a:highlight>
                  <a:schemeClr val="lt1"/>
                </a:highlight>
                <a:latin typeface="Helvetica Neue"/>
                <a:ea typeface="Helvetica Neue"/>
                <a:cs typeface="Helvetica Neue"/>
                <a:sym typeface="Helvetica Neue"/>
              </a:rPr>
              <a:t>):</a:t>
            </a:r>
            <a:endParaRPr sz="1800">
              <a:solidFill>
                <a:schemeClr val="dk1"/>
              </a:solidFill>
              <a:highlight>
                <a:schemeClr val="lt1"/>
              </a:highlight>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s-419" sz="1800">
                <a:solidFill>
                  <a:schemeClr val="dk1"/>
                </a:solidFill>
                <a:highlight>
                  <a:schemeClr val="lt1"/>
                </a:highlight>
                <a:latin typeface="Helvetica Neue"/>
                <a:ea typeface="Helvetica Neue"/>
                <a:cs typeface="Helvetica Neue"/>
                <a:sym typeface="Helvetica Neue"/>
              </a:rPr>
              <a:t>		</a:t>
            </a:r>
            <a:r>
              <a:rPr lang="es-419" sz="1800">
                <a:solidFill>
                  <a:srgbClr val="0D904F"/>
                </a:solidFill>
                <a:highlight>
                  <a:schemeClr val="lt1"/>
                </a:highlight>
                <a:latin typeface="Helvetica Neue"/>
                <a:ea typeface="Helvetica Neue"/>
                <a:cs typeface="Helvetica Neue"/>
                <a:sym typeface="Helvetica Neue"/>
              </a:rPr>
              <a:t>print</a:t>
            </a:r>
            <a:r>
              <a:rPr lang="es-419" sz="1800">
                <a:solidFill>
                  <a:schemeClr val="dk1"/>
                </a:solidFill>
                <a:highlight>
                  <a:schemeClr val="lt1"/>
                </a:highlight>
                <a:latin typeface="Helvetica Neue"/>
                <a:ea typeface="Helvetica Neue"/>
                <a:cs typeface="Helvetica Neue"/>
                <a:sym typeface="Helvetica Neue"/>
              </a:rPr>
              <a:t>(“Valor inicial -&gt;”, numero)</a:t>
            </a:r>
            <a:endParaRPr sz="1800">
              <a:solidFill>
                <a:schemeClr val="dk1"/>
              </a:solidFill>
              <a:highlight>
                <a:schemeClr val="lt1"/>
              </a:highlight>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s-419" sz="1800">
                <a:solidFill>
                  <a:schemeClr val="dk1"/>
                </a:solidFill>
                <a:highlight>
                  <a:schemeClr val="lt1"/>
                </a:highlight>
                <a:latin typeface="Helvetica Neue"/>
                <a:ea typeface="Helvetica Neue"/>
                <a:cs typeface="Helvetica Neue"/>
                <a:sym typeface="Helvetica Neue"/>
              </a:rPr>
              <a:t>		</a:t>
            </a:r>
            <a:r>
              <a:rPr lang="es-419" sz="1800">
                <a:solidFill>
                  <a:srgbClr val="0D904F"/>
                </a:solidFill>
                <a:highlight>
                  <a:schemeClr val="lt1"/>
                </a:highlight>
                <a:latin typeface="Helvetica Neue"/>
                <a:ea typeface="Helvetica Neue"/>
                <a:cs typeface="Helvetica Neue"/>
                <a:sym typeface="Helvetica Neue"/>
              </a:rPr>
              <a:t>if </a:t>
            </a:r>
            <a:r>
              <a:rPr lang="es-419" sz="1800">
                <a:solidFill>
                  <a:schemeClr val="dk1"/>
                </a:solidFill>
                <a:highlight>
                  <a:schemeClr val="lt1"/>
                </a:highlight>
                <a:latin typeface="Helvetica Neue"/>
                <a:ea typeface="Helvetica Neue"/>
                <a:cs typeface="Helvetica Neue"/>
                <a:sym typeface="Helvetica Neue"/>
              </a:rPr>
              <a:t>numero &gt; 1:</a:t>
            </a:r>
            <a:endParaRPr sz="1800">
              <a:solidFill>
                <a:schemeClr val="dk1"/>
              </a:solidFill>
              <a:highlight>
                <a:schemeClr val="lt1"/>
              </a:highlight>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s-419" sz="1800">
                <a:solidFill>
                  <a:schemeClr val="dk1"/>
                </a:solidFill>
                <a:highlight>
                  <a:schemeClr val="lt1"/>
                </a:highlight>
                <a:latin typeface="Helvetica Neue"/>
                <a:ea typeface="Helvetica Neue"/>
                <a:cs typeface="Helvetica Neue"/>
                <a:sym typeface="Helvetica Neue"/>
              </a:rPr>
              <a:t>			numero = numero * </a:t>
            </a:r>
            <a:r>
              <a:rPr lang="es-419" sz="1800">
                <a:solidFill>
                  <a:srgbClr val="303F9F"/>
                </a:solidFill>
                <a:highlight>
                  <a:schemeClr val="lt1"/>
                </a:highlight>
                <a:latin typeface="Helvetica Neue"/>
                <a:ea typeface="Helvetica Neue"/>
                <a:cs typeface="Helvetica Neue"/>
                <a:sym typeface="Helvetica Neue"/>
              </a:rPr>
              <a:t>factorial</a:t>
            </a:r>
            <a:r>
              <a:rPr lang="es-419" sz="1800">
                <a:solidFill>
                  <a:schemeClr val="dk1"/>
                </a:solidFill>
                <a:highlight>
                  <a:schemeClr val="lt1"/>
                </a:highlight>
                <a:latin typeface="Helvetica Neue"/>
                <a:ea typeface="Helvetica Neue"/>
                <a:cs typeface="Helvetica Neue"/>
                <a:sym typeface="Helvetica Neue"/>
              </a:rPr>
              <a:t>(numero -1)</a:t>
            </a:r>
            <a:endParaRPr sz="1800">
              <a:solidFill>
                <a:schemeClr val="dk1"/>
              </a:solidFill>
              <a:highlight>
                <a:schemeClr val="lt1"/>
              </a:highlight>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s-419" sz="1800">
                <a:solidFill>
                  <a:schemeClr val="dk1"/>
                </a:solidFill>
                <a:highlight>
                  <a:schemeClr val="lt1"/>
                </a:highlight>
                <a:latin typeface="Helvetica Neue"/>
                <a:ea typeface="Helvetica Neue"/>
                <a:cs typeface="Helvetica Neue"/>
                <a:sym typeface="Helvetica Neue"/>
              </a:rPr>
              <a:t>		</a:t>
            </a:r>
            <a:r>
              <a:rPr lang="es-419" sz="1800">
                <a:solidFill>
                  <a:srgbClr val="0D904F"/>
                </a:solidFill>
                <a:highlight>
                  <a:schemeClr val="lt1"/>
                </a:highlight>
                <a:latin typeface="Helvetica Neue"/>
                <a:ea typeface="Helvetica Neue"/>
                <a:cs typeface="Helvetica Neue"/>
                <a:sym typeface="Helvetica Neue"/>
              </a:rPr>
              <a:t>print</a:t>
            </a:r>
            <a:r>
              <a:rPr lang="es-419" sz="1800">
                <a:solidFill>
                  <a:schemeClr val="dk1"/>
                </a:solidFill>
                <a:highlight>
                  <a:schemeClr val="lt1"/>
                </a:highlight>
                <a:latin typeface="Helvetica Neue"/>
                <a:ea typeface="Helvetica Neue"/>
                <a:cs typeface="Helvetica Neue"/>
                <a:sym typeface="Helvetica Neue"/>
              </a:rPr>
              <a:t>(“Valor final -&gt;”, numero)</a:t>
            </a:r>
            <a:endParaRPr sz="1800">
              <a:solidFill>
                <a:schemeClr val="dk1"/>
              </a:solidFill>
              <a:highlight>
                <a:schemeClr val="lt1"/>
              </a:highlight>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s-419" sz="1800">
                <a:solidFill>
                  <a:schemeClr val="dk1"/>
                </a:solidFill>
                <a:highlight>
                  <a:schemeClr val="lt1"/>
                </a:highlight>
                <a:latin typeface="Helvetica Neue"/>
                <a:ea typeface="Helvetica Neue"/>
                <a:cs typeface="Helvetica Neue"/>
                <a:sym typeface="Helvetica Neue"/>
              </a:rPr>
              <a:t>		</a:t>
            </a:r>
            <a:r>
              <a:rPr lang="es-419" sz="1800">
                <a:solidFill>
                  <a:srgbClr val="0D904F"/>
                </a:solidFill>
                <a:highlight>
                  <a:schemeClr val="lt1"/>
                </a:highlight>
                <a:latin typeface="Helvetica Neue"/>
                <a:ea typeface="Helvetica Neue"/>
                <a:cs typeface="Helvetica Neue"/>
                <a:sym typeface="Helvetica Neue"/>
              </a:rPr>
              <a:t>print</a:t>
            </a:r>
            <a:r>
              <a:rPr lang="es-419" sz="1800">
                <a:solidFill>
                  <a:schemeClr val="dk1"/>
                </a:solidFill>
                <a:highlight>
                  <a:schemeClr val="lt1"/>
                </a:highlight>
                <a:latin typeface="Helvetica Neue"/>
                <a:ea typeface="Helvetica Neue"/>
                <a:cs typeface="Helvetica Neue"/>
                <a:sym typeface="Helvetica Neue"/>
              </a:rPr>
              <a:t> numero</a:t>
            </a:r>
            <a:endParaRPr sz="1800">
              <a:solidFill>
                <a:schemeClr val="dk1"/>
              </a:solidFill>
              <a:latin typeface="Helvetica Neue Light"/>
              <a:ea typeface="Helvetica Neue Light"/>
              <a:cs typeface="Helvetica Neue Light"/>
              <a:sym typeface="Helvetica Neue Light"/>
            </a:endParaRPr>
          </a:p>
        </p:txBody>
      </p:sp>
      <p:sp>
        <p:nvSpPr>
          <p:cNvPr id="618" name="Google Shape;618;p81"/>
          <p:cNvSpPr txBox="1"/>
          <p:nvPr/>
        </p:nvSpPr>
        <p:spPr>
          <a:xfrm>
            <a:off x="76200" y="477537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419" b="1">
                <a:solidFill>
                  <a:schemeClr val="dk1"/>
                </a:solidFill>
                <a:highlight>
                  <a:schemeClr val="lt1"/>
                </a:highlight>
                <a:latin typeface="Helvetica Neue"/>
                <a:ea typeface="Helvetica Neue"/>
                <a:cs typeface="Helvetica Neue"/>
                <a:sym typeface="Helvetica Neue"/>
              </a:rPr>
              <a:t>Fuente:</a:t>
            </a:r>
            <a:r>
              <a:rPr lang="es-419">
                <a:solidFill>
                  <a:schemeClr val="dk1"/>
                </a:solidFill>
                <a:highlight>
                  <a:schemeClr val="lt1"/>
                </a:highlight>
                <a:latin typeface="Helvetica Neue Light"/>
                <a:ea typeface="Helvetica Neue Light"/>
                <a:cs typeface="Helvetica Neue Light"/>
                <a:sym typeface="Helvetica Neue Light"/>
              </a:rPr>
              <a:t> </a:t>
            </a:r>
            <a:r>
              <a:rPr lang="es-419" u="sng">
                <a:solidFill>
                  <a:schemeClr val="hlink"/>
                </a:solidFill>
                <a:highlight>
                  <a:schemeClr val="lt1"/>
                </a:highlight>
                <a:latin typeface="Helvetica Neue Light"/>
                <a:ea typeface="Helvetica Neue Light"/>
                <a:cs typeface="Helvetica Neue Light"/>
                <a:sym typeface="Helvetica Neue Light"/>
                <a:hlinkClick r:id="rId4"/>
              </a:rPr>
              <a:t>EntrenamientoPython</a:t>
            </a:r>
            <a:endParaRPr sz="900"/>
          </a:p>
        </p:txBody>
      </p:sp>
      <p:pic>
        <p:nvPicPr>
          <p:cNvPr id="619" name="Google Shape;619;p81"/>
          <p:cNvPicPr preferRelativeResize="0"/>
          <p:nvPr/>
        </p:nvPicPr>
        <p:blipFill>
          <a:blip r:embed="rId5">
            <a:alphaModFix/>
          </a:blip>
          <a:stretch>
            <a:fillRect/>
          </a:stretch>
        </p:blipFill>
        <p:spPr>
          <a:xfrm>
            <a:off x="345961" y="316638"/>
            <a:ext cx="691124" cy="69112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3CEFAB"/>
        </a:solidFill>
        <a:effectLst/>
      </p:bgPr>
    </p:bg>
    <p:spTree>
      <p:nvGrpSpPr>
        <p:cNvPr id="1" name="Shape 623"/>
        <p:cNvGrpSpPr/>
        <p:nvPr/>
      </p:nvGrpSpPr>
      <p:grpSpPr>
        <a:xfrm>
          <a:off x="0" y="0"/>
          <a:ext cx="0" cy="0"/>
          <a:chOff x="0" y="0"/>
          <a:chExt cx="0" cy="0"/>
        </a:xfrm>
      </p:grpSpPr>
      <p:sp>
        <p:nvSpPr>
          <p:cNvPr id="624" name="Google Shape;624;p82"/>
          <p:cNvSpPr txBox="1"/>
          <p:nvPr/>
        </p:nvSpPr>
        <p:spPr>
          <a:xfrm>
            <a:off x="2187450" y="2077200"/>
            <a:ext cx="47691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3600" i="1">
                <a:latin typeface="Anton"/>
                <a:ea typeface="Anton"/>
                <a:cs typeface="Anton"/>
                <a:sym typeface="Anton"/>
              </a:rPr>
              <a:t>Funciones Integradas</a:t>
            </a:r>
            <a:endParaRPr sz="3600" i="1">
              <a:latin typeface="Anton"/>
              <a:ea typeface="Anton"/>
              <a:cs typeface="Anton"/>
              <a:sym typeface="Anto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1" name="Google Shape;631;p83"/>
          <p:cNvSpPr txBox="1"/>
          <p:nvPr/>
        </p:nvSpPr>
        <p:spPr>
          <a:xfrm>
            <a:off x="1060191" y="41133"/>
            <a:ext cx="70236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s-419" sz="3500" i="1">
                <a:latin typeface="Anton"/>
                <a:ea typeface="Anton"/>
                <a:cs typeface="Anton"/>
                <a:sym typeface="Anton"/>
              </a:rPr>
              <a:t>Funciones</a:t>
            </a:r>
            <a:endParaRPr sz="3500" b="0" i="1" u="none" strike="noStrike" cap="none">
              <a:solidFill>
                <a:srgbClr val="000000"/>
              </a:solidFill>
              <a:latin typeface="Anton"/>
              <a:ea typeface="Anton"/>
              <a:cs typeface="Anton"/>
              <a:sym typeface="Anton"/>
            </a:endParaRPr>
          </a:p>
        </p:txBody>
      </p:sp>
      <p:sp>
        <p:nvSpPr>
          <p:cNvPr id="632" name="Google Shape;632;p83"/>
          <p:cNvSpPr txBox="1"/>
          <p:nvPr/>
        </p:nvSpPr>
        <p:spPr>
          <a:xfrm>
            <a:off x="1045800" y="1381150"/>
            <a:ext cx="7204800" cy="30951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1800"/>
              <a:buFont typeface="Arial"/>
              <a:buNone/>
            </a:pPr>
            <a:r>
              <a:rPr lang="es-419" sz="1900">
                <a:solidFill>
                  <a:schemeClr val="dk1"/>
                </a:solidFill>
                <a:latin typeface="Helvetica Neue Light"/>
                <a:ea typeface="Helvetica Neue Light"/>
                <a:cs typeface="Helvetica Neue Light"/>
                <a:sym typeface="Helvetica Neue Light"/>
              </a:rPr>
              <a:t>Ahora que conocemos las funciones, no podemos acabar sin comentar varias de las integradas en Python. Muchas de ellas son para hacer conversiones entre tipos de datos, otras para manipular información, matemáticas, y de más.</a:t>
            </a:r>
            <a:endParaRPr sz="1900">
              <a:solidFill>
                <a:schemeClr val="dk1"/>
              </a:solidFill>
              <a:latin typeface="Helvetica Neue Light"/>
              <a:ea typeface="Helvetica Neue Light"/>
              <a:cs typeface="Helvetica Neue Light"/>
              <a:sym typeface="Helvetica Neue Light"/>
            </a:endParaRPr>
          </a:p>
          <a:p>
            <a:pPr marL="0" marR="0" lvl="0" indent="0" algn="l" rtl="0">
              <a:lnSpc>
                <a:spcPct val="115000"/>
              </a:lnSpc>
              <a:spcBef>
                <a:spcPts val="0"/>
              </a:spcBef>
              <a:spcAft>
                <a:spcPts val="0"/>
              </a:spcAft>
              <a:buClr>
                <a:srgbClr val="000000"/>
              </a:buClr>
              <a:buSzPts val="1800"/>
              <a:buFont typeface="Arial"/>
              <a:buNone/>
            </a:pPr>
            <a:endParaRPr sz="1900">
              <a:solidFill>
                <a:schemeClr val="dk1"/>
              </a:solidFill>
              <a:latin typeface="Helvetica Neue Light"/>
              <a:ea typeface="Helvetica Neue Light"/>
              <a:cs typeface="Helvetica Neue Light"/>
              <a:sym typeface="Helvetica Neue Light"/>
            </a:endParaRPr>
          </a:p>
          <a:p>
            <a:pPr marL="0" marR="0" lvl="0" indent="0" algn="ctr" rtl="0">
              <a:lnSpc>
                <a:spcPct val="150000"/>
              </a:lnSpc>
              <a:spcBef>
                <a:spcPts val="0"/>
              </a:spcBef>
              <a:spcAft>
                <a:spcPts val="0"/>
              </a:spcAft>
              <a:buClr>
                <a:srgbClr val="000000"/>
              </a:buClr>
              <a:buSzPts val="1800"/>
              <a:buFont typeface="Arial"/>
              <a:buNone/>
            </a:pPr>
            <a:r>
              <a:rPr lang="es-419" sz="1900">
                <a:solidFill>
                  <a:schemeClr val="dk1"/>
                </a:solidFill>
                <a:highlight>
                  <a:schemeClr val="lt1"/>
                </a:highlight>
                <a:latin typeface="Helvetica Neue Light"/>
                <a:ea typeface="Helvetica Neue Light"/>
                <a:cs typeface="Helvetica Neue Light"/>
                <a:sym typeface="Helvetica Neue Light"/>
              </a:rPr>
              <a:t>👉</a:t>
            </a:r>
            <a:r>
              <a:rPr lang="es-419" sz="1900">
                <a:solidFill>
                  <a:schemeClr val="dk1"/>
                </a:solidFill>
                <a:highlight>
                  <a:srgbClr val="3CEFAB"/>
                </a:highlight>
                <a:latin typeface="Helvetica Neue Light"/>
                <a:ea typeface="Helvetica Neue Light"/>
                <a:cs typeface="Helvetica Neue Light"/>
                <a:sym typeface="Helvetica Neue Light"/>
              </a:rPr>
              <a:t>Veremos un resumen de las más utilizadas incluyendo algunas ya conocidas.</a:t>
            </a:r>
            <a:endParaRPr sz="1900">
              <a:solidFill>
                <a:schemeClr val="dk1"/>
              </a:solidFill>
              <a:highlight>
                <a:srgbClr val="3CEFAB"/>
              </a:highlight>
              <a:latin typeface="Helvetica Neue Light"/>
              <a:ea typeface="Helvetica Neue Light"/>
              <a:cs typeface="Helvetica Neue Light"/>
              <a:sym typeface="Helvetica Neue Light"/>
            </a:endParaRPr>
          </a:p>
        </p:txBody>
      </p:sp>
      <p:pic>
        <p:nvPicPr>
          <p:cNvPr id="633" name="Google Shape;633;p83"/>
          <p:cNvPicPr preferRelativeResize="0"/>
          <p:nvPr/>
        </p:nvPicPr>
        <p:blipFill>
          <a:blip r:embed="rId3">
            <a:alphaModFix/>
          </a:blip>
          <a:stretch>
            <a:fillRect/>
          </a:stretch>
        </p:blipFill>
        <p:spPr>
          <a:xfrm>
            <a:off x="328475" y="177013"/>
            <a:ext cx="717325" cy="717325"/>
          </a:xfrm>
          <a:prstGeom prst="rect">
            <a:avLst/>
          </a:prstGeom>
          <a:noFill/>
          <a:ln>
            <a:noFill/>
          </a:ln>
        </p:spPr>
      </p:pic>
      <p:sp>
        <p:nvSpPr>
          <p:cNvPr id="634" name="Google Shape;634;p83"/>
          <p:cNvSpPr txBox="1"/>
          <p:nvPr/>
        </p:nvSpPr>
        <p:spPr>
          <a:xfrm>
            <a:off x="76200" y="4706968"/>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419" b="1">
                <a:solidFill>
                  <a:schemeClr val="dk1"/>
                </a:solidFill>
                <a:latin typeface="Helvetica Neue"/>
                <a:ea typeface="Helvetica Neue"/>
                <a:cs typeface="Helvetica Neue"/>
                <a:sym typeface="Helvetica Neue"/>
              </a:rPr>
              <a:t>Fuente:</a:t>
            </a:r>
            <a:r>
              <a:rPr lang="es-419">
                <a:solidFill>
                  <a:schemeClr val="dk1"/>
                </a:solidFill>
                <a:latin typeface="Helvetica Neue Light"/>
                <a:ea typeface="Helvetica Neue Light"/>
                <a:cs typeface="Helvetica Neue Light"/>
                <a:sym typeface="Helvetica Neue Light"/>
              </a:rPr>
              <a:t> </a:t>
            </a:r>
            <a:r>
              <a:rPr lang="es-419" u="sng">
                <a:solidFill>
                  <a:schemeClr val="hlink"/>
                </a:solidFill>
                <a:latin typeface="Helvetica Neue Light"/>
                <a:ea typeface="Helvetica Neue Light"/>
                <a:cs typeface="Helvetica Neue Light"/>
                <a:sym typeface="Helvetica Neue Light"/>
                <a:hlinkClick r:id="rId4"/>
              </a:rPr>
              <a:t>EntrenamientoPython</a:t>
            </a:r>
            <a:endParaRPr sz="8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40" name="Google Shape;640;p84"/>
          <p:cNvSpPr txBox="1"/>
          <p:nvPr/>
        </p:nvSpPr>
        <p:spPr>
          <a:xfrm>
            <a:off x="960391" y="41133"/>
            <a:ext cx="70236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s-419" sz="3500" i="1">
                <a:latin typeface="Anton"/>
                <a:ea typeface="Anton"/>
                <a:cs typeface="Anton"/>
                <a:sym typeface="Anton"/>
              </a:rPr>
              <a:t>Int</a:t>
            </a:r>
            <a:endParaRPr sz="3500" b="0" i="1" u="none" strike="noStrike" cap="none">
              <a:solidFill>
                <a:srgbClr val="000000"/>
              </a:solidFill>
              <a:latin typeface="Anton"/>
              <a:ea typeface="Anton"/>
              <a:cs typeface="Anton"/>
              <a:sym typeface="Anton"/>
            </a:endParaRPr>
          </a:p>
        </p:txBody>
      </p:sp>
      <p:sp>
        <p:nvSpPr>
          <p:cNvPr id="641" name="Google Shape;641;p84"/>
          <p:cNvSpPr txBox="1"/>
          <p:nvPr/>
        </p:nvSpPr>
        <p:spPr>
          <a:xfrm>
            <a:off x="969600" y="1384800"/>
            <a:ext cx="7204800" cy="37587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chemeClr val="dk1"/>
              </a:buClr>
              <a:buSzPts val="1100"/>
              <a:buFont typeface="Arial"/>
              <a:buNone/>
            </a:pPr>
            <a:r>
              <a:rPr lang="es-419" sz="1900">
                <a:solidFill>
                  <a:schemeClr val="dk1"/>
                </a:solidFill>
                <a:latin typeface="Helvetica Neue Light"/>
                <a:ea typeface="Helvetica Neue Light"/>
                <a:cs typeface="Helvetica Neue Light"/>
                <a:sym typeface="Helvetica Neue Light"/>
              </a:rPr>
              <a:t>La función </a:t>
            </a:r>
            <a:r>
              <a:rPr lang="es-419" sz="1900">
                <a:solidFill>
                  <a:schemeClr val="dk1"/>
                </a:solidFill>
                <a:highlight>
                  <a:srgbClr val="3CEFAB"/>
                </a:highlight>
                <a:latin typeface="Helvetica Neue Light"/>
                <a:ea typeface="Helvetica Neue Light"/>
                <a:cs typeface="Helvetica Neue Light"/>
                <a:sym typeface="Helvetica Neue Light"/>
              </a:rPr>
              <a:t>int()</a:t>
            </a:r>
            <a:r>
              <a:rPr lang="es-419" sz="1900">
                <a:solidFill>
                  <a:schemeClr val="dk1"/>
                </a:solidFill>
                <a:latin typeface="Helvetica Neue Light"/>
                <a:ea typeface="Helvetica Neue Light"/>
                <a:cs typeface="Helvetica Neue Light"/>
                <a:sym typeface="Helvetica Neue Light"/>
              </a:rPr>
              <a:t> devuelve un número entero. Es un </a:t>
            </a:r>
            <a:r>
              <a:rPr lang="es-419" sz="1900" b="1">
                <a:solidFill>
                  <a:schemeClr val="dk1"/>
                </a:solidFill>
                <a:highlight>
                  <a:srgbClr val="3CEFAB"/>
                </a:highlight>
                <a:latin typeface="Helvetica Neue"/>
                <a:ea typeface="Helvetica Neue"/>
                <a:cs typeface="Helvetica Neue"/>
                <a:sym typeface="Helvetica Neue"/>
              </a:rPr>
              <a:t>constructor</a:t>
            </a:r>
            <a:r>
              <a:rPr lang="es-419" sz="1900">
                <a:solidFill>
                  <a:schemeClr val="dk1"/>
                </a:solidFill>
                <a:highlight>
                  <a:srgbClr val="3CEFAB"/>
                </a:highlight>
                <a:latin typeface="Helvetica Neue Light"/>
                <a:ea typeface="Helvetica Neue Light"/>
                <a:cs typeface="Helvetica Neue Light"/>
                <a:sym typeface="Helvetica Neue Light"/>
              </a:rPr>
              <a:t>, </a:t>
            </a:r>
            <a:r>
              <a:rPr lang="es-419" sz="1900">
                <a:solidFill>
                  <a:schemeClr val="dk1"/>
                </a:solidFill>
                <a:latin typeface="Helvetica Neue Light"/>
                <a:ea typeface="Helvetica Neue Light"/>
                <a:cs typeface="Helvetica Neue Light"/>
                <a:sym typeface="Helvetica Neue Light"/>
              </a:rPr>
              <a:t>que crea un entero a partir de un entero float, entero complex o una cadena de caracteres que sean coherentes con un número entero.</a:t>
            </a:r>
            <a:endParaRPr sz="1900">
              <a:solidFill>
                <a:schemeClr val="dk1"/>
              </a:solidFill>
              <a:latin typeface="Helvetica Neue Light"/>
              <a:ea typeface="Helvetica Neue Light"/>
              <a:cs typeface="Helvetica Neue Light"/>
              <a:sym typeface="Helvetica Neue Light"/>
            </a:endParaRPr>
          </a:p>
          <a:p>
            <a:pPr marL="0" marR="0" lvl="0" indent="0" algn="l" rtl="0">
              <a:lnSpc>
                <a:spcPct val="115000"/>
              </a:lnSpc>
              <a:spcBef>
                <a:spcPts val="0"/>
              </a:spcBef>
              <a:spcAft>
                <a:spcPts val="0"/>
              </a:spcAft>
              <a:buClr>
                <a:schemeClr val="dk1"/>
              </a:buClr>
              <a:buSzPts val="1100"/>
              <a:buFont typeface="Arial"/>
              <a:buNone/>
            </a:pPr>
            <a:endParaRPr sz="1800">
              <a:solidFill>
                <a:schemeClr val="dk1"/>
              </a:solidFill>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Clr>
                <a:schemeClr val="dk1"/>
              </a:buClr>
              <a:buSzPts val="1100"/>
              <a:buFont typeface="Arial"/>
              <a:buNone/>
            </a:pPr>
            <a:endParaRPr sz="1800">
              <a:solidFill>
                <a:schemeClr val="dk1"/>
              </a:solidFill>
              <a:highlight>
                <a:schemeClr val="lt1"/>
              </a:highlight>
              <a:latin typeface="Helvetica Neue Light"/>
              <a:ea typeface="Helvetica Neue Light"/>
              <a:cs typeface="Helvetica Neue Light"/>
              <a:sym typeface="Helvetica Neue Light"/>
            </a:endParaRPr>
          </a:p>
          <a:p>
            <a:pPr marL="0" marR="0" lvl="0" indent="0" algn="l" rtl="0">
              <a:lnSpc>
                <a:spcPct val="115000"/>
              </a:lnSpc>
              <a:spcBef>
                <a:spcPts val="0"/>
              </a:spcBef>
              <a:spcAft>
                <a:spcPts val="0"/>
              </a:spcAft>
              <a:buClr>
                <a:srgbClr val="000000"/>
              </a:buClr>
              <a:buSzPts val="1800"/>
              <a:buFont typeface="Arial"/>
              <a:buNone/>
            </a:pPr>
            <a:endParaRPr sz="1800">
              <a:solidFill>
                <a:schemeClr val="dk1"/>
              </a:solidFill>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Clr>
                <a:schemeClr val="dk1"/>
              </a:buClr>
              <a:buSzPts val="1100"/>
              <a:buFont typeface="Arial"/>
              <a:buNone/>
            </a:pPr>
            <a:endParaRPr sz="1800">
              <a:solidFill>
                <a:schemeClr val="dk1"/>
              </a:solidFill>
              <a:highlight>
                <a:schemeClr val="lt1"/>
              </a:highlight>
              <a:latin typeface="Helvetica Neue Light"/>
              <a:ea typeface="Helvetica Neue Light"/>
              <a:cs typeface="Helvetica Neue Light"/>
              <a:sym typeface="Helvetica Neue Light"/>
            </a:endParaRPr>
          </a:p>
          <a:p>
            <a:pPr marL="0" marR="0" lvl="0" indent="0" algn="l" rtl="0">
              <a:lnSpc>
                <a:spcPct val="115000"/>
              </a:lnSpc>
              <a:spcBef>
                <a:spcPts val="0"/>
              </a:spcBef>
              <a:spcAft>
                <a:spcPts val="0"/>
              </a:spcAft>
              <a:buClr>
                <a:srgbClr val="000000"/>
              </a:buClr>
              <a:buSzPts val="1800"/>
              <a:buFont typeface="Arial"/>
              <a:buNone/>
            </a:pPr>
            <a:endParaRPr sz="1800">
              <a:solidFill>
                <a:schemeClr val="dk1"/>
              </a:solidFill>
              <a:latin typeface="Helvetica Neue Light"/>
              <a:ea typeface="Helvetica Neue Light"/>
              <a:cs typeface="Helvetica Neue Light"/>
              <a:sym typeface="Helvetica Neue Light"/>
            </a:endParaRPr>
          </a:p>
        </p:txBody>
      </p:sp>
      <p:sp>
        <p:nvSpPr>
          <p:cNvPr id="642" name="Google Shape;642;p84"/>
          <p:cNvSpPr txBox="1"/>
          <p:nvPr/>
        </p:nvSpPr>
        <p:spPr>
          <a:xfrm>
            <a:off x="5309275" y="3183925"/>
            <a:ext cx="3000000" cy="78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int</a:t>
            </a:r>
            <a:r>
              <a:rPr lang="es-419" sz="1800">
                <a:solidFill>
                  <a:schemeClr val="dk1"/>
                </a:solidFill>
                <a:highlight>
                  <a:schemeClr val="lt1"/>
                </a:highlight>
                <a:latin typeface="Helvetica Neue Light"/>
                <a:ea typeface="Helvetica Neue Light"/>
                <a:cs typeface="Helvetica Neue Light"/>
                <a:sym typeface="Helvetica Neue Light"/>
              </a:rPr>
              <a:t>(“25”)</a:t>
            </a:r>
            <a:endParaRPr sz="180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25</a:t>
            </a:r>
            <a:endParaRPr/>
          </a:p>
        </p:txBody>
      </p:sp>
      <p:sp>
        <p:nvSpPr>
          <p:cNvPr id="643" name="Google Shape;643;p84"/>
          <p:cNvSpPr txBox="1"/>
          <p:nvPr/>
        </p:nvSpPr>
        <p:spPr>
          <a:xfrm>
            <a:off x="1474175" y="318392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a:p>
        </p:txBody>
      </p:sp>
      <p:pic>
        <p:nvPicPr>
          <p:cNvPr id="644" name="Google Shape;644;p84"/>
          <p:cNvPicPr preferRelativeResize="0"/>
          <p:nvPr/>
        </p:nvPicPr>
        <p:blipFill>
          <a:blip r:embed="rId3">
            <a:alphaModFix/>
          </a:blip>
          <a:stretch>
            <a:fillRect/>
          </a:stretch>
        </p:blipFill>
        <p:spPr>
          <a:xfrm>
            <a:off x="3977648" y="3266725"/>
            <a:ext cx="989100" cy="989100"/>
          </a:xfrm>
          <a:prstGeom prst="rect">
            <a:avLst/>
          </a:prstGeom>
          <a:noFill/>
          <a:ln>
            <a:noFill/>
          </a:ln>
        </p:spPr>
      </p:pic>
      <p:sp>
        <p:nvSpPr>
          <p:cNvPr id="645" name="Google Shape;645;p84"/>
          <p:cNvSpPr txBox="1"/>
          <p:nvPr/>
        </p:nvSpPr>
        <p:spPr>
          <a:xfrm>
            <a:off x="2097625" y="3183925"/>
            <a:ext cx="1537500" cy="1154700"/>
          </a:xfrm>
          <a:prstGeom prst="rect">
            <a:avLst/>
          </a:prstGeom>
          <a:noFill/>
          <a:ln w="28575" cap="flat" cmpd="sng">
            <a:solidFill>
              <a:srgbClr val="3CEFAB"/>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int</a:t>
            </a:r>
            <a:r>
              <a:rPr lang="es-419" sz="1800">
                <a:solidFill>
                  <a:schemeClr val="dk1"/>
                </a:solidFill>
                <a:highlight>
                  <a:schemeClr val="lt1"/>
                </a:highlight>
                <a:latin typeface="Helvetica Neue Light"/>
                <a:ea typeface="Helvetica Neue Light"/>
                <a:cs typeface="Helvetica Neue Light"/>
                <a:sym typeface="Helvetica Neue Light"/>
              </a:rPr>
              <a:t>(2.5)</a:t>
            </a:r>
            <a:endParaRPr sz="180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Clr>
                <a:schemeClr val="dk1"/>
              </a:buClr>
              <a:buSzPts val="1100"/>
              <a:buFont typeface="Arial"/>
              <a:buNone/>
            </a:pPr>
            <a:r>
              <a:rPr lang="es-419" sz="1800">
                <a:solidFill>
                  <a:schemeClr val="dk1"/>
                </a:solidFill>
                <a:highlight>
                  <a:schemeClr val="lt1"/>
                </a:highlight>
                <a:latin typeface="Helvetica Neue Light"/>
                <a:ea typeface="Helvetica Neue Light"/>
                <a:cs typeface="Helvetica Neue Light"/>
                <a:sym typeface="Helvetica Neue Light"/>
              </a:rPr>
              <a:t>2</a:t>
            </a:r>
            <a:endParaRPr sz="1800">
              <a:solidFill>
                <a:schemeClr val="dk1"/>
              </a:solidFill>
              <a:latin typeface="Helvetica Neue Light"/>
              <a:ea typeface="Helvetica Neue Light"/>
              <a:cs typeface="Helvetica Neue Light"/>
              <a:sym typeface="Helvetica Neue Light"/>
            </a:endParaRPr>
          </a:p>
        </p:txBody>
      </p:sp>
      <p:sp>
        <p:nvSpPr>
          <p:cNvPr id="646" name="Google Shape;646;p84"/>
          <p:cNvSpPr txBox="1"/>
          <p:nvPr/>
        </p:nvSpPr>
        <p:spPr>
          <a:xfrm>
            <a:off x="5309275" y="3183925"/>
            <a:ext cx="1537500" cy="1154700"/>
          </a:xfrm>
          <a:prstGeom prst="rect">
            <a:avLst/>
          </a:prstGeom>
          <a:noFill/>
          <a:ln w="28575" cap="flat" cmpd="sng">
            <a:solidFill>
              <a:srgbClr val="3CEFAB"/>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800">
              <a:solidFill>
                <a:schemeClr val="dk1"/>
              </a:solidFill>
              <a:latin typeface="Helvetica Neue Light"/>
              <a:ea typeface="Helvetica Neue Light"/>
              <a:cs typeface="Helvetica Neue Light"/>
              <a:sym typeface="Helvetica Neue Light"/>
            </a:endParaRPr>
          </a:p>
        </p:txBody>
      </p:sp>
      <p:sp>
        <p:nvSpPr>
          <p:cNvPr id="647" name="Google Shape;647;p84"/>
          <p:cNvSpPr txBox="1"/>
          <p:nvPr/>
        </p:nvSpPr>
        <p:spPr>
          <a:xfrm>
            <a:off x="76200" y="4712400"/>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419" b="1">
                <a:solidFill>
                  <a:schemeClr val="dk1"/>
                </a:solidFill>
                <a:latin typeface="Helvetica Neue"/>
                <a:ea typeface="Helvetica Neue"/>
                <a:cs typeface="Helvetica Neue"/>
                <a:sym typeface="Helvetica Neue"/>
              </a:rPr>
              <a:t>Fuente:</a:t>
            </a:r>
            <a:r>
              <a:rPr lang="es-419">
                <a:solidFill>
                  <a:schemeClr val="dk1"/>
                </a:solidFill>
                <a:latin typeface="Helvetica Neue Light"/>
                <a:ea typeface="Helvetica Neue Light"/>
                <a:cs typeface="Helvetica Neue Light"/>
                <a:sym typeface="Helvetica Neue Light"/>
              </a:rPr>
              <a:t> </a:t>
            </a:r>
            <a:r>
              <a:rPr lang="es-419" u="sng">
                <a:solidFill>
                  <a:schemeClr val="hlink"/>
                </a:solidFill>
                <a:latin typeface="Helvetica Neue Light"/>
                <a:ea typeface="Helvetica Neue Light"/>
                <a:cs typeface="Helvetica Neue Light"/>
                <a:sym typeface="Helvetica Neue Light"/>
                <a:hlinkClick r:id="rId4"/>
              </a:rPr>
              <a:t>EntrenamientoPython</a:t>
            </a:r>
            <a:endParaRPr sz="800">
              <a:solidFill>
                <a:schemeClr val="dk1"/>
              </a:solidFill>
            </a:endParaRPr>
          </a:p>
        </p:txBody>
      </p:sp>
      <p:pic>
        <p:nvPicPr>
          <p:cNvPr id="648" name="Google Shape;648;p84"/>
          <p:cNvPicPr preferRelativeResize="0"/>
          <p:nvPr/>
        </p:nvPicPr>
        <p:blipFill rotWithShape="1">
          <a:blip r:embed="rId5">
            <a:alphaModFix/>
          </a:blip>
          <a:srcRect/>
          <a:stretch/>
        </p:blipFill>
        <p:spPr>
          <a:xfrm>
            <a:off x="8311950" y="76200"/>
            <a:ext cx="780825" cy="780825"/>
          </a:xfrm>
          <a:prstGeom prst="rect">
            <a:avLst/>
          </a:prstGeom>
          <a:noFill/>
          <a:ln>
            <a:noFill/>
          </a:ln>
        </p:spPr>
      </p:pic>
      <p:pic>
        <p:nvPicPr>
          <p:cNvPr id="649" name="Google Shape;649;p84"/>
          <p:cNvPicPr preferRelativeResize="0"/>
          <p:nvPr/>
        </p:nvPicPr>
        <p:blipFill>
          <a:blip r:embed="rId6">
            <a:alphaModFix/>
          </a:blip>
          <a:stretch>
            <a:fillRect/>
          </a:stretch>
        </p:blipFill>
        <p:spPr>
          <a:xfrm>
            <a:off x="328475" y="177013"/>
            <a:ext cx="717325" cy="7173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5" name="Google Shape;655;p85"/>
          <p:cNvSpPr txBox="1"/>
          <p:nvPr/>
        </p:nvSpPr>
        <p:spPr>
          <a:xfrm>
            <a:off x="1060191" y="41133"/>
            <a:ext cx="70236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s-419" sz="3500" i="1">
                <a:latin typeface="Anton"/>
                <a:ea typeface="Anton"/>
                <a:cs typeface="Anton"/>
                <a:sym typeface="Anton"/>
              </a:rPr>
              <a:t>Int</a:t>
            </a:r>
            <a:endParaRPr sz="3500" b="0" i="1" u="none" strike="noStrike" cap="none">
              <a:solidFill>
                <a:srgbClr val="000000"/>
              </a:solidFill>
              <a:latin typeface="Anton"/>
              <a:ea typeface="Anton"/>
              <a:cs typeface="Anton"/>
              <a:sym typeface="Anton"/>
            </a:endParaRPr>
          </a:p>
        </p:txBody>
      </p:sp>
      <p:sp>
        <p:nvSpPr>
          <p:cNvPr id="656" name="Google Shape;656;p85"/>
          <p:cNvSpPr txBox="1"/>
          <p:nvPr/>
        </p:nvSpPr>
        <p:spPr>
          <a:xfrm>
            <a:off x="4643850" y="1018925"/>
            <a:ext cx="3421200" cy="37587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La función </a:t>
            </a:r>
            <a:r>
              <a:rPr lang="es-419" sz="1800">
                <a:solidFill>
                  <a:schemeClr val="dk1"/>
                </a:solidFill>
                <a:highlight>
                  <a:srgbClr val="3CEFAB"/>
                </a:highlight>
                <a:latin typeface="Helvetica Neue Light"/>
                <a:ea typeface="Helvetica Neue Light"/>
                <a:cs typeface="Helvetica Neue Light"/>
                <a:sym typeface="Helvetica Neue Light"/>
              </a:rPr>
              <a:t>int()</a:t>
            </a:r>
            <a:r>
              <a:rPr lang="es-419" sz="1800">
                <a:solidFill>
                  <a:schemeClr val="dk1"/>
                </a:solidFill>
                <a:latin typeface="Helvetica Neue Light"/>
                <a:ea typeface="Helvetica Neue Light"/>
                <a:cs typeface="Helvetica Neue Light"/>
                <a:sym typeface="Helvetica Neue Light"/>
              </a:rPr>
              <a:t> </a:t>
            </a:r>
            <a:r>
              <a:rPr lang="es-419" sz="1800">
                <a:solidFill>
                  <a:schemeClr val="dk1"/>
                </a:solidFill>
                <a:highlight>
                  <a:srgbClr val="3CEFAB"/>
                </a:highlight>
                <a:latin typeface="Helvetica Neue Light"/>
                <a:ea typeface="Helvetica Neue Light"/>
                <a:cs typeface="Helvetica Neue Light"/>
                <a:sym typeface="Helvetica Neue Light"/>
              </a:rPr>
              <a:t>sólo procesa </a:t>
            </a:r>
            <a:r>
              <a:rPr lang="es-419" sz="1800">
                <a:solidFill>
                  <a:schemeClr val="dk1"/>
                </a:solidFill>
                <a:latin typeface="Helvetica Neue Light"/>
                <a:ea typeface="Helvetica Neue Light"/>
                <a:cs typeface="Helvetica Neue Light"/>
                <a:sym typeface="Helvetica Neue Light"/>
              </a:rPr>
              <a:t>correctamente </a:t>
            </a:r>
            <a:r>
              <a:rPr lang="es-419" sz="1800">
                <a:solidFill>
                  <a:schemeClr val="dk1"/>
                </a:solidFill>
                <a:highlight>
                  <a:srgbClr val="3CEFAB"/>
                </a:highlight>
                <a:latin typeface="Helvetica Neue Light"/>
                <a:ea typeface="Helvetica Neue Light"/>
                <a:cs typeface="Helvetica Neue Light"/>
                <a:sym typeface="Helvetica Neue Light"/>
              </a:rPr>
              <a:t>cadenas que contengan exclusivamente números.</a:t>
            </a:r>
            <a:r>
              <a:rPr lang="es-419"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marL="0" marR="0" lvl="0" indent="0" algn="ctr" rtl="0">
              <a:lnSpc>
                <a:spcPct val="150000"/>
              </a:lnSpc>
              <a:spcBef>
                <a:spcPts val="0"/>
              </a:spcBef>
              <a:spcAft>
                <a:spcPts val="0"/>
              </a:spcAft>
              <a:buClr>
                <a:schemeClr val="dk1"/>
              </a:buClr>
              <a:buSzPts val="1100"/>
              <a:buFont typeface="Arial"/>
              <a:buNone/>
            </a:pPr>
            <a:r>
              <a:rPr lang="es-419" sz="1800">
                <a:solidFill>
                  <a:schemeClr val="dk1"/>
                </a:solidFill>
                <a:highlight>
                  <a:srgbClr val="3CEFAB"/>
                </a:highlight>
                <a:latin typeface="Helvetica Neue Light"/>
                <a:ea typeface="Helvetica Neue Light"/>
                <a:cs typeface="Helvetica Neue Light"/>
                <a:sym typeface="Helvetica Neue Light"/>
              </a:rPr>
              <a:t>Si </a:t>
            </a:r>
            <a:r>
              <a:rPr lang="es-419" sz="1800">
                <a:solidFill>
                  <a:schemeClr val="dk1"/>
                </a:solidFill>
                <a:latin typeface="Helvetica Neue Light"/>
                <a:ea typeface="Helvetica Neue Light"/>
                <a:cs typeface="Helvetica Neue Light"/>
                <a:sym typeface="Helvetica Neue Light"/>
              </a:rPr>
              <a:t>la cadena </a:t>
            </a:r>
            <a:r>
              <a:rPr lang="es-419" sz="1800">
                <a:solidFill>
                  <a:schemeClr val="dk1"/>
                </a:solidFill>
                <a:highlight>
                  <a:srgbClr val="3CEFAB"/>
                </a:highlight>
                <a:latin typeface="Helvetica Neue Light"/>
                <a:ea typeface="Helvetica Neue Light"/>
                <a:cs typeface="Helvetica Neue Light"/>
                <a:sym typeface="Helvetica Neue Light"/>
              </a:rPr>
              <a:t>contiene cualquier otro carácte</a:t>
            </a:r>
            <a:r>
              <a:rPr lang="es-419" sz="1800">
                <a:solidFill>
                  <a:schemeClr val="dk1"/>
                </a:solidFill>
                <a:latin typeface="Helvetica Neue Light"/>
                <a:ea typeface="Helvetica Neue Light"/>
                <a:cs typeface="Helvetica Neue Light"/>
                <a:sym typeface="Helvetica Neue Light"/>
              </a:rPr>
              <a:t>r, la función </a:t>
            </a:r>
            <a:r>
              <a:rPr lang="es-419" sz="1800">
                <a:solidFill>
                  <a:schemeClr val="dk1"/>
                </a:solidFill>
                <a:highlight>
                  <a:srgbClr val="3CEFAB"/>
                </a:highlight>
                <a:latin typeface="Helvetica Neue Light"/>
                <a:ea typeface="Helvetica Neue Light"/>
                <a:cs typeface="Helvetica Neue Light"/>
                <a:sym typeface="Helvetica Neue Light"/>
              </a:rPr>
              <a:t>devuelve</a:t>
            </a:r>
            <a:r>
              <a:rPr lang="es-419" sz="1800">
                <a:solidFill>
                  <a:schemeClr val="dk1"/>
                </a:solidFill>
                <a:latin typeface="Helvetica Neue Light"/>
                <a:ea typeface="Helvetica Neue Light"/>
                <a:cs typeface="Helvetica Neue Light"/>
                <a:sym typeface="Helvetica Neue Light"/>
              </a:rPr>
              <a:t> una excepción </a:t>
            </a:r>
            <a:r>
              <a:rPr lang="es-419" sz="1800">
                <a:solidFill>
                  <a:schemeClr val="dk1"/>
                </a:solidFill>
                <a:highlight>
                  <a:srgbClr val="3CEFAB"/>
                </a:highlight>
                <a:latin typeface="Helvetica Neue Light"/>
                <a:ea typeface="Helvetica Neue Light"/>
                <a:cs typeface="Helvetica Neue Light"/>
                <a:sym typeface="Helvetica Neue Light"/>
              </a:rPr>
              <a:t>ValueError</a:t>
            </a:r>
            <a:r>
              <a:rPr lang="es-419"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a:p>
            <a:pPr marL="0" marR="0" lvl="0" indent="0" algn="l" rtl="0">
              <a:lnSpc>
                <a:spcPct val="115000"/>
              </a:lnSpc>
              <a:spcBef>
                <a:spcPts val="0"/>
              </a:spcBef>
              <a:spcAft>
                <a:spcPts val="0"/>
              </a:spcAft>
              <a:buClr>
                <a:schemeClr val="dk1"/>
              </a:buClr>
              <a:buSzPts val="1100"/>
              <a:buFont typeface="Arial"/>
              <a:buNone/>
            </a:pPr>
            <a:endParaRPr sz="1800">
              <a:solidFill>
                <a:schemeClr val="dk1"/>
              </a:solidFill>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Clr>
                <a:schemeClr val="dk1"/>
              </a:buClr>
              <a:buSzPts val="1100"/>
              <a:buFont typeface="Arial"/>
              <a:buNone/>
            </a:pPr>
            <a:endParaRPr sz="1600">
              <a:solidFill>
                <a:srgbClr val="BA212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Clr>
                <a:schemeClr val="dk1"/>
              </a:buClr>
              <a:buSzPts val="1100"/>
              <a:buFont typeface="Arial"/>
              <a:buNone/>
            </a:pPr>
            <a:endParaRPr sz="1800">
              <a:solidFill>
                <a:schemeClr val="dk1"/>
              </a:solidFill>
              <a:highlight>
                <a:schemeClr val="lt1"/>
              </a:highlight>
              <a:latin typeface="Helvetica Neue Light"/>
              <a:ea typeface="Helvetica Neue Light"/>
              <a:cs typeface="Helvetica Neue Light"/>
              <a:sym typeface="Helvetica Neue Light"/>
            </a:endParaRPr>
          </a:p>
          <a:p>
            <a:pPr marL="0" marR="0" lvl="0" indent="0" algn="l" rtl="0">
              <a:lnSpc>
                <a:spcPct val="115000"/>
              </a:lnSpc>
              <a:spcBef>
                <a:spcPts val="0"/>
              </a:spcBef>
              <a:spcAft>
                <a:spcPts val="0"/>
              </a:spcAft>
              <a:buClr>
                <a:srgbClr val="000000"/>
              </a:buClr>
              <a:buSzPts val="1800"/>
              <a:buFont typeface="Arial"/>
              <a:buNone/>
            </a:pPr>
            <a:endParaRPr sz="1800">
              <a:solidFill>
                <a:schemeClr val="dk1"/>
              </a:solidFill>
              <a:latin typeface="Helvetica Neue Light"/>
              <a:ea typeface="Helvetica Neue Light"/>
              <a:cs typeface="Helvetica Neue Light"/>
              <a:sym typeface="Helvetica Neue Light"/>
            </a:endParaRPr>
          </a:p>
        </p:txBody>
      </p:sp>
      <p:sp>
        <p:nvSpPr>
          <p:cNvPr id="657" name="Google Shape;657;p85"/>
          <p:cNvSpPr txBox="1"/>
          <p:nvPr/>
        </p:nvSpPr>
        <p:spPr>
          <a:xfrm>
            <a:off x="969600" y="1018925"/>
            <a:ext cx="3000000" cy="3601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419" sz="1500">
                <a:solidFill>
                  <a:srgbClr val="770000"/>
                </a:solidFill>
                <a:highlight>
                  <a:schemeClr val="lt1"/>
                </a:highlight>
                <a:latin typeface="Helvetica Neue Light"/>
                <a:ea typeface="Helvetica Neue Light"/>
                <a:cs typeface="Helvetica Neue Light"/>
                <a:sym typeface="Helvetica Neue Light"/>
              </a:rPr>
              <a:t>&gt;&gt;&gt;</a:t>
            </a:r>
            <a:r>
              <a:rPr lang="es-419" sz="1500">
                <a:solidFill>
                  <a:srgbClr val="0D904F"/>
                </a:solidFill>
                <a:highlight>
                  <a:schemeClr val="lt1"/>
                </a:highlight>
                <a:latin typeface="Helvetica Neue Light"/>
                <a:ea typeface="Helvetica Neue Light"/>
                <a:cs typeface="Helvetica Neue Light"/>
                <a:sym typeface="Helvetica Neue Light"/>
              </a:rPr>
              <a:t> int</a:t>
            </a:r>
            <a:r>
              <a:rPr lang="es-419" sz="1500">
                <a:solidFill>
                  <a:schemeClr val="dk1"/>
                </a:solidFill>
                <a:highlight>
                  <a:schemeClr val="lt1"/>
                </a:highlight>
                <a:latin typeface="Helvetica Neue Light"/>
                <a:ea typeface="Helvetica Neue Light"/>
                <a:cs typeface="Helvetica Neue Light"/>
                <a:sym typeface="Helvetica Neue Light"/>
              </a:rPr>
              <a:t>("2.5")</a:t>
            </a:r>
            <a:endParaRPr sz="150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r>
              <a:rPr lang="es-419" sz="1500">
                <a:solidFill>
                  <a:srgbClr val="BA2121"/>
                </a:solidFill>
                <a:highlight>
                  <a:schemeClr val="lt1"/>
                </a:highlight>
                <a:latin typeface="Helvetica Neue Light"/>
                <a:ea typeface="Helvetica Neue Light"/>
                <a:cs typeface="Helvetica Neue Light"/>
                <a:sym typeface="Helvetica Neue Light"/>
              </a:rPr>
              <a:t>Traceback (most recent call last):</a:t>
            </a:r>
            <a:endParaRPr sz="1500">
              <a:solidFill>
                <a:srgbClr val="BA212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r>
              <a:rPr lang="es-419" sz="1500">
                <a:solidFill>
                  <a:srgbClr val="BA2121"/>
                </a:solidFill>
                <a:highlight>
                  <a:schemeClr val="lt1"/>
                </a:highlight>
                <a:latin typeface="Helvetica Neue Light"/>
                <a:ea typeface="Helvetica Neue Light"/>
                <a:cs typeface="Helvetica Neue Light"/>
                <a:sym typeface="Helvetica Neue Light"/>
              </a:rPr>
              <a:t>  File "&lt;stdin&gt;", line 1, in &lt;module&gt;</a:t>
            </a:r>
            <a:endParaRPr sz="1500">
              <a:solidFill>
                <a:srgbClr val="BA212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r>
              <a:rPr lang="es-419" sz="1500">
                <a:solidFill>
                  <a:srgbClr val="BA2121"/>
                </a:solidFill>
                <a:highlight>
                  <a:schemeClr val="lt1"/>
                </a:highlight>
                <a:latin typeface="Helvetica Neue Light"/>
                <a:ea typeface="Helvetica Neue Light"/>
                <a:cs typeface="Helvetica Neue Light"/>
                <a:sym typeface="Helvetica Neue Light"/>
              </a:rPr>
              <a:t>ValueError: invalid literal for int() with base 10: '2.5'</a:t>
            </a:r>
            <a:endParaRPr sz="1500">
              <a:solidFill>
                <a:srgbClr val="BA212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endParaRPr sz="150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r>
              <a:rPr lang="es-419" sz="1500">
                <a:solidFill>
                  <a:srgbClr val="770000"/>
                </a:solidFill>
                <a:highlight>
                  <a:schemeClr val="lt1"/>
                </a:highlight>
                <a:latin typeface="Helvetica Neue Light"/>
                <a:ea typeface="Helvetica Neue Light"/>
                <a:cs typeface="Helvetica Neue Light"/>
                <a:sym typeface="Helvetica Neue Light"/>
              </a:rPr>
              <a:t>&gt;&gt;&gt; </a:t>
            </a:r>
            <a:r>
              <a:rPr lang="es-419" sz="1500">
                <a:solidFill>
                  <a:srgbClr val="0D904F"/>
                </a:solidFill>
                <a:highlight>
                  <a:schemeClr val="lt1"/>
                </a:highlight>
                <a:latin typeface="Helvetica Neue Light"/>
                <a:ea typeface="Helvetica Neue Light"/>
                <a:cs typeface="Helvetica Neue Light"/>
                <a:sym typeface="Helvetica Neue Light"/>
              </a:rPr>
              <a:t>int</a:t>
            </a:r>
            <a:r>
              <a:rPr lang="es-419" sz="1500">
                <a:solidFill>
                  <a:schemeClr val="dk1"/>
                </a:solidFill>
                <a:highlight>
                  <a:schemeClr val="lt1"/>
                </a:highlight>
                <a:latin typeface="Helvetica Neue Light"/>
                <a:ea typeface="Helvetica Neue Light"/>
                <a:cs typeface="Helvetica Neue Light"/>
                <a:sym typeface="Helvetica Neue Light"/>
              </a:rPr>
              <a:t>("doscientos")</a:t>
            </a:r>
            <a:endParaRPr sz="150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r>
              <a:rPr lang="es-419" sz="1500">
                <a:solidFill>
                  <a:srgbClr val="BA2121"/>
                </a:solidFill>
                <a:highlight>
                  <a:schemeClr val="lt1"/>
                </a:highlight>
                <a:latin typeface="Helvetica Neue Light"/>
                <a:ea typeface="Helvetica Neue Light"/>
                <a:cs typeface="Helvetica Neue Light"/>
                <a:sym typeface="Helvetica Neue Light"/>
              </a:rPr>
              <a:t>Traceback (most recent call last):</a:t>
            </a:r>
            <a:endParaRPr sz="1500">
              <a:solidFill>
                <a:srgbClr val="BA212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r>
              <a:rPr lang="es-419" sz="1500">
                <a:solidFill>
                  <a:srgbClr val="BA2121"/>
                </a:solidFill>
                <a:highlight>
                  <a:schemeClr val="lt1"/>
                </a:highlight>
                <a:latin typeface="Helvetica Neue Light"/>
                <a:ea typeface="Helvetica Neue Light"/>
                <a:cs typeface="Helvetica Neue Light"/>
                <a:sym typeface="Helvetica Neue Light"/>
              </a:rPr>
              <a:t>  File "&lt;stdin&gt;", line 1, in &lt;module&gt;</a:t>
            </a:r>
            <a:endParaRPr sz="1500">
              <a:solidFill>
                <a:srgbClr val="BA212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r>
              <a:rPr lang="es-419" sz="1500">
                <a:solidFill>
                  <a:srgbClr val="BA2121"/>
                </a:solidFill>
                <a:highlight>
                  <a:schemeClr val="lt1"/>
                </a:highlight>
                <a:latin typeface="Helvetica Neue Light"/>
                <a:ea typeface="Helvetica Neue Light"/>
                <a:cs typeface="Helvetica Neue Light"/>
                <a:sym typeface="Helvetica Neue Light"/>
              </a:rPr>
              <a:t>ValueError: invalid literal for int() with base 10: 'doscientos'</a:t>
            </a:r>
            <a:endParaRPr sz="1300"/>
          </a:p>
        </p:txBody>
      </p:sp>
      <p:sp>
        <p:nvSpPr>
          <p:cNvPr id="658" name="Google Shape;658;p85"/>
          <p:cNvSpPr txBox="1"/>
          <p:nvPr/>
        </p:nvSpPr>
        <p:spPr>
          <a:xfrm>
            <a:off x="855100" y="1018925"/>
            <a:ext cx="3000000" cy="3601800"/>
          </a:xfrm>
          <a:prstGeom prst="rect">
            <a:avLst/>
          </a:prstGeom>
          <a:noFill/>
          <a:ln w="28575" cap="flat" cmpd="sng">
            <a:solidFill>
              <a:srgbClr val="3CEFAB"/>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800">
              <a:solidFill>
                <a:schemeClr val="dk1"/>
              </a:solidFill>
              <a:latin typeface="Helvetica Neue Light"/>
              <a:ea typeface="Helvetica Neue Light"/>
              <a:cs typeface="Helvetica Neue Light"/>
              <a:sym typeface="Helvetica Neue Light"/>
            </a:endParaRPr>
          </a:p>
        </p:txBody>
      </p:sp>
      <p:sp>
        <p:nvSpPr>
          <p:cNvPr id="659" name="Google Shape;659;p85"/>
          <p:cNvSpPr txBox="1"/>
          <p:nvPr/>
        </p:nvSpPr>
        <p:spPr>
          <a:xfrm>
            <a:off x="76200" y="4704718"/>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419" b="1">
                <a:solidFill>
                  <a:schemeClr val="dk1"/>
                </a:solidFill>
                <a:latin typeface="Helvetica Neue"/>
                <a:ea typeface="Helvetica Neue"/>
                <a:cs typeface="Helvetica Neue"/>
                <a:sym typeface="Helvetica Neue"/>
              </a:rPr>
              <a:t>Fuente:</a:t>
            </a:r>
            <a:r>
              <a:rPr lang="es-419">
                <a:solidFill>
                  <a:schemeClr val="dk1"/>
                </a:solidFill>
                <a:latin typeface="Helvetica Neue Light"/>
                <a:ea typeface="Helvetica Neue Light"/>
                <a:cs typeface="Helvetica Neue Light"/>
                <a:sym typeface="Helvetica Neue Light"/>
              </a:rPr>
              <a:t> </a:t>
            </a:r>
            <a:r>
              <a:rPr lang="es-419" u="sng">
                <a:solidFill>
                  <a:schemeClr val="hlink"/>
                </a:solidFill>
                <a:latin typeface="Helvetica Neue Light"/>
                <a:ea typeface="Helvetica Neue Light"/>
                <a:cs typeface="Helvetica Neue Light"/>
                <a:sym typeface="Helvetica Neue Light"/>
                <a:hlinkClick r:id="rId3"/>
              </a:rPr>
              <a:t>EntrenamientoPython</a:t>
            </a:r>
            <a:endParaRPr sz="800">
              <a:solidFill>
                <a:schemeClr val="dk1"/>
              </a:solidFill>
            </a:endParaRPr>
          </a:p>
        </p:txBody>
      </p:sp>
      <p:pic>
        <p:nvPicPr>
          <p:cNvPr id="660" name="Google Shape;660;p85"/>
          <p:cNvPicPr preferRelativeResize="0"/>
          <p:nvPr/>
        </p:nvPicPr>
        <p:blipFill rotWithShape="1">
          <a:blip r:embed="rId4">
            <a:alphaModFix/>
          </a:blip>
          <a:srcRect/>
          <a:stretch/>
        </p:blipFill>
        <p:spPr>
          <a:xfrm>
            <a:off x="8311950" y="76200"/>
            <a:ext cx="780825" cy="780825"/>
          </a:xfrm>
          <a:prstGeom prst="rect">
            <a:avLst/>
          </a:prstGeom>
          <a:noFill/>
          <a:ln>
            <a:noFill/>
          </a:ln>
        </p:spPr>
      </p:pic>
      <p:pic>
        <p:nvPicPr>
          <p:cNvPr id="661" name="Google Shape;661;p85"/>
          <p:cNvPicPr preferRelativeResize="0"/>
          <p:nvPr/>
        </p:nvPicPr>
        <p:blipFill>
          <a:blip r:embed="rId5">
            <a:alphaModFix/>
          </a:blip>
          <a:stretch>
            <a:fillRect/>
          </a:stretch>
        </p:blipFill>
        <p:spPr>
          <a:xfrm>
            <a:off x="328475" y="177013"/>
            <a:ext cx="717325" cy="7173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7" name="Google Shape;667;p86"/>
          <p:cNvSpPr txBox="1"/>
          <p:nvPr/>
        </p:nvSpPr>
        <p:spPr>
          <a:xfrm>
            <a:off x="1060191" y="76208"/>
            <a:ext cx="70236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s-419" sz="3500" i="1">
                <a:latin typeface="Anton"/>
                <a:ea typeface="Anton"/>
                <a:cs typeface="Anton"/>
                <a:sym typeface="Anton"/>
              </a:rPr>
              <a:t>Float</a:t>
            </a:r>
            <a:endParaRPr sz="3500" b="0" i="1" u="none" strike="noStrike" cap="none">
              <a:solidFill>
                <a:srgbClr val="000000"/>
              </a:solidFill>
              <a:latin typeface="Anton"/>
              <a:ea typeface="Anton"/>
              <a:cs typeface="Anton"/>
              <a:sym typeface="Anton"/>
            </a:endParaRPr>
          </a:p>
        </p:txBody>
      </p:sp>
      <p:sp>
        <p:nvSpPr>
          <p:cNvPr id="668" name="Google Shape;668;p86"/>
          <p:cNvSpPr txBox="1"/>
          <p:nvPr/>
        </p:nvSpPr>
        <p:spPr>
          <a:xfrm>
            <a:off x="3764250" y="1365000"/>
            <a:ext cx="4654800" cy="38652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La función </a:t>
            </a:r>
            <a:r>
              <a:rPr lang="es-419" sz="1800">
                <a:solidFill>
                  <a:schemeClr val="dk1"/>
                </a:solidFill>
                <a:highlight>
                  <a:srgbClr val="3CEFAB"/>
                </a:highlight>
                <a:latin typeface="Helvetica Neue Light"/>
                <a:ea typeface="Helvetica Neue Light"/>
                <a:cs typeface="Helvetica Neue Light"/>
                <a:sym typeface="Helvetica Neue Light"/>
              </a:rPr>
              <a:t>float() devuelve un número coma flotante</a:t>
            </a:r>
            <a:r>
              <a:rPr lang="es-419" sz="1800">
                <a:solidFill>
                  <a:schemeClr val="dk1"/>
                </a:solidFill>
                <a:latin typeface="Helvetica Neue Light"/>
                <a:ea typeface="Helvetica Neue Light"/>
                <a:cs typeface="Helvetica Neue Light"/>
                <a:sym typeface="Helvetica Neue Light"/>
              </a:rPr>
              <a:t> float. </a:t>
            </a:r>
            <a:r>
              <a:rPr lang="es-419" sz="1800">
                <a:solidFill>
                  <a:schemeClr val="dk1"/>
                </a:solidFill>
                <a:highlight>
                  <a:srgbClr val="3CEFAB"/>
                </a:highlight>
                <a:latin typeface="Helvetica Neue Light"/>
                <a:ea typeface="Helvetica Neue Light"/>
                <a:cs typeface="Helvetica Neue Light"/>
                <a:sym typeface="Helvetica Neue Light"/>
              </a:rPr>
              <a:t>Es un </a:t>
            </a:r>
            <a:r>
              <a:rPr lang="es-419" sz="1800" b="1">
                <a:solidFill>
                  <a:schemeClr val="dk1"/>
                </a:solidFill>
                <a:highlight>
                  <a:srgbClr val="3CEFAB"/>
                </a:highlight>
                <a:latin typeface="Helvetica Neue"/>
                <a:ea typeface="Helvetica Neue"/>
                <a:cs typeface="Helvetica Neue"/>
                <a:sym typeface="Helvetica Neue"/>
              </a:rPr>
              <a:t>constructor</a:t>
            </a:r>
            <a:r>
              <a:rPr lang="es-419" sz="1800">
                <a:solidFill>
                  <a:schemeClr val="dk1"/>
                </a:solidFill>
                <a:latin typeface="Helvetica Neue Light"/>
                <a:ea typeface="Helvetica Neue Light"/>
                <a:cs typeface="Helvetica Neue Light"/>
                <a:sym typeface="Helvetica Neue Light"/>
              </a:rPr>
              <a:t>, que crea un coma flotante a partir de un entero, entero long, entero float (cadenas de caracteres formadas por números y hasta un punto) o una cadena de caracteres que sean coherentes con un número entero.</a:t>
            </a:r>
            <a:endParaRPr sz="1800">
              <a:solidFill>
                <a:schemeClr val="dk1"/>
              </a:solidFill>
              <a:latin typeface="Helvetica Neue Light"/>
              <a:ea typeface="Helvetica Neue Light"/>
              <a:cs typeface="Helvetica Neue Light"/>
              <a:sym typeface="Helvetica Neue Light"/>
            </a:endParaRPr>
          </a:p>
          <a:p>
            <a:pPr marL="0" marR="0" lvl="0" indent="0" algn="l" rtl="0">
              <a:lnSpc>
                <a:spcPct val="115000"/>
              </a:lnSpc>
              <a:spcBef>
                <a:spcPts val="0"/>
              </a:spcBef>
              <a:spcAft>
                <a:spcPts val="0"/>
              </a:spcAft>
              <a:buClr>
                <a:schemeClr val="dk1"/>
              </a:buClr>
              <a:buSzPts val="1100"/>
              <a:buFont typeface="Arial"/>
              <a:buNone/>
            </a:pPr>
            <a:endParaRPr sz="1600">
              <a:solidFill>
                <a:schemeClr val="dk1"/>
              </a:solidFill>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Clr>
                <a:schemeClr val="dk1"/>
              </a:buClr>
              <a:buSzPts val="1100"/>
              <a:buFont typeface="Arial"/>
              <a:buNone/>
            </a:pP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669" name="Google Shape;669;p86"/>
          <p:cNvSpPr txBox="1"/>
          <p:nvPr/>
        </p:nvSpPr>
        <p:spPr>
          <a:xfrm>
            <a:off x="1244300" y="1365000"/>
            <a:ext cx="3000000" cy="2692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float</a:t>
            </a:r>
            <a:r>
              <a:rPr lang="es-419" sz="1800">
                <a:solidFill>
                  <a:schemeClr val="dk1"/>
                </a:solidFill>
                <a:highlight>
                  <a:schemeClr val="lt1"/>
                </a:highlight>
                <a:latin typeface="Helvetica Neue Light"/>
                <a:ea typeface="Helvetica Neue Light"/>
                <a:cs typeface="Helvetica Neue Light"/>
                <a:sym typeface="Helvetica Neue Light"/>
              </a:rPr>
              <a:t>(2.5)</a:t>
            </a:r>
            <a:endParaRPr sz="180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2.0</a:t>
            </a:r>
            <a:endParaRPr sz="180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float</a:t>
            </a:r>
            <a:r>
              <a:rPr lang="es-419" sz="1800">
                <a:solidFill>
                  <a:schemeClr val="dk1"/>
                </a:solidFill>
                <a:highlight>
                  <a:schemeClr val="lt1"/>
                </a:highlight>
                <a:latin typeface="Helvetica Neue Light"/>
                <a:ea typeface="Helvetica Neue Light"/>
                <a:cs typeface="Helvetica Neue Light"/>
                <a:sym typeface="Helvetica Neue Light"/>
              </a:rPr>
              <a:t>(25L)</a:t>
            </a:r>
            <a:endParaRPr sz="180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25.0</a:t>
            </a:r>
            <a:endParaRPr sz="180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float</a:t>
            </a:r>
            <a:r>
              <a:rPr lang="es-419" sz="1800">
                <a:solidFill>
                  <a:schemeClr val="dk1"/>
                </a:solidFill>
                <a:highlight>
                  <a:schemeClr val="lt1"/>
                </a:highlight>
                <a:latin typeface="Helvetica Neue Light"/>
                <a:ea typeface="Helvetica Neue Light"/>
                <a:cs typeface="Helvetica Neue Light"/>
                <a:sym typeface="Helvetica Neue Light"/>
              </a:rPr>
              <a:t>(“2”)</a:t>
            </a:r>
            <a:endParaRPr sz="180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2.0</a:t>
            </a:r>
            <a:endParaRPr sz="180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float</a:t>
            </a:r>
            <a:r>
              <a:rPr lang="es-419" sz="1800">
                <a:solidFill>
                  <a:schemeClr val="dk1"/>
                </a:solidFill>
                <a:highlight>
                  <a:schemeClr val="lt1"/>
                </a:highlight>
                <a:latin typeface="Helvetica Neue Light"/>
                <a:ea typeface="Helvetica Neue Light"/>
                <a:cs typeface="Helvetica Neue Light"/>
                <a:sym typeface="Helvetica Neue Light"/>
              </a:rPr>
              <a:t>(“2.5”)</a:t>
            </a:r>
            <a:endParaRPr sz="180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2.5</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670" name="Google Shape;670;p86"/>
          <p:cNvSpPr txBox="1"/>
          <p:nvPr/>
        </p:nvSpPr>
        <p:spPr>
          <a:xfrm>
            <a:off x="1166950" y="1365000"/>
            <a:ext cx="1922100" cy="2692200"/>
          </a:xfrm>
          <a:prstGeom prst="rect">
            <a:avLst/>
          </a:prstGeom>
          <a:noFill/>
          <a:ln w="28575" cap="flat" cmpd="sng">
            <a:solidFill>
              <a:srgbClr val="3CEFAB"/>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800">
              <a:solidFill>
                <a:schemeClr val="dk1"/>
              </a:solidFill>
              <a:latin typeface="Helvetica Neue Light"/>
              <a:ea typeface="Helvetica Neue Light"/>
              <a:cs typeface="Helvetica Neue Light"/>
              <a:sym typeface="Helvetica Neue Light"/>
            </a:endParaRPr>
          </a:p>
        </p:txBody>
      </p:sp>
      <p:sp>
        <p:nvSpPr>
          <p:cNvPr id="671" name="Google Shape;671;p86"/>
          <p:cNvSpPr txBox="1"/>
          <p:nvPr/>
        </p:nvSpPr>
        <p:spPr>
          <a:xfrm>
            <a:off x="76200" y="4712400"/>
            <a:ext cx="30000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419" sz="1500" b="1">
                <a:solidFill>
                  <a:schemeClr val="dk1"/>
                </a:solidFill>
                <a:latin typeface="Helvetica Neue"/>
                <a:ea typeface="Helvetica Neue"/>
                <a:cs typeface="Helvetica Neue"/>
                <a:sym typeface="Helvetica Neue"/>
              </a:rPr>
              <a:t>Fuente:</a:t>
            </a:r>
            <a:r>
              <a:rPr lang="es-419" sz="1500">
                <a:solidFill>
                  <a:schemeClr val="dk1"/>
                </a:solidFill>
                <a:latin typeface="Helvetica Neue Light"/>
                <a:ea typeface="Helvetica Neue Light"/>
                <a:cs typeface="Helvetica Neue Light"/>
                <a:sym typeface="Helvetica Neue Light"/>
              </a:rPr>
              <a:t> </a:t>
            </a:r>
            <a:r>
              <a:rPr lang="es-419" sz="1500" u="sng">
                <a:solidFill>
                  <a:schemeClr val="hlink"/>
                </a:solidFill>
                <a:latin typeface="Helvetica Neue Light"/>
                <a:ea typeface="Helvetica Neue Light"/>
                <a:cs typeface="Helvetica Neue Light"/>
                <a:sym typeface="Helvetica Neue Light"/>
                <a:hlinkClick r:id="rId3"/>
              </a:rPr>
              <a:t>EntrenamientoPython</a:t>
            </a:r>
            <a:endParaRPr sz="1500"/>
          </a:p>
        </p:txBody>
      </p:sp>
      <p:pic>
        <p:nvPicPr>
          <p:cNvPr id="672" name="Google Shape;672;p86"/>
          <p:cNvPicPr preferRelativeResize="0"/>
          <p:nvPr/>
        </p:nvPicPr>
        <p:blipFill rotWithShape="1">
          <a:blip r:embed="rId4">
            <a:alphaModFix/>
          </a:blip>
          <a:srcRect/>
          <a:stretch/>
        </p:blipFill>
        <p:spPr>
          <a:xfrm>
            <a:off x="8311950" y="76200"/>
            <a:ext cx="780825" cy="780825"/>
          </a:xfrm>
          <a:prstGeom prst="rect">
            <a:avLst/>
          </a:prstGeom>
          <a:noFill/>
          <a:ln>
            <a:noFill/>
          </a:ln>
        </p:spPr>
      </p:pic>
      <p:pic>
        <p:nvPicPr>
          <p:cNvPr id="673" name="Google Shape;673;p86"/>
          <p:cNvPicPr preferRelativeResize="0"/>
          <p:nvPr/>
        </p:nvPicPr>
        <p:blipFill>
          <a:blip r:embed="rId5">
            <a:alphaModFix/>
          </a:blip>
          <a:stretch>
            <a:fillRect/>
          </a:stretch>
        </p:blipFill>
        <p:spPr>
          <a:xfrm>
            <a:off x="328475" y="177013"/>
            <a:ext cx="717325" cy="7173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9" name="Google Shape;679;p87"/>
          <p:cNvSpPr txBox="1"/>
          <p:nvPr/>
        </p:nvSpPr>
        <p:spPr>
          <a:xfrm>
            <a:off x="969591" y="116833"/>
            <a:ext cx="70236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s-419" sz="3500" i="1">
                <a:latin typeface="Anton"/>
                <a:ea typeface="Anton"/>
                <a:cs typeface="Anton"/>
                <a:sym typeface="Anton"/>
              </a:rPr>
              <a:t>Str</a:t>
            </a:r>
            <a:endParaRPr sz="3500" b="0" i="1" u="none" strike="noStrike" cap="none">
              <a:solidFill>
                <a:srgbClr val="000000"/>
              </a:solidFill>
              <a:latin typeface="Anton"/>
              <a:ea typeface="Anton"/>
              <a:cs typeface="Anton"/>
              <a:sym typeface="Anton"/>
            </a:endParaRPr>
          </a:p>
        </p:txBody>
      </p:sp>
      <p:sp>
        <p:nvSpPr>
          <p:cNvPr id="680" name="Google Shape;680;p87"/>
          <p:cNvSpPr txBox="1"/>
          <p:nvPr/>
        </p:nvSpPr>
        <p:spPr>
          <a:xfrm>
            <a:off x="969600" y="1105925"/>
            <a:ext cx="7204800" cy="37587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La función </a:t>
            </a:r>
            <a:r>
              <a:rPr lang="es-419" sz="1800">
                <a:solidFill>
                  <a:schemeClr val="dk1"/>
                </a:solidFill>
                <a:highlight>
                  <a:srgbClr val="3CEFAB"/>
                </a:highlight>
                <a:latin typeface="Helvetica Neue Light"/>
                <a:ea typeface="Helvetica Neue Light"/>
                <a:cs typeface="Helvetica Neue Light"/>
                <a:sym typeface="Helvetica Neue Light"/>
              </a:rPr>
              <a:t>str()</a:t>
            </a:r>
            <a:r>
              <a:rPr lang="es-419" sz="1800">
                <a:solidFill>
                  <a:schemeClr val="dk1"/>
                </a:solidFill>
                <a:latin typeface="Helvetica Neue Light"/>
                <a:ea typeface="Helvetica Neue Light"/>
                <a:cs typeface="Helvetica Neue Light"/>
                <a:sym typeface="Helvetica Neue Light"/>
              </a:rPr>
              <a:t> es el </a:t>
            </a:r>
            <a:r>
              <a:rPr lang="es-419" sz="1800" b="1">
                <a:solidFill>
                  <a:schemeClr val="dk1"/>
                </a:solidFill>
                <a:highlight>
                  <a:srgbClr val="3CEFAB"/>
                </a:highlight>
                <a:latin typeface="Helvetica Neue"/>
                <a:ea typeface="Helvetica Neue"/>
                <a:cs typeface="Helvetica Neue"/>
                <a:sym typeface="Helvetica Neue"/>
              </a:rPr>
              <a:t>constructor</a:t>
            </a:r>
            <a:r>
              <a:rPr lang="es-419" sz="1800">
                <a:solidFill>
                  <a:schemeClr val="dk1"/>
                </a:solidFill>
                <a:latin typeface="Helvetica Neue Light"/>
                <a:ea typeface="Helvetica Neue Light"/>
                <a:cs typeface="Helvetica Neue Light"/>
                <a:sym typeface="Helvetica Neue Light"/>
              </a:rPr>
              <a:t> del tipo de cadenas de caracteres, </a:t>
            </a:r>
            <a:r>
              <a:rPr lang="es-419" sz="1800">
                <a:solidFill>
                  <a:schemeClr val="dk1"/>
                </a:solidFill>
                <a:highlight>
                  <a:srgbClr val="3CEFAB"/>
                </a:highlight>
                <a:latin typeface="Helvetica Neue Light"/>
                <a:ea typeface="Helvetica Neue Light"/>
                <a:cs typeface="Helvetica Neue Light"/>
                <a:sym typeface="Helvetica Neue Light"/>
              </a:rPr>
              <a:t>se usa para crear un carácter o cadenas de caracteres mediante la misma función str().</a:t>
            </a:r>
            <a:endParaRPr sz="1800">
              <a:solidFill>
                <a:schemeClr val="dk1"/>
              </a:solidFill>
              <a:highlight>
                <a:srgbClr val="3CEFAB"/>
              </a:highlight>
              <a:latin typeface="Helvetica Neue Light"/>
              <a:ea typeface="Helvetica Neue Light"/>
              <a:cs typeface="Helvetica Neue Light"/>
              <a:sym typeface="Helvetica Neue Light"/>
            </a:endParaRPr>
          </a:p>
          <a:p>
            <a:pPr marL="0" marR="0" lvl="0" indent="0" algn="ctr" rtl="0">
              <a:lnSpc>
                <a:spcPct val="150000"/>
              </a:lnSpc>
              <a:spcBef>
                <a:spcPts val="0"/>
              </a:spcBef>
              <a:spcAft>
                <a:spcPts val="0"/>
              </a:spcAft>
              <a:buClr>
                <a:schemeClr val="dk1"/>
              </a:buClr>
              <a:buSzPts val="1100"/>
              <a:buFont typeface="Arial"/>
              <a:buNone/>
            </a:pPr>
            <a:endParaRPr sz="1800">
              <a:solidFill>
                <a:schemeClr val="dk1"/>
              </a:solidFill>
              <a:latin typeface="Helvetica Neue Light"/>
              <a:ea typeface="Helvetica Neue Light"/>
              <a:cs typeface="Helvetica Neue Light"/>
              <a:sym typeface="Helvetica Neue Light"/>
            </a:endParaRPr>
          </a:p>
          <a:p>
            <a:pPr marL="0" marR="0" lvl="0" indent="0" algn="ctr" rtl="0">
              <a:lnSpc>
                <a:spcPct val="150000"/>
              </a:lnSpc>
              <a:spcBef>
                <a:spcPts val="0"/>
              </a:spcBef>
              <a:spcAft>
                <a:spcPts val="0"/>
              </a:spcAft>
              <a:buClr>
                <a:schemeClr val="dk1"/>
              </a:buClr>
              <a:buSzPts val="1100"/>
              <a:buFont typeface="Arial"/>
              <a:buNone/>
            </a:pPr>
            <a:r>
              <a:rPr lang="es-419" sz="1800">
                <a:solidFill>
                  <a:schemeClr val="dk1"/>
                </a:solidFill>
                <a:highlight>
                  <a:srgbClr val="3CEFAB"/>
                </a:highlight>
                <a:latin typeface="Helvetica Neue Light"/>
                <a:ea typeface="Helvetica Neue Light"/>
                <a:cs typeface="Helvetica Neue Light"/>
                <a:sym typeface="Helvetica Neue Light"/>
              </a:rPr>
              <a:t>Puede convertir un número entero a una cadena de caracteres</a:t>
            </a:r>
            <a:r>
              <a:rPr lang="es-419" sz="1800">
                <a:solidFill>
                  <a:schemeClr val="dk1"/>
                </a:solidFill>
                <a:latin typeface="Helvetica Neue Light"/>
                <a:ea typeface="Helvetica Neue Light"/>
                <a:cs typeface="Helvetica Neue Light"/>
                <a:sym typeface="Helvetica Neue Light"/>
              </a:rPr>
              <a:t>, de la siguiente forma:</a:t>
            </a:r>
            <a:endParaRPr sz="1800">
              <a:solidFill>
                <a:schemeClr val="dk1"/>
              </a:solidFill>
              <a:latin typeface="Helvetica Neue Light"/>
              <a:ea typeface="Helvetica Neue Light"/>
              <a:cs typeface="Helvetica Neue Light"/>
              <a:sym typeface="Helvetica Neue Light"/>
            </a:endParaRPr>
          </a:p>
          <a:p>
            <a:pPr marL="0" marR="0" lvl="0" indent="0" algn="ctr" rtl="0">
              <a:lnSpc>
                <a:spcPct val="115000"/>
              </a:lnSpc>
              <a:spcBef>
                <a:spcPts val="0"/>
              </a:spcBef>
              <a:spcAft>
                <a:spcPts val="0"/>
              </a:spcAft>
              <a:buClr>
                <a:schemeClr val="dk1"/>
              </a:buClr>
              <a:buSzPts val="1100"/>
              <a:buFont typeface="Arial"/>
              <a:buNone/>
            </a:pPr>
            <a:endParaRPr sz="2000">
              <a:solidFill>
                <a:schemeClr val="dk1"/>
              </a:solidFill>
              <a:latin typeface="Helvetica Neue Light"/>
              <a:ea typeface="Helvetica Neue Light"/>
              <a:cs typeface="Helvetica Neue Light"/>
              <a:sym typeface="Helvetica Neue Light"/>
            </a:endParaRPr>
          </a:p>
          <a:p>
            <a:pPr marL="0" lvl="0" indent="0" algn="ctr" rtl="0">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str</a:t>
            </a:r>
            <a:r>
              <a:rPr lang="es-419" sz="1800">
                <a:solidFill>
                  <a:schemeClr val="dk1"/>
                </a:solidFill>
                <a:highlight>
                  <a:schemeClr val="lt1"/>
                </a:highlight>
                <a:latin typeface="Helvetica Neue Light"/>
                <a:ea typeface="Helvetica Neue Light"/>
                <a:cs typeface="Helvetica Neue Light"/>
                <a:sym typeface="Helvetica Neue Light"/>
              </a:rPr>
              <a:t>(2.5)</a:t>
            </a:r>
            <a:endParaRPr sz="1800">
              <a:solidFill>
                <a:schemeClr val="dk1"/>
              </a:solidFill>
              <a:highlight>
                <a:schemeClr val="lt1"/>
              </a:highlight>
              <a:latin typeface="Helvetica Neue Light"/>
              <a:ea typeface="Helvetica Neue Light"/>
              <a:cs typeface="Helvetica Neue Light"/>
              <a:sym typeface="Helvetica Neue Light"/>
            </a:endParaRPr>
          </a:p>
          <a:p>
            <a:pPr marL="0" lvl="0" indent="0" algn="ctr" rtl="0">
              <a:lnSpc>
                <a:spcPct val="115000"/>
              </a:lnSpc>
              <a:spcBef>
                <a:spcPts val="0"/>
              </a:spcBef>
              <a:spcAft>
                <a:spcPts val="0"/>
              </a:spcAft>
              <a:buClr>
                <a:schemeClr val="dk1"/>
              </a:buClr>
              <a:buSzPts val="1100"/>
              <a:buFont typeface="Arial"/>
              <a:buNone/>
            </a:pPr>
            <a:r>
              <a:rPr lang="es-419" sz="1800">
                <a:solidFill>
                  <a:schemeClr val="dk1"/>
                </a:solidFill>
                <a:highlight>
                  <a:schemeClr val="lt1"/>
                </a:highlight>
                <a:latin typeface="Helvetica Neue Light"/>
                <a:ea typeface="Helvetica Neue Light"/>
                <a:cs typeface="Helvetica Neue Light"/>
                <a:sym typeface="Helvetica Neue Light"/>
              </a:rPr>
              <a:t>“2.5”</a:t>
            </a:r>
            <a:endParaRPr sz="1800">
              <a:solidFill>
                <a:schemeClr val="dk1"/>
              </a:solidFill>
              <a:highlight>
                <a:schemeClr val="lt1"/>
              </a:highlight>
              <a:latin typeface="Helvetica Neue Light"/>
              <a:ea typeface="Helvetica Neue Light"/>
              <a:cs typeface="Helvetica Neue Light"/>
              <a:sym typeface="Helvetica Neue Light"/>
            </a:endParaRPr>
          </a:p>
          <a:p>
            <a:pPr marL="0" marR="0" lvl="0" indent="0" algn="l" rtl="0">
              <a:lnSpc>
                <a:spcPct val="115000"/>
              </a:lnSpc>
              <a:spcBef>
                <a:spcPts val="0"/>
              </a:spcBef>
              <a:spcAft>
                <a:spcPts val="0"/>
              </a:spcAft>
              <a:buClr>
                <a:srgbClr val="000000"/>
              </a:buClr>
              <a:buSzPts val="1800"/>
              <a:buFont typeface="Arial"/>
              <a:buNone/>
            </a:pPr>
            <a:endParaRPr sz="1800">
              <a:solidFill>
                <a:schemeClr val="dk1"/>
              </a:solidFill>
              <a:latin typeface="Helvetica Neue Light"/>
              <a:ea typeface="Helvetica Neue Light"/>
              <a:cs typeface="Helvetica Neue Light"/>
              <a:sym typeface="Helvetica Neue Light"/>
            </a:endParaRPr>
          </a:p>
        </p:txBody>
      </p:sp>
      <p:sp>
        <p:nvSpPr>
          <p:cNvPr id="681" name="Google Shape;681;p87"/>
          <p:cNvSpPr txBox="1"/>
          <p:nvPr/>
        </p:nvSpPr>
        <p:spPr>
          <a:xfrm>
            <a:off x="3762150" y="3794975"/>
            <a:ext cx="1922100" cy="980400"/>
          </a:xfrm>
          <a:prstGeom prst="rect">
            <a:avLst/>
          </a:prstGeom>
          <a:noFill/>
          <a:ln w="28575" cap="flat" cmpd="sng">
            <a:solidFill>
              <a:srgbClr val="3CEFAB"/>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800">
              <a:solidFill>
                <a:schemeClr val="dk1"/>
              </a:solidFill>
              <a:latin typeface="Helvetica Neue Light"/>
              <a:ea typeface="Helvetica Neue Light"/>
              <a:cs typeface="Helvetica Neue Light"/>
              <a:sym typeface="Helvetica Neue Light"/>
            </a:endParaRPr>
          </a:p>
        </p:txBody>
      </p:sp>
      <p:sp>
        <p:nvSpPr>
          <p:cNvPr id="682" name="Google Shape;682;p87"/>
          <p:cNvSpPr txBox="1"/>
          <p:nvPr/>
        </p:nvSpPr>
        <p:spPr>
          <a:xfrm>
            <a:off x="76200" y="4712400"/>
            <a:ext cx="30000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419" sz="1500" b="1">
                <a:solidFill>
                  <a:schemeClr val="dk1"/>
                </a:solidFill>
                <a:latin typeface="Helvetica Neue"/>
                <a:ea typeface="Helvetica Neue"/>
                <a:cs typeface="Helvetica Neue"/>
                <a:sym typeface="Helvetica Neue"/>
              </a:rPr>
              <a:t>Fuente:</a:t>
            </a:r>
            <a:r>
              <a:rPr lang="es-419" sz="1500">
                <a:solidFill>
                  <a:schemeClr val="dk1"/>
                </a:solidFill>
                <a:latin typeface="Helvetica Neue Light"/>
                <a:ea typeface="Helvetica Neue Light"/>
                <a:cs typeface="Helvetica Neue Light"/>
                <a:sym typeface="Helvetica Neue Light"/>
              </a:rPr>
              <a:t> </a:t>
            </a:r>
            <a:r>
              <a:rPr lang="es-419" sz="1500" u="sng">
                <a:solidFill>
                  <a:schemeClr val="hlink"/>
                </a:solidFill>
                <a:latin typeface="Helvetica Neue Light"/>
                <a:ea typeface="Helvetica Neue Light"/>
                <a:cs typeface="Helvetica Neue Light"/>
                <a:sym typeface="Helvetica Neue Light"/>
                <a:hlinkClick r:id="rId3"/>
              </a:rPr>
              <a:t>EntrenamientoPython</a:t>
            </a:r>
            <a:endParaRPr sz="1500">
              <a:solidFill>
                <a:schemeClr val="dk1"/>
              </a:solidFill>
            </a:endParaRPr>
          </a:p>
        </p:txBody>
      </p:sp>
      <p:pic>
        <p:nvPicPr>
          <p:cNvPr id="683" name="Google Shape;683;p87"/>
          <p:cNvPicPr preferRelativeResize="0"/>
          <p:nvPr/>
        </p:nvPicPr>
        <p:blipFill rotWithShape="1">
          <a:blip r:embed="rId4">
            <a:alphaModFix/>
          </a:blip>
          <a:srcRect/>
          <a:stretch/>
        </p:blipFill>
        <p:spPr>
          <a:xfrm>
            <a:off x="8311950" y="76200"/>
            <a:ext cx="780825" cy="780825"/>
          </a:xfrm>
          <a:prstGeom prst="rect">
            <a:avLst/>
          </a:prstGeom>
          <a:noFill/>
          <a:ln>
            <a:noFill/>
          </a:ln>
        </p:spPr>
      </p:pic>
      <p:pic>
        <p:nvPicPr>
          <p:cNvPr id="684" name="Google Shape;684;p87"/>
          <p:cNvPicPr preferRelativeResize="0"/>
          <p:nvPr/>
        </p:nvPicPr>
        <p:blipFill>
          <a:blip r:embed="rId5">
            <a:alphaModFix/>
          </a:blip>
          <a:stretch>
            <a:fillRect/>
          </a:stretch>
        </p:blipFill>
        <p:spPr>
          <a:xfrm>
            <a:off x="328475" y="177013"/>
            <a:ext cx="717325" cy="7173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88"/>
          <p:cNvSpPr txBox="1"/>
          <p:nvPr/>
        </p:nvSpPr>
        <p:spPr>
          <a:xfrm>
            <a:off x="969591" y="116833"/>
            <a:ext cx="70236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s-419" sz="3500" i="1">
                <a:latin typeface="Anton"/>
                <a:ea typeface="Anton"/>
                <a:cs typeface="Anton"/>
                <a:sym typeface="Anton"/>
              </a:rPr>
              <a:t>Str</a:t>
            </a:r>
            <a:endParaRPr sz="3500" b="0" i="1" u="none" strike="noStrike" cap="none">
              <a:solidFill>
                <a:srgbClr val="000000"/>
              </a:solidFill>
              <a:latin typeface="Anton"/>
              <a:ea typeface="Anton"/>
              <a:cs typeface="Anton"/>
              <a:sym typeface="Anton"/>
            </a:endParaRPr>
          </a:p>
        </p:txBody>
      </p:sp>
      <p:sp>
        <p:nvSpPr>
          <p:cNvPr id="691" name="Google Shape;691;p88"/>
          <p:cNvSpPr txBox="1"/>
          <p:nvPr/>
        </p:nvSpPr>
        <p:spPr>
          <a:xfrm>
            <a:off x="3339875" y="1312500"/>
            <a:ext cx="3174600" cy="3387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s-419" sz="1700">
                <a:solidFill>
                  <a:schemeClr val="dk1"/>
                </a:solidFill>
                <a:highlight>
                  <a:schemeClr val="lt1"/>
                </a:highlight>
                <a:latin typeface="Helvetica Neue Light"/>
                <a:ea typeface="Helvetica Neue Light"/>
                <a:cs typeface="Helvetica Neue Light"/>
                <a:sym typeface="Helvetica Neue Light"/>
              </a:rPr>
              <a:t>👉Puede convertir un </a:t>
            </a:r>
            <a:r>
              <a:rPr lang="es-419" sz="1700">
                <a:solidFill>
                  <a:schemeClr val="dk1"/>
                </a:solidFill>
                <a:highlight>
                  <a:srgbClr val="3CEFAB"/>
                </a:highlight>
                <a:latin typeface="Helvetica Neue Light"/>
                <a:ea typeface="Helvetica Neue Light"/>
                <a:cs typeface="Helvetica Neue Light"/>
                <a:sym typeface="Helvetica Neue Light"/>
              </a:rPr>
              <a:t>número </a:t>
            </a:r>
            <a:r>
              <a:rPr lang="es-419" sz="1700" b="1">
                <a:solidFill>
                  <a:schemeClr val="dk1"/>
                </a:solidFill>
                <a:highlight>
                  <a:srgbClr val="3CEFAB"/>
                </a:highlight>
                <a:latin typeface="Helvetica Neue"/>
                <a:ea typeface="Helvetica Neue"/>
                <a:cs typeface="Helvetica Neue"/>
                <a:sym typeface="Helvetica Neue"/>
              </a:rPr>
              <a:t>complex </a:t>
            </a:r>
            <a:r>
              <a:rPr lang="es-419" sz="1700">
                <a:solidFill>
                  <a:schemeClr val="dk1"/>
                </a:solidFill>
                <a:highlight>
                  <a:srgbClr val="3CEFAB"/>
                </a:highlight>
                <a:latin typeface="Helvetica Neue Light"/>
                <a:ea typeface="Helvetica Neue Light"/>
                <a:cs typeface="Helvetica Neue Light"/>
                <a:sym typeface="Helvetica Neue Light"/>
              </a:rPr>
              <a:t>a una cadena de caracteres</a:t>
            </a:r>
            <a:r>
              <a:rPr lang="es-419" sz="1700">
                <a:solidFill>
                  <a:schemeClr val="dk1"/>
                </a:solidFill>
                <a:highlight>
                  <a:schemeClr val="lt1"/>
                </a:highlight>
                <a:latin typeface="Helvetica Neue Light"/>
                <a:ea typeface="Helvetica Neue Light"/>
                <a:cs typeface="Helvetica Neue Light"/>
                <a:sym typeface="Helvetica Neue Light"/>
              </a:rPr>
              <a:t>, de la siguiente forma:</a:t>
            </a:r>
            <a:endParaRPr sz="170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Clr>
                <a:schemeClr val="dk1"/>
              </a:buClr>
              <a:buSzPts val="1100"/>
              <a:buFont typeface="Arial"/>
              <a:buNone/>
            </a:pPr>
            <a:endParaRPr sz="160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Clr>
                <a:schemeClr val="dk1"/>
              </a:buClr>
              <a:buSzPts val="1100"/>
              <a:buFont typeface="Arial"/>
              <a:buNone/>
            </a:pPr>
            <a:endParaRPr sz="160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Clr>
                <a:schemeClr val="dk1"/>
              </a:buClr>
              <a:buSzPts val="1100"/>
              <a:buFont typeface="Arial"/>
              <a:buNone/>
            </a:pPr>
            <a:r>
              <a:rPr lang="es-419" sz="1600">
                <a:solidFill>
                  <a:srgbClr val="770000"/>
                </a:solidFill>
                <a:highlight>
                  <a:schemeClr val="lt1"/>
                </a:highlight>
                <a:latin typeface="Helvetica Neue Light"/>
                <a:ea typeface="Helvetica Neue Light"/>
                <a:cs typeface="Helvetica Neue Light"/>
                <a:sym typeface="Helvetica Neue Light"/>
              </a:rPr>
              <a:t>&gt;&gt;&gt;</a:t>
            </a:r>
            <a:r>
              <a:rPr lang="es-419" sz="1600">
                <a:solidFill>
                  <a:schemeClr val="dk1"/>
                </a:solidFill>
                <a:highlight>
                  <a:schemeClr val="lt1"/>
                </a:highlight>
                <a:latin typeface="Helvetica Neue Light"/>
                <a:ea typeface="Helvetica Neue Light"/>
                <a:cs typeface="Helvetica Neue Light"/>
                <a:sym typeface="Helvetica Neue Light"/>
              </a:rPr>
              <a:t> </a:t>
            </a:r>
            <a:r>
              <a:rPr lang="es-419" sz="1600">
                <a:solidFill>
                  <a:srgbClr val="0D904F"/>
                </a:solidFill>
                <a:highlight>
                  <a:schemeClr val="lt1"/>
                </a:highlight>
                <a:latin typeface="Helvetica Neue Light"/>
                <a:ea typeface="Helvetica Neue Light"/>
                <a:cs typeface="Helvetica Neue Light"/>
                <a:sym typeface="Helvetica Neue Light"/>
              </a:rPr>
              <a:t>str</a:t>
            </a:r>
            <a:r>
              <a:rPr lang="es-419" sz="1600">
                <a:solidFill>
                  <a:schemeClr val="dk1"/>
                </a:solidFill>
                <a:highlight>
                  <a:schemeClr val="lt1"/>
                </a:highlight>
                <a:latin typeface="Helvetica Neue Light"/>
                <a:ea typeface="Helvetica Neue Light"/>
                <a:cs typeface="Helvetica Neue Light"/>
                <a:sym typeface="Helvetica Neue Light"/>
              </a:rPr>
              <a:t>(2.3+0j)</a:t>
            </a:r>
            <a:endParaRPr sz="160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Clr>
                <a:schemeClr val="dk1"/>
              </a:buClr>
              <a:buSzPts val="1100"/>
              <a:buFont typeface="Arial"/>
              <a:buNone/>
            </a:pPr>
            <a:r>
              <a:rPr lang="es-419" sz="1600">
                <a:solidFill>
                  <a:schemeClr val="dk1"/>
                </a:solidFill>
                <a:highlight>
                  <a:schemeClr val="lt1"/>
                </a:highlight>
                <a:latin typeface="Helvetica Neue Light"/>
                <a:ea typeface="Helvetica Neue Light"/>
                <a:cs typeface="Helvetica Neue Light"/>
                <a:sym typeface="Helvetica Neue Light"/>
              </a:rPr>
              <a:t>“(2.3+0j)”</a:t>
            </a:r>
            <a:endParaRPr sz="160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Clr>
                <a:schemeClr val="dk1"/>
              </a:buClr>
              <a:buSzPts val="1100"/>
              <a:buFont typeface="Arial"/>
              <a:buNone/>
            </a:pP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692" name="Google Shape;692;p88"/>
          <p:cNvSpPr txBox="1"/>
          <p:nvPr/>
        </p:nvSpPr>
        <p:spPr>
          <a:xfrm>
            <a:off x="124475" y="1330275"/>
            <a:ext cx="3000000" cy="3169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👉Puede convertir un n</a:t>
            </a:r>
            <a:r>
              <a:rPr lang="es-419" sz="1700">
                <a:solidFill>
                  <a:schemeClr val="dk1"/>
                </a:solidFill>
                <a:highlight>
                  <a:srgbClr val="3CEFAB"/>
                </a:highlight>
                <a:latin typeface="Helvetica Neue Light"/>
                <a:ea typeface="Helvetica Neue Light"/>
                <a:cs typeface="Helvetica Neue Light"/>
                <a:sym typeface="Helvetica Neue Light"/>
              </a:rPr>
              <a:t>úmero </a:t>
            </a:r>
            <a:r>
              <a:rPr lang="es-419" sz="1700" b="1">
                <a:solidFill>
                  <a:schemeClr val="dk1"/>
                </a:solidFill>
                <a:highlight>
                  <a:srgbClr val="3CEFAB"/>
                </a:highlight>
                <a:latin typeface="Helvetica Neue"/>
                <a:ea typeface="Helvetica Neue"/>
                <a:cs typeface="Helvetica Neue"/>
                <a:sym typeface="Helvetica Neue"/>
              </a:rPr>
              <a:t>float </a:t>
            </a:r>
            <a:r>
              <a:rPr lang="es-419" sz="1700">
                <a:solidFill>
                  <a:schemeClr val="dk1"/>
                </a:solidFill>
                <a:highlight>
                  <a:srgbClr val="3CEFAB"/>
                </a:highlight>
                <a:latin typeface="Helvetica Neue Light"/>
                <a:ea typeface="Helvetica Neue Light"/>
                <a:cs typeface="Helvetica Neue Light"/>
                <a:sym typeface="Helvetica Neue Light"/>
              </a:rPr>
              <a:t>a una cadena de caracteres</a:t>
            </a:r>
            <a:r>
              <a:rPr lang="es-419" sz="1700">
                <a:solidFill>
                  <a:schemeClr val="dk1"/>
                </a:solidFill>
                <a:highlight>
                  <a:schemeClr val="lt1"/>
                </a:highlight>
                <a:latin typeface="Helvetica Neue Light"/>
                <a:ea typeface="Helvetica Neue Light"/>
                <a:cs typeface="Helvetica Neue Light"/>
                <a:sym typeface="Helvetica Neue Light"/>
              </a:rPr>
              <a:t>, de la siguiente forma:</a:t>
            </a:r>
            <a:endParaRPr sz="170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endParaRPr sz="1800">
              <a:solidFill>
                <a:schemeClr val="dk1"/>
              </a:solidFill>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r>
              <a:rPr lang="es-419" sz="1600">
                <a:solidFill>
                  <a:srgbClr val="770000"/>
                </a:solidFill>
                <a:highlight>
                  <a:schemeClr val="lt1"/>
                </a:highlight>
                <a:latin typeface="Helvetica Neue Light"/>
                <a:ea typeface="Helvetica Neue Light"/>
                <a:cs typeface="Helvetica Neue Light"/>
                <a:sym typeface="Helvetica Neue Light"/>
              </a:rPr>
              <a:t>&gt;&gt;&gt;</a:t>
            </a:r>
            <a:r>
              <a:rPr lang="es-419" sz="1600">
                <a:solidFill>
                  <a:schemeClr val="dk1"/>
                </a:solidFill>
                <a:highlight>
                  <a:schemeClr val="lt1"/>
                </a:highlight>
                <a:latin typeface="Helvetica Neue Light"/>
                <a:ea typeface="Helvetica Neue Light"/>
                <a:cs typeface="Helvetica Neue Light"/>
                <a:sym typeface="Helvetica Neue Light"/>
              </a:rPr>
              <a:t> </a:t>
            </a:r>
            <a:r>
              <a:rPr lang="es-419" sz="1600">
                <a:solidFill>
                  <a:srgbClr val="0D904F"/>
                </a:solidFill>
                <a:highlight>
                  <a:schemeClr val="lt1"/>
                </a:highlight>
                <a:latin typeface="Helvetica Neue Light"/>
                <a:ea typeface="Helvetica Neue Light"/>
                <a:cs typeface="Helvetica Neue Light"/>
                <a:sym typeface="Helvetica Neue Light"/>
              </a:rPr>
              <a:t>str</a:t>
            </a:r>
            <a:r>
              <a:rPr lang="es-419" sz="1600">
                <a:solidFill>
                  <a:schemeClr val="dk1"/>
                </a:solidFill>
                <a:highlight>
                  <a:schemeClr val="lt1"/>
                </a:highlight>
                <a:latin typeface="Helvetica Neue Light"/>
                <a:ea typeface="Helvetica Neue Light"/>
                <a:cs typeface="Helvetica Neue Light"/>
                <a:sym typeface="Helvetica Neue Light"/>
              </a:rPr>
              <a:t>(2.5)</a:t>
            </a:r>
            <a:endParaRPr sz="160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r>
              <a:rPr lang="es-419" sz="1600">
                <a:solidFill>
                  <a:schemeClr val="dk1"/>
                </a:solidFill>
                <a:highlight>
                  <a:schemeClr val="lt1"/>
                </a:highlight>
                <a:latin typeface="Helvetica Neue Light"/>
                <a:ea typeface="Helvetica Neue Light"/>
                <a:cs typeface="Helvetica Neue Light"/>
                <a:sym typeface="Helvetica Neue Light"/>
              </a:rPr>
              <a:t>“2.5”</a:t>
            </a:r>
            <a:endParaRPr sz="160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r>
              <a:rPr lang="es-419" sz="1600">
                <a:solidFill>
                  <a:srgbClr val="770000"/>
                </a:solidFill>
                <a:highlight>
                  <a:schemeClr val="lt1"/>
                </a:highlight>
                <a:latin typeface="Helvetica Neue Light"/>
                <a:ea typeface="Helvetica Neue Light"/>
                <a:cs typeface="Helvetica Neue Light"/>
                <a:sym typeface="Helvetica Neue Light"/>
              </a:rPr>
              <a:t>&gt;&gt;&gt;</a:t>
            </a:r>
            <a:r>
              <a:rPr lang="es-419" sz="1600">
                <a:solidFill>
                  <a:schemeClr val="dk1"/>
                </a:solidFill>
                <a:highlight>
                  <a:schemeClr val="lt1"/>
                </a:highlight>
                <a:latin typeface="Helvetica Neue Light"/>
                <a:ea typeface="Helvetica Neue Light"/>
                <a:cs typeface="Helvetica Neue Light"/>
                <a:sym typeface="Helvetica Neue Light"/>
              </a:rPr>
              <a:t> </a:t>
            </a:r>
            <a:r>
              <a:rPr lang="es-419" sz="1600">
                <a:solidFill>
                  <a:srgbClr val="0D904F"/>
                </a:solidFill>
                <a:highlight>
                  <a:schemeClr val="lt1"/>
                </a:highlight>
                <a:latin typeface="Helvetica Neue Light"/>
                <a:ea typeface="Helvetica Neue Light"/>
                <a:cs typeface="Helvetica Neue Light"/>
                <a:sym typeface="Helvetica Neue Light"/>
              </a:rPr>
              <a:t>str</a:t>
            </a:r>
            <a:r>
              <a:rPr lang="es-419" sz="1600">
                <a:solidFill>
                  <a:schemeClr val="dk1"/>
                </a:solidFill>
                <a:highlight>
                  <a:schemeClr val="lt1"/>
                </a:highlight>
                <a:latin typeface="Helvetica Neue Light"/>
                <a:ea typeface="Helvetica Neue Light"/>
                <a:cs typeface="Helvetica Neue Light"/>
                <a:sym typeface="Helvetica Neue Light"/>
              </a:rPr>
              <a:t>(-2.5)</a:t>
            </a:r>
            <a:endParaRPr sz="160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r>
              <a:rPr lang="es-419" sz="1600">
                <a:solidFill>
                  <a:schemeClr val="dk1"/>
                </a:solidFill>
                <a:highlight>
                  <a:schemeClr val="lt1"/>
                </a:highlight>
                <a:latin typeface="Helvetica Neue Light"/>
                <a:ea typeface="Helvetica Neue Light"/>
                <a:cs typeface="Helvetica Neue Light"/>
                <a:sym typeface="Helvetica Neue Light"/>
              </a:rPr>
              <a:t>“-2.5”</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693" name="Google Shape;693;p88"/>
          <p:cNvSpPr txBox="1"/>
          <p:nvPr/>
        </p:nvSpPr>
        <p:spPr>
          <a:xfrm>
            <a:off x="6332775" y="1162125"/>
            <a:ext cx="2540700" cy="35055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a:t>
            </a:r>
            <a:r>
              <a:rPr lang="es-419" sz="1700">
                <a:solidFill>
                  <a:schemeClr val="dk1"/>
                </a:solidFill>
                <a:latin typeface="Helvetica Neue Light"/>
                <a:ea typeface="Helvetica Neue Light"/>
                <a:cs typeface="Helvetica Neue Light"/>
                <a:sym typeface="Helvetica Neue Light"/>
              </a:rPr>
              <a:t>Puede convertir un tipo</a:t>
            </a:r>
            <a:r>
              <a:rPr lang="es-419" sz="1700">
                <a:solidFill>
                  <a:schemeClr val="dk1"/>
                </a:solidFill>
                <a:highlight>
                  <a:srgbClr val="3CEFAB"/>
                </a:highlight>
                <a:latin typeface="Helvetica Neue Light"/>
                <a:ea typeface="Helvetica Neue Light"/>
                <a:cs typeface="Helvetica Neue Light"/>
                <a:sym typeface="Helvetica Neue Light"/>
              </a:rPr>
              <a:t> </a:t>
            </a:r>
            <a:r>
              <a:rPr lang="es-419" sz="1700" b="1">
                <a:solidFill>
                  <a:schemeClr val="dk1"/>
                </a:solidFill>
                <a:highlight>
                  <a:srgbClr val="3CEFAB"/>
                </a:highlight>
                <a:latin typeface="Helvetica Neue"/>
                <a:ea typeface="Helvetica Neue"/>
                <a:cs typeface="Helvetica Neue"/>
                <a:sym typeface="Helvetica Neue"/>
              </a:rPr>
              <a:t>booleano </a:t>
            </a:r>
            <a:r>
              <a:rPr lang="es-419" sz="1700">
                <a:solidFill>
                  <a:schemeClr val="dk1"/>
                </a:solidFill>
                <a:highlight>
                  <a:srgbClr val="3CEFAB"/>
                </a:highlight>
                <a:latin typeface="Helvetica Neue Light"/>
                <a:ea typeface="Helvetica Neue Light"/>
                <a:cs typeface="Helvetica Neue Light"/>
                <a:sym typeface="Helvetica Neue Light"/>
              </a:rPr>
              <a:t>a una cadena de caracteres,</a:t>
            </a:r>
            <a:r>
              <a:rPr lang="es-419" sz="1700">
                <a:solidFill>
                  <a:schemeClr val="dk1"/>
                </a:solidFill>
                <a:latin typeface="Helvetica Neue Light"/>
                <a:ea typeface="Helvetica Neue Light"/>
                <a:cs typeface="Helvetica Neue Light"/>
                <a:sym typeface="Helvetica Neue Light"/>
              </a:rPr>
              <a:t> de la siguiente forma:</a:t>
            </a:r>
            <a:endParaRPr sz="1700">
              <a:solidFill>
                <a:schemeClr val="dk1"/>
              </a:solidFill>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endParaRPr sz="1700">
              <a:solidFill>
                <a:schemeClr val="dk1"/>
              </a:solidFill>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a:t>
            </a:r>
            <a:r>
              <a:rPr lang="es-419" sz="1700">
                <a:solidFill>
                  <a:srgbClr val="0D904F"/>
                </a:solidFill>
                <a:highlight>
                  <a:schemeClr val="lt1"/>
                </a:highlight>
                <a:latin typeface="Helvetica Neue Light"/>
                <a:ea typeface="Helvetica Neue Light"/>
                <a:cs typeface="Helvetica Neue Light"/>
                <a:sym typeface="Helvetica Neue Light"/>
              </a:rPr>
              <a:t>str</a:t>
            </a:r>
            <a:r>
              <a:rPr lang="es-419" sz="1700">
                <a:solidFill>
                  <a:schemeClr val="dk1"/>
                </a:solidFill>
                <a:highlight>
                  <a:schemeClr val="lt1"/>
                </a:highlight>
                <a:latin typeface="Helvetica Neue Light"/>
                <a:ea typeface="Helvetica Neue Light"/>
                <a:cs typeface="Helvetica Neue Light"/>
                <a:sym typeface="Helvetica Neue Light"/>
              </a:rPr>
              <a:t>(</a:t>
            </a:r>
            <a:r>
              <a:rPr lang="es-419" sz="1700" b="1">
                <a:solidFill>
                  <a:srgbClr val="0D904F"/>
                </a:solidFill>
                <a:highlight>
                  <a:schemeClr val="lt1"/>
                </a:highlight>
                <a:latin typeface="Helvetica Neue"/>
                <a:ea typeface="Helvetica Neue"/>
                <a:cs typeface="Helvetica Neue"/>
                <a:sym typeface="Helvetica Neue"/>
              </a:rPr>
              <a:t>True</a:t>
            </a:r>
            <a:r>
              <a:rPr lang="es-419"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“True”</a:t>
            </a:r>
            <a:endParaRPr sz="170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a:t>
            </a:r>
            <a:r>
              <a:rPr lang="es-419" sz="1700">
                <a:solidFill>
                  <a:srgbClr val="0D904F"/>
                </a:solidFill>
                <a:highlight>
                  <a:schemeClr val="lt1"/>
                </a:highlight>
                <a:latin typeface="Helvetica Neue Light"/>
                <a:ea typeface="Helvetica Neue Light"/>
                <a:cs typeface="Helvetica Neue Light"/>
                <a:sym typeface="Helvetica Neue Light"/>
              </a:rPr>
              <a:t>str</a:t>
            </a:r>
            <a:r>
              <a:rPr lang="es-419" sz="1700">
                <a:solidFill>
                  <a:schemeClr val="dk1"/>
                </a:solidFill>
                <a:highlight>
                  <a:schemeClr val="lt1"/>
                </a:highlight>
                <a:latin typeface="Helvetica Neue Light"/>
                <a:ea typeface="Helvetica Neue Light"/>
                <a:cs typeface="Helvetica Neue Light"/>
                <a:sym typeface="Helvetica Neue Light"/>
              </a:rPr>
              <a:t>(</a:t>
            </a:r>
            <a:r>
              <a:rPr lang="es-419" sz="1700" b="1">
                <a:solidFill>
                  <a:srgbClr val="0D904F"/>
                </a:solidFill>
                <a:highlight>
                  <a:schemeClr val="lt1"/>
                </a:highlight>
                <a:latin typeface="Helvetica Neue"/>
                <a:ea typeface="Helvetica Neue"/>
                <a:cs typeface="Helvetica Neue"/>
                <a:sym typeface="Helvetica Neue"/>
              </a:rPr>
              <a:t>False</a:t>
            </a:r>
            <a:r>
              <a:rPr lang="es-419"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“False”</a:t>
            </a:r>
            <a:endParaRPr sz="160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694" name="Google Shape;694;p88"/>
          <p:cNvSpPr txBox="1"/>
          <p:nvPr/>
        </p:nvSpPr>
        <p:spPr>
          <a:xfrm>
            <a:off x="76200" y="4723814"/>
            <a:ext cx="30000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419" sz="1500" b="1">
                <a:solidFill>
                  <a:schemeClr val="dk1"/>
                </a:solidFill>
                <a:latin typeface="Helvetica Neue"/>
                <a:ea typeface="Helvetica Neue"/>
                <a:cs typeface="Helvetica Neue"/>
                <a:sym typeface="Helvetica Neue"/>
              </a:rPr>
              <a:t>Fuente:</a:t>
            </a:r>
            <a:r>
              <a:rPr lang="es-419" sz="1500">
                <a:solidFill>
                  <a:schemeClr val="dk1"/>
                </a:solidFill>
                <a:latin typeface="Helvetica Neue Light"/>
                <a:ea typeface="Helvetica Neue Light"/>
                <a:cs typeface="Helvetica Neue Light"/>
                <a:sym typeface="Helvetica Neue Light"/>
              </a:rPr>
              <a:t> </a:t>
            </a:r>
            <a:r>
              <a:rPr lang="es-419" sz="1500" u="sng">
                <a:solidFill>
                  <a:schemeClr val="hlink"/>
                </a:solidFill>
                <a:latin typeface="Helvetica Neue Light"/>
                <a:ea typeface="Helvetica Neue Light"/>
                <a:cs typeface="Helvetica Neue Light"/>
                <a:sym typeface="Helvetica Neue Light"/>
                <a:hlinkClick r:id="rId3"/>
              </a:rPr>
              <a:t>EntrenamientoPython</a:t>
            </a:r>
            <a:endParaRPr sz="1500">
              <a:solidFill>
                <a:schemeClr val="dk1"/>
              </a:solidFill>
            </a:endParaRPr>
          </a:p>
        </p:txBody>
      </p:sp>
      <p:pic>
        <p:nvPicPr>
          <p:cNvPr id="695" name="Google Shape;695;p88"/>
          <p:cNvPicPr preferRelativeResize="0"/>
          <p:nvPr/>
        </p:nvPicPr>
        <p:blipFill>
          <a:blip r:embed="rId4">
            <a:alphaModFix/>
          </a:blip>
          <a:stretch>
            <a:fillRect/>
          </a:stretch>
        </p:blipFill>
        <p:spPr>
          <a:xfrm>
            <a:off x="328475" y="177013"/>
            <a:ext cx="717325" cy="717325"/>
          </a:xfrm>
          <a:prstGeom prst="rect">
            <a:avLst/>
          </a:prstGeom>
          <a:noFill/>
          <a:ln>
            <a:noFill/>
          </a:ln>
        </p:spPr>
      </p:pic>
      <p:sp>
        <p:nvSpPr>
          <p:cNvPr id="696" name="Google Shape;696;p88"/>
          <p:cNvSpPr/>
          <p:nvPr/>
        </p:nvSpPr>
        <p:spPr>
          <a:xfrm>
            <a:off x="76200" y="3092225"/>
            <a:ext cx="1775700" cy="1500300"/>
          </a:xfrm>
          <a:prstGeom prst="roundRect">
            <a:avLst>
              <a:gd name="adj" fmla="val 16667"/>
            </a:avLst>
          </a:prstGeom>
          <a:noFill/>
          <a:ln w="9525" cap="flat" cmpd="sng">
            <a:solidFill>
              <a:srgbClr val="EF89D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88"/>
          <p:cNvSpPr/>
          <p:nvPr/>
        </p:nvSpPr>
        <p:spPr>
          <a:xfrm>
            <a:off x="3339875" y="3092225"/>
            <a:ext cx="1775700" cy="1500300"/>
          </a:xfrm>
          <a:prstGeom prst="roundRect">
            <a:avLst>
              <a:gd name="adj" fmla="val 16667"/>
            </a:avLst>
          </a:prstGeom>
          <a:noFill/>
          <a:ln w="9525" cap="flat" cmpd="sng">
            <a:solidFill>
              <a:srgbClr val="EF89D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88"/>
          <p:cNvSpPr/>
          <p:nvPr/>
        </p:nvSpPr>
        <p:spPr>
          <a:xfrm>
            <a:off x="6156275" y="3092225"/>
            <a:ext cx="1775700" cy="1500300"/>
          </a:xfrm>
          <a:prstGeom prst="roundRect">
            <a:avLst>
              <a:gd name="adj" fmla="val 16667"/>
            </a:avLst>
          </a:prstGeom>
          <a:noFill/>
          <a:ln w="9525" cap="flat" cmpd="sng">
            <a:solidFill>
              <a:srgbClr val="EF89D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4" name="Google Shape;704;p89"/>
          <p:cNvSpPr txBox="1"/>
          <p:nvPr/>
        </p:nvSpPr>
        <p:spPr>
          <a:xfrm>
            <a:off x="969591" y="116833"/>
            <a:ext cx="70236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s-419" sz="3500" i="1">
                <a:latin typeface="Anton"/>
                <a:ea typeface="Anton"/>
                <a:cs typeface="Anton"/>
                <a:sym typeface="Anton"/>
              </a:rPr>
              <a:t>Round</a:t>
            </a:r>
            <a:endParaRPr sz="3500" b="0" i="1" u="none" strike="noStrike" cap="none">
              <a:solidFill>
                <a:srgbClr val="000000"/>
              </a:solidFill>
              <a:latin typeface="Anton"/>
              <a:ea typeface="Anton"/>
              <a:cs typeface="Anton"/>
              <a:sym typeface="Anton"/>
            </a:endParaRPr>
          </a:p>
        </p:txBody>
      </p:sp>
      <p:sp>
        <p:nvSpPr>
          <p:cNvPr id="705" name="Google Shape;705;p89"/>
          <p:cNvSpPr txBox="1"/>
          <p:nvPr/>
        </p:nvSpPr>
        <p:spPr>
          <a:xfrm>
            <a:off x="442350" y="1105925"/>
            <a:ext cx="8259300" cy="12501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La función </a:t>
            </a:r>
            <a:r>
              <a:rPr lang="es-419" sz="1800">
                <a:solidFill>
                  <a:schemeClr val="dk1"/>
                </a:solidFill>
                <a:highlight>
                  <a:srgbClr val="3CEFAB"/>
                </a:highlight>
                <a:latin typeface="Helvetica Neue Light"/>
                <a:ea typeface="Helvetica Neue Light"/>
                <a:cs typeface="Helvetica Neue Light"/>
                <a:sym typeface="Helvetica Neue Light"/>
              </a:rPr>
              <a:t>round() </a:t>
            </a:r>
            <a:r>
              <a:rPr lang="es-419" sz="1800">
                <a:solidFill>
                  <a:schemeClr val="dk1"/>
                </a:solidFill>
                <a:latin typeface="Helvetica Neue Light"/>
                <a:ea typeface="Helvetica Neue Light"/>
                <a:cs typeface="Helvetica Neue Light"/>
                <a:sym typeface="Helvetica Neue Light"/>
              </a:rPr>
              <a:t>redondea un número flotante a una precisión dada en dígitos decimal (por defecto 0 dígitos). Esto </a:t>
            </a:r>
            <a:r>
              <a:rPr lang="es-419" sz="1800">
                <a:solidFill>
                  <a:schemeClr val="dk1"/>
                </a:solidFill>
                <a:highlight>
                  <a:srgbClr val="3CEFAB"/>
                </a:highlight>
                <a:latin typeface="Helvetica Neue Light"/>
                <a:ea typeface="Helvetica Neue Light"/>
                <a:cs typeface="Helvetica Neue Light"/>
                <a:sym typeface="Helvetica Neue Light"/>
              </a:rPr>
              <a:t>siempre devuelve un </a:t>
            </a:r>
            <a:r>
              <a:rPr lang="es-419" sz="1800" b="1">
                <a:solidFill>
                  <a:schemeClr val="dk1"/>
                </a:solidFill>
                <a:highlight>
                  <a:srgbClr val="3CEFAB"/>
                </a:highlight>
                <a:latin typeface="Helvetica Neue"/>
                <a:ea typeface="Helvetica Neue"/>
                <a:cs typeface="Helvetica Neue"/>
                <a:sym typeface="Helvetica Neue"/>
              </a:rPr>
              <a:t>número flotante</a:t>
            </a:r>
            <a:r>
              <a:rPr lang="es-419" sz="1800">
                <a:solidFill>
                  <a:schemeClr val="dk1"/>
                </a:solidFill>
                <a:latin typeface="Helvetica Neue Light"/>
                <a:ea typeface="Helvetica Neue Light"/>
                <a:cs typeface="Helvetica Neue Light"/>
                <a:sym typeface="Helvetica Neue Light"/>
              </a:rPr>
              <a:t>. La precisión tal vez sea negativa.</a:t>
            </a:r>
            <a:endParaRPr sz="1800">
              <a:solidFill>
                <a:schemeClr val="dk1"/>
              </a:solidFill>
              <a:latin typeface="Helvetica Neue Light"/>
              <a:ea typeface="Helvetica Neue Light"/>
              <a:cs typeface="Helvetica Neue Light"/>
              <a:sym typeface="Helvetica Neue Light"/>
            </a:endParaRPr>
          </a:p>
          <a:p>
            <a:pPr marL="0" marR="0" lvl="0" indent="0" algn="l" rtl="0">
              <a:lnSpc>
                <a:spcPct val="115000"/>
              </a:lnSpc>
              <a:spcBef>
                <a:spcPts val="0"/>
              </a:spcBef>
              <a:spcAft>
                <a:spcPts val="0"/>
              </a:spcAft>
              <a:buClr>
                <a:schemeClr val="dk1"/>
              </a:buClr>
              <a:buSzPts val="1100"/>
              <a:buFont typeface="Arial"/>
              <a:buNone/>
            </a:pPr>
            <a:endParaRPr sz="1800">
              <a:solidFill>
                <a:schemeClr val="dk1"/>
              </a:solidFill>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Clr>
                <a:schemeClr val="dk1"/>
              </a:buClr>
              <a:buSzPts val="1100"/>
              <a:buFont typeface="Arial"/>
              <a:buNone/>
            </a:pPr>
            <a:endParaRPr sz="1800">
              <a:solidFill>
                <a:srgbClr val="0D904F"/>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Clr>
                <a:schemeClr val="dk1"/>
              </a:buClr>
              <a:buSzPts val="1100"/>
              <a:buFont typeface="Arial"/>
              <a:buNone/>
            </a:pPr>
            <a:endParaRPr sz="1800">
              <a:solidFill>
                <a:schemeClr val="dk1"/>
              </a:solidFill>
              <a:latin typeface="Helvetica Neue Light"/>
              <a:ea typeface="Helvetica Neue Light"/>
              <a:cs typeface="Helvetica Neue Light"/>
              <a:sym typeface="Helvetica Neue Light"/>
            </a:endParaRPr>
          </a:p>
        </p:txBody>
      </p:sp>
      <p:sp>
        <p:nvSpPr>
          <p:cNvPr id="706" name="Google Shape;706;p89"/>
          <p:cNvSpPr txBox="1"/>
          <p:nvPr/>
        </p:nvSpPr>
        <p:spPr>
          <a:xfrm>
            <a:off x="876425" y="2419350"/>
            <a:ext cx="3000000" cy="2284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a:t>
            </a:r>
            <a:r>
              <a:rPr lang="es-419" sz="1700">
                <a:solidFill>
                  <a:schemeClr val="dk1"/>
                </a:solidFill>
                <a:latin typeface="Helvetica Neue Light"/>
                <a:ea typeface="Helvetica Neue Light"/>
                <a:cs typeface="Helvetica Neue Light"/>
                <a:sym typeface="Helvetica Neue Light"/>
              </a:rPr>
              <a:t>En el siguiente ejemplo veremos el redondeo de un número flotante a entero, mayor o igual a .5 al alza:</a:t>
            </a:r>
            <a:endParaRPr sz="1700">
              <a:solidFill>
                <a:schemeClr val="dk1"/>
              </a:solidFill>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r>
              <a:rPr lang="es-419" sz="1600">
                <a:solidFill>
                  <a:srgbClr val="770000"/>
                </a:solidFill>
                <a:highlight>
                  <a:schemeClr val="lt1"/>
                </a:highlight>
                <a:latin typeface="Helvetica Neue Light"/>
                <a:ea typeface="Helvetica Neue Light"/>
                <a:cs typeface="Helvetica Neue Light"/>
                <a:sym typeface="Helvetica Neue Light"/>
              </a:rPr>
              <a:t>&gt;&gt;&gt;</a:t>
            </a:r>
            <a:r>
              <a:rPr lang="es-419" sz="1600">
                <a:solidFill>
                  <a:schemeClr val="dk1"/>
                </a:solidFill>
                <a:highlight>
                  <a:schemeClr val="lt1"/>
                </a:highlight>
                <a:latin typeface="Helvetica Neue Light"/>
                <a:ea typeface="Helvetica Neue Light"/>
                <a:cs typeface="Helvetica Neue Light"/>
                <a:sym typeface="Helvetica Neue Light"/>
              </a:rPr>
              <a:t> </a:t>
            </a:r>
            <a:r>
              <a:rPr lang="es-419" sz="1600">
                <a:solidFill>
                  <a:srgbClr val="0D904F"/>
                </a:solidFill>
                <a:highlight>
                  <a:schemeClr val="lt1"/>
                </a:highlight>
                <a:latin typeface="Helvetica Neue Light"/>
                <a:ea typeface="Helvetica Neue Light"/>
                <a:cs typeface="Helvetica Neue Light"/>
                <a:sym typeface="Helvetica Neue Light"/>
              </a:rPr>
              <a:t>round</a:t>
            </a:r>
            <a:r>
              <a:rPr lang="es-419" sz="1600">
                <a:solidFill>
                  <a:schemeClr val="dk1"/>
                </a:solidFill>
                <a:highlight>
                  <a:schemeClr val="lt1"/>
                </a:highlight>
                <a:latin typeface="Helvetica Neue Light"/>
                <a:ea typeface="Helvetica Neue Light"/>
                <a:cs typeface="Helvetica Neue Light"/>
                <a:sym typeface="Helvetica Neue Light"/>
              </a:rPr>
              <a:t>(2.5)</a:t>
            </a:r>
            <a:endParaRPr sz="160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r>
              <a:rPr lang="es-419" sz="1600">
                <a:solidFill>
                  <a:schemeClr val="dk1"/>
                </a:solidFill>
                <a:highlight>
                  <a:schemeClr val="lt1"/>
                </a:highlight>
                <a:latin typeface="Helvetica Neue Light"/>
                <a:ea typeface="Helvetica Neue Light"/>
                <a:cs typeface="Helvetica Neue Light"/>
                <a:sym typeface="Helvetica Neue Light"/>
              </a:rPr>
              <a:t>3</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707" name="Google Shape;707;p89"/>
          <p:cNvSpPr txBox="1"/>
          <p:nvPr/>
        </p:nvSpPr>
        <p:spPr>
          <a:xfrm>
            <a:off x="4993200" y="2419350"/>
            <a:ext cx="3000000" cy="2284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a:t>
            </a:r>
            <a:r>
              <a:rPr lang="es-419" sz="1700">
                <a:solidFill>
                  <a:schemeClr val="dk1"/>
                </a:solidFill>
                <a:latin typeface="Helvetica Neue Light"/>
                <a:ea typeface="Helvetica Neue Light"/>
                <a:cs typeface="Helvetica Neue Light"/>
                <a:sym typeface="Helvetica Neue Light"/>
              </a:rPr>
              <a:t>En este otro ejemplo veremos el redondeo de un número flotante a entero, menor de .5 a la baja:</a:t>
            </a:r>
            <a:endParaRPr sz="1700">
              <a:solidFill>
                <a:schemeClr val="dk1"/>
              </a:solidFill>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r>
              <a:rPr lang="es-419" sz="1600">
                <a:solidFill>
                  <a:srgbClr val="770000"/>
                </a:solidFill>
                <a:highlight>
                  <a:schemeClr val="lt1"/>
                </a:highlight>
                <a:latin typeface="Helvetica Neue Light"/>
                <a:ea typeface="Helvetica Neue Light"/>
                <a:cs typeface="Helvetica Neue Light"/>
                <a:sym typeface="Helvetica Neue Light"/>
              </a:rPr>
              <a:t>&gt;&gt;&gt;</a:t>
            </a:r>
            <a:r>
              <a:rPr lang="es-419" sz="1600">
                <a:solidFill>
                  <a:schemeClr val="dk1"/>
                </a:solidFill>
                <a:highlight>
                  <a:schemeClr val="lt1"/>
                </a:highlight>
                <a:latin typeface="Helvetica Neue Light"/>
                <a:ea typeface="Helvetica Neue Light"/>
                <a:cs typeface="Helvetica Neue Light"/>
                <a:sym typeface="Helvetica Neue Light"/>
              </a:rPr>
              <a:t> </a:t>
            </a:r>
            <a:r>
              <a:rPr lang="es-419" sz="1600">
                <a:solidFill>
                  <a:srgbClr val="0D904F"/>
                </a:solidFill>
                <a:highlight>
                  <a:schemeClr val="lt1"/>
                </a:highlight>
                <a:latin typeface="Helvetica Neue Light"/>
                <a:ea typeface="Helvetica Neue Light"/>
                <a:cs typeface="Helvetica Neue Light"/>
                <a:sym typeface="Helvetica Neue Light"/>
              </a:rPr>
              <a:t>round</a:t>
            </a:r>
            <a:r>
              <a:rPr lang="es-419" sz="1600">
                <a:solidFill>
                  <a:schemeClr val="dk1"/>
                </a:solidFill>
                <a:highlight>
                  <a:schemeClr val="lt1"/>
                </a:highlight>
                <a:latin typeface="Helvetica Neue Light"/>
                <a:ea typeface="Helvetica Neue Light"/>
                <a:cs typeface="Helvetica Neue Light"/>
                <a:sym typeface="Helvetica Neue Light"/>
              </a:rPr>
              <a:t>(2.4)</a:t>
            </a:r>
            <a:endParaRPr sz="160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r>
              <a:rPr lang="es-419" sz="1600">
                <a:solidFill>
                  <a:schemeClr val="dk1"/>
                </a:solidFill>
                <a:highlight>
                  <a:schemeClr val="lt1"/>
                </a:highlight>
                <a:latin typeface="Helvetica Neue Light"/>
                <a:ea typeface="Helvetica Neue Light"/>
                <a:cs typeface="Helvetica Neue Light"/>
                <a:sym typeface="Helvetica Neue Light"/>
              </a:rPr>
              <a:t>2</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708" name="Google Shape;708;p89"/>
          <p:cNvSpPr txBox="1"/>
          <p:nvPr/>
        </p:nvSpPr>
        <p:spPr>
          <a:xfrm>
            <a:off x="876425" y="4027300"/>
            <a:ext cx="1922100" cy="698700"/>
          </a:xfrm>
          <a:prstGeom prst="rect">
            <a:avLst/>
          </a:prstGeom>
          <a:noFill/>
          <a:ln w="28575" cap="flat" cmpd="sng">
            <a:solidFill>
              <a:srgbClr val="3CEFAB"/>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800">
              <a:solidFill>
                <a:schemeClr val="dk1"/>
              </a:solidFill>
              <a:latin typeface="Helvetica Neue Light"/>
              <a:ea typeface="Helvetica Neue Light"/>
              <a:cs typeface="Helvetica Neue Light"/>
              <a:sym typeface="Helvetica Neue Light"/>
            </a:endParaRPr>
          </a:p>
        </p:txBody>
      </p:sp>
      <p:sp>
        <p:nvSpPr>
          <p:cNvPr id="709" name="Google Shape;709;p89"/>
          <p:cNvSpPr txBox="1"/>
          <p:nvPr/>
        </p:nvSpPr>
        <p:spPr>
          <a:xfrm>
            <a:off x="4993200" y="4027288"/>
            <a:ext cx="1922100" cy="698700"/>
          </a:xfrm>
          <a:prstGeom prst="rect">
            <a:avLst/>
          </a:prstGeom>
          <a:noFill/>
          <a:ln w="28575" cap="flat" cmpd="sng">
            <a:solidFill>
              <a:srgbClr val="3CEFAB"/>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800">
              <a:solidFill>
                <a:schemeClr val="dk1"/>
              </a:solidFill>
              <a:latin typeface="Helvetica Neue Light"/>
              <a:ea typeface="Helvetica Neue Light"/>
              <a:cs typeface="Helvetica Neue Light"/>
              <a:sym typeface="Helvetica Neue Light"/>
            </a:endParaRPr>
          </a:p>
        </p:txBody>
      </p:sp>
      <p:pic>
        <p:nvPicPr>
          <p:cNvPr id="710" name="Google Shape;710;p89"/>
          <p:cNvPicPr preferRelativeResize="0"/>
          <p:nvPr/>
        </p:nvPicPr>
        <p:blipFill rotWithShape="1">
          <a:blip r:embed="rId3">
            <a:alphaModFix/>
          </a:blip>
          <a:srcRect/>
          <a:stretch/>
        </p:blipFill>
        <p:spPr>
          <a:xfrm>
            <a:off x="8311950" y="76200"/>
            <a:ext cx="780825" cy="780825"/>
          </a:xfrm>
          <a:prstGeom prst="rect">
            <a:avLst/>
          </a:prstGeom>
          <a:noFill/>
          <a:ln>
            <a:noFill/>
          </a:ln>
        </p:spPr>
      </p:pic>
      <p:pic>
        <p:nvPicPr>
          <p:cNvPr id="711" name="Google Shape;711;p89"/>
          <p:cNvPicPr preferRelativeResize="0"/>
          <p:nvPr/>
        </p:nvPicPr>
        <p:blipFill>
          <a:blip r:embed="rId4">
            <a:alphaModFix/>
          </a:blip>
          <a:stretch>
            <a:fillRect/>
          </a:stretch>
        </p:blipFill>
        <p:spPr>
          <a:xfrm>
            <a:off x="328475" y="177013"/>
            <a:ext cx="717325" cy="7173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7" name="Google Shape;717;p90"/>
          <p:cNvSpPr txBox="1"/>
          <p:nvPr/>
        </p:nvSpPr>
        <p:spPr>
          <a:xfrm>
            <a:off x="969591" y="193033"/>
            <a:ext cx="70236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s-419" sz="3500" i="1">
                <a:latin typeface="Anton"/>
                <a:ea typeface="Anton"/>
                <a:cs typeface="Anton"/>
                <a:sym typeface="Anton"/>
              </a:rPr>
              <a:t>Help</a:t>
            </a:r>
            <a:endParaRPr sz="3500" b="0" i="1" u="none" strike="noStrike" cap="none">
              <a:solidFill>
                <a:srgbClr val="000000"/>
              </a:solidFill>
              <a:latin typeface="Anton"/>
              <a:ea typeface="Anton"/>
              <a:cs typeface="Anton"/>
              <a:sym typeface="Anton"/>
            </a:endParaRPr>
          </a:p>
        </p:txBody>
      </p:sp>
      <p:sp>
        <p:nvSpPr>
          <p:cNvPr id="718" name="Google Shape;718;p90"/>
          <p:cNvSpPr txBox="1"/>
          <p:nvPr/>
        </p:nvSpPr>
        <p:spPr>
          <a:xfrm>
            <a:off x="584650" y="878500"/>
            <a:ext cx="8199900" cy="10710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1"/>
              </a:buClr>
              <a:buSzPts val="1100"/>
              <a:buFont typeface="Arial"/>
              <a:buNone/>
            </a:pPr>
            <a:endParaRPr sz="2000">
              <a:solidFill>
                <a:schemeClr val="dk1"/>
              </a:solidFill>
              <a:latin typeface="Helvetica Neue Light"/>
              <a:ea typeface="Helvetica Neue Light"/>
              <a:cs typeface="Helvetica Neue Light"/>
              <a:sym typeface="Helvetica Neue Light"/>
            </a:endParaRPr>
          </a:p>
          <a:p>
            <a:pPr marL="0" marR="0" lvl="0" indent="0" algn="ctr" rtl="0">
              <a:lnSpc>
                <a:spcPct val="115000"/>
              </a:lnSpc>
              <a:spcBef>
                <a:spcPts val="0"/>
              </a:spcBef>
              <a:spcAft>
                <a:spcPts val="0"/>
              </a:spcAft>
              <a:buClr>
                <a:schemeClr val="dk1"/>
              </a:buClr>
              <a:buSzPts val="1100"/>
              <a:buFont typeface="Arial"/>
              <a:buNone/>
            </a:pPr>
            <a:r>
              <a:rPr lang="es-419" sz="2000">
                <a:solidFill>
                  <a:schemeClr val="dk1"/>
                </a:solidFill>
                <a:highlight>
                  <a:srgbClr val="3CEFAB"/>
                </a:highlight>
                <a:latin typeface="Helvetica Neue Light"/>
                <a:ea typeface="Helvetica Neue Light"/>
                <a:cs typeface="Helvetica Neue Light"/>
                <a:sym typeface="Helvetica Neue Light"/>
              </a:rPr>
              <a:t>Invoca el menú de ayuda del intérprete de Python</a:t>
            </a:r>
            <a:endParaRPr sz="2000">
              <a:solidFill>
                <a:schemeClr val="dk1"/>
              </a:solidFill>
              <a:highlight>
                <a:srgbClr val="3CEFAB"/>
              </a:highlight>
              <a:latin typeface="Helvetica Neue Light"/>
              <a:ea typeface="Helvetica Neue Light"/>
              <a:cs typeface="Helvetica Neue Light"/>
              <a:sym typeface="Helvetica Neue Light"/>
            </a:endParaRPr>
          </a:p>
          <a:p>
            <a:pPr marL="0" marR="0" lvl="0" indent="0" algn="l" rtl="0">
              <a:lnSpc>
                <a:spcPct val="115000"/>
              </a:lnSpc>
              <a:spcBef>
                <a:spcPts val="0"/>
              </a:spcBef>
              <a:spcAft>
                <a:spcPts val="0"/>
              </a:spcAft>
              <a:buClr>
                <a:schemeClr val="dk1"/>
              </a:buClr>
              <a:buSzPts val="1100"/>
              <a:buFont typeface="Arial"/>
              <a:buNone/>
            </a:pPr>
            <a:endParaRPr sz="1800">
              <a:solidFill>
                <a:schemeClr val="dk1"/>
              </a:solidFill>
              <a:latin typeface="Helvetica Neue Light"/>
              <a:ea typeface="Helvetica Neue Light"/>
              <a:cs typeface="Helvetica Neue Light"/>
              <a:sym typeface="Helvetica Neue Light"/>
            </a:endParaRPr>
          </a:p>
          <a:p>
            <a:pPr marL="0" marR="0" lvl="0" indent="0" algn="l" rtl="0">
              <a:lnSpc>
                <a:spcPct val="115000"/>
              </a:lnSpc>
              <a:spcBef>
                <a:spcPts val="0"/>
              </a:spcBef>
              <a:spcAft>
                <a:spcPts val="0"/>
              </a:spcAft>
              <a:buClr>
                <a:srgbClr val="000000"/>
              </a:buClr>
              <a:buSzPts val="1800"/>
              <a:buFont typeface="Arial"/>
              <a:buNone/>
            </a:pPr>
            <a:endParaRPr sz="1600">
              <a:solidFill>
                <a:schemeClr val="dk1"/>
              </a:solidFill>
              <a:latin typeface="Helvetica Neue Light"/>
              <a:ea typeface="Helvetica Neue Light"/>
              <a:cs typeface="Helvetica Neue Light"/>
              <a:sym typeface="Helvetica Neue Light"/>
            </a:endParaRPr>
          </a:p>
        </p:txBody>
      </p:sp>
      <p:sp>
        <p:nvSpPr>
          <p:cNvPr id="719" name="Google Shape;719;p90"/>
          <p:cNvSpPr txBox="1"/>
          <p:nvPr/>
        </p:nvSpPr>
        <p:spPr>
          <a:xfrm>
            <a:off x="424377" y="1830992"/>
            <a:ext cx="8199900" cy="3050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419" sz="1500" dirty="0">
                <a:solidFill>
                  <a:srgbClr val="770000"/>
                </a:solidFill>
                <a:highlight>
                  <a:schemeClr val="lt1"/>
                </a:highlight>
                <a:latin typeface="Helvetica Neue Light"/>
                <a:ea typeface="Helvetica Neue Light"/>
                <a:cs typeface="Helvetica Neue Light"/>
                <a:sym typeface="Helvetica Neue Light"/>
              </a:rPr>
              <a:t>&gt;&gt;&gt;</a:t>
            </a:r>
            <a:r>
              <a:rPr lang="es-419" sz="1500" dirty="0">
                <a:solidFill>
                  <a:schemeClr val="dk1"/>
                </a:solidFill>
                <a:highlight>
                  <a:schemeClr val="lt1"/>
                </a:highlight>
                <a:latin typeface="Helvetica Neue Light"/>
                <a:ea typeface="Helvetica Neue Light"/>
                <a:cs typeface="Helvetica Neue Light"/>
                <a:sym typeface="Helvetica Neue Light"/>
              </a:rPr>
              <a:t> </a:t>
            </a:r>
            <a:r>
              <a:rPr lang="es-419" sz="1500" dirty="0" err="1">
                <a:solidFill>
                  <a:srgbClr val="0D904F"/>
                </a:solidFill>
                <a:highlight>
                  <a:schemeClr val="lt1"/>
                </a:highlight>
                <a:latin typeface="Helvetica Neue Light"/>
                <a:ea typeface="Helvetica Neue Light"/>
                <a:cs typeface="Helvetica Neue Light"/>
                <a:sym typeface="Helvetica Neue Light"/>
              </a:rPr>
              <a:t>help</a:t>
            </a:r>
            <a:r>
              <a:rPr lang="es-419" sz="1500" dirty="0">
                <a:solidFill>
                  <a:schemeClr val="dk1"/>
                </a:solidFill>
                <a:highlight>
                  <a:schemeClr val="lt1"/>
                </a:highlight>
                <a:latin typeface="Helvetica Neue Light"/>
                <a:ea typeface="Helvetica Neue Light"/>
                <a:cs typeface="Helvetica Neue Light"/>
                <a:sym typeface="Helvetica Neue Light"/>
              </a:rPr>
              <a:t>()</a:t>
            </a:r>
            <a:endParaRPr sz="1500" dirty="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r>
              <a:rPr lang="es-419" sz="1300" dirty="0" err="1">
                <a:solidFill>
                  <a:schemeClr val="dk1"/>
                </a:solidFill>
                <a:highlight>
                  <a:schemeClr val="lt1"/>
                </a:highlight>
                <a:latin typeface="Helvetica Neue Light"/>
                <a:ea typeface="Helvetica Neue Light"/>
                <a:cs typeface="Helvetica Neue Light"/>
                <a:sym typeface="Helvetica Neue Light"/>
              </a:rPr>
              <a:t>Welcome</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to</a:t>
            </a:r>
            <a:r>
              <a:rPr lang="es-419" sz="1300" dirty="0">
                <a:solidFill>
                  <a:schemeClr val="dk1"/>
                </a:solidFill>
                <a:highlight>
                  <a:schemeClr val="lt1"/>
                </a:highlight>
                <a:latin typeface="Helvetica Neue Light"/>
                <a:ea typeface="Helvetica Neue Light"/>
                <a:cs typeface="Helvetica Neue Light"/>
                <a:sym typeface="Helvetica Neue Light"/>
              </a:rPr>
              <a:t> Python 3.8!  </a:t>
            </a:r>
            <a:r>
              <a:rPr lang="es-419" sz="1300" dirty="0" err="1">
                <a:solidFill>
                  <a:schemeClr val="dk1"/>
                </a:solidFill>
                <a:highlight>
                  <a:schemeClr val="lt1"/>
                </a:highlight>
                <a:latin typeface="Helvetica Neue Light"/>
                <a:ea typeface="Helvetica Neue Light"/>
                <a:cs typeface="Helvetica Neue Light"/>
                <a:sym typeface="Helvetica Neue Light"/>
              </a:rPr>
              <a:t>This</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is</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the</a:t>
            </a:r>
            <a:r>
              <a:rPr lang="es-419" sz="1300" dirty="0">
                <a:solidFill>
                  <a:schemeClr val="dk1"/>
                </a:solidFill>
                <a:highlight>
                  <a:schemeClr val="lt1"/>
                </a:highlight>
                <a:latin typeface="Helvetica Neue Light"/>
                <a:ea typeface="Helvetica Neue Light"/>
                <a:cs typeface="Helvetica Neue Light"/>
                <a:sym typeface="Helvetica Neue Light"/>
              </a:rPr>
              <a:t> online </a:t>
            </a:r>
            <a:r>
              <a:rPr lang="es-419" sz="1300" dirty="0" err="1">
                <a:solidFill>
                  <a:schemeClr val="dk1"/>
                </a:solidFill>
                <a:highlight>
                  <a:schemeClr val="lt1"/>
                </a:highlight>
                <a:latin typeface="Helvetica Neue Light"/>
                <a:ea typeface="Helvetica Neue Light"/>
                <a:cs typeface="Helvetica Neue Light"/>
                <a:sym typeface="Helvetica Neue Light"/>
              </a:rPr>
              <a:t>help</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utility</a:t>
            </a:r>
            <a:r>
              <a:rPr lang="es-419" sz="1300" dirty="0">
                <a:solidFill>
                  <a:schemeClr val="dk1"/>
                </a:solidFill>
                <a:highlight>
                  <a:schemeClr val="lt1"/>
                </a:highlight>
                <a:latin typeface="Helvetica Neue Light"/>
                <a:ea typeface="Helvetica Neue Light"/>
                <a:cs typeface="Helvetica Neue Light"/>
                <a:sym typeface="Helvetica Neue Light"/>
              </a:rPr>
              <a:t>.</a:t>
            </a:r>
            <a:endParaRPr sz="1300" dirty="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r>
              <a:rPr lang="es-419" sz="1300" dirty="0" err="1">
                <a:solidFill>
                  <a:schemeClr val="dk1"/>
                </a:solidFill>
                <a:highlight>
                  <a:schemeClr val="lt1"/>
                </a:highlight>
                <a:latin typeface="Helvetica Neue Light"/>
                <a:ea typeface="Helvetica Neue Light"/>
                <a:cs typeface="Helvetica Neue Light"/>
                <a:sym typeface="Helvetica Neue Light"/>
              </a:rPr>
              <a:t>If</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this</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is</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your</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first</a:t>
            </a:r>
            <a:r>
              <a:rPr lang="es-419" sz="1300" dirty="0">
                <a:solidFill>
                  <a:schemeClr val="dk1"/>
                </a:solidFill>
                <a:highlight>
                  <a:schemeClr val="lt1"/>
                </a:highlight>
                <a:latin typeface="Helvetica Neue Light"/>
                <a:ea typeface="Helvetica Neue Light"/>
                <a:cs typeface="Helvetica Neue Light"/>
                <a:sym typeface="Helvetica Neue Light"/>
              </a:rPr>
              <a:t> time </a:t>
            </a:r>
            <a:r>
              <a:rPr lang="es-419" sz="1300" dirty="0" err="1">
                <a:solidFill>
                  <a:schemeClr val="dk1"/>
                </a:solidFill>
                <a:highlight>
                  <a:schemeClr val="lt1"/>
                </a:highlight>
                <a:latin typeface="Helvetica Neue Light"/>
                <a:ea typeface="Helvetica Neue Light"/>
                <a:cs typeface="Helvetica Neue Light"/>
                <a:sym typeface="Helvetica Neue Light"/>
              </a:rPr>
              <a:t>using</a:t>
            </a:r>
            <a:r>
              <a:rPr lang="es-419" sz="1300" dirty="0">
                <a:solidFill>
                  <a:schemeClr val="dk1"/>
                </a:solidFill>
                <a:highlight>
                  <a:schemeClr val="lt1"/>
                </a:highlight>
                <a:latin typeface="Helvetica Neue Light"/>
                <a:ea typeface="Helvetica Neue Light"/>
                <a:cs typeface="Helvetica Neue Light"/>
                <a:sym typeface="Helvetica Neue Light"/>
              </a:rPr>
              <a:t> Python, </a:t>
            </a:r>
            <a:r>
              <a:rPr lang="es-419" sz="1300" dirty="0" err="1">
                <a:solidFill>
                  <a:schemeClr val="dk1"/>
                </a:solidFill>
                <a:highlight>
                  <a:schemeClr val="lt1"/>
                </a:highlight>
                <a:latin typeface="Helvetica Neue Light"/>
                <a:ea typeface="Helvetica Neue Light"/>
                <a:cs typeface="Helvetica Neue Light"/>
                <a:sym typeface="Helvetica Neue Light"/>
              </a:rPr>
              <a:t>you</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should</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definitely</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check</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out</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the</a:t>
            </a:r>
            <a:r>
              <a:rPr lang="es-419" sz="1300" dirty="0">
                <a:solidFill>
                  <a:schemeClr val="dk1"/>
                </a:solidFill>
                <a:highlight>
                  <a:schemeClr val="lt1"/>
                </a:highlight>
                <a:latin typeface="Helvetica Neue Light"/>
                <a:ea typeface="Helvetica Neue Light"/>
                <a:cs typeface="Helvetica Neue Light"/>
                <a:sym typeface="Helvetica Neue Light"/>
              </a:rPr>
              <a:t> tutorial </a:t>
            </a:r>
            <a:r>
              <a:rPr lang="es-419" sz="1300" dirty="0" err="1">
                <a:solidFill>
                  <a:schemeClr val="dk1"/>
                </a:solidFill>
                <a:highlight>
                  <a:schemeClr val="lt1"/>
                </a:highlight>
                <a:latin typeface="Helvetica Neue Light"/>
                <a:ea typeface="Helvetica Neue Light"/>
                <a:cs typeface="Helvetica Neue Light"/>
                <a:sym typeface="Helvetica Neue Light"/>
              </a:rPr>
              <a:t>on</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the</a:t>
            </a:r>
            <a:r>
              <a:rPr lang="es-419" sz="1300" dirty="0">
                <a:solidFill>
                  <a:schemeClr val="dk1"/>
                </a:solidFill>
                <a:highlight>
                  <a:schemeClr val="lt1"/>
                </a:highlight>
                <a:latin typeface="Helvetica Neue Light"/>
                <a:ea typeface="Helvetica Neue Light"/>
                <a:cs typeface="Helvetica Neue Light"/>
                <a:sym typeface="Helvetica Neue Light"/>
              </a:rPr>
              <a:t> Internet at https://docs.python.org/3.8/tutorial/.</a:t>
            </a:r>
            <a:endParaRPr sz="1300" dirty="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r>
              <a:rPr lang="es-419" sz="1300" dirty="0" err="1">
                <a:solidFill>
                  <a:schemeClr val="dk1"/>
                </a:solidFill>
                <a:highlight>
                  <a:schemeClr val="lt1"/>
                </a:highlight>
                <a:latin typeface="Helvetica Neue Light"/>
                <a:ea typeface="Helvetica Neue Light"/>
                <a:cs typeface="Helvetica Neue Light"/>
                <a:sym typeface="Helvetica Neue Light"/>
              </a:rPr>
              <a:t>Enter</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the</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name</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of</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any</a:t>
            </a:r>
            <a:r>
              <a:rPr lang="es-419" sz="1300" dirty="0">
                <a:solidFill>
                  <a:schemeClr val="dk1"/>
                </a:solidFill>
                <a:highlight>
                  <a:schemeClr val="lt1"/>
                </a:highlight>
                <a:latin typeface="Helvetica Neue Light"/>
                <a:ea typeface="Helvetica Neue Light"/>
                <a:cs typeface="Helvetica Neue Light"/>
                <a:sym typeface="Helvetica Neue Light"/>
              </a:rPr>
              <a:t> module, </a:t>
            </a:r>
            <a:r>
              <a:rPr lang="es-419" sz="1300" dirty="0" err="1">
                <a:solidFill>
                  <a:schemeClr val="dk1"/>
                </a:solidFill>
                <a:highlight>
                  <a:schemeClr val="lt1"/>
                </a:highlight>
                <a:latin typeface="Helvetica Neue Light"/>
                <a:ea typeface="Helvetica Neue Light"/>
                <a:cs typeface="Helvetica Neue Light"/>
                <a:sym typeface="Helvetica Neue Light"/>
              </a:rPr>
              <a:t>keyword</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or</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topic</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to</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get</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help</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on</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writing</a:t>
            </a:r>
            <a:r>
              <a:rPr lang="es-419" sz="1300" dirty="0">
                <a:solidFill>
                  <a:schemeClr val="dk1"/>
                </a:solidFill>
                <a:highlight>
                  <a:schemeClr val="lt1"/>
                </a:highlight>
                <a:latin typeface="Helvetica Neue Light"/>
                <a:ea typeface="Helvetica Neue Light"/>
                <a:cs typeface="Helvetica Neue Light"/>
                <a:sym typeface="Helvetica Neue Light"/>
              </a:rPr>
              <a:t> Python </a:t>
            </a:r>
            <a:r>
              <a:rPr lang="es-419" sz="1300" dirty="0" err="1">
                <a:solidFill>
                  <a:schemeClr val="dk1"/>
                </a:solidFill>
                <a:highlight>
                  <a:schemeClr val="lt1"/>
                </a:highlight>
                <a:latin typeface="Helvetica Neue Light"/>
                <a:ea typeface="Helvetica Neue Light"/>
                <a:cs typeface="Helvetica Neue Light"/>
                <a:sym typeface="Helvetica Neue Light"/>
              </a:rPr>
              <a:t>programs</a:t>
            </a:r>
            <a:r>
              <a:rPr lang="es-419" sz="1300" dirty="0">
                <a:solidFill>
                  <a:schemeClr val="dk1"/>
                </a:solidFill>
                <a:highlight>
                  <a:schemeClr val="lt1"/>
                </a:highlight>
                <a:latin typeface="Helvetica Neue Light"/>
                <a:ea typeface="Helvetica Neue Light"/>
                <a:cs typeface="Helvetica Neue Light"/>
                <a:sym typeface="Helvetica Neue Light"/>
              </a:rPr>
              <a:t> and </a:t>
            </a:r>
            <a:r>
              <a:rPr lang="es-419" sz="1300" dirty="0" err="1">
                <a:solidFill>
                  <a:schemeClr val="dk1"/>
                </a:solidFill>
                <a:highlight>
                  <a:schemeClr val="lt1"/>
                </a:highlight>
                <a:latin typeface="Helvetica Neue Light"/>
                <a:ea typeface="Helvetica Neue Light"/>
                <a:cs typeface="Helvetica Neue Light"/>
                <a:sym typeface="Helvetica Neue Light"/>
              </a:rPr>
              <a:t>using</a:t>
            </a:r>
            <a:r>
              <a:rPr lang="es-419" sz="1300" dirty="0">
                <a:solidFill>
                  <a:schemeClr val="dk1"/>
                </a:solidFill>
                <a:highlight>
                  <a:schemeClr val="lt1"/>
                </a:highlight>
                <a:latin typeface="Helvetica Neue Light"/>
                <a:ea typeface="Helvetica Neue Light"/>
                <a:cs typeface="Helvetica Neue Light"/>
                <a:sym typeface="Helvetica Neue Light"/>
              </a:rPr>
              <a:t> Python modules. </a:t>
            </a:r>
            <a:r>
              <a:rPr lang="es-419" sz="1300" dirty="0" err="1">
                <a:solidFill>
                  <a:schemeClr val="dk1"/>
                </a:solidFill>
                <a:highlight>
                  <a:schemeClr val="lt1"/>
                </a:highlight>
                <a:latin typeface="Helvetica Neue Light"/>
                <a:ea typeface="Helvetica Neue Light"/>
                <a:cs typeface="Helvetica Neue Light"/>
                <a:sym typeface="Helvetica Neue Light"/>
              </a:rPr>
              <a:t>To</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quit</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this</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help</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utility</a:t>
            </a:r>
            <a:r>
              <a:rPr lang="es-419" sz="1300" dirty="0">
                <a:solidFill>
                  <a:schemeClr val="dk1"/>
                </a:solidFill>
                <a:highlight>
                  <a:schemeClr val="lt1"/>
                </a:highlight>
                <a:latin typeface="Helvetica Neue Light"/>
                <a:ea typeface="Helvetica Neue Light"/>
                <a:cs typeface="Helvetica Neue Light"/>
                <a:sym typeface="Helvetica Neue Light"/>
              </a:rPr>
              <a:t> and </a:t>
            </a:r>
            <a:r>
              <a:rPr lang="es-419" sz="1300" dirty="0" err="1">
                <a:solidFill>
                  <a:schemeClr val="dk1"/>
                </a:solidFill>
                <a:highlight>
                  <a:schemeClr val="lt1"/>
                </a:highlight>
                <a:latin typeface="Helvetica Neue Light"/>
                <a:ea typeface="Helvetica Neue Light"/>
                <a:cs typeface="Helvetica Neue Light"/>
                <a:sym typeface="Helvetica Neue Light"/>
              </a:rPr>
              <a:t>return</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to</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the</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interpreter</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just</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type</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quit</a:t>
            </a:r>
            <a:r>
              <a:rPr lang="es-419" sz="1300" dirty="0">
                <a:solidFill>
                  <a:schemeClr val="dk1"/>
                </a:solidFill>
                <a:highlight>
                  <a:schemeClr val="lt1"/>
                </a:highlight>
                <a:latin typeface="Helvetica Neue Light"/>
                <a:ea typeface="Helvetica Neue Light"/>
                <a:cs typeface="Helvetica Neue Light"/>
                <a:sym typeface="Helvetica Neue Light"/>
              </a:rPr>
              <a:t>".</a:t>
            </a:r>
            <a:endParaRPr sz="1300" dirty="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r>
              <a:rPr lang="es-419" sz="1300" dirty="0" err="1">
                <a:solidFill>
                  <a:schemeClr val="dk1"/>
                </a:solidFill>
                <a:highlight>
                  <a:schemeClr val="lt1"/>
                </a:highlight>
                <a:latin typeface="Helvetica Neue Light"/>
                <a:ea typeface="Helvetica Neue Light"/>
                <a:cs typeface="Helvetica Neue Light"/>
                <a:sym typeface="Helvetica Neue Light"/>
              </a:rPr>
              <a:t>To</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get</a:t>
            </a:r>
            <a:r>
              <a:rPr lang="es-419" sz="1300" dirty="0">
                <a:solidFill>
                  <a:schemeClr val="dk1"/>
                </a:solidFill>
                <a:highlight>
                  <a:schemeClr val="lt1"/>
                </a:highlight>
                <a:latin typeface="Helvetica Neue Light"/>
                <a:ea typeface="Helvetica Neue Light"/>
                <a:cs typeface="Helvetica Neue Light"/>
                <a:sym typeface="Helvetica Neue Light"/>
              </a:rPr>
              <a:t> a </a:t>
            </a:r>
            <a:r>
              <a:rPr lang="es-419" sz="1300" dirty="0" err="1">
                <a:solidFill>
                  <a:schemeClr val="dk1"/>
                </a:solidFill>
                <a:highlight>
                  <a:schemeClr val="lt1"/>
                </a:highlight>
                <a:latin typeface="Helvetica Neue Light"/>
                <a:ea typeface="Helvetica Neue Light"/>
                <a:cs typeface="Helvetica Neue Light"/>
                <a:sym typeface="Helvetica Neue Light"/>
              </a:rPr>
              <a:t>list</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of</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available</a:t>
            </a:r>
            <a:r>
              <a:rPr lang="es-419" sz="1300" dirty="0">
                <a:solidFill>
                  <a:schemeClr val="dk1"/>
                </a:solidFill>
                <a:highlight>
                  <a:schemeClr val="lt1"/>
                </a:highlight>
                <a:latin typeface="Helvetica Neue Light"/>
                <a:ea typeface="Helvetica Neue Light"/>
                <a:cs typeface="Helvetica Neue Light"/>
                <a:sym typeface="Helvetica Neue Light"/>
              </a:rPr>
              <a:t> modules, </a:t>
            </a:r>
            <a:r>
              <a:rPr lang="es-419" sz="1300" dirty="0" err="1">
                <a:solidFill>
                  <a:schemeClr val="dk1"/>
                </a:solidFill>
                <a:highlight>
                  <a:schemeClr val="lt1"/>
                </a:highlight>
                <a:latin typeface="Helvetica Neue Light"/>
                <a:ea typeface="Helvetica Neue Light"/>
                <a:cs typeface="Helvetica Neue Light"/>
                <a:sym typeface="Helvetica Neue Light"/>
              </a:rPr>
              <a:t>keywords</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or</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topics</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type</a:t>
            </a:r>
            <a:r>
              <a:rPr lang="es-419" sz="1300" dirty="0">
                <a:solidFill>
                  <a:schemeClr val="dk1"/>
                </a:solidFill>
                <a:highlight>
                  <a:schemeClr val="lt1"/>
                </a:highlight>
                <a:latin typeface="Helvetica Neue Light"/>
                <a:ea typeface="Helvetica Neue Light"/>
                <a:cs typeface="Helvetica Neue Light"/>
                <a:sym typeface="Helvetica Neue Light"/>
              </a:rPr>
              <a:t> "modules", "</a:t>
            </a:r>
            <a:r>
              <a:rPr lang="es-419" sz="1300" dirty="0" err="1">
                <a:solidFill>
                  <a:schemeClr val="dk1"/>
                </a:solidFill>
                <a:highlight>
                  <a:schemeClr val="lt1"/>
                </a:highlight>
                <a:latin typeface="Helvetica Neue Light"/>
                <a:ea typeface="Helvetica Neue Light"/>
                <a:cs typeface="Helvetica Neue Light"/>
                <a:sym typeface="Helvetica Neue Light"/>
              </a:rPr>
              <a:t>keywords</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or</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topics</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Each</a:t>
            </a:r>
            <a:r>
              <a:rPr lang="es-419" sz="1300" dirty="0">
                <a:solidFill>
                  <a:schemeClr val="dk1"/>
                </a:solidFill>
                <a:highlight>
                  <a:schemeClr val="lt1"/>
                </a:highlight>
                <a:latin typeface="Helvetica Neue Light"/>
                <a:ea typeface="Helvetica Neue Light"/>
                <a:cs typeface="Helvetica Neue Light"/>
                <a:sym typeface="Helvetica Neue Light"/>
              </a:rPr>
              <a:t> module </a:t>
            </a:r>
            <a:r>
              <a:rPr lang="es-419" sz="1300" dirty="0" err="1">
                <a:solidFill>
                  <a:schemeClr val="dk1"/>
                </a:solidFill>
                <a:highlight>
                  <a:schemeClr val="lt1"/>
                </a:highlight>
                <a:latin typeface="Helvetica Neue Light"/>
                <a:ea typeface="Helvetica Neue Light"/>
                <a:cs typeface="Helvetica Neue Light"/>
                <a:sym typeface="Helvetica Neue Light"/>
              </a:rPr>
              <a:t>also</a:t>
            </a:r>
            <a:r>
              <a:rPr lang="es-419" sz="1300" dirty="0">
                <a:solidFill>
                  <a:schemeClr val="dk1"/>
                </a:solidFill>
                <a:highlight>
                  <a:schemeClr val="lt1"/>
                </a:highlight>
                <a:latin typeface="Helvetica Neue Light"/>
                <a:ea typeface="Helvetica Neue Light"/>
                <a:cs typeface="Helvetica Neue Light"/>
                <a:sym typeface="Helvetica Neue Light"/>
              </a:rPr>
              <a:t> comes </a:t>
            </a:r>
            <a:r>
              <a:rPr lang="es-419" sz="1300" dirty="0" err="1">
                <a:solidFill>
                  <a:schemeClr val="dk1"/>
                </a:solidFill>
                <a:highlight>
                  <a:schemeClr val="lt1"/>
                </a:highlight>
                <a:latin typeface="Helvetica Neue Light"/>
                <a:ea typeface="Helvetica Neue Light"/>
                <a:cs typeface="Helvetica Neue Light"/>
                <a:sym typeface="Helvetica Neue Light"/>
              </a:rPr>
              <a:t>with</a:t>
            </a:r>
            <a:r>
              <a:rPr lang="es-419" sz="1300" dirty="0">
                <a:solidFill>
                  <a:schemeClr val="dk1"/>
                </a:solidFill>
                <a:highlight>
                  <a:schemeClr val="lt1"/>
                </a:highlight>
                <a:latin typeface="Helvetica Neue Light"/>
                <a:ea typeface="Helvetica Neue Light"/>
                <a:cs typeface="Helvetica Neue Light"/>
                <a:sym typeface="Helvetica Neue Light"/>
              </a:rPr>
              <a:t> a </a:t>
            </a:r>
            <a:r>
              <a:rPr lang="es-419" sz="1300" dirty="0" err="1">
                <a:solidFill>
                  <a:schemeClr val="dk1"/>
                </a:solidFill>
                <a:highlight>
                  <a:schemeClr val="lt1"/>
                </a:highlight>
                <a:latin typeface="Helvetica Neue Light"/>
                <a:ea typeface="Helvetica Neue Light"/>
                <a:cs typeface="Helvetica Neue Light"/>
                <a:sym typeface="Helvetica Neue Light"/>
              </a:rPr>
              <a:t>one</a:t>
            </a:r>
            <a:r>
              <a:rPr lang="es-419" sz="1300" dirty="0">
                <a:solidFill>
                  <a:schemeClr val="dk1"/>
                </a:solidFill>
                <a:highlight>
                  <a:schemeClr val="lt1"/>
                </a:highlight>
                <a:latin typeface="Helvetica Neue Light"/>
                <a:ea typeface="Helvetica Neue Light"/>
                <a:cs typeface="Helvetica Neue Light"/>
                <a:sym typeface="Helvetica Neue Light"/>
              </a:rPr>
              <a:t>-line </a:t>
            </a:r>
            <a:r>
              <a:rPr lang="es-419" sz="1300" dirty="0" err="1">
                <a:solidFill>
                  <a:schemeClr val="dk1"/>
                </a:solidFill>
                <a:highlight>
                  <a:schemeClr val="lt1"/>
                </a:highlight>
                <a:latin typeface="Helvetica Neue Light"/>
                <a:ea typeface="Helvetica Neue Light"/>
                <a:cs typeface="Helvetica Neue Light"/>
                <a:sym typeface="Helvetica Neue Light"/>
              </a:rPr>
              <a:t>summary</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of</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what</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it</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does</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to</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list</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the</a:t>
            </a:r>
            <a:r>
              <a:rPr lang="es-419" sz="1300" dirty="0">
                <a:solidFill>
                  <a:schemeClr val="dk1"/>
                </a:solidFill>
                <a:highlight>
                  <a:schemeClr val="lt1"/>
                </a:highlight>
                <a:latin typeface="Helvetica Neue Light"/>
                <a:ea typeface="Helvetica Neue Light"/>
                <a:cs typeface="Helvetica Neue Light"/>
                <a:sym typeface="Helvetica Neue Light"/>
              </a:rPr>
              <a:t> modules </a:t>
            </a:r>
            <a:r>
              <a:rPr lang="es-419" sz="1300" dirty="0" err="1">
                <a:solidFill>
                  <a:schemeClr val="dk1"/>
                </a:solidFill>
                <a:highlight>
                  <a:schemeClr val="lt1"/>
                </a:highlight>
                <a:latin typeface="Helvetica Neue Light"/>
                <a:ea typeface="Helvetica Neue Light"/>
                <a:cs typeface="Helvetica Neue Light"/>
                <a:sym typeface="Helvetica Neue Light"/>
              </a:rPr>
              <a:t>whose</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summaries</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contain</a:t>
            </a:r>
            <a:r>
              <a:rPr lang="es-419" sz="1300" dirty="0">
                <a:solidFill>
                  <a:schemeClr val="dk1"/>
                </a:solidFill>
                <a:highlight>
                  <a:schemeClr val="lt1"/>
                </a:highlight>
                <a:latin typeface="Helvetica Neue Light"/>
                <a:ea typeface="Helvetica Neue Light"/>
                <a:cs typeface="Helvetica Neue Light"/>
                <a:sym typeface="Helvetica Neue Light"/>
              </a:rPr>
              <a:t> a </a:t>
            </a:r>
            <a:r>
              <a:rPr lang="es-419" sz="1300" dirty="0" err="1">
                <a:solidFill>
                  <a:schemeClr val="dk1"/>
                </a:solidFill>
                <a:highlight>
                  <a:schemeClr val="lt1"/>
                </a:highlight>
                <a:latin typeface="Helvetica Neue Light"/>
                <a:ea typeface="Helvetica Neue Light"/>
                <a:cs typeface="Helvetica Neue Light"/>
                <a:sym typeface="Helvetica Neue Light"/>
              </a:rPr>
              <a:t>given</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word</a:t>
            </a:r>
            <a:r>
              <a:rPr lang="es-419" sz="1300" dirty="0">
                <a:solidFill>
                  <a:schemeClr val="dk1"/>
                </a:solidFill>
                <a:highlight>
                  <a:schemeClr val="lt1"/>
                </a:highlight>
                <a:latin typeface="Helvetica Neue Light"/>
                <a:ea typeface="Helvetica Neue Light"/>
                <a:cs typeface="Helvetica Neue Light"/>
                <a:sym typeface="Helvetica Neue Light"/>
              </a:rPr>
              <a:t> </a:t>
            </a:r>
            <a:r>
              <a:rPr lang="es-419" sz="1300" dirty="0" err="1">
                <a:solidFill>
                  <a:schemeClr val="dk1"/>
                </a:solidFill>
                <a:highlight>
                  <a:schemeClr val="lt1"/>
                </a:highlight>
                <a:latin typeface="Helvetica Neue Light"/>
                <a:ea typeface="Helvetica Neue Light"/>
                <a:cs typeface="Helvetica Neue Light"/>
                <a:sym typeface="Helvetica Neue Light"/>
              </a:rPr>
              <a:t>such</a:t>
            </a:r>
            <a:r>
              <a:rPr lang="es-419" sz="1300" dirty="0">
                <a:solidFill>
                  <a:schemeClr val="dk1"/>
                </a:solidFill>
                <a:highlight>
                  <a:schemeClr val="lt1"/>
                </a:highlight>
                <a:latin typeface="Helvetica Neue Light"/>
                <a:ea typeface="Helvetica Neue Light"/>
                <a:cs typeface="Helvetica Neue Light"/>
                <a:sym typeface="Helvetica Neue Light"/>
              </a:rPr>
              <a:t> as "spam", </a:t>
            </a:r>
            <a:r>
              <a:rPr lang="es-419" sz="1300" dirty="0" err="1">
                <a:solidFill>
                  <a:schemeClr val="dk1"/>
                </a:solidFill>
                <a:highlight>
                  <a:schemeClr val="lt1"/>
                </a:highlight>
                <a:latin typeface="Helvetica Neue Light"/>
                <a:ea typeface="Helvetica Neue Light"/>
                <a:cs typeface="Helvetica Neue Light"/>
                <a:sym typeface="Helvetica Neue Light"/>
              </a:rPr>
              <a:t>type</a:t>
            </a:r>
            <a:r>
              <a:rPr lang="es-419" sz="1300" dirty="0">
                <a:solidFill>
                  <a:schemeClr val="dk1"/>
                </a:solidFill>
                <a:highlight>
                  <a:schemeClr val="lt1"/>
                </a:highlight>
                <a:latin typeface="Helvetica Neue Light"/>
                <a:ea typeface="Helvetica Neue Light"/>
                <a:cs typeface="Helvetica Neue Light"/>
                <a:sym typeface="Helvetica Neue Light"/>
              </a:rPr>
              <a:t> "modules spam".</a:t>
            </a:r>
            <a:endParaRPr sz="1300" dirty="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r>
              <a:rPr lang="es-419" sz="1300" dirty="0" err="1">
                <a:solidFill>
                  <a:schemeClr val="dk1"/>
                </a:solidFill>
                <a:highlight>
                  <a:schemeClr val="lt1"/>
                </a:highlight>
                <a:latin typeface="Helvetica Neue Light"/>
                <a:ea typeface="Helvetica Neue Light"/>
                <a:cs typeface="Helvetica Neue Light"/>
                <a:sym typeface="Helvetica Neue Light"/>
              </a:rPr>
              <a:t>help</a:t>
            </a:r>
            <a:r>
              <a:rPr lang="es-419" sz="1300" dirty="0">
                <a:solidFill>
                  <a:schemeClr val="dk1"/>
                </a:solidFill>
                <a:highlight>
                  <a:schemeClr val="lt1"/>
                </a:highlight>
                <a:latin typeface="Helvetica Neue Light"/>
                <a:ea typeface="Helvetica Neue Light"/>
                <a:cs typeface="Helvetica Neue Light"/>
                <a:sym typeface="Helvetica Neue Light"/>
              </a:rPr>
              <a:t>&gt;</a:t>
            </a:r>
            <a:endParaRPr sz="1300" dirty="0">
              <a:solidFill>
                <a:schemeClr val="dk1"/>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endParaRPr sz="1600" dirty="0">
              <a:solidFill>
                <a:srgbClr val="0D904F"/>
              </a:solidFill>
              <a:highlight>
                <a:schemeClr val="lt1"/>
              </a:highlight>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None/>
            </a:pPr>
            <a:endParaRPr sz="1600" dirty="0">
              <a:solidFill>
                <a:schemeClr val="dk1"/>
              </a:solidFill>
              <a:latin typeface="Helvetica Neue Light"/>
              <a:ea typeface="Helvetica Neue Light"/>
              <a:cs typeface="Helvetica Neue Light"/>
              <a:sym typeface="Helvetica Neue Light"/>
            </a:endParaRPr>
          </a:p>
        </p:txBody>
      </p:sp>
      <p:sp>
        <p:nvSpPr>
          <p:cNvPr id="720" name="Google Shape;720;p90"/>
          <p:cNvSpPr txBox="1"/>
          <p:nvPr/>
        </p:nvSpPr>
        <p:spPr>
          <a:xfrm>
            <a:off x="134250" y="1922752"/>
            <a:ext cx="8425100" cy="2558739"/>
          </a:xfrm>
          <a:prstGeom prst="rect">
            <a:avLst/>
          </a:prstGeom>
          <a:noFill/>
          <a:ln w="28575" cap="flat" cmpd="sng">
            <a:solidFill>
              <a:srgbClr val="3CEFAB"/>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800">
              <a:solidFill>
                <a:schemeClr val="dk1"/>
              </a:solidFill>
              <a:latin typeface="Helvetica Neue Light"/>
              <a:ea typeface="Helvetica Neue Light"/>
              <a:cs typeface="Helvetica Neue Light"/>
              <a:sym typeface="Helvetica Neue Light"/>
            </a:endParaRPr>
          </a:p>
        </p:txBody>
      </p:sp>
      <p:sp>
        <p:nvSpPr>
          <p:cNvPr id="721" name="Google Shape;721;p90"/>
          <p:cNvSpPr txBox="1"/>
          <p:nvPr/>
        </p:nvSpPr>
        <p:spPr>
          <a:xfrm>
            <a:off x="76200" y="469917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419" b="1">
                <a:solidFill>
                  <a:schemeClr val="dk1"/>
                </a:solidFill>
                <a:latin typeface="Helvetica Neue"/>
                <a:ea typeface="Helvetica Neue"/>
                <a:cs typeface="Helvetica Neue"/>
                <a:sym typeface="Helvetica Neue"/>
              </a:rPr>
              <a:t>Fuente:</a:t>
            </a:r>
            <a:r>
              <a:rPr lang="es-419">
                <a:solidFill>
                  <a:schemeClr val="dk1"/>
                </a:solidFill>
                <a:latin typeface="Helvetica Neue Light"/>
                <a:ea typeface="Helvetica Neue Light"/>
                <a:cs typeface="Helvetica Neue Light"/>
                <a:sym typeface="Helvetica Neue Light"/>
              </a:rPr>
              <a:t> </a:t>
            </a:r>
            <a:r>
              <a:rPr lang="es-419" u="sng">
                <a:solidFill>
                  <a:schemeClr val="hlink"/>
                </a:solidFill>
                <a:latin typeface="Helvetica Neue Light"/>
                <a:ea typeface="Helvetica Neue Light"/>
                <a:cs typeface="Helvetica Neue Light"/>
                <a:sym typeface="Helvetica Neue Light"/>
                <a:hlinkClick r:id="rId3"/>
              </a:rPr>
              <a:t>EntrenamientoPython</a:t>
            </a:r>
            <a:endParaRPr sz="800">
              <a:solidFill>
                <a:schemeClr val="dk1"/>
              </a:solidFill>
            </a:endParaRPr>
          </a:p>
        </p:txBody>
      </p:sp>
      <p:pic>
        <p:nvPicPr>
          <p:cNvPr id="722" name="Google Shape;722;p90"/>
          <p:cNvPicPr preferRelativeResize="0"/>
          <p:nvPr/>
        </p:nvPicPr>
        <p:blipFill rotWithShape="1">
          <a:blip r:embed="rId4">
            <a:alphaModFix/>
          </a:blip>
          <a:srcRect/>
          <a:stretch/>
        </p:blipFill>
        <p:spPr>
          <a:xfrm>
            <a:off x="8311950" y="76200"/>
            <a:ext cx="780825" cy="780825"/>
          </a:xfrm>
          <a:prstGeom prst="rect">
            <a:avLst/>
          </a:prstGeom>
          <a:noFill/>
          <a:ln>
            <a:noFill/>
          </a:ln>
        </p:spPr>
      </p:pic>
      <p:pic>
        <p:nvPicPr>
          <p:cNvPr id="723" name="Google Shape;723;p90"/>
          <p:cNvPicPr preferRelativeResize="0"/>
          <p:nvPr/>
        </p:nvPicPr>
        <p:blipFill>
          <a:blip r:embed="rId5">
            <a:alphaModFix/>
          </a:blip>
          <a:stretch>
            <a:fillRect/>
          </a:stretch>
        </p:blipFill>
        <p:spPr>
          <a:xfrm>
            <a:off x="328475" y="177013"/>
            <a:ext cx="717325" cy="717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Google Shape;259;p44"/>
          <p:cNvSpPr txBox="1"/>
          <p:nvPr/>
        </p:nvSpPr>
        <p:spPr>
          <a:xfrm>
            <a:off x="1060191" y="303933"/>
            <a:ext cx="70236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s-419" sz="3500" i="1">
                <a:latin typeface="Anton"/>
                <a:ea typeface="Anton"/>
                <a:cs typeface="Anton"/>
                <a:sym typeface="Anton"/>
              </a:rPr>
              <a:t>Argumentos y Parámetros</a:t>
            </a:r>
            <a:endParaRPr sz="3500" b="0" i="1" u="none" strike="noStrike" cap="none">
              <a:solidFill>
                <a:srgbClr val="000000"/>
              </a:solidFill>
              <a:latin typeface="Anton"/>
              <a:ea typeface="Anton"/>
              <a:cs typeface="Anton"/>
              <a:sym typeface="Anton"/>
            </a:endParaRPr>
          </a:p>
        </p:txBody>
      </p:sp>
      <p:sp>
        <p:nvSpPr>
          <p:cNvPr id="260" name="Google Shape;260;p44"/>
          <p:cNvSpPr txBox="1"/>
          <p:nvPr/>
        </p:nvSpPr>
        <p:spPr>
          <a:xfrm>
            <a:off x="538925" y="3911900"/>
            <a:ext cx="8178600" cy="4458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En esta clase estaremos viendo los distintos tipos de argumentos y parámetros.</a:t>
            </a:r>
            <a:endParaRPr sz="1800">
              <a:solidFill>
                <a:schemeClr val="dk1"/>
              </a:solidFill>
              <a:latin typeface="Helvetica Neue Light"/>
              <a:ea typeface="Helvetica Neue Light"/>
              <a:cs typeface="Helvetica Neue Light"/>
              <a:sym typeface="Helvetica Neue Light"/>
            </a:endParaRPr>
          </a:p>
        </p:txBody>
      </p:sp>
      <p:sp>
        <p:nvSpPr>
          <p:cNvPr id="261" name="Google Shape;261;p44"/>
          <p:cNvSpPr txBox="1"/>
          <p:nvPr/>
        </p:nvSpPr>
        <p:spPr>
          <a:xfrm>
            <a:off x="379450" y="4018980"/>
            <a:ext cx="6618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100" dirty="0">
                <a:latin typeface="Calibri"/>
                <a:ea typeface="Calibri"/>
                <a:cs typeface="Calibri"/>
                <a:sym typeface="Calibri"/>
              </a:rPr>
              <a:t>👉</a:t>
            </a:r>
            <a:endParaRPr sz="2100" dirty="0">
              <a:latin typeface="Calibri"/>
              <a:ea typeface="Calibri"/>
              <a:cs typeface="Calibri"/>
              <a:sym typeface="Calibri"/>
            </a:endParaRPr>
          </a:p>
        </p:txBody>
      </p:sp>
      <p:sp>
        <p:nvSpPr>
          <p:cNvPr id="262" name="Google Shape;262;p44"/>
          <p:cNvSpPr txBox="1"/>
          <p:nvPr/>
        </p:nvSpPr>
        <p:spPr>
          <a:xfrm>
            <a:off x="368750" y="1457200"/>
            <a:ext cx="4453200" cy="12930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Como sabemos, </a:t>
            </a:r>
            <a:r>
              <a:rPr lang="es-419" sz="1800">
                <a:solidFill>
                  <a:schemeClr val="dk1"/>
                </a:solidFill>
                <a:highlight>
                  <a:srgbClr val="3CEFAB"/>
                </a:highlight>
                <a:latin typeface="Helvetica Neue Light"/>
                <a:ea typeface="Helvetica Neue Light"/>
                <a:cs typeface="Helvetica Neue Light"/>
                <a:sym typeface="Helvetica Neue Light"/>
              </a:rPr>
              <a:t>durante la definición de la función, las variables o valores se denominan </a:t>
            </a:r>
            <a:r>
              <a:rPr lang="es-419" sz="1800" b="1">
                <a:solidFill>
                  <a:schemeClr val="dk1"/>
                </a:solidFill>
                <a:highlight>
                  <a:srgbClr val="3CEFAB"/>
                </a:highlight>
                <a:latin typeface="Helvetica Neue"/>
                <a:ea typeface="Helvetica Neue"/>
                <a:cs typeface="Helvetica Neue"/>
                <a:sym typeface="Helvetica Neue"/>
              </a:rPr>
              <a:t>parámetros</a:t>
            </a:r>
            <a:r>
              <a:rPr lang="es-419" sz="1800">
                <a:solidFill>
                  <a:schemeClr val="dk1"/>
                </a:solidFill>
                <a:highlight>
                  <a:srgbClr val="3CEFAB"/>
                </a:highlight>
                <a:latin typeface="Helvetica Neue Light"/>
                <a:ea typeface="Helvetica Neue Light"/>
                <a:cs typeface="Helvetica Neue Light"/>
                <a:sym typeface="Helvetica Neue Light"/>
              </a:rPr>
              <a:t>:</a:t>
            </a:r>
            <a:endParaRPr sz="1800">
              <a:highlight>
                <a:srgbClr val="3CEFAB"/>
              </a:highlight>
              <a:latin typeface="Helvetica Neue Light"/>
              <a:ea typeface="Helvetica Neue Light"/>
              <a:cs typeface="Helvetica Neue Light"/>
              <a:sym typeface="Helvetica Neue Light"/>
            </a:endParaRPr>
          </a:p>
        </p:txBody>
      </p:sp>
      <p:sp>
        <p:nvSpPr>
          <p:cNvPr id="264" name="Google Shape;264;p44"/>
          <p:cNvSpPr txBox="1"/>
          <p:nvPr/>
        </p:nvSpPr>
        <p:spPr>
          <a:xfrm>
            <a:off x="5110125" y="1531150"/>
            <a:ext cx="3664200" cy="12930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s-419" sz="1800">
                <a:solidFill>
                  <a:schemeClr val="dk1"/>
                </a:solidFill>
                <a:highlight>
                  <a:srgbClr val="3CEFAB"/>
                </a:highlight>
                <a:latin typeface="Helvetica Neue Light"/>
                <a:ea typeface="Helvetica Neue Light"/>
                <a:cs typeface="Helvetica Neue Light"/>
                <a:sym typeface="Helvetica Neue Light"/>
              </a:rPr>
              <a:t>Y durante la llamada se le denominan </a:t>
            </a:r>
            <a:r>
              <a:rPr lang="es-419" sz="1800" b="1">
                <a:solidFill>
                  <a:schemeClr val="dk1"/>
                </a:solidFill>
                <a:highlight>
                  <a:srgbClr val="3CEFAB"/>
                </a:highlight>
                <a:latin typeface="Helvetica Neue"/>
                <a:ea typeface="Helvetica Neue"/>
                <a:cs typeface="Helvetica Neue"/>
                <a:sym typeface="Helvetica Neue"/>
              </a:rPr>
              <a:t>argumentos</a:t>
            </a:r>
            <a:r>
              <a:rPr lang="es-419" sz="1800">
                <a:solidFill>
                  <a:schemeClr val="dk1"/>
                </a:solidFill>
                <a:highlight>
                  <a:srgbClr val="3CEFAB"/>
                </a:highlight>
                <a:latin typeface="Helvetica Neue Light"/>
                <a:ea typeface="Helvetica Neue Light"/>
                <a:cs typeface="Helvetica Neue Light"/>
                <a:sym typeface="Helvetica Neue Light"/>
              </a:rPr>
              <a:t>,</a:t>
            </a:r>
            <a:r>
              <a:rPr lang="es-419" sz="1800">
                <a:solidFill>
                  <a:schemeClr val="dk1"/>
                </a:solidFill>
                <a:highlight>
                  <a:schemeClr val="lt1"/>
                </a:highlight>
                <a:latin typeface="Helvetica Neue Light"/>
                <a:ea typeface="Helvetica Neue Light"/>
                <a:cs typeface="Helvetica Neue Light"/>
                <a:sym typeface="Helvetica Neue Light"/>
              </a:rPr>
              <a:t> como los argumentos de los scripts.</a:t>
            </a:r>
            <a:endParaRPr>
              <a:latin typeface="Helvetica Neue Light"/>
              <a:ea typeface="Helvetica Neue Light"/>
              <a:cs typeface="Helvetica Neue Light"/>
              <a:sym typeface="Helvetica Neue Light"/>
            </a:endParaRPr>
          </a:p>
        </p:txBody>
      </p:sp>
      <p:pic>
        <p:nvPicPr>
          <p:cNvPr id="266" name="Google Shape;266;p44"/>
          <p:cNvPicPr preferRelativeResize="0"/>
          <p:nvPr/>
        </p:nvPicPr>
        <p:blipFill>
          <a:blip r:embed="rId3">
            <a:alphaModFix/>
          </a:blip>
          <a:stretch>
            <a:fillRect/>
          </a:stretch>
        </p:blipFill>
        <p:spPr>
          <a:xfrm>
            <a:off x="286100" y="303925"/>
            <a:ext cx="848500" cy="848500"/>
          </a:xfrm>
          <a:prstGeom prst="rect">
            <a:avLst/>
          </a:prstGeom>
          <a:noFill/>
          <a:ln>
            <a:noFill/>
          </a:ln>
        </p:spPr>
      </p:pic>
      <p:pic>
        <p:nvPicPr>
          <p:cNvPr id="267" name="Google Shape;267;p44"/>
          <p:cNvPicPr preferRelativeResize="0"/>
          <p:nvPr/>
        </p:nvPicPr>
        <p:blipFill>
          <a:blip r:embed="rId3">
            <a:alphaModFix/>
          </a:blip>
          <a:stretch>
            <a:fillRect/>
          </a:stretch>
        </p:blipFill>
        <p:spPr>
          <a:xfrm>
            <a:off x="286100" y="303925"/>
            <a:ext cx="848500" cy="848500"/>
          </a:xfrm>
          <a:prstGeom prst="rect">
            <a:avLst/>
          </a:prstGeom>
          <a:noFill/>
          <a:ln>
            <a:noFill/>
          </a:ln>
        </p:spPr>
      </p:pic>
      <p:pic>
        <p:nvPicPr>
          <p:cNvPr id="3" name="Picture 2">
            <a:extLst>
              <a:ext uri="{FF2B5EF4-FFF2-40B4-BE49-F238E27FC236}">
                <a16:creationId xmlns:a16="http://schemas.microsoft.com/office/drawing/2014/main" id="{AFB8E8CA-588D-6AEA-1997-00E8D92582DF}"/>
              </a:ext>
            </a:extLst>
          </p:cNvPr>
          <p:cNvPicPr>
            <a:picLocks noChangeAspect="1"/>
          </p:cNvPicPr>
          <p:nvPr/>
        </p:nvPicPr>
        <p:blipFill>
          <a:blip r:embed="rId4"/>
          <a:stretch>
            <a:fillRect/>
          </a:stretch>
        </p:blipFill>
        <p:spPr>
          <a:xfrm>
            <a:off x="1134600" y="2877649"/>
            <a:ext cx="3067192" cy="1043094"/>
          </a:xfrm>
          <a:prstGeom prst="rect">
            <a:avLst/>
          </a:prstGeom>
        </p:spPr>
      </p:pic>
      <p:pic>
        <p:nvPicPr>
          <p:cNvPr id="5" name="Picture 4">
            <a:extLst>
              <a:ext uri="{FF2B5EF4-FFF2-40B4-BE49-F238E27FC236}">
                <a16:creationId xmlns:a16="http://schemas.microsoft.com/office/drawing/2014/main" id="{854E34E3-1373-E3BC-FE5F-7613C47CACE2}"/>
              </a:ext>
            </a:extLst>
          </p:cNvPr>
          <p:cNvPicPr>
            <a:picLocks noChangeAspect="1"/>
          </p:cNvPicPr>
          <p:nvPr/>
        </p:nvPicPr>
        <p:blipFill>
          <a:blip r:embed="rId5"/>
          <a:stretch>
            <a:fillRect/>
          </a:stretch>
        </p:blipFill>
        <p:spPr>
          <a:xfrm>
            <a:off x="5590755" y="2882041"/>
            <a:ext cx="2418645" cy="103870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CEFAB"/>
        </a:solidFill>
        <a:effectLst/>
      </p:bgPr>
    </p:bg>
    <p:spTree>
      <p:nvGrpSpPr>
        <p:cNvPr id="1" name="Shape 271"/>
        <p:cNvGrpSpPr/>
        <p:nvPr/>
      </p:nvGrpSpPr>
      <p:grpSpPr>
        <a:xfrm>
          <a:off x="0" y="0"/>
          <a:ext cx="0" cy="0"/>
          <a:chOff x="0" y="0"/>
          <a:chExt cx="0" cy="0"/>
        </a:xfrm>
      </p:grpSpPr>
      <p:sp>
        <p:nvSpPr>
          <p:cNvPr id="272" name="Google Shape;272;p45"/>
          <p:cNvSpPr txBox="1"/>
          <p:nvPr/>
        </p:nvSpPr>
        <p:spPr>
          <a:xfrm>
            <a:off x="2187450" y="2077200"/>
            <a:ext cx="47691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3600" i="1">
                <a:latin typeface="Anton"/>
                <a:ea typeface="Anton"/>
                <a:cs typeface="Anton"/>
                <a:sym typeface="Anton"/>
              </a:rPr>
              <a:t>ARGUMENTOS POR POSICIÓN</a:t>
            </a:r>
            <a:endParaRPr sz="3600" i="1">
              <a:latin typeface="Anton"/>
              <a:ea typeface="Anton"/>
              <a:cs typeface="Anton"/>
              <a:sym typeface="Anto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9" name="Google Shape;279;p46"/>
          <p:cNvSpPr txBox="1"/>
          <p:nvPr/>
        </p:nvSpPr>
        <p:spPr>
          <a:xfrm>
            <a:off x="0" y="3522288"/>
            <a:ext cx="8697600" cy="13521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chemeClr val="dk1"/>
              </a:buClr>
              <a:buSzPts val="1100"/>
              <a:buFont typeface="Arial"/>
              <a:buNone/>
            </a:pPr>
            <a:r>
              <a:rPr lang="es-419" sz="1800" dirty="0">
                <a:latin typeface="Helvetica Neue Light"/>
                <a:ea typeface="Helvetica Neue Light"/>
                <a:cs typeface="Helvetica Neue Light"/>
                <a:sym typeface="Helvetica Neue Light"/>
              </a:rPr>
              <a:t>El </a:t>
            </a:r>
            <a:r>
              <a:rPr lang="es-419" sz="1800" dirty="0">
                <a:highlight>
                  <a:srgbClr val="3CEFAB"/>
                </a:highlight>
                <a:latin typeface="Helvetica Neue Light"/>
                <a:ea typeface="Helvetica Neue Light"/>
                <a:cs typeface="Helvetica Neue Light"/>
                <a:sym typeface="Helvetica Neue Light"/>
              </a:rPr>
              <a:t>argumento </a:t>
            </a:r>
            <a:r>
              <a:rPr lang="es-419" sz="1800" b="1" dirty="0">
                <a:highlight>
                  <a:srgbClr val="3CEFAB"/>
                </a:highlight>
                <a:latin typeface="Helvetica Neue"/>
                <a:ea typeface="Helvetica Neue"/>
                <a:cs typeface="Helvetica Neue"/>
                <a:sym typeface="Helvetica Neue"/>
              </a:rPr>
              <a:t>7 </a:t>
            </a:r>
            <a:r>
              <a:rPr lang="es-419" sz="1800" dirty="0">
                <a:highlight>
                  <a:srgbClr val="3CEFAB"/>
                </a:highlight>
                <a:latin typeface="Helvetica Neue Light"/>
                <a:ea typeface="Helvetica Neue Light"/>
                <a:cs typeface="Helvetica Neue Light"/>
                <a:sym typeface="Helvetica Neue Light"/>
              </a:rPr>
              <a:t>es la posición </a:t>
            </a:r>
            <a:r>
              <a:rPr lang="es-419" sz="1800" b="1" dirty="0">
                <a:highlight>
                  <a:srgbClr val="3CEFAB"/>
                </a:highlight>
                <a:latin typeface="Helvetica Neue"/>
                <a:ea typeface="Helvetica Neue"/>
                <a:cs typeface="Helvetica Neue"/>
                <a:sym typeface="Helvetica Neue"/>
              </a:rPr>
              <a:t>0,</a:t>
            </a:r>
            <a:r>
              <a:rPr lang="es-419" sz="1800" dirty="0">
                <a:latin typeface="Helvetica Neue Light"/>
                <a:ea typeface="Helvetica Neue Light"/>
                <a:cs typeface="Helvetica Neue Light"/>
                <a:sym typeface="Helvetica Neue Light"/>
              </a:rPr>
              <a:t> por consiguiente</a:t>
            </a:r>
            <a:r>
              <a:rPr lang="es-419" sz="1800" dirty="0">
                <a:highlight>
                  <a:srgbClr val="3CEFAB"/>
                </a:highlight>
                <a:latin typeface="Helvetica Neue Light"/>
                <a:ea typeface="Helvetica Neue Light"/>
                <a:cs typeface="Helvetica Neue Light"/>
                <a:sym typeface="Helvetica Neue Light"/>
              </a:rPr>
              <a:t> es el parámetro de la función </a:t>
            </a:r>
            <a:r>
              <a:rPr lang="es-419" sz="1800" b="1" dirty="0">
                <a:highlight>
                  <a:srgbClr val="3CEFAB"/>
                </a:highlight>
                <a:latin typeface="Helvetica Neue"/>
                <a:ea typeface="Helvetica Neue"/>
                <a:cs typeface="Helvetica Neue"/>
                <a:sym typeface="Helvetica Neue"/>
              </a:rPr>
              <a:t>numero1</a:t>
            </a:r>
            <a:r>
              <a:rPr lang="es-419" sz="1800" dirty="0">
                <a:latin typeface="Helvetica Neue Light"/>
                <a:ea typeface="Helvetica Neue Light"/>
                <a:cs typeface="Helvetica Neue Light"/>
                <a:sym typeface="Helvetica Neue Light"/>
              </a:rPr>
              <a:t>, seguidamente el </a:t>
            </a:r>
            <a:r>
              <a:rPr lang="es-419" sz="1800" dirty="0">
                <a:highlight>
                  <a:srgbClr val="3CEFAB"/>
                </a:highlight>
                <a:latin typeface="Helvetica Neue Light"/>
                <a:ea typeface="Helvetica Neue Light"/>
                <a:cs typeface="Helvetica Neue Light"/>
                <a:sym typeface="Helvetica Neue Light"/>
              </a:rPr>
              <a:t>argumento</a:t>
            </a:r>
            <a:r>
              <a:rPr lang="es-419" sz="1800" b="1" dirty="0">
                <a:highlight>
                  <a:srgbClr val="3CEFAB"/>
                </a:highlight>
                <a:latin typeface="Helvetica Neue"/>
                <a:ea typeface="Helvetica Neue"/>
                <a:cs typeface="Helvetica Neue"/>
                <a:sym typeface="Helvetica Neue"/>
              </a:rPr>
              <a:t> 5</a:t>
            </a:r>
            <a:r>
              <a:rPr lang="es-419" sz="1800" dirty="0">
                <a:highlight>
                  <a:srgbClr val="3CEFAB"/>
                </a:highlight>
                <a:latin typeface="Helvetica Neue Light"/>
                <a:ea typeface="Helvetica Neue Light"/>
                <a:cs typeface="Helvetica Neue Light"/>
                <a:sym typeface="Helvetica Neue Light"/>
              </a:rPr>
              <a:t> es la posición </a:t>
            </a:r>
            <a:r>
              <a:rPr lang="es-419" sz="1800" b="1" dirty="0">
                <a:highlight>
                  <a:srgbClr val="3CEFAB"/>
                </a:highlight>
                <a:latin typeface="Helvetica Neue"/>
                <a:ea typeface="Helvetica Neue"/>
                <a:cs typeface="Helvetica Neue"/>
                <a:sym typeface="Helvetica Neue"/>
              </a:rPr>
              <a:t>1</a:t>
            </a:r>
            <a:r>
              <a:rPr lang="es-419" sz="1800" dirty="0">
                <a:latin typeface="Helvetica Neue Light"/>
                <a:ea typeface="Helvetica Neue Light"/>
                <a:cs typeface="Helvetica Neue Light"/>
                <a:sym typeface="Helvetica Neue Light"/>
              </a:rPr>
              <a:t> por consiguiente </a:t>
            </a:r>
            <a:r>
              <a:rPr lang="es-419" sz="1800" dirty="0">
                <a:highlight>
                  <a:srgbClr val="3CEFAB"/>
                </a:highlight>
                <a:latin typeface="Helvetica Neue Light"/>
                <a:ea typeface="Helvetica Neue Light"/>
                <a:cs typeface="Helvetica Neue Light"/>
                <a:sym typeface="Helvetica Neue Light"/>
              </a:rPr>
              <a:t>es el parámetro de la función </a:t>
            </a:r>
            <a:r>
              <a:rPr lang="es-419" sz="1800" b="1" dirty="0">
                <a:highlight>
                  <a:srgbClr val="3CEFAB"/>
                </a:highlight>
                <a:latin typeface="Helvetica Neue"/>
                <a:ea typeface="Helvetica Neue"/>
                <a:cs typeface="Helvetica Neue"/>
                <a:sym typeface="Helvetica Neue"/>
              </a:rPr>
              <a:t>numero2</a:t>
            </a:r>
            <a:r>
              <a:rPr lang="es-419" sz="1800" dirty="0">
                <a:highlight>
                  <a:srgbClr val="3CEFAB"/>
                </a:highlight>
                <a:latin typeface="Helvetica Neue Light"/>
                <a:ea typeface="Helvetica Neue Light"/>
                <a:cs typeface="Helvetica Neue Light"/>
                <a:sym typeface="Helvetica Neue Light"/>
              </a:rPr>
              <a:t>.</a:t>
            </a:r>
            <a:endParaRPr sz="1800" dirty="0">
              <a:highlight>
                <a:srgbClr val="3CEFAB"/>
              </a:highlight>
              <a:latin typeface="Helvetica Neue Light"/>
              <a:ea typeface="Helvetica Neue Light"/>
              <a:cs typeface="Helvetica Neue Light"/>
              <a:sym typeface="Helvetica Neue Light"/>
            </a:endParaRPr>
          </a:p>
        </p:txBody>
      </p:sp>
      <p:sp>
        <p:nvSpPr>
          <p:cNvPr id="280" name="Google Shape;280;p46"/>
          <p:cNvSpPr txBox="1"/>
          <p:nvPr/>
        </p:nvSpPr>
        <p:spPr>
          <a:xfrm>
            <a:off x="2074800" y="316650"/>
            <a:ext cx="4994400" cy="81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s-419" sz="3500" i="1">
                <a:latin typeface="Anton"/>
                <a:ea typeface="Anton"/>
                <a:cs typeface="Anton"/>
                <a:sym typeface="Anton"/>
              </a:rPr>
              <a:t>Argumentos por posición</a:t>
            </a:r>
            <a:endParaRPr sz="3500" b="0" i="1" u="none" strike="noStrike" cap="none">
              <a:solidFill>
                <a:srgbClr val="000000"/>
              </a:solidFill>
              <a:latin typeface="Anton"/>
              <a:ea typeface="Anton"/>
              <a:cs typeface="Anton"/>
              <a:sym typeface="Anton"/>
            </a:endParaRPr>
          </a:p>
        </p:txBody>
      </p:sp>
      <p:sp>
        <p:nvSpPr>
          <p:cNvPr id="281" name="Google Shape;281;p46"/>
          <p:cNvSpPr txBox="1"/>
          <p:nvPr/>
        </p:nvSpPr>
        <p:spPr>
          <a:xfrm>
            <a:off x="381000" y="1219200"/>
            <a:ext cx="8632800" cy="877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s-419" sz="1800">
                <a:solidFill>
                  <a:schemeClr val="dk1"/>
                </a:solidFill>
                <a:latin typeface="Helvetica Neue Light"/>
                <a:ea typeface="Helvetica Neue Light"/>
                <a:cs typeface="Helvetica Neue Light"/>
                <a:sym typeface="Helvetica Neue Light"/>
              </a:rPr>
              <a:t>Cuando se envían argumentos a una función, se reciben por orden en los parámetros definidos:</a:t>
            </a:r>
            <a:endParaRPr/>
          </a:p>
        </p:txBody>
      </p:sp>
      <p:pic>
        <p:nvPicPr>
          <p:cNvPr id="283" name="Google Shape;283;p46"/>
          <p:cNvPicPr preferRelativeResize="0"/>
          <p:nvPr/>
        </p:nvPicPr>
        <p:blipFill rotWithShape="1">
          <a:blip r:embed="rId3">
            <a:alphaModFix/>
          </a:blip>
          <a:srcRect/>
          <a:stretch/>
        </p:blipFill>
        <p:spPr>
          <a:xfrm>
            <a:off x="8311950" y="76200"/>
            <a:ext cx="780825" cy="780825"/>
          </a:xfrm>
          <a:prstGeom prst="rect">
            <a:avLst/>
          </a:prstGeom>
          <a:noFill/>
          <a:ln>
            <a:noFill/>
          </a:ln>
        </p:spPr>
      </p:pic>
      <p:pic>
        <p:nvPicPr>
          <p:cNvPr id="284" name="Google Shape;284;p46"/>
          <p:cNvPicPr preferRelativeResize="0"/>
          <p:nvPr/>
        </p:nvPicPr>
        <p:blipFill>
          <a:blip r:embed="rId4">
            <a:alphaModFix/>
          </a:blip>
          <a:stretch>
            <a:fillRect/>
          </a:stretch>
        </p:blipFill>
        <p:spPr>
          <a:xfrm>
            <a:off x="251288" y="269112"/>
            <a:ext cx="918125" cy="918125"/>
          </a:xfrm>
          <a:prstGeom prst="rect">
            <a:avLst/>
          </a:prstGeom>
          <a:noFill/>
          <a:ln>
            <a:noFill/>
          </a:ln>
        </p:spPr>
      </p:pic>
      <p:pic>
        <p:nvPicPr>
          <p:cNvPr id="3" name="Picture 2">
            <a:extLst>
              <a:ext uri="{FF2B5EF4-FFF2-40B4-BE49-F238E27FC236}">
                <a16:creationId xmlns:a16="http://schemas.microsoft.com/office/drawing/2014/main" id="{D6D7AA4F-D3B3-BC38-6ACF-FF452CDDCC2A}"/>
              </a:ext>
            </a:extLst>
          </p:cNvPr>
          <p:cNvPicPr>
            <a:picLocks noChangeAspect="1"/>
          </p:cNvPicPr>
          <p:nvPr/>
        </p:nvPicPr>
        <p:blipFill>
          <a:blip r:embed="rId5"/>
          <a:stretch>
            <a:fillRect/>
          </a:stretch>
        </p:blipFill>
        <p:spPr>
          <a:xfrm>
            <a:off x="2603880" y="2180250"/>
            <a:ext cx="4065367" cy="143090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1" name="Google Shape;291;p47"/>
          <p:cNvSpPr txBox="1"/>
          <p:nvPr/>
        </p:nvSpPr>
        <p:spPr>
          <a:xfrm>
            <a:off x="2074800" y="621450"/>
            <a:ext cx="4994400" cy="81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s-419" sz="3500" i="1">
                <a:latin typeface="Anton"/>
                <a:ea typeface="Anton"/>
                <a:cs typeface="Anton"/>
                <a:sym typeface="Anton"/>
              </a:rPr>
              <a:t>Argumentos por posición</a:t>
            </a:r>
            <a:endParaRPr sz="3500" b="0" i="1" u="none" strike="noStrike" cap="none">
              <a:solidFill>
                <a:srgbClr val="000000"/>
              </a:solidFill>
              <a:latin typeface="Anton"/>
              <a:ea typeface="Anton"/>
              <a:cs typeface="Anton"/>
              <a:sym typeface="Anton"/>
            </a:endParaRPr>
          </a:p>
        </p:txBody>
      </p:sp>
      <p:sp>
        <p:nvSpPr>
          <p:cNvPr id="292" name="Google Shape;292;p47"/>
          <p:cNvSpPr txBox="1"/>
          <p:nvPr/>
        </p:nvSpPr>
        <p:spPr>
          <a:xfrm>
            <a:off x="482175" y="1829075"/>
            <a:ext cx="4320900" cy="780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Si tomamos el siguiente ejemplo sabremos que la resta nos dará 3:</a:t>
            </a:r>
            <a:endParaRPr>
              <a:latin typeface="Helvetica Neue Light"/>
              <a:ea typeface="Helvetica Neue Light"/>
              <a:cs typeface="Helvetica Neue Light"/>
              <a:sym typeface="Helvetica Neue Light"/>
            </a:endParaRPr>
          </a:p>
        </p:txBody>
      </p:sp>
      <p:sp>
        <p:nvSpPr>
          <p:cNvPr id="293" name="Google Shape;293;p47"/>
          <p:cNvSpPr txBox="1"/>
          <p:nvPr/>
        </p:nvSpPr>
        <p:spPr>
          <a:xfrm>
            <a:off x="4869300" y="1822050"/>
            <a:ext cx="3914400" cy="780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Pero, </a:t>
            </a:r>
            <a:r>
              <a:rPr lang="es-419" sz="1800">
                <a:solidFill>
                  <a:schemeClr val="dk1"/>
                </a:solidFill>
                <a:highlight>
                  <a:srgbClr val="3CEFAB"/>
                </a:highlight>
                <a:latin typeface="Helvetica Neue Light"/>
                <a:ea typeface="Helvetica Neue Light"/>
                <a:cs typeface="Helvetica Neue Light"/>
                <a:sym typeface="Helvetica Neue Light"/>
              </a:rPr>
              <a:t>si modificamos el orden de los argumentos nos dará otro resultado:</a:t>
            </a:r>
            <a:endParaRPr sz="1800">
              <a:highlight>
                <a:srgbClr val="3CEFAB"/>
              </a:highlight>
              <a:latin typeface="Helvetica Neue Light"/>
              <a:ea typeface="Helvetica Neue Light"/>
              <a:cs typeface="Helvetica Neue Light"/>
              <a:sym typeface="Helvetica Neue Light"/>
            </a:endParaRPr>
          </a:p>
        </p:txBody>
      </p:sp>
      <p:pic>
        <p:nvPicPr>
          <p:cNvPr id="295" name="Google Shape;295;p47"/>
          <p:cNvPicPr preferRelativeResize="0"/>
          <p:nvPr/>
        </p:nvPicPr>
        <p:blipFill rotWithShape="1">
          <a:blip r:embed="rId3">
            <a:alphaModFix/>
          </a:blip>
          <a:srcRect/>
          <a:stretch/>
        </p:blipFill>
        <p:spPr>
          <a:xfrm>
            <a:off x="8311950" y="76200"/>
            <a:ext cx="780825" cy="780825"/>
          </a:xfrm>
          <a:prstGeom prst="rect">
            <a:avLst/>
          </a:prstGeom>
          <a:noFill/>
          <a:ln>
            <a:noFill/>
          </a:ln>
        </p:spPr>
      </p:pic>
      <p:pic>
        <p:nvPicPr>
          <p:cNvPr id="296" name="Google Shape;296;p47"/>
          <p:cNvPicPr preferRelativeResize="0"/>
          <p:nvPr/>
        </p:nvPicPr>
        <p:blipFill>
          <a:blip r:embed="rId4">
            <a:alphaModFix/>
          </a:blip>
          <a:stretch>
            <a:fillRect/>
          </a:stretch>
        </p:blipFill>
        <p:spPr>
          <a:xfrm>
            <a:off x="251288" y="269112"/>
            <a:ext cx="918125" cy="918125"/>
          </a:xfrm>
          <a:prstGeom prst="rect">
            <a:avLst/>
          </a:prstGeom>
          <a:noFill/>
          <a:ln>
            <a:noFill/>
          </a:ln>
        </p:spPr>
      </p:pic>
      <p:pic>
        <p:nvPicPr>
          <p:cNvPr id="3" name="Picture 2">
            <a:extLst>
              <a:ext uri="{FF2B5EF4-FFF2-40B4-BE49-F238E27FC236}">
                <a16:creationId xmlns:a16="http://schemas.microsoft.com/office/drawing/2014/main" id="{A5A26A80-97B6-00F9-7AC9-8F480C8FE4A9}"/>
              </a:ext>
            </a:extLst>
          </p:cNvPr>
          <p:cNvPicPr>
            <a:picLocks noChangeAspect="1"/>
          </p:cNvPicPr>
          <p:nvPr/>
        </p:nvPicPr>
        <p:blipFill>
          <a:blip r:embed="rId5"/>
          <a:stretch>
            <a:fillRect/>
          </a:stretch>
        </p:blipFill>
        <p:spPr>
          <a:xfrm>
            <a:off x="950693" y="2792146"/>
            <a:ext cx="2920472" cy="1410737"/>
          </a:xfrm>
          <a:prstGeom prst="rect">
            <a:avLst/>
          </a:prstGeom>
        </p:spPr>
      </p:pic>
      <p:pic>
        <p:nvPicPr>
          <p:cNvPr id="5" name="Picture 4">
            <a:extLst>
              <a:ext uri="{FF2B5EF4-FFF2-40B4-BE49-F238E27FC236}">
                <a16:creationId xmlns:a16="http://schemas.microsoft.com/office/drawing/2014/main" id="{1F80A6D7-4B1A-C8E4-0CB5-B88A8CED5541}"/>
              </a:ext>
            </a:extLst>
          </p:cNvPr>
          <p:cNvPicPr>
            <a:picLocks noChangeAspect="1"/>
          </p:cNvPicPr>
          <p:nvPr/>
        </p:nvPicPr>
        <p:blipFill>
          <a:blip r:embed="rId6"/>
          <a:stretch>
            <a:fillRect/>
          </a:stretch>
        </p:blipFill>
        <p:spPr>
          <a:xfrm>
            <a:off x="5238202" y="2787075"/>
            <a:ext cx="2731193" cy="77522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CEFAB"/>
        </a:solidFill>
        <a:effectLst/>
      </p:bgPr>
    </p:bg>
    <p:spTree>
      <p:nvGrpSpPr>
        <p:cNvPr id="1" name="Shape 300"/>
        <p:cNvGrpSpPr/>
        <p:nvPr/>
      </p:nvGrpSpPr>
      <p:grpSpPr>
        <a:xfrm>
          <a:off x="0" y="0"/>
          <a:ext cx="0" cy="0"/>
          <a:chOff x="0" y="0"/>
          <a:chExt cx="0" cy="0"/>
        </a:xfrm>
      </p:grpSpPr>
      <p:sp>
        <p:nvSpPr>
          <p:cNvPr id="301" name="Google Shape;301;p48"/>
          <p:cNvSpPr txBox="1"/>
          <p:nvPr/>
        </p:nvSpPr>
        <p:spPr>
          <a:xfrm>
            <a:off x="2187450" y="2077200"/>
            <a:ext cx="47691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3600" i="1">
                <a:latin typeface="Anton"/>
                <a:ea typeface="Anton"/>
                <a:cs typeface="Anton"/>
                <a:sym typeface="Anton"/>
              </a:rPr>
              <a:t>ARGUMENTOS POR NOMBRE</a:t>
            </a:r>
            <a:endParaRPr sz="3600" i="1">
              <a:latin typeface="Anton"/>
              <a:ea typeface="Anton"/>
              <a:cs typeface="Anton"/>
              <a:sym typeface="Anton"/>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441</TotalTime>
  <Words>2293</Words>
  <Application>Microsoft Office PowerPoint</Application>
  <PresentationFormat>On-screen Show (16:9)</PresentationFormat>
  <Paragraphs>277</Paragraphs>
  <Slides>49</Slides>
  <Notes>48</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49</vt:i4>
      </vt:variant>
    </vt:vector>
  </HeadingPairs>
  <TitlesOfParts>
    <vt:vector size="60" baseType="lpstr">
      <vt:lpstr>Arial</vt:lpstr>
      <vt:lpstr>Georgia</vt:lpstr>
      <vt:lpstr>Calibri</vt:lpstr>
      <vt:lpstr>Helvetica Neue Light</vt:lpstr>
      <vt:lpstr>Didact Gothic</vt:lpstr>
      <vt:lpstr>Helvetica Neue</vt:lpstr>
      <vt:lpstr>Courier New</vt:lpstr>
      <vt:lpstr>Anton</vt:lpstr>
      <vt:lpstr>Tema de Office</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Uso de *Args y **Kwargs   </vt:lpstr>
      <vt:lpstr>PowerPoint Presentation</vt:lpstr>
      <vt:lpstr>Ejemplo uso de *Args</vt:lpstr>
      <vt:lpstr>Ejemplo uso de *Args</vt:lpstr>
      <vt:lpstr>PowerPoint Presentation</vt:lpstr>
      <vt:lpstr>Ejemplo uso de *Kwargs</vt:lpstr>
      <vt:lpstr>Ejemplo uso de *Kwargs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Richard lozano</cp:lastModifiedBy>
  <cp:revision>9</cp:revision>
  <dcterms:modified xsi:type="dcterms:W3CDTF">2023-05-10T19:44:14Z</dcterms:modified>
</cp:coreProperties>
</file>